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72" r:id="rId3"/>
    <p:sldId id="304" r:id="rId4"/>
    <p:sldId id="305" r:id="rId5"/>
    <p:sldId id="306" r:id="rId6"/>
    <p:sldId id="307" r:id="rId7"/>
    <p:sldId id="309" r:id="rId8"/>
    <p:sldId id="310" r:id="rId9"/>
    <p:sldId id="311" r:id="rId10"/>
    <p:sldId id="312" r:id="rId11"/>
    <p:sldId id="318" r:id="rId12"/>
    <p:sldId id="319" r:id="rId13"/>
    <p:sldId id="320" r:id="rId14"/>
    <p:sldId id="322" r:id="rId15"/>
    <p:sldId id="323" r:id="rId16"/>
    <p:sldId id="324" r:id="rId17"/>
    <p:sldId id="325" r:id="rId18"/>
    <p:sldId id="326" r:id="rId19"/>
    <p:sldId id="327" r:id="rId20"/>
    <p:sldId id="328" r:id="rId21"/>
    <p:sldId id="331" r:id="rId22"/>
    <p:sldId id="332" r:id="rId23"/>
    <p:sldId id="333" r:id="rId24"/>
    <p:sldId id="334" r:id="rId25"/>
    <p:sldId id="335" r:id="rId26"/>
    <p:sldId id="336" r:id="rId27"/>
    <p:sldId id="341" r:id="rId28"/>
    <p:sldId id="337" r:id="rId29"/>
    <p:sldId id="338" r:id="rId30"/>
    <p:sldId id="339" r:id="rId31"/>
    <p:sldId id="342" r:id="rId32"/>
    <p:sldId id="343" r:id="rId33"/>
    <p:sldId id="346" r:id="rId34"/>
    <p:sldId id="340" r:id="rId35"/>
    <p:sldId id="345" r:id="rId36"/>
    <p:sldId id="347" r:id="rId37"/>
    <p:sldId id="348" r:id="rId38"/>
    <p:sldId id="349" r:id="rId39"/>
    <p:sldId id="350" r:id="rId40"/>
    <p:sldId id="351" r:id="rId41"/>
    <p:sldId id="352" r:id="rId42"/>
    <p:sldId id="353"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64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3846" autoAdjust="0"/>
  </p:normalViewPr>
  <p:slideViewPr>
    <p:cSldViewPr snapToGrid="0">
      <p:cViewPr>
        <p:scale>
          <a:sx n="89" d="100"/>
          <a:sy n="89" d="100"/>
        </p:scale>
        <p:origin x="-816" y="22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492753623188406"/>
          <c:y val="5.7034220532319393E-2"/>
          <c:w val="0.81642512077294682"/>
          <c:h val="0.76425855513307983"/>
        </c:manualLayout>
      </c:layout>
      <c:lineChart>
        <c:grouping val="standard"/>
        <c:varyColors val="0"/>
        <c:ser>
          <c:idx val="0"/>
          <c:order val="0"/>
          <c:tx>
            <c:strRef>
              <c:f>Sheet1!$B$1</c:f>
              <c:strCache>
                <c:ptCount val="1"/>
                <c:pt idx="0">
                  <c:v>0%</c:v>
                </c:pt>
              </c:strCache>
            </c:strRef>
          </c:tx>
          <c:spPr>
            <a:ln w="38124">
              <a:solidFill>
                <a:srgbClr val="008000"/>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Sheet1!$B$2:$B$22</c:f>
              <c:numCache>
                <c:formatCode>General</c:formatCode>
                <c:ptCount val="2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100</c:v>
                </c:pt>
                <c:pt idx="19">
                  <c:v>100</c:v>
                </c:pt>
                <c:pt idx="20">
                  <c:v>100</c:v>
                </c:pt>
              </c:numCache>
            </c:numRef>
          </c:val>
          <c:smooth val="0"/>
        </c:ser>
        <c:ser>
          <c:idx val="1"/>
          <c:order val="1"/>
          <c:tx>
            <c:strRef>
              <c:f>Sheet1!$C$1</c:f>
              <c:strCache>
                <c:ptCount val="1"/>
                <c:pt idx="0">
                  <c:v>5%</c:v>
                </c:pt>
              </c:strCache>
            </c:strRef>
          </c:tx>
          <c:spPr>
            <a:ln w="38124">
              <a:solidFill>
                <a:srgbClr val="A0627A"/>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Sheet1!$C$2:$C$22</c:f>
              <c:numCache>
                <c:formatCode>General</c:formatCode>
                <c:ptCount val="21"/>
                <c:pt idx="0">
                  <c:v>100</c:v>
                </c:pt>
                <c:pt idx="1">
                  <c:v>105</c:v>
                </c:pt>
                <c:pt idx="2">
                  <c:v>110.25</c:v>
                </c:pt>
                <c:pt idx="3">
                  <c:v>115.7625</c:v>
                </c:pt>
                <c:pt idx="4">
                  <c:v>121.550625</c:v>
                </c:pt>
                <c:pt idx="5">
                  <c:v>127.6281563</c:v>
                </c:pt>
                <c:pt idx="6">
                  <c:v>134.00956410000001</c:v>
                </c:pt>
                <c:pt idx="7">
                  <c:v>140.7100423</c:v>
                </c:pt>
                <c:pt idx="8">
                  <c:v>147.7455444</c:v>
                </c:pt>
                <c:pt idx="9">
                  <c:v>155.1328216</c:v>
                </c:pt>
                <c:pt idx="10">
                  <c:v>162.8894627</c:v>
                </c:pt>
                <c:pt idx="11">
                  <c:v>171.03393579999999</c:v>
                </c:pt>
                <c:pt idx="12">
                  <c:v>179.5856326</c:v>
                </c:pt>
                <c:pt idx="13">
                  <c:v>188.5649142</c:v>
                </c:pt>
                <c:pt idx="14">
                  <c:v>197.99315989999999</c:v>
                </c:pt>
                <c:pt idx="15">
                  <c:v>207.89281790000001</c:v>
                </c:pt>
                <c:pt idx="16">
                  <c:v>218.2874588</c:v>
                </c:pt>
                <c:pt idx="17">
                  <c:v>229.20183180000001</c:v>
                </c:pt>
                <c:pt idx="18">
                  <c:v>240.66192340000001</c:v>
                </c:pt>
                <c:pt idx="19">
                  <c:v>252.6950195</c:v>
                </c:pt>
                <c:pt idx="20">
                  <c:v>265.3297705</c:v>
                </c:pt>
              </c:numCache>
            </c:numRef>
          </c:val>
          <c:smooth val="0"/>
        </c:ser>
        <c:ser>
          <c:idx val="2"/>
          <c:order val="2"/>
          <c:tx>
            <c:strRef>
              <c:f>Sheet1!$D$1</c:f>
              <c:strCache>
                <c:ptCount val="1"/>
                <c:pt idx="0">
                  <c:v>10%</c:v>
                </c:pt>
              </c:strCache>
            </c:strRef>
          </c:tx>
          <c:spPr>
            <a:ln w="38124">
              <a:solidFill>
                <a:srgbClr val="3FB8CD"/>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Sheet1!$D$2:$D$22</c:f>
              <c:numCache>
                <c:formatCode>General</c:formatCode>
                <c:ptCount val="21"/>
                <c:pt idx="0">
                  <c:v>100</c:v>
                </c:pt>
                <c:pt idx="1">
                  <c:v>110</c:v>
                </c:pt>
                <c:pt idx="2">
                  <c:v>121</c:v>
                </c:pt>
                <c:pt idx="3">
                  <c:v>133.1</c:v>
                </c:pt>
                <c:pt idx="4">
                  <c:v>146.41</c:v>
                </c:pt>
                <c:pt idx="5">
                  <c:v>161.05099999999999</c:v>
                </c:pt>
                <c:pt idx="6">
                  <c:v>177.15610000000001</c:v>
                </c:pt>
                <c:pt idx="7">
                  <c:v>194.87171000000001</c:v>
                </c:pt>
                <c:pt idx="8">
                  <c:v>214.358881</c:v>
                </c:pt>
                <c:pt idx="9">
                  <c:v>235.7947691</c:v>
                </c:pt>
                <c:pt idx="10">
                  <c:v>259.37424600000003</c:v>
                </c:pt>
                <c:pt idx="11">
                  <c:v>285.31167060000001</c:v>
                </c:pt>
                <c:pt idx="12">
                  <c:v>313.84283770000002</c:v>
                </c:pt>
                <c:pt idx="13">
                  <c:v>345.22712139999999</c:v>
                </c:pt>
                <c:pt idx="14">
                  <c:v>379.74983359999999</c:v>
                </c:pt>
                <c:pt idx="15">
                  <c:v>417.72481690000001</c:v>
                </c:pt>
                <c:pt idx="16">
                  <c:v>459.49729860000002</c:v>
                </c:pt>
                <c:pt idx="17">
                  <c:v>505.44702849999999</c:v>
                </c:pt>
                <c:pt idx="18">
                  <c:v>555.99173129999997</c:v>
                </c:pt>
                <c:pt idx="19">
                  <c:v>611.59090449999997</c:v>
                </c:pt>
                <c:pt idx="20">
                  <c:v>672.74999490000005</c:v>
                </c:pt>
              </c:numCache>
            </c:numRef>
          </c:val>
          <c:smooth val="0"/>
        </c:ser>
        <c:ser>
          <c:idx val="3"/>
          <c:order val="3"/>
          <c:tx>
            <c:strRef>
              <c:f>Sheet1!$E$1</c:f>
              <c:strCache>
                <c:ptCount val="1"/>
                <c:pt idx="0">
                  <c:v>15%</c:v>
                </c:pt>
              </c:strCache>
            </c:strRef>
          </c:tx>
          <c:spPr>
            <a:ln w="38124">
              <a:solidFill>
                <a:schemeClr val="hlink"/>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Sheet1!$E$2:$E$22</c:f>
              <c:numCache>
                <c:formatCode>General</c:formatCode>
                <c:ptCount val="21"/>
                <c:pt idx="0">
                  <c:v>100</c:v>
                </c:pt>
                <c:pt idx="1">
                  <c:v>115</c:v>
                </c:pt>
                <c:pt idx="2">
                  <c:v>132.25</c:v>
                </c:pt>
                <c:pt idx="3">
                  <c:v>152.08750000000001</c:v>
                </c:pt>
                <c:pt idx="4">
                  <c:v>174.90062499999999</c:v>
                </c:pt>
                <c:pt idx="5">
                  <c:v>201.13571880000001</c:v>
                </c:pt>
                <c:pt idx="6">
                  <c:v>231.30607660000001</c:v>
                </c:pt>
                <c:pt idx="7">
                  <c:v>266.00198799999998</c:v>
                </c:pt>
                <c:pt idx="8">
                  <c:v>305.90228630000001</c:v>
                </c:pt>
                <c:pt idx="9">
                  <c:v>351.78762920000003</c:v>
                </c:pt>
                <c:pt idx="10">
                  <c:v>404.55577360000001</c:v>
                </c:pt>
                <c:pt idx="11">
                  <c:v>465.23913959999999</c:v>
                </c:pt>
                <c:pt idx="12">
                  <c:v>535.02501050000001</c:v>
                </c:pt>
                <c:pt idx="13">
                  <c:v>615.27876209999999</c:v>
                </c:pt>
                <c:pt idx="14">
                  <c:v>707.57057640000005</c:v>
                </c:pt>
                <c:pt idx="15">
                  <c:v>813.70616289999998</c:v>
                </c:pt>
                <c:pt idx="16">
                  <c:v>935.76208740000004</c:v>
                </c:pt>
                <c:pt idx="17">
                  <c:v>1076.1264000000001</c:v>
                </c:pt>
                <c:pt idx="18">
                  <c:v>1237.545361</c:v>
                </c:pt>
                <c:pt idx="19">
                  <c:v>1423.1771650000001</c:v>
                </c:pt>
                <c:pt idx="20">
                  <c:v>1636.6537390000001</c:v>
                </c:pt>
              </c:numCache>
            </c:numRef>
          </c:val>
          <c:smooth val="0"/>
        </c:ser>
        <c:dLbls>
          <c:showLegendKey val="0"/>
          <c:showVal val="0"/>
          <c:showCatName val="0"/>
          <c:showSerName val="0"/>
          <c:showPercent val="0"/>
          <c:showBubbleSize val="0"/>
        </c:dLbls>
        <c:marker val="1"/>
        <c:smooth val="0"/>
        <c:axId val="77918208"/>
        <c:axId val="33664384"/>
      </c:lineChart>
      <c:catAx>
        <c:axId val="77918208"/>
        <c:scaling>
          <c:orientation val="minMax"/>
        </c:scaling>
        <c:delete val="0"/>
        <c:axPos val="b"/>
        <c:title>
          <c:tx>
            <c:rich>
              <a:bodyPr/>
              <a:lstStyle/>
              <a:p>
                <a:pPr>
                  <a:defRPr sz="1801" b="1" i="0" u="none" strike="noStrike" baseline="0">
                    <a:solidFill>
                      <a:schemeClr val="tx1"/>
                    </a:solidFill>
                    <a:latin typeface="Arial"/>
                    <a:ea typeface="Arial"/>
                    <a:cs typeface="Arial"/>
                  </a:defRPr>
                </a:pPr>
                <a:r>
                  <a:rPr lang="en-US"/>
                  <a:t>Number of Years</a:t>
                </a:r>
              </a:p>
            </c:rich>
          </c:tx>
          <c:layout>
            <c:manualLayout>
              <c:xMode val="edge"/>
              <c:yMode val="edge"/>
              <c:x val="0.43236714975845408"/>
              <c:y val="0.91825095057034223"/>
            </c:manualLayout>
          </c:layout>
          <c:overlay val="0"/>
          <c:spPr>
            <a:noFill/>
            <a:ln w="25416">
              <a:noFill/>
            </a:ln>
          </c:spPr>
        </c:title>
        <c:numFmt formatCode="General" sourceLinked="1"/>
        <c:majorTickMark val="out"/>
        <c:minorTickMark val="none"/>
        <c:tickLblPos val="nextTo"/>
        <c:spPr>
          <a:ln w="3177">
            <a:solidFill>
              <a:schemeClr val="tx1"/>
            </a:solidFill>
            <a:prstDash val="solid"/>
          </a:ln>
        </c:spPr>
        <c:txPr>
          <a:bodyPr rot="0" vert="horz"/>
          <a:lstStyle/>
          <a:p>
            <a:pPr>
              <a:defRPr sz="1801" b="1" i="0" u="none" strike="noStrike" baseline="0">
                <a:solidFill>
                  <a:schemeClr val="tx1"/>
                </a:solidFill>
                <a:latin typeface="Times New Roman"/>
                <a:ea typeface="Times New Roman"/>
                <a:cs typeface="Times New Roman"/>
              </a:defRPr>
            </a:pPr>
            <a:endParaRPr lang="tr-TR"/>
          </a:p>
        </c:txPr>
        <c:crossAx val="33664384"/>
        <c:crosses val="autoZero"/>
        <c:auto val="0"/>
        <c:lblAlgn val="ctr"/>
        <c:lblOffset val="100"/>
        <c:tickLblSkip val="1"/>
        <c:tickMarkSkip val="1"/>
        <c:noMultiLvlLbl val="0"/>
      </c:catAx>
      <c:valAx>
        <c:axId val="33664384"/>
        <c:scaling>
          <c:orientation val="minMax"/>
        </c:scaling>
        <c:delete val="0"/>
        <c:axPos val="l"/>
        <c:title>
          <c:tx>
            <c:rich>
              <a:bodyPr/>
              <a:lstStyle/>
              <a:p>
                <a:pPr>
                  <a:defRPr sz="1801" b="1" i="0" u="none" strike="noStrike" baseline="0">
                    <a:solidFill>
                      <a:schemeClr val="tx1"/>
                    </a:solidFill>
                    <a:latin typeface="Arial"/>
                    <a:ea typeface="Arial"/>
                    <a:cs typeface="Arial"/>
                  </a:defRPr>
                </a:pPr>
                <a:r>
                  <a:rPr lang="en-US"/>
                  <a:t>FV of $100</a:t>
                </a:r>
              </a:p>
            </c:rich>
          </c:tx>
          <c:layout>
            <c:manualLayout>
              <c:xMode val="edge"/>
              <c:yMode val="edge"/>
              <c:x val="7.246376811594203E-3"/>
              <c:y val="0.31558935361216728"/>
            </c:manualLayout>
          </c:layout>
          <c:overlay val="0"/>
          <c:spPr>
            <a:noFill/>
            <a:ln w="25416">
              <a:noFill/>
            </a:ln>
          </c:spPr>
        </c:title>
        <c:numFmt formatCode="General" sourceLinked="1"/>
        <c:majorTickMark val="out"/>
        <c:minorTickMark val="none"/>
        <c:tickLblPos val="nextTo"/>
        <c:spPr>
          <a:ln w="3177">
            <a:solidFill>
              <a:schemeClr val="tx1"/>
            </a:solidFill>
            <a:prstDash val="solid"/>
          </a:ln>
        </c:spPr>
        <c:txPr>
          <a:bodyPr rot="0" vert="horz"/>
          <a:lstStyle/>
          <a:p>
            <a:pPr>
              <a:defRPr sz="1801" b="1" i="0" u="none" strike="noStrike" baseline="0">
                <a:solidFill>
                  <a:schemeClr val="tx1"/>
                </a:solidFill>
                <a:latin typeface="Times New Roman"/>
                <a:ea typeface="Times New Roman"/>
                <a:cs typeface="Times New Roman"/>
              </a:defRPr>
            </a:pPr>
            <a:endParaRPr lang="tr-TR"/>
          </a:p>
        </c:txPr>
        <c:crossAx val="77918208"/>
        <c:crosses val="autoZero"/>
        <c:crossBetween val="midCat"/>
      </c:valAx>
      <c:spPr>
        <a:solidFill>
          <a:schemeClr val="bg1"/>
        </a:solidFill>
        <a:ln w="25416">
          <a:solidFill>
            <a:schemeClr val="tx1"/>
          </a:solidFill>
          <a:prstDash val="solid"/>
        </a:ln>
      </c:spPr>
    </c:plotArea>
    <c:legend>
      <c:legendPos val="r"/>
      <c:layout>
        <c:manualLayout>
          <c:xMode val="edge"/>
          <c:yMode val="edge"/>
          <c:x val="0.20611916264090177"/>
          <c:y val="0.15021425111968803"/>
          <c:w val="0.28462157809983896"/>
          <c:h val="0.13615526340754647"/>
        </c:manualLayout>
      </c:layout>
      <c:overlay val="0"/>
      <c:spPr>
        <a:noFill/>
        <a:ln w="3177">
          <a:solidFill>
            <a:schemeClr val="tx1"/>
          </a:solidFill>
          <a:prstDash val="solid"/>
        </a:ln>
      </c:spPr>
      <c:txPr>
        <a:bodyPr/>
        <a:lstStyle/>
        <a:p>
          <a:pPr>
            <a:defRPr sz="1656" b="1" i="0" u="none" strike="noStrike" baseline="0">
              <a:solidFill>
                <a:schemeClr val="tx1"/>
              </a:solidFill>
              <a:latin typeface="Times New Roman"/>
              <a:ea typeface="Times New Roman"/>
              <a:cs typeface="Times New Roman"/>
            </a:defRPr>
          </a:pPr>
          <a:endParaRPr lang="tr-TR"/>
        </a:p>
      </c:txPr>
    </c:legend>
    <c:plotVisOnly val="1"/>
    <c:dispBlanksAs val="gap"/>
    <c:showDLblsOverMax val="0"/>
  </c:chart>
  <c:spPr>
    <a:noFill/>
    <a:ln>
      <a:noFill/>
    </a:ln>
  </c:spPr>
  <c:txPr>
    <a:bodyPr/>
    <a:lstStyle/>
    <a:p>
      <a:pPr>
        <a:defRPr sz="1801" b="1" i="0" u="none" strike="noStrike" baseline="0">
          <a:solidFill>
            <a:schemeClr val="tx1"/>
          </a:solidFill>
          <a:latin typeface="Times New Roman"/>
          <a:ea typeface="Times New Roman"/>
          <a:cs typeface="Times New Roman"/>
        </a:defRPr>
      </a:pPr>
      <a:endParaRPr lang="tr-T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164251207729469"/>
          <c:y val="5.6925996204933584E-2"/>
          <c:w val="0.82971014492753625"/>
          <c:h val="0.76660341555977229"/>
        </c:manualLayout>
      </c:layout>
      <c:lineChart>
        <c:grouping val="standard"/>
        <c:varyColors val="0"/>
        <c:ser>
          <c:idx val="0"/>
          <c:order val="0"/>
          <c:tx>
            <c:strRef>
              <c:f>Sheet1!$B$1</c:f>
              <c:strCache>
                <c:ptCount val="1"/>
                <c:pt idx="0">
                  <c:v>0%</c:v>
                </c:pt>
              </c:strCache>
            </c:strRef>
          </c:tx>
          <c:spPr>
            <a:ln w="38053">
              <a:solidFill>
                <a:srgbClr val="008000"/>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Sheet1!$B$2:$B$22</c:f>
              <c:numCache>
                <c:formatCode>General</c:formatCode>
                <c:ptCount val="2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100</c:v>
                </c:pt>
                <c:pt idx="19">
                  <c:v>100</c:v>
                </c:pt>
                <c:pt idx="20">
                  <c:v>100</c:v>
                </c:pt>
              </c:numCache>
            </c:numRef>
          </c:val>
          <c:smooth val="0"/>
        </c:ser>
        <c:ser>
          <c:idx val="1"/>
          <c:order val="1"/>
          <c:tx>
            <c:strRef>
              <c:f>Sheet1!$C$1</c:f>
              <c:strCache>
                <c:ptCount val="1"/>
                <c:pt idx="0">
                  <c:v>5%</c:v>
                </c:pt>
              </c:strCache>
            </c:strRef>
          </c:tx>
          <c:spPr>
            <a:ln w="38053">
              <a:solidFill>
                <a:srgbClr val="A0627A"/>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Sheet1!$C$2:$C$22</c:f>
              <c:numCache>
                <c:formatCode>General</c:formatCode>
                <c:ptCount val="21"/>
                <c:pt idx="0">
                  <c:v>100</c:v>
                </c:pt>
                <c:pt idx="1">
                  <c:v>95.238095240000007</c:v>
                </c:pt>
                <c:pt idx="2">
                  <c:v>90.702947850000001</c:v>
                </c:pt>
                <c:pt idx="3">
                  <c:v>86.383759850000004</c:v>
                </c:pt>
                <c:pt idx="4">
                  <c:v>82.270247479999995</c:v>
                </c:pt>
                <c:pt idx="5">
                  <c:v>78.352616650000002</c:v>
                </c:pt>
                <c:pt idx="6">
                  <c:v>74.621539659999996</c:v>
                </c:pt>
                <c:pt idx="7">
                  <c:v>71.068133009999997</c:v>
                </c:pt>
                <c:pt idx="8">
                  <c:v>67.683936200000005</c:v>
                </c:pt>
                <c:pt idx="9">
                  <c:v>64.460891619999998</c:v>
                </c:pt>
                <c:pt idx="10">
                  <c:v>61.391325350000002</c:v>
                </c:pt>
                <c:pt idx="11">
                  <c:v>58.467928909999998</c:v>
                </c:pt>
                <c:pt idx="12">
                  <c:v>55.683741820000002</c:v>
                </c:pt>
                <c:pt idx="13">
                  <c:v>53.032135060000002</c:v>
                </c:pt>
                <c:pt idx="14">
                  <c:v>50.5067953</c:v>
                </c:pt>
                <c:pt idx="15">
                  <c:v>48.101709810000003</c:v>
                </c:pt>
                <c:pt idx="16">
                  <c:v>45.811152200000002</c:v>
                </c:pt>
                <c:pt idx="17">
                  <c:v>43.629668760000001</c:v>
                </c:pt>
                <c:pt idx="18">
                  <c:v>41.552065489999997</c:v>
                </c:pt>
                <c:pt idx="19">
                  <c:v>39.573395699999999</c:v>
                </c:pt>
                <c:pt idx="20">
                  <c:v>37.688948289999999</c:v>
                </c:pt>
              </c:numCache>
            </c:numRef>
          </c:val>
          <c:smooth val="0"/>
        </c:ser>
        <c:ser>
          <c:idx val="2"/>
          <c:order val="2"/>
          <c:tx>
            <c:strRef>
              <c:f>Sheet1!$D$1</c:f>
              <c:strCache>
                <c:ptCount val="1"/>
                <c:pt idx="0">
                  <c:v>10%</c:v>
                </c:pt>
              </c:strCache>
            </c:strRef>
          </c:tx>
          <c:spPr>
            <a:ln w="38053">
              <a:solidFill>
                <a:srgbClr val="3FB8CD"/>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Sheet1!$D$2:$D$22</c:f>
              <c:numCache>
                <c:formatCode>General</c:formatCode>
                <c:ptCount val="21"/>
                <c:pt idx="0">
                  <c:v>100</c:v>
                </c:pt>
                <c:pt idx="1">
                  <c:v>90.909090910000003</c:v>
                </c:pt>
                <c:pt idx="2">
                  <c:v>82.644628100000006</c:v>
                </c:pt>
                <c:pt idx="3">
                  <c:v>75.131480089999997</c:v>
                </c:pt>
                <c:pt idx="4">
                  <c:v>68.30134554</c:v>
                </c:pt>
                <c:pt idx="5">
                  <c:v>62.092132309999997</c:v>
                </c:pt>
                <c:pt idx="6">
                  <c:v>56.447393009999999</c:v>
                </c:pt>
                <c:pt idx="7">
                  <c:v>51.31581182</c:v>
                </c:pt>
                <c:pt idx="8">
                  <c:v>46.650738019999999</c:v>
                </c:pt>
                <c:pt idx="9">
                  <c:v>42.409761840000002</c:v>
                </c:pt>
                <c:pt idx="10">
                  <c:v>38.554328939999998</c:v>
                </c:pt>
                <c:pt idx="11">
                  <c:v>35.049389949999998</c:v>
                </c:pt>
                <c:pt idx="12">
                  <c:v>31.863081770000001</c:v>
                </c:pt>
                <c:pt idx="13">
                  <c:v>28.966437970000001</c:v>
                </c:pt>
                <c:pt idx="14">
                  <c:v>26.333125429999999</c:v>
                </c:pt>
                <c:pt idx="15">
                  <c:v>23.93920494</c:v>
                </c:pt>
                <c:pt idx="16">
                  <c:v>21.762913579999999</c:v>
                </c:pt>
                <c:pt idx="17">
                  <c:v>19.784466890000001</c:v>
                </c:pt>
                <c:pt idx="18">
                  <c:v>17.98587899</c:v>
                </c:pt>
                <c:pt idx="19">
                  <c:v>16.350799080000002</c:v>
                </c:pt>
                <c:pt idx="20">
                  <c:v>14.8643628</c:v>
                </c:pt>
              </c:numCache>
            </c:numRef>
          </c:val>
          <c:smooth val="0"/>
        </c:ser>
        <c:ser>
          <c:idx val="3"/>
          <c:order val="3"/>
          <c:tx>
            <c:strRef>
              <c:f>Sheet1!$E$1</c:f>
              <c:strCache>
                <c:ptCount val="1"/>
                <c:pt idx="0">
                  <c:v>15%</c:v>
                </c:pt>
              </c:strCache>
            </c:strRef>
          </c:tx>
          <c:spPr>
            <a:ln w="38053">
              <a:solidFill>
                <a:schemeClr val="hlink"/>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Sheet1!$E$2:$E$22</c:f>
              <c:numCache>
                <c:formatCode>General</c:formatCode>
                <c:ptCount val="21"/>
                <c:pt idx="0">
                  <c:v>100</c:v>
                </c:pt>
                <c:pt idx="1">
                  <c:v>90.909090910000003</c:v>
                </c:pt>
                <c:pt idx="2">
                  <c:v>79.051383400000006</c:v>
                </c:pt>
                <c:pt idx="3">
                  <c:v>68.740333390000004</c:v>
                </c:pt>
                <c:pt idx="4">
                  <c:v>59.774202950000003</c:v>
                </c:pt>
                <c:pt idx="5">
                  <c:v>51.977567780000001</c:v>
                </c:pt>
                <c:pt idx="6">
                  <c:v>45.197885030000002</c:v>
                </c:pt>
                <c:pt idx="7">
                  <c:v>39.302508719999999</c:v>
                </c:pt>
                <c:pt idx="8">
                  <c:v>34.176094540000001</c:v>
                </c:pt>
                <c:pt idx="9">
                  <c:v>29.71834308</c:v>
                </c:pt>
                <c:pt idx="10">
                  <c:v>25.84203746</c:v>
                </c:pt>
                <c:pt idx="11">
                  <c:v>22.471336919999999</c:v>
                </c:pt>
                <c:pt idx="12">
                  <c:v>19.540292969999999</c:v>
                </c:pt>
                <c:pt idx="13">
                  <c:v>16.991559110000001</c:v>
                </c:pt>
                <c:pt idx="14">
                  <c:v>14.77526879</c:v>
                </c:pt>
                <c:pt idx="15">
                  <c:v>12.84805982</c:v>
                </c:pt>
                <c:pt idx="16">
                  <c:v>11.17222593</c:v>
                </c:pt>
                <c:pt idx="17">
                  <c:v>9.7149790679999999</c:v>
                </c:pt>
                <c:pt idx="18">
                  <c:v>8.4478078849999996</c:v>
                </c:pt>
                <c:pt idx="19">
                  <c:v>7.3459199000000002</c:v>
                </c:pt>
                <c:pt idx="20">
                  <c:v>6.387756435</c:v>
                </c:pt>
              </c:numCache>
            </c:numRef>
          </c:val>
          <c:smooth val="0"/>
        </c:ser>
        <c:dLbls>
          <c:showLegendKey val="0"/>
          <c:showVal val="0"/>
          <c:showCatName val="0"/>
          <c:showSerName val="0"/>
          <c:showPercent val="0"/>
          <c:showBubbleSize val="0"/>
        </c:dLbls>
        <c:marker val="1"/>
        <c:smooth val="0"/>
        <c:axId val="117259264"/>
        <c:axId val="33668416"/>
      </c:lineChart>
      <c:catAx>
        <c:axId val="117259264"/>
        <c:scaling>
          <c:orientation val="minMax"/>
        </c:scaling>
        <c:delete val="0"/>
        <c:axPos val="b"/>
        <c:title>
          <c:tx>
            <c:rich>
              <a:bodyPr/>
              <a:lstStyle/>
              <a:p>
                <a:pPr>
                  <a:defRPr sz="1798" b="1" i="0" u="none" strike="noStrike" baseline="0">
                    <a:solidFill>
                      <a:schemeClr val="tx1"/>
                    </a:solidFill>
                    <a:latin typeface="Arial"/>
                    <a:ea typeface="Arial"/>
                    <a:cs typeface="Arial"/>
                  </a:defRPr>
                </a:pPr>
                <a:r>
                  <a:rPr lang="en-US"/>
                  <a:t>Number of Years</a:t>
                </a:r>
              </a:p>
            </c:rich>
          </c:tx>
          <c:layout>
            <c:manualLayout>
              <c:xMode val="edge"/>
              <c:yMode val="edge"/>
              <c:x val="0.4251207729468599"/>
              <c:y val="0.91840607210626191"/>
            </c:manualLayout>
          </c:layout>
          <c:overlay val="0"/>
          <c:spPr>
            <a:noFill/>
            <a:ln w="25368">
              <a:noFill/>
            </a:ln>
          </c:spPr>
        </c:title>
        <c:numFmt formatCode="General" sourceLinked="1"/>
        <c:majorTickMark val="out"/>
        <c:minorTickMark val="none"/>
        <c:tickLblPos val="nextTo"/>
        <c:spPr>
          <a:ln w="3171">
            <a:solidFill>
              <a:schemeClr val="tx1"/>
            </a:solidFill>
            <a:prstDash val="solid"/>
          </a:ln>
        </c:spPr>
        <c:txPr>
          <a:bodyPr rot="0" vert="horz"/>
          <a:lstStyle/>
          <a:p>
            <a:pPr>
              <a:defRPr sz="1798" b="1" i="0" u="none" strike="noStrike" baseline="0">
                <a:solidFill>
                  <a:schemeClr val="tx1"/>
                </a:solidFill>
                <a:latin typeface="Times New Roman"/>
                <a:ea typeface="Times New Roman"/>
                <a:cs typeface="Times New Roman"/>
              </a:defRPr>
            </a:pPr>
            <a:endParaRPr lang="tr-TR"/>
          </a:p>
        </c:txPr>
        <c:crossAx val="33668416"/>
        <c:crosses val="autoZero"/>
        <c:auto val="0"/>
        <c:lblAlgn val="ctr"/>
        <c:lblOffset val="100"/>
        <c:tickLblSkip val="1"/>
        <c:tickMarkSkip val="1"/>
        <c:noMultiLvlLbl val="0"/>
      </c:catAx>
      <c:valAx>
        <c:axId val="33668416"/>
        <c:scaling>
          <c:orientation val="minMax"/>
        </c:scaling>
        <c:delete val="0"/>
        <c:axPos val="l"/>
        <c:title>
          <c:tx>
            <c:rich>
              <a:bodyPr/>
              <a:lstStyle/>
              <a:p>
                <a:pPr>
                  <a:defRPr sz="1798" b="1" i="0" u="none" strike="noStrike" baseline="0">
                    <a:solidFill>
                      <a:schemeClr val="tx1"/>
                    </a:solidFill>
                    <a:latin typeface="Arial"/>
                    <a:ea typeface="Arial"/>
                    <a:cs typeface="Arial"/>
                  </a:defRPr>
                </a:pPr>
                <a:r>
                  <a:rPr lang="en-US"/>
                  <a:t>PV of $100</a:t>
                </a:r>
              </a:p>
            </c:rich>
          </c:tx>
          <c:layout>
            <c:manualLayout>
              <c:xMode val="edge"/>
              <c:yMode val="edge"/>
              <c:x val="8.4541062801932361E-3"/>
              <c:y val="0.31688804554079697"/>
            </c:manualLayout>
          </c:layout>
          <c:overlay val="0"/>
          <c:spPr>
            <a:noFill/>
            <a:ln w="25368">
              <a:noFill/>
            </a:ln>
          </c:spPr>
        </c:title>
        <c:numFmt formatCode="General" sourceLinked="1"/>
        <c:majorTickMark val="out"/>
        <c:minorTickMark val="none"/>
        <c:tickLblPos val="nextTo"/>
        <c:spPr>
          <a:ln w="3171">
            <a:solidFill>
              <a:schemeClr val="tx1"/>
            </a:solidFill>
            <a:prstDash val="solid"/>
          </a:ln>
        </c:spPr>
        <c:txPr>
          <a:bodyPr rot="0" vert="horz"/>
          <a:lstStyle/>
          <a:p>
            <a:pPr>
              <a:defRPr sz="1798" b="1" i="0" u="none" strike="noStrike" baseline="0">
                <a:solidFill>
                  <a:schemeClr val="tx1"/>
                </a:solidFill>
                <a:latin typeface="Times New Roman"/>
                <a:ea typeface="Times New Roman"/>
                <a:cs typeface="Times New Roman"/>
              </a:defRPr>
            </a:pPr>
            <a:endParaRPr lang="tr-TR"/>
          </a:p>
        </c:txPr>
        <c:crossAx val="117259264"/>
        <c:crosses val="autoZero"/>
        <c:crossBetween val="midCat"/>
      </c:valAx>
      <c:spPr>
        <a:solidFill>
          <a:schemeClr val="bg1"/>
        </a:solidFill>
        <a:ln w="25368">
          <a:solidFill>
            <a:schemeClr val="tx1">
              <a:lumMod val="50000"/>
              <a:lumOff val="50000"/>
            </a:schemeClr>
          </a:solidFill>
        </a:ln>
      </c:spPr>
    </c:plotArea>
    <c:legend>
      <c:legendPos val="r"/>
      <c:layout>
        <c:manualLayout>
          <c:xMode val="edge"/>
          <c:yMode val="edge"/>
          <c:x val="0.65780998389694045"/>
          <c:y val="0.28298263921829048"/>
          <c:w val="0.28140096618357485"/>
          <c:h val="0.14322699833731947"/>
        </c:manualLayout>
      </c:layout>
      <c:overlay val="0"/>
      <c:spPr>
        <a:noFill/>
        <a:ln w="3171">
          <a:solidFill>
            <a:schemeClr val="tx1"/>
          </a:solidFill>
          <a:prstDash val="solid"/>
        </a:ln>
      </c:spPr>
      <c:txPr>
        <a:bodyPr/>
        <a:lstStyle/>
        <a:p>
          <a:pPr>
            <a:defRPr sz="1653" b="1" i="0" u="none" strike="noStrike" baseline="0">
              <a:solidFill>
                <a:schemeClr val="tx1"/>
              </a:solidFill>
              <a:latin typeface="Arial" panose="020B0604020202020204" pitchFamily="34" charset="0"/>
              <a:ea typeface="Times New Roman"/>
              <a:cs typeface="Arial" panose="020B0604020202020204" pitchFamily="34" charset="0"/>
            </a:defRPr>
          </a:pPr>
          <a:endParaRPr lang="tr-TR"/>
        </a:p>
      </c:txPr>
    </c:legend>
    <c:plotVisOnly val="1"/>
    <c:dispBlanksAs val="gap"/>
    <c:showDLblsOverMax val="0"/>
  </c:chart>
  <c:spPr>
    <a:noFill/>
    <a:ln>
      <a:noFill/>
    </a:ln>
  </c:spPr>
  <c:txPr>
    <a:bodyPr/>
    <a:lstStyle/>
    <a:p>
      <a:pPr>
        <a:defRPr sz="1798" b="1" i="0" u="none" strike="noStrike" baseline="0">
          <a:solidFill>
            <a:schemeClr val="tx1"/>
          </a:solidFill>
          <a:latin typeface="Times New Roman"/>
          <a:ea typeface="Times New Roman"/>
          <a:cs typeface="Times New Roman"/>
        </a:defRPr>
      </a:pPr>
      <a:endParaRPr lang="tr-TR"/>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image" Target="../media/image3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31.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324E27-8339-4ECA-B520-437CE765662F}" type="datetimeFigureOut">
              <a:rPr lang="en-US" smtClean="0"/>
              <a:t>10/1/2019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B7B59A-86A2-437E-9BD1-97C7EBEB5B38}" type="slidenum">
              <a:rPr lang="en-US" smtClean="0"/>
              <a:t>‹#›</a:t>
            </a:fld>
            <a:endParaRPr lang="en-US"/>
          </a:p>
        </p:txBody>
      </p:sp>
    </p:spTree>
    <p:extLst>
      <p:ext uri="{BB962C8B-B14F-4D97-AF65-F5344CB8AC3E}">
        <p14:creationId xmlns:p14="http://schemas.microsoft.com/office/powerpoint/2010/main" val="3697544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69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3</a:t>
            </a:r>
          </a:p>
        </p:txBody>
      </p:sp>
      <p:sp>
        <p:nvSpPr>
          <p:cNvPr id="2970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0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02"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03"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2</a:t>
            </a:r>
          </a:p>
        </p:txBody>
      </p:sp>
      <p:sp>
        <p:nvSpPr>
          <p:cNvPr id="29704"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05"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06"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07"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2</a:t>
            </a:r>
          </a:p>
        </p:txBody>
      </p:sp>
      <p:sp>
        <p:nvSpPr>
          <p:cNvPr id="29708"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09"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10"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11"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2</a:t>
            </a:r>
          </a:p>
        </p:txBody>
      </p:sp>
      <p:sp>
        <p:nvSpPr>
          <p:cNvPr id="29712"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13"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14"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15"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2</a:t>
            </a:r>
          </a:p>
        </p:txBody>
      </p:sp>
      <p:sp>
        <p:nvSpPr>
          <p:cNvPr id="29716"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17"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18"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19"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2</a:t>
            </a:r>
          </a:p>
        </p:txBody>
      </p:sp>
      <p:sp>
        <p:nvSpPr>
          <p:cNvPr id="29720"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21"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722" name="Rectangle 26"/>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9723"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2414195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2"/>
          <p:cNvSpPr>
            <a:spLocks noChangeArrowheads="1"/>
          </p:cNvSpPr>
          <p:nvPr/>
        </p:nvSpPr>
        <p:spPr bwMode="auto">
          <a:xfrm>
            <a:off x="3886200" y="0"/>
            <a:ext cx="2971800" cy="4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0530" name="Rectangle 3"/>
          <p:cNvSpPr>
            <a:spLocks noChangeArrowheads="1"/>
          </p:cNvSpPr>
          <p:nvPr/>
        </p:nvSpPr>
        <p:spPr bwMode="auto">
          <a:xfrm>
            <a:off x="3886200" y="8686489"/>
            <a:ext cx="2971800" cy="45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50" tIns="0" rIns="19050" bIns="0"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a:t>54</a:t>
            </a:r>
          </a:p>
        </p:txBody>
      </p:sp>
      <p:sp>
        <p:nvSpPr>
          <p:cNvPr id="150531" name="Rectangle 4"/>
          <p:cNvSpPr>
            <a:spLocks noChangeArrowheads="1"/>
          </p:cNvSpPr>
          <p:nvPr/>
        </p:nvSpPr>
        <p:spPr bwMode="auto">
          <a:xfrm>
            <a:off x="0" y="8686489"/>
            <a:ext cx="2971800" cy="45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0532" name="Rectangle 5"/>
          <p:cNvSpPr>
            <a:spLocks noChangeArrowheads="1"/>
          </p:cNvSpPr>
          <p:nvPr/>
        </p:nvSpPr>
        <p:spPr bwMode="auto">
          <a:xfrm>
            <a:off x="0" y="0"/>
            <a:ext cx="2971800" cy="4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0533" name="Rectangle 6"/>
          <p:cNvSpPr>
            <a:spLocks noGrp="1" noRot="1" noChangeAspect="1" noChangeArrowheads="1" noTextEdit="1"/>
          </p:cNvSpPr>
          <p:nvPr>
            <p:ph type="sldImg"/>
          </p:nvPr>
        </p:nvSpPr>
        <p:spPr>
          <a:xfrm>
            <a:off x="1150938" y="692150"/>
            <a:ext cx="4556125" cy="3416300"/>
          </a:xfrm>
          <a:ln cap="flat"/>
        </p:spPr>
      </p:sp>
      <p:sp>
        <p:nvSpPr>
          <p:cNvPr id="150534"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r>
              <a:rPr lang="en-US" altLang="en-US" b="1" u="sng" smtClean="0"/>
              <a:t>Annuity Due</a:t>
            </a:r>
            <a:r>
              <a:rPr lang="en-US" altLang="en-US" smtClean="0"/>
              <a:t>: Level stream of cash flows starting immediately.</a:t>
            </a:r>
            <a:endParaRPr lang="en-US" altLang="en-US" u="sng" smtClean="0"/>
          </a:p>
        </p:txBody>
      </p:sp>
    </p:spTree>
    <p:extLst>
      <p:ext uri="{BB962C8B-B14F-4D97-AF65-F5344CB8AC3E}">
        <p14:creationId xmlns:p14="http://schemas.microsoft.com/office/powerpoint/2010/main" val="1567628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7065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a:t>53</a:t>
            </a:r>
          </a:p>
        </p:txBody>
      </p:sp>
      <p:sp>
        <p:nvSpPr>
          <p:cNvPr id="7066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7066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70662" name="Rectangle 6"/>
          <p:cNvSpPr>
            <a:spLocks noGrp="1" noRot="1" noChangeAspect="1" noChangeArrowheads="1" noTextEdit="1"/>
          </p:cNvSpPr>
          <p:nvPr>
            <p:ph type="sldImg"/>
          </p:nvPr>
        </p:nvSpPr>
        <p:spPr>
          <a:xfrm>
            <a:off x="1150938" y="692150"/>
            <a:ext cx="4556125" cy="3416300"/>
          </a:xfrm>
          <a:ln cap="flat"/>
        </p:spPr>
      </p:sp>
      <p:sp>
        <p:nvSpPr>
          <p:cNvPr id="70663"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30243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7373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0" fontAlgn="base" hangingPunct="0">
              <a:spcBef>
                <a:spcPct val="0"/>
              </a:spcBef>
              <a:spcAft>
                <a:spcPct val="0"/>
              </a:spcAft>
            </a:pPr>
            <a:r>
              <a:rPr lang="en-US" altLang="en-US" sz="1000" i="1">
                <a:solidFill>
                  <a:srgbClr val="000000"/>
                </a:solidFill>
              </a:rPr>
              <a:t>26</a:t>
            </a:r>
          </a:p>
        </p:txBody>
      </p:sp>
      <p:sp>
        <p:nvSpPr>
          <p:cNvPr id="7373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7373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73734" name="Rectangle 6"/>
          <p:cNvSpPr>
            <a:spLocks noGrp="1" noRot="1" noChangeAspect="1" noChangeArrowheads="1" noTextEdit="1"/>
          </p:cNvSpPr>
          <p:nvPr>
            <p:ph type="sldImg"/>
          </p:nvPr>
        </p:nvSpPr>
        <p:spPr>
          <a:xfrm>
            <a:off x="1150938" y="692150"/>
            <a:ext cx="4556125" cy="3416300"/>
          </a:xfrm>
          <a:ln cap="flat"/>
        </p:spPr>
      </p:sp>
      <p:sp>
        <p:nvSpPr>
          <p:cNvPr id="73735"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7162484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ChangeArrowheads="1"/>
          </p:cNvSpPr>
          <p:nvPr/>
        </p:nvSpPr>
        <p:spPr bwMode="auto">
          <a:xfrm>
            <a:off x="3886200" y="0"/>
            <a:ext cx="2971800" cy="4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base">
              <a:spcBef>
                <a:spcPct val="0"/>
              </a:spcBef>
              <a:spcAft>
                <a:spcPct val="0"/>
              </a:spcAft>
            </a:pPr>
            <a:endParaRPr lang="en-US" altLang="en-US">
              <a:solidFill>
                <a:srgbClr val="000000"/>
              </a:solidFill>
            </a:endParaRPr>
          </a:p>
        </p:txBody>
      </p:sp>
      <p:sp>
        <p:nvSpPr>
          <p:cNvPr id="155650" name="Rectangle 3"/>
          <p:cNvSpPr>
            <a:spLocks noChangeArrowheads="1"/>
          </p:cNvSpPr>
          <p:nvPr/>
        </p:nvSpPr>
        <p:spPr bwMode="auto">
          <a:xfrm>
            <a:off x="3886200" y="8686489"/>
            <a:ext cx="2971800" cy="45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50" tIns="0" rIns="19050" bIns="0"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fontAlgn="base">
              <a:spcBef>
                <a:spcPct val="0"/>
              </a:spcBef>
              <a:spcAft>
                <a:spcPct val="0"/>
              </a:spcAft>
            </a:pPr>
            <a:r>
              <a:rPr lang="en-US" altLang="en-US" sz="1000" i="1">
                <a:solidFill>
                  <a:srgbClr val="000000"/>
                </a:solidFill>
              </a:rPr>
              <a:t>26</a:t>
            </a:r>
          </a:p>
        </p:txBody>
      </p:sp>
      <p:sp>
        <p:nvSpPr>
          <p:cNvPr id="155651" name="Rectangle 4"/>
          <p:cNvSpPr>
            <a:spLocks noChangeArrowheads="1"/>
          </p:cNvSpPr>
          <p:nvPr/>
        </p:nvSpPr>
        <p:spPr bwMode="auto">
          <a:xfrm>
            <a:off x="0" y="8686489"/>
            <a:ext cx="2971800" cy="45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base">
              <a:spcBef>
                <a:spcPct val="0"/>
              </a:spcBef>
              <a:spcAft>
                <a:spcPct val="0"/>
              </a:spcAft>
            </a:pPr>
            <a:endParaRPr lang="en-US" altLang="en-US">
              <a:solidFill>
                <a:srgbClr val="000000"/>
              </a:solidFill>
            </a:endParaRPr>
          </a:p>
        </p:txBody>
      </p:sp>
      <p:sp>
        <p:nvSpPr>
          <p:cNvPr id="155652" name="Rectangle 5"/>
          <p:cNvSpPr>
            <a:spLocks noChangeArrowheads="1"/>
          </p:cNvSpPr>
          <p:nvPr/>
        </p:nvSpPr>
        <p:spPr bwMode="auto">
          <a:xfrm>
            <a:off x="0" y="0"/>
            <a:ext cx="2971800" cy="4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base">
              <a:spcBef>
                <a:spcPct val="0"/>
              </a:spcBef>
              <a:spcAft>
                <a:spcPct val="0"/>
              </a:spcAft>
            </a:pPr>
            <a:endParaRPr lang="en-US" altLang="en-US">
              <a:solidFill>
                <a:srgbClr val="000000"/>
              </a:solidFill>
            </a:endParaRPr>
          </a:p>
        </p:txBody>
      </p:sp>
      <p:sp>
        <p:nvSpPr>
          <p:cNvPr id="155653" name="Rectangle 6"/>
          <p:cNvSpPr>
            <a:spLocks noGrp="1" noRot="1" noChangeAspect="1" noChangeArrowheads="1" noTextEdit="1"/>
          </p:cNvSpPr>
          <p:nvPr>
            <p:ph type="sldImg"/>
          </p:nvPr>
        </p:nvSpPr>
        <p:spPr>
          <a:xfrm>
            <a:off x="1150938" y="692150"/>
            <a:ext cx="4556125" cy="3416300"/>
          </a:xfrm>
          <a:ln cap="flat"/>
        </p:spPr>
      </p:sp>
      <p:sp>
        <p:nvSpPr>
          <p:cNvPr id="73735" name="Rectangle 7"/>
          <p:cNvSpPr>
            <a:spLocks noGrp="1" noChangeArrowheads="1"/>
          </p:cNvSpPr>
          <p:nvPr>
            <p:ph type="body" idx="1"/>
          </p:nvPr>
        </p:nvSpPr>
        <p:spPr>
          <a:ln/>
          <a:extLst/>
        </p:spPr>
        <p:txBody>
          <a:bodyPr/>
          <a:lstStyle/>
          <a:p>
            <a:pPr marL="171450" indent="-171450">
              <a:buFont typeface="Arial" pitchFamily="34" charset="0"/>
              <a:buChar char="•"/>
              <a:defRPr/>
            </a:pPr>
            <a:r>
              <a:rPr lang="en-US" b="1" u="sng" dirty="0" smtClean="0"/>
              <a:t>Effective annual interest rate</a:t>
            </a:r>
            <a:r>
              <a:rPr lang="en-US" dirty="0" smtClean="0"/>
              <a:t>: - Interest rate that is annualized using compound interest.</a:t>
            </a:r>
          </a:p>
          <a:p>
            <a:pPr>
              <a:defRPr/>
            </a:pPr>
            <a:endParaRPr lang="en-US" dirty="0" smtClean="0"/>
          </a:p>
          <a:p>
            <a:pPr marL="171450" indent="-171450">
              <a:buFont typeface="Arial" pitchFamily="34" charset="0"/>
              <a:buChar char="•"/>
              <a:defRPr/>
            </a:pPr>
            <a:r>
              <a:rPr lang="en-US" b="1" u="sng" dirty="0" smtClean="0"/>
              <a:t>Annual percentage rate</a:t>
            </a:r>
            <a:r>
              <a:rPr lang="en-US" dirty="0" smtClean="0"/>
              <a:t>: Interest rate that is annualized using simple interest.</a:t>
            </a:r>
          </a:p>
        </p:txBody>
      </p:sp>
    </p:spTree>
    <p:extLst>
      <p:ext uri="{BB962C8B-B14F-4D97-AF65-F5344CB8AC3E}">
        <p14:creationId xmlns:p14="http://schemas.microsoft.com/office/powerpoint/2010/main" val="8786097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7475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0" fontAlgn="base" hangingPunct="0">
              <a:spcBef>
                <a:spcPct val="0"/>
              </a:spcBef>
              <a:spcAft>
                <a:spcPct val="0"/>
              </a:spcAft>
            </a:pPr>
            <a:r>
              <a:rPr lang="en-US" altLang="en-US" sz="1000" i="1">
                <a:solidFill>
                  <a:srgbClr val="000000"/>
                </a:solidFill>
              </a:rPr>
              <a:t>27</a:t>
            </a:r>
          </a:p>
        </p:txBody>
      </p:sp>
      <p:sp>
        <p:nvSpPr>
          <p:cNvPr id="7475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7475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74758" name="Rectangle 6"/>
          <p:cNvSpPr>
            <a:spLocks noGrp="1" noRot="1" noChangeAspect="1" noChangeArrowheads="1" noTextEdit="1"/>
          </p:cNvSpPr>
          <p:nvPr>
            <p:ph type="sldImg"/>
          </p:nvPr>
        </p:nvSpPr>
        <p:spPr>
          <a:xfrm>
            <a:off x="1150938" y="692150"/>
            <a:ext cx="4556125" cy="3416300"/>
          </a:xfrm>
          <a:ln cap="flat"/>
        </p:spPr>
      </p:sp>
      <p:sp>
        <p:nvSpPr>
          <p:cNvPr id="74759"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5525279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7577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0" fontAlgn="base" hangingPunct="0">
              <a:spcBef>
                <a:spcPct val="0"/>
              </a:spcBef>
              <a:spcAft>
                <a:spcPct val="0"/>
              </a:spcAft>
            </a:pPr>
            <a:r>
              <a:rPr lang="en-US" altLang="en-US" sz="1000" i="1">
                <a:solidFill>
                  <a:srgbClr val="000000"/>
                </a:solidFill>
              </a:rPr>
              <a:t>28</a:t>
            </a:r>
          </a:p>
        </p:txBody>
      </p:sp>
      <p:sp>
        <p:nvSpPr>
          <p:cNvPr id="7578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7578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75782" name="Rectangle 6"/>
          <p:cNvSpPr>
            <a:spLocks noGrp="1" noRot="1" noChangeAspect="1" noChangeArrowheads="1" noTextEdit="1"/>
          </p:cNvSpPr>
          <p:nvPr>
            <p:ph type="sldImg"/>
          </p:nvPr>
        </p:nvSpPr>
        <p:spPr>
          <a:xfrm>
            <a:off x="1150938" y="692150"/>
            <a:ext cx="4556125" cy="3416300"/>
          </a:xfrm>
          <a:ln cap="flat"/>
        </p:spPr>
      </p:sp>
      <p:sp>
        <p:nvSpPr>
          <p:cNvPr id="75783"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264795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9A3D40E-2506-4151-92B3-E2DE9358BEFC}" type="slidenum">
              <a:rPr lang="en-US" altLang="en-US"/>
              <a:pPr/>
              <a:t>4</a:t>
            </a:fld>
            <a:endParaRPr lang="en-US" altLang="en-US"/>
          </a:p>
        </p:txBody>
      </p:sp>
      <p:sp>
        <p:nvSpPr>
          <p:cNvPr id="49155"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49156"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21</a:t>
            </a:r>
          </a:p>
        </p:txBody>
      </p:sp>
      <p:sp>
        <p:nvSpPr>
          <p:cNvPr id="49157"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49158"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49159" name="Rectangle 6"/>
          <p:cNvSpPr>
            <a:spLocks noGrp="1" noRot="1" noChangeAspect="1" noChangeArrowheads="1" noTextEdit="1"/>
          </p:cNvSpPr>
          <p:nvPr>
            <p:ph type="sldImg"/>
          </p:nvPr>
        </p:nvSpPr>
        <p:spPr>
          <a:xfrm>
            <a:off x="1150938" y="692150"/>
            <a:ext cx="4556125" cy="3416300"/>
          </a:xfrm>
          <a:ln cap="flat"/>
        </p:spPr>
      </p:sp>
      <p:sp>
        <p:nvSpPr>
          <p:cNvPr id="49160"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51508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017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23</a:t>
            </a:r>
          </a:p>
        </p:txBody>
      </p:sp>
      <p:sp>
        <p:nvSpPr>
          <p:cNvPr id="5018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018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0182" name="Rectangle 6"/>
          <p:cNvSpPr>
            <a:spLocks noGrp="1" noRot="1" noChangeAspect="1" noChangeArrowheads="1" noTextEdit="1"/>
          </p:cNvSpPr>
          <p:nvPr>
            <p:ph type="sldImg"/>
          </p:nvPr>
        </p:nvSpPr>
        <p:spPr>
          <a:xfrm>
            <a:off x="1150938" y="692150"/>
            <a:ext cx="4556125" cy="3416300"/>
          </a:xfrm>
          <a:ln cap="flat"/>
        </p:spPr>
      </p:sp>
      <p:sp>
        <p:nvSpPr>
          <p:cNvPr id="50183"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76730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20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24</a:t>
            </a:r>
          </a:p>
        </p:txBody>
      </p:sp>
      <p:sp>
        <p:nvSpPr>
          <p:cNvPr id="5120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20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206" name="Rectangle 6"/>
          <p:cNvSpPr>
            <a:spLocks noGrp="1" noRot="1" noChangeAspect="1" noChangeArrowheads="1" noTextEdit="1"/>
          </p:cNvSpPr>
          <p:nvPr>
            <p:ph type="sldImg"/>
          </p:nvPr>
        </p:nvSpPr>
        <p:spPr>
          <a:xfrm>
            <a:off x="1150938" y="692150"/>
            <a:ext cx="4556125" cy="3416300"/>
          </a:xfrm>
          <a:ln cap="flat"/>
        </p:spPr>
      </p:sp>
      <p:sp>
        <p:nvSpPr>
          <p:cNvPr id="51207"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87373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222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38</a:t>
            </a:r>
          </a:p>
        </p:txBody>
      </p:sp>
      <p:sp>
        <p:nvSpPr>
          <p:cNvPr id="5222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222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2230" name="Rectangle 6"/>
          <p:cNvSpPr>
            <a:spLocks noGrp="1" noRot="1" noChangeAspect="1" noChangeArrowheads="1" noTextEdit="1"/>
          </p:cNvSpPr>
          <p:nvPr>
            <p:ph type="sldImg"/>
          </p:nvPr>
        </p:nvSpPr>
        <p:spPr>
          <a:xfrm>
            <a:off x="1150938" y="692150"/>
            <a:ext cx="4556125" cy="3416300"/>
          </a:xfrm>
          <a:ln cap="flat"/>
        </p:spPr>
      </p:sp>
      <p:sp>
        <p:nvSpPr>
          <p:cNvPr id="52231"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03040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325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sz="1000" i="1"/>
              <a:t>24</a:t>
            </a:r>
          </a:p>
        </p:txBody>
      </p:sp>
      <p:sp>
        <p:nvSpPr>
          <p:cNvPr id="5325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325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3254" name="Rectangle 6"/>
          <p:cNvSpPr>
            <a:spLocks noGrp="1" noRot="1" noChangeAspect="1" noChangeArrowheads="1" noTextEdit="1"/>
          </p:cNvSpPr>
          <p:nvPr>
            <p:ph type="sldImg"/>
          </p:nvPr>
        </p:nvSpPr>
        <p:spPr>
          <a:xfrm>
            <a:off x="1150938" y="692150"/>
            <a:ext cx="4556125" cy="3416300"/>
          </a:xfrm>
          <a:ln cap="flat"/>
        </p:spPr>
      </p:sp>
      <p:sp>
        <p:nvSpPr>
          <p:cNvPr id="53255"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915160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0239415-9483-4FD0-B474-52DC1EFFBC85}" type="slidenum">
              <a:rPr lang="en-US" altLang="en-US"/>
              <a:pPr/>
              <a:t>19</a:t>
            </a:fld>
            <a:endParaRPr lang="en-US" altLang="en-US"/>
          </a:p>
        </p:txBody>
      </p:sp>
      <p:sp>
        <p:nvSpPr>
          <p:cNvPr id="54275" name="Rectangle 2"/>
          <p:cNvSpPr>
            <a:spLocks noGrp="1" noRot="1" noChangeAspect="1" noChangeArrowheads="1" noTextEdit="1"/>
          </p:cNvSpPr>
          <p:nvPr>
            <p:ph type="sldImg"/>
          </p:nvPr>
        </p:nvSpPr>
        <p:spPr>
          <a:xfrm>
            <a:off x="1150938" y="693738"/>
            <a:ext cx="4556125" cy="3416300"/>
          </a:xfrm>
          <a:ln cap="flat"/>
        </p:spPr>
      </p:sp>
      <p:sp>
        <p:nvSpPr>
          <p:cNvPr id="5427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1629964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6963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a:t>51</a:t>
            </a:r>
          </a:p>
        </p:txBody>
      </p:sp>
      <p:sp>
        <p:nvSpPr>
          <p:cNvPr id="6963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6963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69638" name="Rectangle 6"/>
          <p:cNvSpPr>
            <a:spLocks noGrp="1" noRot="1" noChangeAspect="1" noChangeArrowheads="1" noTextEdit="1"/>
          </p:cNvSpPr>
          <p:nvPr>
            <p:ph type="sldImg"/>
          </p:nvPr>
        </p:nvSpPr>
        <p:spPr>
          <a:xfrm>
            <a:off x="1150938" y="692150"/>
            <a:ext cx="4556125" cy="3416300"/>
          </a:xfrm>
          <a:ln cap="flat"/>
        </p:spPr>
      </p:sp>
      <p:sp>
        <p:nvSpPr>
          <p:cNvPr id="69639"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307022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ChangeArrowheads="1"/>
          </p:cNvSpPr>
          <p:nvPr/>
        </p:nvSpPr>
        <p:spPr bwMode="auto">
          <a:xfrm>
            <a:off x="3886200" y="0"/>
            <a:ext cx="2971800" cy="4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47458" name="Rectangle 3"/>
          <p:cNvSpPr>
            <a:spLocks noChangeArrowheads="1"/>
          </p:cNvSpPr>
          <p:nvPr/>
        </p:nvSpPr>
        <p:spPr bwMode="auto">
          <a:xfrm>
            <a:off x="3886200" y="8686489"/>
            <a:ext cx="2971800" cy="45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50" tIns="0" rIns="19050" bIns="0"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a:t>44</a:t>
            </a:r>
          </a:p>
        </p:txBody>
      </p:sp>
      <p:sp>
        <p:nvSpPr>
          <p:cNvPr id="147459" name="Rectangle 4"/>
          <p:cNvSpPr>
            <a:spLocks noChangeArrowheads="1"/>
          </p:cNvSpPr>
          <p:nvPr/>
        </p:nvSpPr>
        <p:spPr bwMode="auto">
          <a:xfrm>
            <a:off x="0" y="8686489"/>
            <a:ext cx="2971800" cy="45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47460" name="Rectangle 5"/>
          <p:cNvSpPr>
            <a:spLocks noChangeArrowheads="1"/>
          </p:cNvSpPr>
          <p:nvPr/>
        </p:nvSpPr>
        <p:spPr bwMode="auto">
          <a:xfrm>
            <a:off x="0" y="0"/>
            <a:ext cx="2971800" cy="4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47461" name="Rectangle 6"/>
          <p:cNvSpPr>
            <a:spLocks noGrp="1" noRot="1" noChangeAspect="1" noChangeArrowheads="1" noTextEdit="1"/>
          </p:cNvSpPr>
          <p:nvPr>
            <p:ph type="sldImg"/>
          </p:nvPr>
        </p:nvSpPr>
        <p:spPr>
          <a:xfrm>
            <a:off x="1150938" y="692150"/>
            <a:ext cx="4556125" cy="3416300"/>
          </a:xfrm>
          <a:ln cap="flat"/>
        </p:spPr>
      </p:sp>
      <p:sp>
        <p:nvSpPr>
          <p:cNvPr id="64519" name="Rectangle 7"/>
          <p:cNvSpPr>
            <a:spLocks noGrp="1" noChangeArrowheads="1"/>
          </p:cNvSpPr>
          <p:nvPr>
            <p:ph type="body" idx="1"/>
          </p:nvPr>
        </p:nvSpPr>
        <p:spPr>
          <a:ln/>
          <a:extLst/>
        </p:spPr>
        <p:txBody>
          <a:bodyPr/>
          <a:lstStyle/>
          <a:p>
            <a:pPr marL="171450" indent="-171450">
              <a:buFont typeface="Arial" pitchFamily="34" charset="0"/>
              <a:buChar char="•"/>
              <a:defRPr/>
            </a:pPr>
            <a:r>
              <a:rPr lang="en-US" b="1" u="sng" dirty="0" smtClean="0"/>
              <a:t>Annuity Due</a:t>
            </a:r>
            <a:r>
              <a:rPr lang="en-US" dirty="0" smtClean="0"/>
              <a:t>: Level stream of cash flows starting immediately.</a:t>
            </a:r>
            <a:endParaRPr lang="en-US" u="sng" dirty="0" smtClean="0"/>
          </a:p>
          <a:p>
            <a:pPr>
              <a:defRPr/>
            </a:pPr>
            <a:endParaRPr lang="en-US" dirty="0" smtClean="0"/>
          </a:p>
        </p:txBody>
      </p:sp>
    </p:spTree>
    <p:extLst>
      <p:ext uri="{BB962C8B-B14F-4D97-AF65-F5344CB8AC3E}">
        <p14:creationId xmlns:p14="http://schemas.microsoft.com/office/powerpoint/2010/main" val="3659154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sz="100" dirty="0" smtClean="0"/>
          </a:p>
        </p:txBody>
      </p:sp>
      <p:sp>
        <p:nvSpPr>
          <p:cNvPr id="6" name="Slide Number Placeholder 5"/>
          <p:cNvSpPr>
            <a:spLocks noGrp="1"/>
          </p:cNvSpPr>
          <p:nvPr>
            <p:ph type="sldNum" sz="quarter" idx="12"/>
          </p:nvPr>
        </p:nvSpPr>
        <p:spPr>
          <a:xfrm>
            <a:off x="7838703" y="1935574"/>
            <a:ext cx="676647" cy="259773"/>
          </a:xfrm>
          <a:prstGeom prst="rect">
            <a:avLst/>
          </a:prstGeom>
        </p:spPr>
        <p:txBody>
          <a:bodyPr/>
          <a:lstStyle/>
          <a:p>
            <a:fld id="{877CD8D9-5EE5-4AF0-A74E-06D9DDC76A83}" type="slidenum">
              <a:rPr lang="en-US" smtClean="0"/>
              <a:t>‹#›</a:t>
            </a:fld>
            <a:endParaRPr lang="en-US"/>
          </a:p>
        </p:txBody>
      </p:sp>
    </p:spTree>
    <p:extLst>
      <p:ext uri="{BB962C8B-B14F-4D97-AF65-F5344CB8AC3E}">
        <p14:creationId xmlns:p14="http://schemas.microsoft.com/office/powerpoint/2010/main" val="4060930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dirty="0"/>
          </a:p>
        </p:txBody>
      </p:sp>
      <p:sp>
        <p:nvSpPr>
          <p:cNvPr id="6" name="Slide Number Placeholder 5"/>
          <p:cNvSpPr>
            <a:spLocks noGrp="1"/>
          </p:cNvSpPr>
          <p:nvPr>
            <p:ph type="sldNum" sz="quarter" idx="12"/>
          </p:nvPr>
        </p:nvSpPr>
        <p:spPr>
          <a:xfrm>
            <a:off x="7838703" y="1935574"/>
            <a:ext cx="676647" cy="259773"/>
          </a:xfrm>
          <a:prstGeom prst="rect">
            <a:avLst/>
          </a:prstGeom>
        </p:spPr>
        <p:txBody>
          <a:bodyPr/>
          <a:lstStyle/>
          <a:p>
            <a:fld id="{877CD8D9-5EE5-4AF0-A74E-06D9DDC76A83}" type="slidenum">
              <a:rPr lang="en-US" smtClean="0"/>
              <a:t>‹#›</a:t>
            </a:fld>
            <a:endParaRPr lang="en-US"/>
          </a:p>
        </p:txBody>
      </p:sp>
    </p:spTree>
    <p:extLst>
      <p:ext uri="{BB962C8B-B14F-4D97-AF65-F5344CB8AC3E}">
        <p14:creationId xmlns:p14="http://schemas.microsoft.com/office/powerpoint/2010/main" val="1655500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dirty="0"/>
          </a:p>
        </p:txBody>
      </p:sp>
      <p:sp>
        <p:nvSpPr>
          <p:cNvPr id="6" name="Slide Number Placeholder 5"/>
          <p:cNvSpPr>
            <a:spLocks noGrp="1"/>
          </p:cNvSpPr>
          <p:nvPr>
            <p:ph type="sldNum" sz="quarter" idx="12"/>
          </p:nvPr>
        </p:nvSpPr>
        <p:spPr>
          <a:xfrm>
            <a:off x="7838703" y="1935574"/>
            <a:ext cx="676647" cy="259773"/>
          </a:xfrm>
          <a:prstGeom prst="rect">
            <a:avLst/>
          </a:prstGeom>
        </p:spPr>
        <p:txBody>
          <a:bodyPr/>
          <a:lstStyle/>
          <a:p>
            <a:fld id="{877CD8D9-5EE5-4AF0-A74E-06D9DDC76A83}" type="slidenum">
              <a:rPr lang="en-US" smtClean="0"/>
              <a:t>‹#›</a:t>
            </a:fld>
            <a:endParaRPr lang="en-US"/>
          </a:p>
        </p:txBody>
      </p:sp>
    </p:spTree>
    <p:extLst>
      <p:ext uri="{BB962C8B-B14F-4D97-AF65-F5344CB8AC3E}">
        <p14:creationId xmlns:p14="http://schemas.microsoft.com/office/powerpoint/2010/main" val="11678033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9" name="Rectangle 28"/>
          <p:cNvSpPr/>
          <p:nvPr userDrawn="1"/>
        </p:nvSpPr>
        <p:spPr>
          <a:xfrm>
            <a:off x="0" y="3448201"/>
            <a:ext cx="8972550" cy="259773"/>
          </a:xfrm>
          <a:prstGeom prst="rect">
            <a:avLst/>
          </a:prstGeom>
          <a:solidFill>
            <a:srgbClr val="64A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17" name="Rectangle 16"/>
          <p:cNvSpPr/>
          <p:nvPr userDrawn="1"/>
        </p:nvSpPr>
        <p:spPr>
          <a:xfrm>
            <a:off x="0" y="457200"/>
            <a:ext cx="9144000" cy="1066800"/>
          </a:xfrm>
          <a:prstGeom prst="rect">
            <a:avLst/>
          </a:prstGeom>
          <a:solidFill>
            <a:srgbClr val="64A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Title 1"/>
          <p:cNvSpPr>
            <a:spLocks noGrp="1"/>
          </p:cNvSpPr>
          <p:nvPr>
            <p:ph type="ctrTitle"/>
          </p:nvPr>
        </p:nvSpPr>
        <p:spPr>
          <a:xfrm>
            <a:off x="298938" y="1676400"/>
            <a:ext cx="6934200" cy="1524000"/>
          </a:xfrm>
          <a:prstGeom prst="rect">
            <a:avLst/>
          </a:prstGeom>
        </p:spPr>
        <p:txBody>
          <a:bodyPr anchor="b">
            <a:noAutofit/>
          </a:bodyPr>
          <a:lstStyle>
            <a:lvl1pPr>
              <a:defRPr sz="4400" cap="all" baseline="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20" name="Chord 19"/>
          <p:cNvSpPr/>
          <p:nvPr userDrawn="1"/>
        </p:nvSpPr>
        <p:spPr>
          <a:xfrm rot="10800000">
            <a:off x="-1001975" y="4495800"/>
            <a:ext cx="1955822" cy="1805724"/>
          </a:xfrm>
          <a:prstGeom prst="chord">
            <a:avLst>
              <a:gd name="adj1" fmla="val 5406749"/>
              <a:gd name="adj2" fmla="val 16200000"/>
            </a:avLst>
          </a:prstGeom>
          <a:solidFill>
            <a:srgbClr val="E07462"/>
          </a:solidFill>
          <a:ln w="57150">
            <a:solidFill>
              <a:srgbClr val="BC5E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1" name="TextBox 20"/>
          <p:cNvSpPr txBox="1"/>
          <p:nvPr userDrawn="1"/>
        </p:nvSpPr>
        <p:spPr>
          <a:xfrm>
            <a:off x="2555321" y="4294763"/>
            <a:ext cx="6324600" cy="1877437"/>
          </a:xfrm>
          <a:prstGeom prst="rect">
            <a:avLst/>
          </a:prstGeom>
          <a:noFill/>
        </p:spPr>
        <p:txBody>
          <a:bodyPr wrap="square" rtlCol="0">
            <a:spAutoFit/>
          </a:bodyPr>
          <a:lstStyle/>
          <a:p>
            <a:pPr algn="r">
              <a:spcAft>
                <a:spcPts val="1200"/>
              </a:spcAft>
            </a:pPr>
            <a:r>
              <a:rPr lang="en-US" sz="3200" dirty="0" smtClean="0">
                <a:solidFill>
                  <a:schemeClr val="tx1"/>
                </a:solidFill>
                <a:latin typeface="Corbel" pitchFamily="34" charset="0"/>
              </a:rPr>
              <a:t>Brealey, Myers, and Allen</a:t>
            </a:r>
          </a:p>
          <a:p>
            <a:pPr algn="r">
              <a:spcAft>
                <a:spcPts val="1200"/>
              </a:spcAft>
            </a:pPr>
            <a:r>
              <a:rPr lang="en-US" sz="3200" i="1" dirty="0" smtClean="0">
                <a:solidFill>
                  <a:schemeClr val="tx1"/>
                </a:solidFill>
                <a:latin typeface="Corbel" pitchFamily="34" charset="0"/>
              </a:rPr>
              <a:t>Principles of Corporate Finance</a:t>
            </a:r>
          </a:p>
          <a:p>
            <a:pPr algn="r">
              <a:spcAft>
                <a:spcPts val="1200"/>
              </a:spcAft>
            </a:pPr>
            <a:r>
              <a:rPr lang="en-US" sz="3200" dirty="0" smtClean="0">
                <a:solidFill>
                  <a:schemeClr val="tx1"/>
                </a:solidFill>
                <a:latin typeface="Corbel" pitchFamily="34" charset="0"/>
              </a:rPr>
              <a:t>12th Edition</a:t>
            </a:r>
          </a:p>
        </p:txBody>
      </p:sp>
      <p:sp>
        <p:nvSpPr>
          <p:cNvPr id="22" name="Rounded Rectangle 21"/>
          <p:cNvSpPr/>
          <p:nvPr userDrawn="1"/>
        </p:nvSpPr>
        <p:spPr>
          <a:xfrm>
            <a:off x="6881249" y="37278"/>
            <a:ext cx="1910862" cy="1867989"/>
          </a:xfrm>
          <a:prstGeom prst="roundRect">
            <a:avLst/>
          </a:prstGeom>
          <a:solidFill>
            <a:srgbClr val="DC6450"/>
          </a:solidFill>
          <a:ln w="57150">
            <a:solidFill>
              <a:srgbClr val="B058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p:cNvGrpSpPr/>
          <p:nvPr userDrawn="1"/>
        </p:nvGrpSpPr>
        <p:grpSpPr>
          <a:xfrm>
            <a:off x="7590241" y="1560697"/>
            <a:ext cx="492877" cy="114651"/>
            <a:chOff x="7899835" y="1477356"/>
            <a:chExt cx="492877" cy="114651"/>
          </a:xfrm>
        </p:grpSpPr>
        <p:sp>
          <p:nvSpPr>
            <p:cNvPr id="24" name="Flowchart: Connector 23"/>
            <p:cNvSpPr/>
            <p:nvPr userDrawn="1"/>
          </p:nvSpPr>
          <p:spPr>
            <a:xfrm>
              <a:off x="7899835" y="1477356"/>
              <a:ext cx="114649" cy="114649"/>
            </a:xfrm>
            <a:prstGeom prst="flowChartConnector">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Connector 24"/>
            <p:cNvSpPr/>
            <p:nvPr userDrawn="1"/>
          </p:nvSpPr>
          <p:spPr>
            <a:xfrm>
              <a:off x="8088949" y="1477358"/>
              <a:ext cx="114649" cy="114649"/>
            </a:xfrm>
            <a:prstGeom prst="flowChartConnector">
              <a:avLst/>
            </a:prstGeom>
            <a:solidFill>
              <a:srgbClr val="FDEB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26" name="Flowchart: Connector 25"/>
            <p:cNvSpPr/>
            <p:nvPr userDrawn="1"/>
          </p:nvSpPr>
          <p:spPr>
            <a:xfrm>
              <a:off x="8278063" y="1477357"/>
              <a:ext cx="114649" cy="114649"/>
            </a:xfrm>
            <a:prstGeom prst="flowChartConnector">
              <a:avLst/>
            </a:prstGeom>
            <a:solidFill>
              <a:srgbClr val="B4D2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p:cNvSpPr/>
          <p:nvPr userDrawn="1"/>
        </p:nvSpPr>
        <p:spPr>
          <a:xfrm>
            <a:off x="7220283" y="113232"/>
            <a:ext cx="1251714" cy="1569660"/>
          </a:xfrm>
          <a:prstGeom prst="rect">
            <a:avLst/>
          </a:prstGeom>
          <a:noFill/>
        </p:spPr>
        <p:txBody>
          <a:bodyPr wrap="square" lIns="91440" tIns="45720" rIns="91440" bIns="45720">
            <a:spAutoFit/>
          </a:bodyPr>
          <a:lstStyle/>
          <a:p>
            <a:pPr algn="ctr"/>
            <a:r>
              <a:rPr lang="en-US" sz="9600" b="0" cap="none" spc="0" dirty="0" smtClean="0">
                <a:ln w="0"/>
                <a:solidFill>
                  <a:schemeClr val="bg1"/>
                </a:solidFill>
                <a:effectLst>
                  <a:outerShdw blurRad="38100" dist="38100" dir="2700000" algn="tl">
                    <a:srgbClr val="000000">
                      <a:alpha val="43137"/>
                    </a:srgbClr>
                  </a:outerShdw>
                </a:effectLst>
                <a:latin typeface="Adobe Caslon Pro" panose="0205050205050A020403" pitchFamily="18" charset="0"/>
              </a:rPr>
              <a:t>2</a:t>
            </a:r>
            <a:endParaRPr lang="en-US" sz="9600" b="0" cap="none" spc="0" dirty="0">
              <a:ln w="0"/>
              <a:solidFill>
                <a:schemeClr val="bg1"/>
              </a:solidFill>
              <a:effectLst>
                <a:outerShdw blurRad="38100" dist="38100" dir="2700000" algn="tl">
                  <a:srgbClr val="000000">
                    <a:alpha val="43137"/>
                  </a:srgbClr>
                </a:outerShdw>
              </a:effectLst>
              <a:latin typeface="Adobe Caslon Pro" panose="0205050205050A020403" pitchFamily="18" charset="0"/>
            </a:endParaRPr>
          </a:p>
        </p:txBody>
      </p:sp>
      <p:sp>
        <p:nvSpPr>
          <p:cNvPr id="28" name="Rectangle 27"/>
          <p:cNvSpPr/>
          <p:nvPr userDrawn="1"/>
        </p:nvSpPr>
        <p:spPr>
          <a:xfrm>
            <a:off x="5665604" y="830286"/>
            <a:ext cx="1400052" cy="320627"/>
          </a:xfrm>
          <a:prstGeom prst="rect">
            <a:avLst/>
          </a:prstGeom>
          <a:solidFill>
            <a:srgbClr val="3C6C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spc="300" dirty="0" smtClean="0">
                <a:latin typeface="Arial" panose="020B0604020202020204" pitchFamily="34" charset="0"/>
                <a:cs typeface="Arial" panose="020B0604020202020204" pitchFamily="34" charset="0"/>
              </a:rPr>
              <a:t>CHAPTER</a:t>
            </a:r>
            <a:endParaRPr lang="en-US" sz="1200" b="1" spc="300" dirty="0">
              <a:latin typeface="Arial" panose="020B0604020202020204" pitchFamily="34" charset="0"/>
              <a:cs typeface="Arial" panose="020B0604020202020204" pitchFamily="34" charset="0"/>
            </a:endParaRPr>
          </a:p>
        </p:txBody>
      </p:sp>
      <p:sp>
        <p:nvSpPr>
          <p:cNvPr id="30" name="Oval 29"/>
          <p:cNvSpPr/>
          <p:nvPr userDrawn="1"/>
        </p:nvSpPr>
        <p:spPr>
          <a:xfrm>
            <a:off x="8833758" y="3448201"/>
            <a:ext cx="249357" cy="259774"/>
          </a:xfrm>
          <a:prstGeom prst="ellipse">
            <a:avLst/>
          </a:prstGeom>
          <a:solidFill>
            <a:srgbClr val="DC6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userDrawn="1"/>
        </p:nvSpPr>
        <p:spPr>
          <a:xfrm>
            <a:off x="391886" y="3448201"/>
            <a:ext cx="8580664" cy="259774"/>
          </a:xfrm>
          <a:prstGeom prst="rect">
            <a:avLst/>
          </a:prstGeom>
          <a:solidFill>
            <a:srgbClr val="DC6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dirty="0"/>
          </a:p>
        </p:txBody>
      </p:sp>
      <p:sp>
        <p:nvSpPr>
          <p:cNvPr id="18" name="Footer Placeholder 4"/>
          <p:cNvSpPr>
            <a:spLocks noGrp="1"/>
          </p:cNvSpPr>
          <p:nvPr>
            <p:ph type="ftr" sz="quarter" idx="3"/>
          </p:nvPr>
        </p:nvSpPr>
        <p:spPr>
          <a:xfrm>
            <a:off x="0" y="6604907"/>
            <a:ext cx="9144000" cy="253093"/>
          </a:xfrm>
          <a:prstGeom prst="rect">
            <a:avLst/>
          </a:prstGeom>
        </p:spPr>
        <p:txBody>
          <a:bodyPr vert="horz" lIns="91440" tIns="45720" rIns="91440" bIns="45720" rtlCol="0" anchor="b"/>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smtClean="0"/>
              <a:t>Copyright © 2017 McGraw-Hill Education. All rights reserved. No reproduction or distribution without the prior written consent of McGraw-Hill Education.</a:t>
            </a:r>
            <a:endParaRPr lang="en-US" sz="700" dirty="0"/>
          </a:p>
        </p:txBody>
      </p:sp>
    </p:spTree>
    <p:extLst>
      <p:ext uri="{BB962C8B-B14F-4D97-AF65-F5344CB8AC3E}">
        <p14:creationId xmlns:p14="http://schemas.microsoft.com/office/powerpoint/2010/main" val="3271813160"/>
      </p:ext>
    </p:extLst>
  </p:cSld>
  <p:clrMapOvr>
    <a:masterClrMapping/>
  </p:clrMapOvr>
  <p:timing>
    <p:tnLst>
      <p:par>
        <p:cTn id="1" dur="indefinite" restart="never" nodeType="tmRoot"/>
      </p:par>
    </p:tnLst>
  </p:timing>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2192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219200"/>
            <a:ext cx="3810000" cy="236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733800"/>
            <a:ext cx="3810000" cy="236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4990247"/>
      </p:ext>
    </p:extLst>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Box 6"/>
          <p:cNvSpPr txBox="1"/>
          <p:nvPr userDrawn="1"/>
        </p:nvSpPr>
        <p:spPr>
          <a:xfrm>
            <a:off x="0" y="6642556"/>
            <a:ext cx="7715250" cy="215444"/>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dirty="0" smtClean="0">
                <a:solidFill>
                  <a:schemeClr val="bg1">
                    <a:lumMod val="65000"/>
                  </a:schemeClr>
                </a:solidFill>
                <a:latin typeface="Arial" panose="020B0604020202020204" pitchFamily="34" charset="0"/>
                <a:cs typeface="Arial" panose="020B0604020202020204" pitchFamily="34" charset="0"/>
              </a:rPr>
              <a:t>Copyright © 2017 McGraw-Hill Education. All rights reserved. No reproduction or distribution without the prior written consent of McGraw-Hill Education.</a:t>
            </a:r>
          </a:p>
        </p:txBody>
      </p:sp>
    </p:spTree>
    <p:extLst>
      <p:ext uri="{BB962C8B-B14F-4D97-AF65-F5344CB8AC3E}">
        <p14:creationId xmlns:p14="http://schemas.microsoft.com/office/powerpoint/2010/main" val="2546652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dirty="0"/>
          </a:p>
        </p:txBody>
      </p:sp>
      <p:sp>
        <p:nvSpPr>
          <p:cNvPr id="6" name="Slide Number Placeholder 5"/>
          <p:cNvSpPr>
            <a:spLocks noGrp="1"/>
          </p:cNvSpPr>
          <p:nvPr>
            <p:ph type="sldNum" sz="quarter" idx="12"/>
          </p:nvPr>
        </p:nvSpPr>
        <p:spPr>
          <a:xfrm>
            <a:off x="7838703" y="1935574"/>
            <a:ext cx="676647" cy="259773"/>
          </a:xfrm>
          <a:prstGeom prst="rect">
            <a:avLst/>
          </a:prstGeom>
        </p:spPr>
        <p:txBody>
          <a:bodyPr/>
          <a:lstStyle/>
          <a:p>
            <a:fld id="{877CD8D9-5EE5-4AF0-A74E-06D9DDC76A83}" type="slidenum">
              <a:rPr lang="en-US" smtClean="0"/>
              <a:t>‹#›</a:t>
            </a:fld>
            <a:endParaRPr lang="en-US"/>
          </a:p>
        </p:txBody>
      </p:sp>
    </p:spTree>
    <p:extLst>
      <p:ext uri="{BB962C8B-B14F-4D97-AF65-F5344CB8AC3E}">
        <p14:creationId xmlns:p14="http://schemas.microsoft.com/office/powerpoint/2010/main" val="3280484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dirty="0"/>
          </a:p>
        </p:txBody>
      </p:sp>
      <p:sp>
        <p:nvSpPr>
          <p:cNvPr id="7" name="Slide Number Placeholder 6"/>
          <p:cNvSpPr>
            <a:spLocks noGrp="1"/>
          </p:cNvSpPr>
          <p:nvPr>
            <p:ph type="sldNum" sz="quarter" idx="12"/>
          </p:nvPr>
        </p:nvSpPr>
        <p:spPr>
          <a:xfrm>
            <a:off x="7838703" y="1935574"/>
            <a:ext cx="676647" cy="259773"/>
          </a:xfrm>
          <a:prstGeom prst="rect">
            <a:avLst/>
          </a:prstGeom>
        </p:spPr>
        <p:txBody>
          <a:bodyPr/>
          <a:lstStyle/>
          <a:p>
            <a:fld id="{877CD8D9-5EE5-4AF0-A74E-06D9DDC76A83}" type="slidenum">
              <a:rPr lang="en-US" smtClean="0"/>
              <a:t>‹#›</a:t>
            </a:fld>
            <a:endParaRPr lang="en-US"/>
          </a:p>
        </p:txBody>
      </p:sp>
    </p:spTree>
    <p:extLst>
      <p:ext uri="{BB962C8B-B14F-4D97-AF65-F5344CB8AC3E}">
        <p14:creationId xmlns:p14="http://schemas.microsoft.com/office/powerpoint/2010/main" val="1974786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dirty="0"/>
          </a:p>
        </p:txBody>
      </p:sp>
      <p:sp>
        <p:nvSpPr>
          <p:cNvPr id="9" name="Slide Number Placeholder 8"/>
          <p:cNvSpPr>
            <a:spLocks noGrp="1"/>
          </p:cNvSpPr>
          <p:nvPr>
            <p:ph type="sldNum" sz="quarter" idx="12"/>
          </p:nvPr>
        </p:nvSpPr>
        <p:spPr>
          <a:xfrm>
            <a:off x="7838703" y="1935574"/>
            <a:ext cx="676647" cy="259773"/>
          </a:xfrm>
          <a:prstGeom prst="rect">
            <a:avLst/>
          </a:prstGeom>
        </p:spPr>
        <p:txBody>
          <a:bodyPr/>
          <a:lstStyle/>
          <a:p>
            <a:fld id="{877CD8D9-5EE5-4AF0-A74E-06D9DDC76A83}" type="slidenum">
              <a:rPr lang="en-US" smtClean="0"/>
              <a:t>‹#›</a:t>
            </a:fld>
            <a:endParaRPr lang="en-US"/>
          </a:p>
        </p:txBody>
      </p:sp>
    </p:spTree>
    <p:extLst>
      <p:ext uri="{BB962C8B-B14F-4D97-AF65-F5344CB8AC3E}">
        <p14:creationId xmlns:p14="http://schemas.microsoft.com/office/powerpoint/2010/main" val="3022199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3"/>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dirty="0"/>
          </a:p>
        </p:txBody>
      </p:sp>
    </p:spTree>
    <p:extLst>
      <p:ext uri="{BB962C8B-B14F-4D97-AF65-F5344CB8AC3E}">
        <p14:creationId xmlns:p14="http://schemas.microsoft.com/office/powerpoint/2010/main" val="4129658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dirty="0"/>
          </a:p>
        </p:txBody>
      </p:sp>
      <p:sp>
        <p:nvSpPr>
          <p:cNvPr id="4" name="Slide Number Placeholder 3"/>
          <p:cNvSpPr>
            <a:spLocks noGrp="1"/>
          </p:cNvSpPr>
          <p:nvPr>
            <p:ph type="sldNum" sz="quarter" idx="12"/>
          </p:nvPr>
        </p:nvSpPr>
        <p:spPr>
          <a:xfrm>
            <a:off x="7838703" y="1935574"/>
            <a:ext cx="676647" cy="259773"/>
          </a:xfrm>
          <a:prstGeom prst="rect">
            <a:avLst/>
          </a:prstGeom>
        </p:spPr>
        <p:txBody>
          <a:bodyPr/>
          <a:lstStyle/>
          <a:p>
            <a:fld id="{877CD8D9-5EE5-4AF0-A74E-06D9DDC76A83}" type="slidenum">
              <a:rPr lang="en-US" smtClean="0"/>
              <a:t>‹#›</a:t>
            </a:fld>
            <a:endParaRPr lang="en-US"/>
          </a:p>
        </p:txBody>
      </p:sp>
    </p:spTree>
    <p:extLst>
      <p:ext uri="{BB962C8B-B14F-4D97-AF65-F5344CB8AC3E}">
        <p14:creationId xmlns:p14="http://schemas.microsoft.com/office/powerpoint/2010/main" val="2015978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dirty="0"/>
          </a:p>
        </p:txBody>
      </p:sp>
      <p:sp>
        <p:nvSpPr>
          <p:cNvPr id="7" name="Slide Number Placeholder 6"/>
          <p:cNvSpPr>
            <a:spLocks noGrp="1"/>
          </p:cNvSpPr>
          <p:nvPr>
            <p:ph type="sldNum" sz="quarter" idx="12"/>
          </p:nvPr>
        </p:nvSpPr>
        <p:spPr>
          <a:xfrm>
            <a:off x="7838703" y="1935574"/>
            <a:ext cx="676647" cy="259773"/>
          </a:xfrm>
          <a:prstGeom prst="rect">
            <a:avLst/>
          </a:prstGeom>
        </p:spPr>
        <p:txBody>
          <a:bodyPr/>
          <a:lstStyle/>
          <a:p>
            <a:fld id="{877CD8D9-5EE5-4AF0-A74E-06D9DDC76A83}" type="slidenum">
              <a:rPr lang="en-US" smtClean="0"/>
              <a:t>‹#›</a:t>
            </a:fld>
            <a:endParaRPr lang="en-US"/>
          </a:p>
        </p:txBody>
      </p:sp>
    </p:spTree>
    <p:extLst>
      <p:ext uri="{BB962C8B-B14F-4D97-AF65-F5344CB8AC3E}">
        <p14:creationId xmlns:p14="http://schemas.microsoft.com/office/powerpoint/2010/main" val="1668494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dirty="0" smtClean="0"/>
              <a:t>Copyright © 2017 McGraw-Hill Education. All rights reserved. No reproduction or distribution without the prior written consent of McGraw-Hill Education.</a:t>
            </a:r>
            <a:endParaRPr lang="en-US" dirty="0"/>
          </a:p>
        </p:txBody>
      </p:sp>
      <p:sp>
        <p:nvSpPr>
          <p:cNvPr id="7" name="Slide Number Placeholder 6"/>
          <p:cNvSpPr>
            <a:spLocks noGrp="1"/>
          </p:cNvSpPr>
          <p:nvPr>
            <p:ph type="sldNum" sz="quarter" idx="12"/>
          </p:nvPr>
        </p:nvSpPr>
        <p:spPr>
          <a:xfrm>
            <a:off x="7838703" y="1935574"/>
            <a:ext cx="676647" cy="259773"/>
          </a:xfrm>
          <a:prstGeom prst="rect">
            <a:avLst/>
          </a:prstGeom>
        </p:spPr>
        <p:txBody>
          <a:bodyPr/>
          <a:lstStyle/>
          <a:p>
            <a:fld id="{877CD8D9-5EE5-4AF0-A74E-06D9DDC76A83}" type="slidenum">
              <a:rPr lang="en-US" smtClean="0"/>
              <a:t>‹#›</a:t>
            </a:fld>
            <a:endParaRPr lang="en-US"/>
          </a:p>
        </p:txBody>
      </p:sp>
    </p:spTree>
    <p:extLst>
      <p:ext uri="{BB962C8B-B14F-4D97-AF65-F5344CB8AC3E}">
        <p14:creationId xmlns:p14="http://schemas.microsoft.com/office/powerpoint/2010/main" val="1339739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a:xfrm>
            <a:off x="0" y="1045667"/>
            <a:ext cx="8972550" cy="259773"/>
          </a:xfrm>
          <a:prstGeom prst="rect">
            <a:avLst/>
          </a:prstGeom>
          <a:solidFill>
            <a:srgbClr val="64A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Placeholder 1"/>
          <p:cNvSpPr>
            <a:spLocks noGrp="1"/>
          </p:cNvSpPr>
          <p:nvPr>
            <p:ph type="title"/>
          </p:nvPr>
        </p:nvSpPr>
        <p:spPr>
          <a:xfrm>
            <a:off x="106136" y="71212"/>
            <a:ext cx="9037864" cy="973817"/>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0" y="6604907"/>
            <a:ext cx="9144000" cy="253093"/>
          </a:xfrm>
          <a:prstGeom prst="rect">
            <a:avLst/>
          </a:prstGeom>
        </p:spPr>
        <p:txBody>
          <a:bodyPr vert="horz" lIns="91440" tIns="45720" rIns="91440" bIns="45720" rtlCol="0" anchor="b"/>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smtClean="0"/>
              <a:t>Copyright © 2017 McGraw-Hill Education. All rights reserved. No reproduction or distribution without the prior written consent of McGraw-Hill Education.</a:t>
            </a:r>
            <a:endParaRPr lang="en-US" sz="700" dirty="0"/>
          </a:p>
        </p:txBody>
      </p:sp>
      <p:sp>
        <p:nvSpPr>
          <p:cNvPr id="8" name="Oval 7"/>
          <p:cNvSpPr/>
          <p:nvPr userDrawn="1"/>
        </p:nvSpPr>
        <p:spPr>
          <a:xfrm>
            <a:off x="8833758" y="1045667"/>
            <a:ext cx="249357" cy="259774"/>
          </a:xfrm>
          <a:prstGeom prst="ellipse">
            <a:avLst/>
          </a:prstGeom>
          <a:solidFill>
            <a:srgbClr val="DC6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p:cNvSpPr txBox="1">
            <a:spLocks/>
          </p:cNvSpPr>
          <p:nvPr userDrawn="1"/>
        </p:nvSpPr>
        <p:spPr>
          <a:xfrm>
            <a:off x="8315396" y="1045667"/>
            <a:ext cx="676647" cy="259773"/>
          </a:xfrm>
          <a:prstGeom prst="rect">
            <a:avLst/>
          </a:prstGeom>
          <a:solidFill>
            <a:srgbClr val="DC6450"/>
          </a:solidFill>
        </p:spPr>
        <p:txBody>
          <a:bodyPr vert="horz" lIns="91440" tIns="45720" rIns="91440" bIns="45720" rtlCol="0" anchor="ctr"/>
          <a:lstStyle>
            <a:defPPr>
              <a:defRPr lang="en-US"/>
            </a:defPPr>
            <a:lvl1pPr marL="0" algn="l"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2-</a:t>
            </a:r>
            <a:fld id="{877CD8D9-5EE5-4AF0-A74E-06D9DDC76A83}" type="slidenum">
              <a:rPr lang="en-US" smtClean="0"/>
              <a:pPr/>
              <a:t>‹#›</a:t>
            </a:fld>
            <a:endParaRPr lang="en-US" dirty="0"/>
          </a:p>
        </p:txBody>
      </p:sp>
    </p:spTree>
    <p:extLst>
      <p:ext uri="{BB962C8B-B14F-4D97-AF65-F5344CB8AC3E}">
        <p14:creationId xmlns:p14="http://schemas.microsoft.com/office/powerpoint/2010/main" val="20657856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ü"/>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8.wmf"/><Relationship Id="rId5" Type="http://schemas.openxmlformats.org/officeDocument/2006/relationships/oleObject" Target="../embeddings/oleObject8.bin"/><Relationship Id="rId4" Type="http://schemas.openxmlformats.org/officeDocument/2006/relationships/image" Target="../media/image7.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6.xml"/><Relationship Id="rId1" Type="http://schemas.openxmlformats.org/officeDocument/2006/relationships/vmlDrawing" Target="../drawings/vmlDrawing7.vml"/><Relationship Id="rId4" Type="http://schemas.openxmlformats.org/officeDocument/2006/relationships/image" Target="../media/image9.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0.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2.wmf"/><Relationship Id="rId5" Type="http://schemas.openxmlformats.org/officeDocument/2006/relationships/oleObject" Target="../embeddings/oleObject12.bin"/><Relationship Id="rId4" Type="http://schemas.openxmlformats.org/officeDocument/2006/relationships/image" Target="../media/image11.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3.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4.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15.wm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17.bin"/><Relationship Id="rId5" Type="http://schemas.openxmlformats.org/officeDocument/2006/relationships/image" Target="../media/image16.wmf"/><Relationship Id="rId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18.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19.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20.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21.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22.wmf"/></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9.vml"/><Relationship Id="rId5" Type="http://schemas.openxmlformats.org/officeDocument/2006/relationships/image" Target="../media/image23.wmf"/><Relationship Id="rId4" Type="http://schemas.openxmlformats.org/officeDocument/2006/relationships/oleObject" Target="../embeddings/oleObject23.bin"/></Relationships>
</file>

<file path=ppt/slides/_rels/slide28.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13.xml"/><Relationship Id="rId1" Type="http://schemas.openxmlformats.org/officeDocument/2006/relationships/vmlDrawing" Target="../drawings/vmlDrawing20.vml"/><Relationship Id="rId6" Type="http://schemas.openxmlformats.org/officeDocument/2006/relationships/image" Target="../media/image25.wmf"/><Relationship Id="rId5" Type="http://schemas.openxmlformats.org/officeDocument/2006/relationships/oleObject" Target="../embeddings/oleObject25.bin"/><Relationship Id="rId4" Type="http://schemas.openxmlformats.org/officeDocument/2006/relationships/image" Target="../media/image24.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2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28.wmf"/></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oleObject" Target="../embeddings/oleObject30.bin"/><Relationship Id="rId5" Type="http://schemas.openxmlformats.org/officeDocument/2006/relationships/image" Target="../media/image29.wmf"/><Relationship Id="rId4" Type="http://schemas.openxmlformats.org/officeDocument/2006/relationships/oleObject" Target="../embeddings/oleObject29.bin"/></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32.png"/><Relationship Id="rId5" Type="http://schemas.openxmlformats.org/officeDocument/2006/relationships/image" Target="../media/image31.wmf"/><Relationship Id="rId4" Type="http://schemas.openxmlformats.org/officeDocument/2006/relationships/oleObject" Target="../embeddings/oleObject31.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25.vml"/><Relationship Id="rId5" Type="http://schemas.openxmlformats.org/officeDocument/2006/relationships/image" Target="../media/image32.wmf"/><Relationship Id="rId4" Type="http://schemas.openxmlformats.org/officeDocument/2006/relationships/oleObject" Target="../embeddings/oleObject32.bin"/></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image" Target="../media/image33.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6.xml"/><Relationship Id="rId1" Type="http://schemas.openxmlformats.org/officeDocument/2006/relationships/vmlDrawing" Target="../drawings/vmlDrawing27.vml"/><Relationship Id="rId4" Type="http://schemas.openxmlformats.org/officeDocument/2006/relationships/image" Target="../media/image34.w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28.vml"/><Relationship Id="rId4" Type="http://schemas.openxmlformats.org/officeDocument/2006/relationships/image" Target="../media/image35.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37.emf"/><Relationship Id="rId5" Type="http://schemas.openxmlformats.org/officeDocument/2006/relationships/oleObject" Target="../embeddings/oleObject37.bin"/><Relationship Id="rId4" Type="http://schemas.openxmlformats.org/officeDocument/2006/relationships/image" Target="../media/image36.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image" Target="../media/image38.wmf"/></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40.wmf"/><Relationship Id="rId2" Type="http://schemas.openxmlformats.org/officeDocument/2006/relationships/slideLayout" Target="../slideLayouts/slideLayout7.xml"/><Relationship Id="rId1" Type="http://schemas.openxmlformats.org/officeDocument/2006/relationships/vmlDrawing" Target="../drawings/vmlDrawing31.vml"/><Relationship Id="rId6" Type="http://schemas.openxmlformats.org/officeDocument/2006/relationships/oleObject" Target="../embeddings/oleObject40.bin"/><Relationship Id="rId5" Type="http://schemas.openxmlformats.org/officeDocument/2006/relationships/image" Target="../media/image39.wmf"/><Relationship Id="rId4" Type="http://schemas.openxmlformats.org/officeDocument/2006/relationships/oleObject" Target="../embeddings/oleObject39.bin"/></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32.vml"/><Relationship Id="rId5" Type="http://schemas.openxmlformats.org/officeDocument/2006/relationships/image" Target="../media/image41.wmf"/><Relationship Id="rId4" Type="http://schemas.openxmlformats.org/officeDocument/2006/relationships/oleObject" Target="../embeddings/oleObject4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6.w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
            </a:r>
            <a:br>
              <a:rPr lang="en-US" dirty="0"/>
            </a:br>
            <a:r>
              <a:rPr lang="en-US" dirty="0" smtClean="0"/>
              <a:t>How </a:t>
            </a:r>
            <a:r>
              <a:rPr lang="en-US" dirty="0"/>
              <a:t>to Calculate Present Values </a:t>
            </a:r>
          </a:p>
        </p:txBody>
      </p:sp>
      <p:sp>
        <p:nvSpPr>
          <p:cNvPr id="3" name="TextBox 1"/>
          <p:cNvSpPr txBox="1"/>
          <p:nvPr/>
        </p:nvSpPr>
        <p:spPr>
          <a:xfrm>
            <a:off x="0" y="6308546"/>
            <a:ext cx="2328201"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Slides by Matthew Will</a:t>
            </a:r>
            <a:endParaRPr lang="en-US" dirty="0"/>
          </a:p>
        </p:txBody>
      </p:sp>
      <p:sp>
        <p:nvSpPr>
          <p:cNvPr id="5" name="Footer Placeholder 4"/>
          <p:cNvSpPr>
            <a:spLocks noGrp="1"/>
          </p:cNvSpPr>
          <p:nvPr>
            <p:ph type="ftr" sz="quarter" idx="3"/>
          </p:nvPr>
        </p:nvSpPr>
        <p:spPr>
          <a:xfrm>
            <a:off x="0" y="6604907"/>
            <a:ext cx="9144000" cy="253093"/>
          </a:xfrm>
          <a:prstGeom prst="rect">
            <a:avLst/>
          </a:prstGeom>
        </p:spPr>
        <p:txBody>
          <a:bodyPr vert="horz" lIns="91440" tIns="45720" rIns="91440" bIns="45720" rtlCol="0" anchor="b"/>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smtClean="0"/>
              <a:t>Copyright © 2017 McGraw-Hill Education. All rights reserved. No reproduction or distribution without the prior written consent of McGraw-Hill Education.</a:t>
            </a:r>
            <a:endParaRPr lang="en-US" sz="700" dirty="0"/>
          </a:p>
        </p:txBody>
      </p:sp>
    </p:spTree>
    <p:extLst>
      <p:ext uri="{BB962C8B-B14F-4D97-AF65-F5344CB8AC3E}">
        <p14:creationId xmlns:p14="http://schemas.microsoft.com/office/powerpoint/2010/main" val="1759922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7172"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aphicFrame>
        <p:nvGraphicFramePr>
          <p:cNvPr id="2" name="Object 2"/>
          <p:cNvGraphicFramePr>
            <a:graphicFrameLocks/>
          </p:cNvGraphicFramePr>
          <p:nvPr>
            <p:extLst>
              <p:ext uri="{D42A27DB-BD31-4B8C-83A1-F6EECF244321}">
                <p14:modId xmlns:p14="http://schemas.microsoft.com/office/powerpoint/2010/main" val="1799950597"/>
              </p:ext>
            </p:extLst>
          </p:nvPr>
        </p:nvGraphicFramePr>
        <p:xfrm>
          <a:off x="511084" y="1470025"/>
          <a:ext cx="7886700" cy="5006975"/>
        </p:xfrm>
        <a:graphic>
          <a:graphicData uri="http://schemas.openxmlformats.org/drawingml/2006/chart">
            <c:chart xmlns:c="http://schemas.openxmlformats.org/drawingml/2006/chart" xmlns:r="http://schemas.openxmlformats.org/officeDocument/2006/relationships" r:id="rId3"/>
          </a:graphicData>
        </a:graphic>
      </p:graphicFrame>
      <p:sp>
        <p:nvSpPr>
          <p:cNvPr id="7173" name="Rectangle 5"/>
          <p:cNvSpPr>
            <a:spLocks noGrp="1" noChangeArrowheads="1"/>
          </p:cNvSpPr>
          <p:nvPr>
            <p:ph type="title"/>
          </p:nvPr>
        </p:nvSpPr>
        <p:spPr>
          <a:xfrm>
            <a:off x="457200" y="0"/>
            <a:ext cx="8382000" cy="990600"/>
          </a:xfrm>
          <a:noFill/>
        </p:spPr>
        <p:txBody>
          <a:bodyPr/>
          <a:lstStyle/>
          <a:p>
            <a:r>
              <a:rPr lang="en-US" altLang="en-US" sz="4000" smtClean="0"/>
              <a:t>Present Values with Compounding</a:t>
            </a:r>
          </a:p>
        </p:txBody>
      </p:sp>
      <p:sp>
        <p:nvSpPr>
          <p:cNvPr id="7174" name="Rectangle 6"/>
          <p:cNvSpPr>
            <a:spLocks noChangeArrowheads="1"/>
          </p:cNvSpPr>
          <p:nvPr/>
        </p:nvSpPr>
        <p:spPr bwMode="auto">
          <a:xfrm>
            <a:off x="5823857" y="2480415"/>
            <a:ext cx="1990725"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000" dirty="0">
                <a:latin typeface="Arial" panose="020B0604020202020204" pitchFamily="34" charset="0"/>
                <a:cs typeface="Arial" panose="020B0604020202020204" pitchFamily="34" charset="0"/>
              </a:rPr>
              <a:t>Interest Rates</a:t>
            </a:r>
          </a:p>
        </p:txBody>
      </p:sp>
    </p:spTree>
    <p:extLst>
      <p:ext uri="{BB962C8B-B14F-4D97-AF65-F5344CB8AC3E}">
        <p14:creationId xmlns:p14="http://schemas.microsoft.com/office/powerpoint/2010/main" val="4221779863"/>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mtClean="0"/>
              <a:t>Valuing an Office Building</a:t>
            </a:r>
          </a:p>
        </p:txBody>
      </p:sp>
      <p:sp>
        <p:nvSpPr>
          <p:cNvPr id="37891"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sz="2400" b="1" i="1" dirty="0" smtClean="0"/>
              <a:t>Step 1:  Forecast cash flows</a:t>
            </a:r>
            <a:endParaRPr lang="en-US" altLang="en-US" sz="2400" dirty="0" smtClean="0"/>
          </a:p>
          <a:p>
            <a:pPr eaLnBrk="1" hangingPunct="1">
              <a:lnSpc>
                <a:spcPct val="110000"/>
              </a:lnSpc>
              <a:buFont typeface="Wingdings" panose="05000000000000000000" pitchFamily="2" charset="2"/>
              <a:buNone/>
            </a:pPr>
            <a:r>
              <a:rPr lang="en-US" altLang="en-US" sz="2400" dirty="0" smtClean="0"/>
              <a:t>		Cost of building = </a:t>
            </a:r>
            <a:r>
              <a:rPr lang="en-US" altLang="en-US" sz="2400" i="1" dirty="0" smtClean="0"/>
              <a:t>C</a:t>
            </a:r>
            <a:r>
              <a:rPr lang="en-US" altLang="en-US" sz="2400" baseline="-25000" dirty="0" smtClean="0"/>
              <a:t>0</a:t>
            </a:r>
            <a:r>
              <a:rPr lang="en-US" altLang="en-US" sz="2400" dirty="0" smtClean="0"/>
              <a:t> = 700,000</a:t>
            </a:r>
          </a:p>
          <a:p>
            <a:pPr eaLnBrk="1" hangingPunct="1">
              <a:lnSpc>
                <a:spcPct val="110000"/>
              </a:lnSpc>
              <a:buFont typeface="Wingdings" panose="05000000000000000000" pitchFamily="2" charset="2"/>
              <a:buNone/>
            </a:pPr>
            <a:r>
              <a:rPr lang="en-US" altLang="en-US" sz="2400" dirty="0" smtClean="0"/>
              <a:t>		Sale price in Year 1 = </a:t>
            </a:r>
            <a:r>
              <a:rPr lang="en-US" altLang="en-US" sz="2400" i="1" dirty="0" smtClean="0"/>
              <a:t>C</a:t>
            </a:r>
            <a:r>
              <a:rPr lang="en-US" altLang="en-US" sz="2400" baseline="-25000" dirty="0" smtClean="0"/>
              <a:t>1</a:t>
            </a:r>
            <a:r>
              <a:rPr lang="en-US" altLang="en-US" sz="2400" dirty="0" smtClean="0"/>
              <a:t> = </a:t>
            </a:r>
            <a:r>
              <a:rPr lang="en-US" altLang="en-US" sz="2400" dirty="0"/>
              <a:t>8</a:t>
            </a:r>
            <a:r>
              <a:rPr lang="en-US" altLang="en-US" sz="2400" dirty="0" smtClean="0"/>
              <a:t>00,000</a:t>
            </a:r>
            <a:endParaRPr lang="en-US" altLang="en-US" dirty="0" smtClean="0"/>
          </a:p>
          <a:p>
            <a:pPr eaLnBrk="1" hangingPunct="1">
              <a:buFont typeface="Wingdings" panose="05000000000000000000" pitchFamily="2" charset="2"/>
              <a:buNone/>
            </a:pPr>
            <a:endParaRPr lang="en-US" altLang="en-US" sz="2400" dirty="0" smtClean="0">
              <a:solidFill>
                <a:schemeClr val="tx2"/>
              </a:solidFill>
            </a:endParaRPr>
          </a:p>
          <a:p>
            <a:pPr eaLnBrk="1" hangingPunct="1">
              <a:buFont typeface="Wingdings" panose="05000000000000000000" pitchFamily="2" charset="2"/>
              <a:buNone/>
            </a:pPr>
            <a:r>
              <a:rPr lang="en-US" altLang="en-US" sz="2400" b="1" i="1" dirty="0" smtClean="0"/>
              <a:t>Step 2:  Estimate opportunity cost of capital</a:t>
            </a:r>
            <a:endParaRPr lang="en-US" altLang="en-US" sz="2400" dirty="0" smtClean="0"/>
          </a:p>
          <a:p>
            <a:pPr eaLnBrk="1" hangingPunct="1">
              <a:buFont typeface="Wingdings" panose="05000000000000000000" pitchFamily="2" charset="2"/>
              <a:buNone/>
            </a:pPr>
            <a:r>
              <a:rPr lang="en-US" altLang="en-US" sz="2400" dirty="0" smtClean="0"/>
              <a:t>If equally risky investments in the capital market</a:t>
            </a:r>
          </a:p>
          <a:p>
            <a:pPr eaLnBrk="1" hangingPunct="1">
              <a:buFont typeface="Wingdings" panose="05000000000000000000" pitchFamily="2" charset="2"/>
              <a:buNone/>
            </a:pPr>
            <a:r>
              <a:rPr lang="en-US" altLang="en-US" sz="2400" dirty="0" smtClean="0"/>
              <a:t>offer a return of 7%, then</a:t>
            </a:r>
          </a:p>
          <a:p>
            <a:pPr eaLnBrk="1" hangingPunct="1">
              <a:buFont typeface="Wingdings" panose="05000000000000000000" pitchFamily="2" charset="2"/>
              <a:buNone/>
            </a:pPr>
            <a:r>
              <a:rPr lang="en-US" altLang="en-US" sz="2400" dirty="0" smtClean="0"/>
              <a:t>		Cost of capital = </a:t>
            </a:r>
            <a:r>
              <a:rPr lang="en-US" altLang="en-US" sz="2400" i="1" dirty="0" smtClean="0"/>
              <a:t>r</a:t>
            </a:r>
            <a:r>
              <a:rPr lang="en-US" altLang="en-US" sz="2400" dirty="0" smtClean="0"/>
              <a:t> = 7%</a:t>
            </a:r>
            <a:endParaRPr lang="en-US" altLang="en-US" sz="2900" b="1" dirty="0" smtClean="0">
              <a:solidFill>
                <a:schemeClr val="accent2"/>
              </a:solidFill>
            </a:endParaRPr>
          </a:p>
          <a:p>
            <a:pPr eaLnBrk="1" hangingPunct="1">
              <a:lnSpc>
                <a:spcPct val="110000"/>
              </a:lnSpc>
              <a:buFont typeface="Wingdings" panose="05000000000000000000" pitchFamily="2" charset="2"/>
              <a:buNone/>
            </a:pPr>
            <a:endParaRPr lang="en-US" altLang="en-US" sz="2900" b="1" dirty="0" smtClean="0">
              <a:solidFill>
                <a:schemeClr val="tx2"/>
              </a:solidFill>
            </a:endParaRPr>
          </a:p>
        </p:txBody>
      </p:sp>
    </p:spTree>
    <p:extLst>
      <p:ext uri="{BB962C8B-B14F-4D97-AF65-F5344CB8AC3E}">
        <p14:creationId xmlns:p14="http://schemas.microsoft.com/office/powerpoint/2010/main" val="3877973612"/>
      </p:ext>
    </p:extLst>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pPr eaLnBrk="1" hangingPunct="1"/>
            <a:r>
              <a:rPr lang="en-US" altLang="en-US" smtClean="0"/>
              <a:t>Valuing an Office Building</a:t>
            </a:r>
          </a:p>
        </p:txBody>
      </p:sp>
      <p:sp>
        <p:nvSpPr>
          <p:cNvPr id="8197" name="Rectangle 3"/>
          <p:cNvSpPr>
            <a:spLocks noGrp="1" noChangeArrowheads="1"/>
          </p:cNvSpPr>
          <p:nvPr>
            <p:ph type="body" idx="1"/>
          </p:nvPr>
        </p:nvSpPr>
        <p:spPr>
          <a:xfrm>
            <a:off x="762000" y="1828800"/>
            <a:ext cx="7239000" cy="4572000"/>
          </a:xfrm>
        </p:spPr>
        <p:txBody>
          <a:bodyPr/>
          <a:lstStyle/>
          <a:p>
            <a:pPr eaLnBrk="1" hangingPunct="1">
              <a:buFont typeface="Wingdings" panose="05000000000000000000" pitchFamily="2" charset="2"/>
              <a:buNone/>
            </a:pPr>
            <a:r>
              <a:rPr lang="en-US" altLang="en-US" sz="2400" b="1" i="1" dirty="0" smtClean="0"/>
              <a:t>Step 3:  Discount future cash flows</a:t>
            </a:r>
            <a:endParaRPr lang="en-US" altLang="en-US" sz="2400" b="1" dirty="0" smtClean="0"/>
          </a:p>
          <a:p>
            <a:pPr eaLnBrk="1" hangingPunct="1">
              <a:buFont typeface="Wingdings" panose="05000000000000000000" pitchFamily="2" charset="2"/>
              <a:buNone/>
            </a:pPr>
            <a:endParaRPr lang="en-US" altLang="en-US" sz="2400" b="1" dirty="0" smtClean="0"/>
          </a:p>
          <a:p>
            <a:pPr eaLnBrk="1" hangingPunct="1">
              <a:lnSpc>
                <a:spcPct val="134000"/>
              </a:lnSpc>
              <a:buFont typeface="Wingdings" panose="05000000000000000000" pitchFamily="2" charset="2"/>
              <a:buNone/>
            </a:pPr>
            <a:endParaRPr lang="en-US" altLang="en-US" sz="2400" b="1" dirty="0" smtClean="0"/>
          </a:p>
          <a:p>
            <a:pPr eaLnBrk="1" hangingPunct="1">
              <a:buFont typeface="Wingdings" panose="05000000000000000000" pitchFamily="2" charset="2"/>
              <a:buNone/>
            </a:pPr>
            <a:endParaRPr lang="en-US" altLang="en-US" sz="2400" b="1" i="1" dirty="0" smtClean="0"/>
          </a:p>
          <a:p>
            <a:pPr eaLnBrk="1" hangingPunct="1">
              <a:buFont typeface="Wingdings" panose="05000000000000000000" pitchFamily="2" charset="2"/>
              <a:buNone/>
            </a:pPr>
            <a:r>
              <a:rPr lang="en-US" altLang="en-US" sz="2400" b="1" i="1" dirty="0" smtClean="0"/>
              <a:t>Step 4:  Go ahead if PV of payoff exceeds investment</a:t>
            </a:r>
            <a:endParaRPr lang="en-US" altLang="en-US" sz="2400" b="1" dirty="0" smtClean="0"/>
          </a:p>
          <a:p>
            <a:pPr eaLnBrk="1" hangingPunct="1">
              <a:buFont typeface="Wingdings" panose="05000000000000000000" pitchFamily="2" charset="2"/>
              <a:buNone/>
            </a:pPr>
            <a:endParaRPr lang="en-US" altLang="en-US" sz="2400" b="1" dirty="0" smtClean="0"/>
          </a:p>
        </p:txBody>
      </p:sp>
      <p:graphicFrame>
        <p:nvGraphicFramePr>
          <p:cNvPr id="8194" name="Object 44">
            <a:hlinkClick r:id="" action="ppaction://ole?verb=0"/>
          </p:cNvPr>
          <p:cNvGraphicFramePr>
            <a:graphicFrameLocks/>
          </p:cNvGraphicFramePr>
          <p:nvPr>
            <p:extLst>
              <p:ext uri="{D42A27DB-BD31-4B8C-83A1-F6EECF244321}">
                <p14:modId xmlns:p14="http://schemas.microsoft.com/office/powerpoint/2010/main" val="1895665726"/>
              </p:ext>
            </p:extLst>
          </p:nvPr>
        </p:nvGraphicFramePr>
        <p:xfrm>
          <a:off x="1716314" y="2516914"/>
          <a:ext cx="6056086" cy="853303"/>
        </p:xfrm>
        <a:graphic>
          <a:graphicData uri="http://schemas.openxmlformats.org/presentationml/2006/ole">
            <mc:AlternateContent xmlns:mc="http://schemas.openxmlformats.org/markup-compatibility/2006">
              <mc:Choice xmlns:v="urn:schemas-microsoft-com:vml" Requires="v">
                <p:oleObj spid="_x0000_s34840" name="Equation" r:id="rId3" imgW="1752480" imgH="266400" progId="Equation.3">
                  <p:embed/>
                </p:oleObj>
              </mc:Choice>
              <mc:Fallback>
                <p:oleObj name="Equation" r:id="rId3" imgW="1752480" imgH="266400" progId="Equation.3">
                  <p:embed/>
                  <p:pic>
                    <p:nvPicPr>
                      <p:cNvPr id="0" name=""/>
                      <p:cNvPicPr>
                        <a:picLocks noChangeArrowheads="1"/>
                      </p:cNvPicPr>
                      <p:nvPr/>
                    </p:nvPicPr>
                    <p:blipFill>
                      <a:blip r:embed="rId4"/>
                      <a:srcRect/>
                      <a:stretch>
                        <a:fillRect/>
                      </a:stretch>
                    </p:blipFill>
                    <p:spPr bwMode="auto">
                      <a:xfrm>
                        <a:off x="1716314" y="2516914"/>
                        <a:ext cx="6056086" cy="853303"/>
                      </a:xfrm>
                      <a:prstGeom prst="rect">
                        <a:avLst/>
                      </a:prstGeom>
                      <a:noFill/>
                      <a:ln>
                        <a:noFill/>
                      </a:ln>
                      <a:effectLst/>
                      <a:extLst/>
                    </p:spPr>
                  </p:pic>
                </p:oleObj>
              </mc:Fallback>
            </mc:AlternateContent>
          </a:graphicData>
        </a:graphic>
      </p:graphicFrame>
      <p:graphicFrame>
        <p:nvGraphicFramePr>
          <p:cNvPr id="8195" name="Object 45">
            <a:hlinkClick r:id="" action="ppaction://ole?verb=0"/>
          </p:cNvPr>
          <p:cNvGraphicFramePr>
            <a:graphicFrameLocks/>
          </p:cNvGraphicFramePr>
          <p:nvPr>
            <p:extLst>
              <p:ext uri="{D42A27DB-BD31-4B8C-83A1-F6EECF244321}">
                <p14:modId xmlns:p14="http://schemas.microsoft.com/office/powerpoint/2010/main" val="631312567"/>
              </p:ext>
            </p:extLst>
          </p:nvPr>
        </p:nvGraphicFramePr>
        <p:xfrm>
          <a:off x="1933030" y="4771300"/>
          <a:ext cx="5434421" cy="1329054"/>
        </p:xfrm>
        <a:graphic>
          <a:graphicData uri="http://schemas.openxmlformats.org/presentationml/2006/ole">
            <mc:AlternateContent xmlns:mc="http://schemas.openxmlformats.org/markup-compatibility/2006">
              <mc:Choice xmlns:v="urn:schemas-microsoft-com:vml" Requires="v">
                <p:oleObj spid="_x0000_s34841" name="Equation" r:id="rId5" imgW="1625400" imgH="431640" progId="Equation.3">
                  <p:embed/>
                </p:oleObj>
              </mc:Choice>
              <mc:Fallback>
                <p:oleObj name="Equation" r:id="rId5" imgW="1625400" imgH="431640" progId="Equation.3">
                  <p:embed/>
                  <p:pic>
                    <p:nvPicPr>
                      <p:cNvPr id="0" name=""/>
                      <p:cNvPicPr>
                        <a:picLocks noChangeArrowheads="1"/>
                      </p:cNvPicPr>
                      <p:nvPr/>
                    </p:nvPicPr>
                    <p:blipFill>
                      <a:blip r:embed="rId6"/>
                      <a:srcRect/>
                      <a:stretch>
                        <a:fillRect/>
                      </a:stretch>
                    </p:blipFill>
                    <p:spPr bwMode="auto">
                      <a:xfrm>
                        <a:off x="1933030" y="4771300"/>
                        <a:ext cx="5434421" cy="1329054"/>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1793402803"/>
      </p:ext>
    </p:extLst>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en-US" altLang="en-US" smtClean="0"/>
              <a:t>Net Present Value</a:t>
            </a:r>
          </a:p>
        </p:txBody>
      </p:sp>
      <p:graphicFrame>
        <p:nvGraphicFramePr>
          <p:cNvPr id="9218" name="Object 3">
            <a:hlinkClick r:id="" action="ppaction://ole?verb=0"/>
          </p:cNvPr>
          <p:cNvGraphicFramePr>
            <a:graphicFrameLocks/>
          </p:cNvGraphicFramePr>
          <p:nvPr>
            <p:extLst>
              <p:ext uri="{D42A27DB-BD31-4B8C-83A1-F6EECF244321}">
                <p14:modId xmlns:p14="http://schemas.microsoft.com/office/powerpoint/2010/main" val="2758976939"/>
              </p:ext>
            </p:extLst>
          </p:nvPr>
        </p:nvGraphicFramePr>
        <p:xfrm>
          <a:off x="1316038" y="2057400"/>
          <a:ext cx="6832600" cy="2836863"/>
        </p:xfrm>
        <a:graphic>
          <a:graphicData uri="http://schemas.openxmlformats.org/presentationml/2006/ole">
            <mc:AlternateContent xmlns:mc="http://schemas.openxmlformats.org/markup-compatibility/2006">
              <mc:Choice xmlns:v="urn:schemas-microsoft-com:vml" Requires="v">
                <p:oleObj spid="_x0000_s35853" name="Equation" r:id="rId3" imgW="2019240" imgH="838080" progId="Equation.3">
                  <p:embed/>
                </p:oleObj>
              </mc:Choice>
              <mc:Fallback>
                <p:oleObj name="Equation" r:id="rId3" imgW="2019240" imgH="838080" progId="Equation.3">
                  <p:embed/>
                  <p:pic>
                    <p:nvPicPr>
                      <p:cNvPr id="0" name=""/>
                      <p:cNvPicPr>
                        <a:picLocks noChangeArrowheads="1"/>
                      </p:cNvPicPr>
                      <p:nvPr/>
                    </p:nvPicPr>
                    <p:blipFill>
                      <a:blip r:embed="rId4"/>
                      <a:srcRect/>
                      <a:stretch>
                        <a:fillRect/>
                      </a:stretch>
                    </p:blipFill>
                    <p:spPr bwMode="auto">
                      <a:xfrm>
                        <a:off x="1316038" y="2057400"/>
                        <a:ext cx="6832600" cy="2836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799079322"/>
      </p:ext>
    </p:extLst>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pPr eaLnBrk="1" hangingPunct="1"/>
            <a:r>
              <a:rPr lang="en-US" altLang="en-US" smtClean="0"/>
              <a:t>Risk and Present Value</a:t>
            </a:r>
          </a:p>
        </p:txBody>
      </p:sp>
      <p:sp>
        <p:nvSpPr>
          <p:cNvPr id="10244" name="Rectangle 3"/>
          <p:cNvSpPr>
            <a:spLocks noGrp="1" noChangeArrowheads="1"/>
          </p:cNvSpPr>
          <p:nvPr>
            <p:ph idx="1"/>
          </p:nvPr>
        </p:nvSpPr>
        <p:spPr/>
        <p:txBody>
          <a:bodyPr/>
          <a:lstStyle/>
          <a:p>
            <a:pPr eaLnBrk="1" hangingPunct="1"/>
            <a:r>
              <a:rPr lang="en-US" altLang="en-US" smtClean="0"/>
              <a:t>Higher risk projects require a higher rate of return</a:t>
            </a:r>
          </a:p>
          <a:p>
            <a:pPr eaLnBrk="1" hangingPunct="1"/>
            <a:r>
              <a:rPr lang="en-US" altLang="en-US" smtClean="0"/>
              <a:t>Higher required rates of return cause lower PVs</a:t>
            </a:r>
          </a:p>
        </p:txBody>
      </p:sp>
      <p:graphicFrame>
        <p:nvGraphicFramePr>
          <p:cNvPr id="10242" name="Object 4">
            <a:hlinkClick r:id="" action="ppaction://ole?verb=0"/>
          </p:cNvPr>
          <p:cNvGraphicFramePr>
            <a:graphicFrameLocks/>
          </p:cNvGraphicFramePr>
          <p:nvPr>
            <p:extLst>
              <p:ext uri="{D42A27DB-BD31-4B8C-83A1-F6EECF244321}">
                <p14:modId xmlns:p14="http://schemas.microsoft.com/office/powerpoint/2010/main" val="1653240630"/>
              </p:ext>
            </p:extLst>
          </p:nvPr>
        </p:nvGraphicFramePr>
        <p:xfrm>
          <a:off x="1774371" y="3818709"/>
          <a:ext cx="5436326" cy="1876698"/>
        </p:xfrm>
        <a:graphic>
          <a:graphicData uri="http://schemas.openxmlformats.org/presentationml/2006/ole">
            <mc:AlternateContent xmlns:mc="http://schemas.openxmlformats.org/markup-compatibility/2006">
              <mc:Choice xmlns:v="urn:schemas-microsoft-com:vml" Requires="v">
                <p:oleObj spid="_x0000_s36877" name="Equation" r:id="rId3" imgW="1688760" imgH="634680" progId="Equation.3">
                  <p:embed/>
                </p:oleObj>
              </mc:Choice>
              <mc:Fallback>
                <p:oleObj name="Equation" r:id="rId3" imgW="1688760" imgH="634680" progId="Equation.3">
                  <p:embed/>
                  <p:pic>
                    <p:nvPicPr>
                      <p:cNvPr id="0" name=""/>
                      <p:cNvPicPr>
                        <a:picLocks noChangeArrowheads="1"/>
                      </p:cNvPicPr>
                      <p:nvPr/>
                    </p:nvPicPr>
                    <p:blipFill>
                      <a:blip r:embed="rId4"/>
                      <a:srcRect/>
                      <a:stretch>
                        <a:fillRect/>
                      </a:stretch>
                    </p:blipFill>
                    <p:spPr bwMode="auto">
                      <a:xfrm>
                        <a:off x="1774371" y="3818709"/>
                        <a:ext cx="5436326" cy="1876698"/>
                      </a:xfrm>
                      <a:prstGeom prst="rect">
                        <a:avLst/>
                      </a:prstGeom>
                      <a:noFill/>
                      <a:ln w="22225" cmpd="tri">
                        <a:noFill/>
                        <a:miter lim="800000"/>
                        <a:headEnd/>
                        <a:tailEnd/>
                      </a:ln>
                      <a:effectLst/>
                    </p:spPr>
                  </p:pic>
                </p:oleObj>
              </mc:Fallback>
            </mc:AlternateContent>
          </a:graphicData>
        </a:graphic>
      </p:graphicFrame>
    </p:spTree>
    <p:extLst>
      <p:ext uri="{BB962C8B-B14F-4D97-AF65-F5344CB8AC3E}">
        <p14:creationId xmlns:p14="http://schemas.microsoft.com/office/powerpoint/2010/main" val="630719609"/>
      </p:ext>
    </p:extLst>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p:txBody>
          <a:bodyPr/>
          <a:lstStyle/>
          <a:p>
            <a:pPr eaLnBrk="1" hangingPunct="1"/>
            <a:r>
              <a:rPr lang="en-US" altLang="en-US" smtClean="0"/>
              <a:t>Risk and Present Value</a:t>
            </a:r>
          </a:p>
        </p:txBody>
      </p:sp>
      <p:grpSp>
        <p:nvGrpSpPr>
          <p:cNvPr id="2" name="Group 4"/>
          <p:cNvGrpSpPr>
            <a:grpSpLocks/>
          </p:cNvGrpSpPr>
          <p:nvPr/>
        </p:nvGrpSpPr>
        <p:grpSpPr bwMode="auto">
          <a:xfrm>
            <a:off x="549276" y="1522413"/>
            <a:ext cx="6461126" cy="2211387"/>
            <a:chOff x="346" y="959"/>
            <a:chExt cx="4070" cy="1393"/>
          </a:xfrm>
        </p:grpSpPr>
        <p:graphicFrame>
          <p:nvGraphicFramePr>
            <p:cNvPr id="11267" name="Object 5">
              <a:hlinkClick r:id="" action="ppaction://ole?verb=0"/>
            </p:cNvPr>
            <p:cNvGraphicFramePr>
              <a:graphicFrameLocks/>
            </p:cNvGraphicFramePr>
            <p:nvPr>
              <p:extLst>
                <p:ext uri="{D42A27DB-BD31-4B8C-83A1-F6EECF244321}">
                  <p14:modId xmlns:p14="http://schemas.microsoft.com/office/powerpoint/2010/main" val="903380191"/>
                </p:ext>
              </p:extLst>
            </p:nvPr>
          </p:nvGraphicFramePr>
          <p:xfrm>
            <a:off x="346" y="959"/>
            <a:ext cx="3159" cy="1061"/>
          </p:xfrm>
          <a:graphic>
            <a:graphicData uri="http://schemas.openxmlformats.org/presentationml/2006/ole">
              <mc:AlternateContent xmlns:mc="http://schemas.openxmlformats.org/markup-compatibility/2006">
                <mc:Choice xmlns:v="urn:schemas-microsoft-com:vml" Requires="v">
                  <p:oleObj spid="_x0000_s37916" name="Equation" r:id="rId3" imgW="1752480" imgH="634680" progId="Equation.3">
                    <p:embed/>
                  </p:oleObj>
                </mc:Choice>
                <mc:Fallback>
                  <p:oleObj name="Equation" r:id="rId3" imgW="1752480" imgH="634680" progId="Equation.3">
                    <p:embed/>
                    <p:pic>
                      <p:nvPicPr>
                        <p:cNvPr id="0" name=""/>
                        <p:cNvPicPr>
                          <a:picLocks noChangeArrowheads="1"/>
                        </p:cNvPicPr>
                        <p:nvPr/>
                      </p:nvPicPr>
                      <p:blipFill>
                        <a:blip r:embed="rId4"/>
                        <a:srcRect/>
                        <a:stretch>
                          <a:fillRect/>
                        </a:stretch>
                      </p:blipFill>
                      <p:spPr bwMode="auto">
                        <a:xfrm>
                          <a:off x="346" y="959"/>
                          <a:ext cx="3159" cy="1061"/>
                        </a:xfrm>
                        <a:prstGeom prst="rect">
                          <a:avLst/>
                        </a:prstGeom>
                        <a:solidFill>
                          <a:schemeClr val="accent1">
                            <a:lumMod val="40000"/>
                            <a:lumOff val="60000"/>
                            <a:alpha val="50000"/>
                          </a:schemeClr>
                        </a:solidFill>
                        <a:ln w="28575">
                          <a:solidFill>
                            <a:schemeClr val="tx1">
                              <a:lumMod val="50000"/>
                              <a:lumOff val="50000"/>
                            </a:schemeClr>
                          </a:solidFill>
                          <a:miter lim="800000"/>
                          <a:headEnd/>
                          <a:tailEnd/>
                        </a:ln>
                        <a:effectLst/>
                      </p:spPr>
                    </p:pic>
                  </p:oleObj>
                </mc:Fallback>
              </mc:AlternateContent>
            </a:graphicData>
          </a:graphic>
        </p:graphicFrame>
        <p:sp>
          <p:nvSpPr>
            <p:cNvPr id="11270" name="AutoShape 6"/>
            <p:cNvSpPr>
              <a:spLocks noChangeArrowheads="1"/>
            </p:cNvSpPr>
            <p:nvPr/>
          </p:nvSpPr>
          <p:spPr bwMode="auto">
            <a:xfrm flipH="1">
              <a:off x="3696" y="1056"/>
              <a:ext cx="720" cy="1296"/>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0 w 21600"/>
                <a:gd name="T13" fmla="*/ 3850 h 21600"/>
                <a:gd name="T14" fmla="*/ 18780 w 21600"/>
                <a:gd name="T15" fmla="*/ 8317 h 21600"/>
              </a:gdLst>
              <a:ahLst/>
              <a:cxnLst>
                <a:cxn ang="T8">
                  <a:pos x="T0" y="T1"/>
                </a:cxn>
                <a:cxn ang="T9">
                  <a:pos x="T2" y="T3"/>
                </a:cxn>
                <a:cxn ang="T10">
                  <a:pos x="T4" y="T5"/>
                </a:cxn>
                <a:cxn ang="T11">
                  <a:pos x="T6" y="T7"/>
                </a:cxn>
              </a:cxnLst>
              <a:rect l="T12" t="T13" r="T14" b="T15"/>
              <a:pathLst>
                <a:path w="21600" h="21600">
                  <a:moveTo>
                    <a:pt x="21600" y="6079"/>
                  </a:moveTo>
                  <a:lnTo>
                    <a:pt x="13915" y="0"/>
                  </a:lnTo>
                  <a:lnTo>
                    <a:pt x="13915" y="3847"/>
                  </a:lnTo>
                  <a:lnTo>
                    <a:pt x="12427" y="3847"/>
                  </a:lnTo>
                  <a:cubicBezTo>
                    <a:pt x="5564" y="3847"/>
                    <a:pt x="0" y="7568"/>
                    <a:pt x="0" y="12158"/>
                  </a:cubicBezTo>
                  <a:lnTo>
                    <a:pt x="0" y="21600"/>
                  </a:lnTo>
                  <a:lnTo>
                    <a:pt x="4563" y="21600"/>
                  </a:lnTo>
                  <a:lnTo>
                    <a:pt x="4563" y="12158"/>
                  </a:lnTo>
                  <a:cubicBezTo>
                    <a:pt x="4563" y="10033"/>
                    <a:pt x="8084" y="8311"/>
                    <a:pt x="12427" y="8311"/>
                  </a:cubicBezTo>
                  <a:lnTo>
                    <a:pt x="13915" y="8311"/>
                  </a:lnTo>
                  <a:lnTo>
                    <a:pt x="13915" y="12158"/>
                  </a:lnTo>
                  <a:close/>
                </a:path>
              </a:pathLst>
            </a:custGeom>
            <a:solidFill>
              <a:srgbClr val="000080"/>
            </a:solidFill>
            <a:ln w="9525">
              <a:solidFill>
                <a:schemeClr val="tx1"/>
              </a:solidFill>
              <a:miter lim="800000"/>
              <a:headEnd/>
              <a:tailEnd/>
            </a:ln>
          </p:spPr>
          <p:txBody>
            <a:bodyPr wrap="none" anchor="ctr"/>
            <a:lstStyle/>
            <a:p>
              <a:endParaRPr lang="en-US"/>
            </a:p>
          </p:txBody>
        </p:sp>
      </p:grpSp>
      <p:graphicFrame>
        <p:nvGraphicFramePr>
          <p:cNvPr id="9" name="Object 4">
            <a:hlinkClick r:id="" action="ppaction://ole?verb=0"/>
          </p:cNvPr>
          <p:cNvGraphicFramePr>
            <a:graphicFrameLocks/>
          </p:cNvGraphicFramePr>
          <p:nvPr>
            <p:extLst>
              <p:ext uri="{D42A27DB-BD31-4B8C-83A1-F6EECF244321}">
                <p14:modId xmlns:p14="http://schemas.microsoft.com/office/powerpoint/2010/main" val="2942054111"/>
              </p:ext>
            </p:extLst>
          </p:nvPr>
        </p:nvGraphicFramePr>
        <p:xfrm>
          <a:off x="2063931" y="3962400"/>
          <a:ext cx="6014857" cy="2144713"/>
        </p:xfrm>
        <a:graphic>
          <a:graphicData uri="http://schemas.openxmlformats.org/presentationml/2006/ole">
            <mc:AlternateContent xmlns:mc="http://schemas.openxmlformats.org/markup-compatibility/2006">
              <mc:Choice xmlns:v="urn:schemas-microsoft-com:vml" Requires="v">
                <p:oleObj spid="_x0000_s37917" name="Equation" r:id="rId5" imgW="1688760" imgH="634680" progId="Equation.3">
                  <p:embed/>
                </p:oleObj>
              </mc:Choice>
              <mc:Fallback>
                <p:oleObj name="Equation" r:id="rId5" imgW="1688760" imgH="634680" progId="Equation.3">
                  <p:embed/>
                  <p:pic>
                    <p:nvPicPr>
                      <p:cNvPr id="0" name=""/>
                      <p:cNvPicPr>
                        <a:picLocks noChangeArrowheads="1"/>
                      </p:cNvPicPr>
                      <p:nvPr/>
                    </p:nvPicPr>
                    <p:blipFill>
                      <a:blip r:embed="rId6"/>
                      <a:srcRect/>
                      <a:stretch>
                        <a:fillRect/>
                      </a:stretch>
                    </p:blipFill>
                    <p:spPr bwMode="auto">
                      <a:xfrm>
                        <a:off x="2063931" y="3962400"/>
                        <a:ext cx="6014857" cy="2144713"/>
                      </a:xfrm>
                      <a:prstGeom prst="rect">
                        <a:avLst/>
                      </a:prstGeom>
                      <a:solidFill>
                        <a:schemeClr val="accent2">
                          <a:lumMod val="20000"/>
                          <a:lumOff val="80000"/>
                        </a:schemeClr>
                      </a:solidFill>
                      <a:ln w="28575">
                        <a:solidFill>
                          <a:schemeClr val="tx1">
                            <a:lumMod val="50000"/>
                            <a:lumOff val="50000"/>
                          </a:schemeClr>
                        </a:solidFill>
                        <a:miter lim="800000"/>
                        <a:headEnd/>
                        <a:tailEnd/>
                      </a:ln>
                      <a:effectLst/>
                    </p:spPr>
                  </p:pic>
                </p:oleObj>
              </mc:Fallback>
            </mc:AlternateContent>
          </a:graphicData>
        </a:graphic>
      </p:graphicFrame>
    </p:spTree>
    <p:extLst>
      <p:ext uri="{BB962C8B-B14F-4D97-AF65-F5344CB8AC3E}">
        <p14:creationId xmlns:p14="http://schemas.microsoft.com/office/powerpoint/2010/main" val="417505492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altLang="en-US" smtClean="0"/>
              <a:t>Risk and Net Present Value</a:t>
            </a:r>
          </a:p>
        </p:txBody>
      </p:sp>
      <p:graphicFrame>
        <p:nvGraphicFramePr>
          <p:cNvPr id="12290" name="Object 3">
            <a:hlinkClick r:id="" action="ppaction://ole?verb=0"/>
          </p:cNvPr>
          <p:cNvGraphicFramePr>
            <a:graphicFrameLocks/>
          </p:cNvGraphicFramePr>
          <p:nvPr>
            <p:extLst>
              <p:ext uri="{D42A27DB-BD31-4B8C-83A1-F6EECF244321}">
                <p14:modId xmlns:p14="http://schemas.microsoft.com/office/powerpoint/2010/main" val="958700812"/>
              </p:ext>
            </p:extLst>
          </p:nvPr>
        </p:nvGraphicFramePr>
        <p:xfrm>
          <a:off x="1316038" y="1971675"/>
          <a:ext cx="6887436" cy="2874645"/>
        </p:xfrm>
        <a:graphic>
          <a:graphicData uri="http://schemas.openxmlformats.org/presentationml/2006/ole">
            <mc:AlternateContent xmlns:mc="http://schemas.openxmlformats.org/markup-compatibility/2006">
              <mc:Choice xmlns:v="urn:schemas-microsoft-com:vml" Requires="v">
                <p:oleObj spid="_x0000_s38926" name="Equation" r:id="rId3" imgW="2019240" imgH="888840" progId="Equation.3">
                  <p:embed/>
                </p:oleObj>
              </mc:Choice>
              <mc:Fallback>
                <p:oleObj name="Equation" r:id="rId3" imgW="2019240" imgH="888840" progId="Equation.3">
                  <p:embed/>
                  <p:pic>
                    <p:nvPicPr>
                      <p:cNvPr id="0" name=""/>
                      <p:cNvPicPr>
                        <a:picLocks noChangeArrowheads="1"/>
                      </p:cNvPicPr>
                      <p:nvPr/>
                    </p:nvPicPr>
                    <p:blipFill>
                      <a:blip r:embed="rId4"/>
                      <a:srcRect/>
                      <a:stretch>
                        <a:fillRect/>
                      </a:stretch>
                    </p:blipFill>
                    <p:spPr bwMode="auto">
                      <a:xfrm>
                        <a:off x="1316038" y="1971675"/>
                        <a:ext cx="6887436" cy="2874645"/>
                      </a:xfrm>
                      <a:prstGeom prst="rect">
                        <a:avLst/>
                      </a:prstGeom>
                      <a:solidFill>
                        <a:schemeClr val="accent5">
                          <a:lumMod val="20000"/>
                          <a:lumOff val="80000"/>
                        </a:schemeClr>
                      </a:solidFill>
                      <a:ln>
                        <a:solidFill>
                          <a:schemeClr val="tx1">
                            <a:lumMod val="50000"/>
                            <a:lumOff val="50000"/>
                          </a:schemeClr>
                        </a:solidFill>
                      </a:ln>
                      <a:effectLst/>
                    </p:spPr>
                  </p:pic>
                </p:oleObj>
              </mc:Fallback>
            </mc:AlternateContent>
          </a:graphicData>
        </a:graphic>
      </p:graphicFrame>
    </p:spTree>
    <p:extLst>
      <p:ext uri="{BB962C8B-B14F-4D97-AF65-F5344CB8AC3E}">
        <p14:creationId xmlns:p14="http://schemas.microsoft.com/office/powerpoint/2010/main" val="3859893015"/>
      </p:ext>
    </p:extLst>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509451" y="2841625"/>
            <a:ext cx="8334103" cy="3254375"/>
          </a:xfrm>
          <a:prstGeom prst="rect">
            <a:avLst/>
          </a:prstGeom>
          <a:solidFill>
            <a:srgbClr val="DC6450">
              <a:alpha val="50195"/>
            </a:srgbClr>
          </a:solidFill>
          <a:ln w="28575">
            <a:solidFill>
              <a:schemeClr val="tx1">
                <a:lumMod val="50000"/>
                <a:lumOff val="50000"/>
              </a:schemeClr>
            </a:solidFill>
            <a:prstDash val="solid"/>
            <a:miter lim="800000"/>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3316" name="Rectangle 3"/>
          <p:cNvSpPr>
            <a:spLocks noGrp="1" noChangeArrowheads="1"/>
          </p:cNvSpPr>
          <p:nvPr>
            <p:ph type="title"/>
          </p:nvPr>
        </p:nvSpPr>
        <p:spPr/>
        <p:txBody>
          <a:bodyPr/>
          <a:lstStyle/>
          <a:p>
            <a:pPr eaLnBrk="1" hangingPunct="1"/>
            <a:r>
              <a:rPr lang="en-US" altLang="en-US" smtClean="0"/>
              <a:t>Net Present Value Rule</a:t>
            </a:r>
          </a:p>
        </p:txBody>
      </p:sp>
      <p:sp>
        <p:nvSpPr>
          <p:cNvPr id="13317" name="Rectangle 4"/>
          <p:cNvSpPr>
            <a:spLocks noGrp="1" noChangeArrowheads="1"/>
          </p:cNvSpPr>
          <p:nvPr>
            <p:ph idx="1"/>
          </p:nvPr>
        </p:nvSpPr>
        <p:spPr>
          <a:xfrm>
            <a:off x="625611" y="1744662"/>
            <a:ext cx="7886700" cy="4351338"/>
          </a:xfrm>
        </p:spPr>
        <p:txBody>
          <a:bodyPr/>
          <a:lstStyle/>
          <a:p>
            <a:pPr eaLnBrk="1" hangingPunct="1"/>
            <a:r>
              <a:rPr lang="en-US" altLang="en-US" dirty="0" smtClean="0"/>
              <a:t>Accept investments that have positive net present value</a:t>
            </a:r>
          </a:p>
        </p:txBody>
      </p:sp>
      <p:sp>
        <p:nvSpPr>
          <p:cNvPr id="25605" name="Rectangle 5"/>
          <p:cNvSpPr>
            <a:spLocks noChangeArrowheads="1"/>
          </p:cNvSpPr>
          <p:nvPr/>
        </p:nvSpPr>
        <p:spPr bwMode="auto">
          <a:xfrm>
            <a:off x="898525" y="2822575"/>
            <a:ext cx="7559675" cy="281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800" i="1" u="sng" dirty="0">
                <a:latin typeface="Arial" panose="020B0604020202020204" pitchFamily="34" charset="0"/>
                <a:cs typeface="Arial" panose="020B0604020202020204" pitchFamily="34" charset="0"/>
              </a:rPr>
              <a:t>Example</a:t>
            </a:r>
          </a:p>
          <a:p>
            <a:pPr>
              <a:spcBef>
                <a:spcPct val="20000"/>
              </a:spcBef>
              <a:buFont typeface="Wingdings" panose="05000000000000000000" pitchFamily="2" charset="2"/>
              <a:buNone/>
            </a:pPr>
            <a:r>
              <a:rPr lang="en-US" altLang="en-US" sz="2800" i="1" dirty="0">
                <a:latin typeface="Arial" panose="020B0604020202020204" pitchFamily="34" charset="0"/>
                <a:cs typeface="Arial" panose="020B0604020202020204" pitchFamily="34" charset="0"/>
              </a:rPr>
              <a:t>	Use the original example. Should we accept the project given a 10% expected return?</a:t>
            </a:r>
          </a:p>
          <a:p>
            <a:pPr>
              <a:spcBef>
                <a:spcPct val="20000"/>
              </a:spcBef>
              <a:buFont typeface="Wingdings" panose="05000000000000000000" pitchFamily="2" charset="2"/>
              <a:buNone/>
            </a:pPr>
            <a:endParaRPr lang="en-US" altLang="en-US" sz="3200" dirty="0">
              <a:latin typeface="Arial" panose="020B0604020202020204" pitchFamily="34" charset="0"/>
              <a:cs typeface="Arial" panose="020B0604020202020204" pitchFamily="34" charset="0"/>
            </a:endParaRPr>
          </a:p>
          <a:p>
            <a:pPr>
              <a:spcBef>
                <a:spcPct val="20000"/>
              </a:spcBef>
              <a:buFont typeface="Wingdings" panose="05000000000000000000" pitchFamily="2" charset="2"/>
              <a:buNone/>
            </a:pPr>
            <a:endParaRPr lang="en-US" altLang="en-US" sz="3200" dirty="0">
              <a:latin typeface="Arial" panose="020B0604020202020204" pitchFamily="34" charset="0"/>
              <a:cs typeface="Arial" panose="020B0604020202020204" pitchFamily="34" charset="0"/>
            </a:endParaRPr>
          </a:p>
        </p:txBody>
      </p:sp>
      <p:graphicFrame>
        <p:nvGraphicFramePr>
          <p:cNvPr id="25606" name="Object 6"/>
          <p:cNvGraphicFramePr>
            <a:graphicFrameLocks/>
          </p:cNvGraphicFramePr>
          <p:nvPr>
            <p:extLst>
              <p:ext uri="{D42A27DB-BD31-4B8C-83A1-F6EECF244321}">
                <p14:modId xmlns:p14="http://schemas.microsoft.com/office/powerpoint/2010/main" val="2214062416"/>
              </p:ext>
            </p:extLst>
          </p:nvPr>
        </p:nvGraphicFramePr>
        <p:xfrm>
          <a:off x="685800" y="4648200"/>
          <a:ext cx="8001000" cy="1303338"/>
        </p:xfrm>
        <a:graphic>
          <a:graphicData uri="http://schemas.openxmlformats.org/presentationml/2006/ole">
            <mc:AlternateContent xmlns:mc="http://schemas.openxmlformats.org/markup-compatibility/2006">
              <mc:Choice xmlns:v="urn:schemas-microsoft-com:vml" Requires="v">
                <p:oleObj spid="_x0000_s39950" name="Equation" r:id="rId3" imgW="2349360" imgH="393480" progId="Equation.3">
                  <p:embed/>
                </p:oleObj>
              </mc:Choice>
              <mc:Fallback>
                <p:oleObj name="Equation" r:id="rId3" imgW="2349360" imgH="393480" progId="Equation.3">
                  <p:embed/>
                  <p:pic>
                    <p:nvPicPr>
                      <p:cNvPr id="0" name=""/>
                      <p:cNvPicPr>
                        <a:picLocks noChangeArrowheads="1"/>
                      </p:cNvPicPr>
                      <p:nvPr/>
                    </p:nvPicPr>
                    <p:blipFill>
                      <a:blip r:embed="rId4"/>
                      <a:srcRect/>
                      <a:stretch>
                        <a:fillRect/>
                      </a:stretch>
                    </p:blipFill>
                    <p:spPr bwMode="auto">
                      <a:xfrm>
                        <a:off x="685800" y="4648200"/>
                        <a:ext cx="8001000" cy="1303338"/>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299832925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p:cTn id="7" dur="1000" fill="hold"/>
                                        <p:tgtEl>
                                          <p:spTgt spid="25602"/>
                                        </p:tgtEl>
                                        <p:attrNameLst>
                                          <p:attrName>ppt_w</p:attrName>
                                        </p:attrNameLst>
                                      </p:cBhvr>
                                      <p:tavLst>
                                        <p:tav tm="0">
                                          <p:val>
                                            <p:strVal val="#ppt_w*0.70"/>
                                          </p:val>
                                        </p:tav>
                                        <p:tav tm="100000">
                                          <p:val>
                                            <p:strVal val="#ppt_w"/>
                                          </p:val>
                                        </p:tav>
                                      </p:tavLst>
                                    </p:anim>
                                    <p:anim calcmode="lin" valueType="num">
                                      <p:cBhvr>
                                        <p:cTn id="8" dur="1000" fill="hold"/>
                                        <p:tgtEl>
                                          <p:spTgt spid="25602"/>
                                        </p:tgtEl>
                                        <p:attrNameLst>
                                          <p:attrName>ppt_h</p:attrName>
                                        </p:attrNameLst>
                                      </p:cBhvr>
                                      <p:tavLst>
                                        <p:tav tm="0">
                                          <p:val>
                                            <p:strVal val="#ppt_h"/>
                                          </p:val>
                                        </p:tav>
                                        <p:tav tm="100000">
                                          <p:val>
                                            <p:strVal val="#ppt_h"/>
                                          </p:val>
                                        </p:tav>
                                      </p:tavLst>
                                    </p:anim>
                                    <p:animEffect transition="in" filter="fade">
                                      <p:cBhvr>
                                        <p:cTn id="9" dur="1000"/>
                                        <p:tgtEl>
                                          <p:spTgt spid="2560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5605"/>
                                        </p:tgtEl>
                                        <p:attrNameLst>
                                          <p:attrName>style.visibility</p:attrName>
                                        </p:attrNameLst>
                                      </p:cBhvr>
                                      <p:to>
                                        <p:strVal val="visible"/>
                                      </p:to>
                                    </p:set>
                                    <p:anim calcmode="lin" valueType="num">
                                      <p:cBhvr>
                                        <p:cTn id="12" dur="1000" fill="hold"/>
                                        <p:tgtEl>
                                          <p:spTgt spid="25605"/>
                                        </p:tgtEl>
                                        <p:attrNameLst>
                                          <p:attrName>ppt_w</p:attrName>
                                        </p:attrNameLst>
                                      </p:cBhvr>
                                      <p:tavLst>
                                        <p:tav tm="0">
                                          <p:val>
                                            <p:strVal val="#ppt_w*0.70"/>
                                          </p:val>
                                        </p:tav>
                                        <p:tav tm="100000">
                                          <p:val>
                                            <p:strVal val="#ppt_w"/>
                                          </p:val>
                                        </p:tav>
                                      </p:tavLst>
                                    </p:anim>
                                    <p:anim calcmode="lin" valueType="num">
                                      <p:cBhvr>
                                        <p:cTn id="13" dur="1000" fill="hold"/>
                                        <p:tgtEl>
                                          <p:spTgt spid="25605"/>
                                        </p:tgtEl>
                                        <p:attrNameLst>
                                          <p:attrName>ppt_h</p:attrName>
                                        </p:attrNameLst>
                                      </p:cBhvr>
                                      <p:tavLst>
                                        <p:tav tm="0">
                                          <p:val>
                                            <p:strVal val="#ppt_h"/>
                                          </p:val>
                                        </p:tav>
                                        <p:tav tm="100000">
                                          <p:val>
                                            <p:strVal val="#ppt_h"/>
                                          </p:val>
                                        </p:tav>
                                      </p:tavLst>
                                    </p:anim>
                                    <p:animEffect transition="in" filter="fade">
                                      <p:cBhvr>
                                        <p:cTn id="14" dur="1000"/>
                                        <p:tgtEl>
                                          <p:spTgt spid="25605"/>
                                        </p:tgtEl>
                                      </p:cBhvr>
                                    </p:animEffect>
                                  </p:childTnLst>
                                </p:cTn>
                              </p:par>
                              <p:par>
                                <p:cTn id="15" presetID="55" presetClass="entr" presetSubtype="0" fill="hold" nodeType="withEffect">
                                  <p:stCondLst>
                                    <p:cond delay="0"/>
                                  </p:stCondLst>
                                  <p:childTnLst>
                                    <p:set>
                                      <p:cBhvr>
                                        <p:cTn id="16" dur="1" fill="hold">
                                          <p:stCondLst>
                                            <p:cond delay="0"/>
                                          </p:stCondLst>
                                        </p:cTn>
                                        <p:tgtEl>
                                          <p:spTgt spid="25606"/>
                                        </p:tgtEl>
                                        <p:attrNameLst>
                                          <p:attrName>style.visibility</p:attrName>
                                        </p:attrNameLst>
                                      </p:cBhvr>
                                      <p:to>
                                        <p:strVal val="visible"/>
                                      </p:to>
                                    </p:set>
                                    <p:anim calcmode="lin" valueType="num">
                                      <p:cBhvr>
                                        <p:cTn id="17" dur="1000" fill="hold"/>
                                        <p:tgtEl>
                                          <p:spTgt spid="25606"/>
                                        </p:tgtEl>
                                        <p:attrNameLst>
                                          <p:attrName>ppt_w</p:attrName>
                                        </p:attrNameLst>
                                      </p:cBhvr>
                                      <p:tavLst>
                                        <p:tav tm="0">
                                          <p:val>
                                            <p:strVal val="#ppt_w*0.70"/>
                                          </p:val>
                                        </p:tav>
                                        <p:tav tm="100000">
                                          <p:val>
                                            <p:strVal val="#ppt_w"/>
                                          </p:val>
                                        </p:tav>
                                      </p:tavLst>
                                    </p:anim>
                                    <p:anim calcmode="lin" valueType="num">
                                      <p:cBhvr>
                                        <p:cTn id="18" dur="1000" fill="hold"/>
                                        <p:tgtEl>
                                          <p:spTgt spid="25606"/>
                                        </p:tgtEl>
                                        <p:attrNameLst>
                                          <p:attrName>ppt_h</p:attrName>
                                        </p:attrNameLst>
                                      </p:cBhvr>
                                      <p:tavLst>
                                        <p:tav tm="0">
                                          <p:val>
                                            <p:strVal val="#ppt_h"/>
                                          </p:val>
                                        </p:tav>
                                        <p:tav tm="100000">
                                          <p:val>
                                            <p:strVal val="#ppt_h"/>
                                          </p:val>
                                        </p:tav>
                                      </p:tavLst>
                                    </p:anim>
                                    <p:animEffect transition="in" filter="fade">
                                      <p:cBhvr>
                                        <p:cTn id="19" dur="1000"/>
                                        <p:tgtEl>
                                          <p:spTgt spid="256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animBg="1"/>
      <p:bldP spid="2560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496389" y="2860766"/>
            <a:ext cx="8266611" cy="3235234"/>
          </a:xfrm>
          <a:prstGeom prst="rect">
            <a:avLst/>
          </a:prstGeom>
          <a:solidFill>
            <a:srgbClr val="DC6450">
              <a:alpha val="50195"/>
            </a:srgbClr>
          </a:solidFill>
          <a:ln w="28575">
            <a:solidFill>
              <a:schemeClr val="tx1">
                <a:lumMod val="50000"/>
                <a:lumOff val="50000"/>
              </a:schemeClr>
            </a:solidFill>
            <a:prstDash val="solid"/>
            <a:miter lim="800000"/>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4340" name="Rectangle 3"/>
          <p:cNvSpPr>
            <a:spLocks noGrp="1" noChangeArrowheads="1"/>
          </p:cNvSpPr>
          <p:nvPr>
            <p:ph type="title"/>
          </p:nvPr>
        </p:nvSpPr>
        <p:spPr/>
        <p:txBody>
          <a:bodyPr/>
          <a:lstStyle/>
          <a:p>
            <a:pPr eaLnBrk="1" hangingPunct="1"/>
            <a:r>
              <a:rPr lang="en-US" altLang="en-US" smtClean="0"/>
              <a:t>Rate of Return Rule</a:t>
            </a:r>
          </a:p>
        </p:txBody>
      </p:sp>
      <p:sp>
        <p:nvSpPr>
          <p:cNvPr id="14341" name="Rectangle 4"/>
          <p:cNvSpPr>
            <a:spLocks noGrp="1" noChangeArrowheads="1"/>
          </p:cNvSpPr>
          <p:nvPr>
            <p:ph idx="1"/>
          </p:nvPr>
        </p:nvSpPr>
        <p:spPr>
          <a:xfrm>
            <a:off x="628650" y="1632857"/>
            <a:ext cx="7886700" cy="4544106"/>
          </a:xfrm>
        </p:spPr>
        <p:txBody>
          <a:bodyPr/>
          <a:lstStyle/>
          <a:p>
            <a:pPr eaLnBrk="1" hangingPunct="1"/>
            <a:r>
              <a:rPr lang="en-US" altLang="en-US" dirty="0" smtClean="0"/>
              <a:t>Accept investments that offer rates of return in excess of their opportunity cost of capital</a:t>
            </a:r>
          </a:p>
        </p:txBody>
      </p:sp>
      <p:sp>
        <p:nvSpPr>
          <p:cNvPr id="24581" name="Text Box 5"/>
          <p:cNvSpPr txBox="1">
            <a:spLocks noChangeArrowheads="1"/>
          </p:cNvSpPr>
          <p:nvPr/>
        </p:nvSpPr>
        <p:spPr bwMode="auto">
          <a:xfrm>
            <a:off x="758826" y="2963863"/>
            <a:ext cx="7709926"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800" b="1" i="1" u="sng" dirty="0">
                <a:latin typeface="Arial" panose="020B0604020202020204" pitchFamily="34" charset="0"/>
                <a:cs typeface="Arial" panose="020B0604020202020204" pitchFamily="34" charset="0"/>
              </a:rPr>
              <a:t>Example</a:t>
            </a:r>
            <a:endParaRPr lang="en-US" altLang="en-US" sz="2800" b="1" i="1" dirty="0">
              <a:latin typeface="Arial" panose="020B0604020202020204" pitchFamily="34" charset="0"/>
              <a:cs typeface="Arial" panose="020B0604020202020204" pitchFamily="34" charset="0"/>
            </a:endParaRPr>
          </a:p>
          <a:p>
            <a:pPr lvl="1">
              <a:spcBef>
                <a:spcPct val="50000"/>
              </a:spcBef>
            </a:pPr>
            <a:r>
              <a:rPr lang="en-US" altLang="en-US" sz="2800" i="1" dirty="0">
                <a:latin typeface="Arial" panose="020B0604020202020204" pitchFamily="34" charset="0"/>
                <a:cs typeface="Arial" panose="020B0604020202020204" pitchFamily="34" charset="0"/>
              </a:rPr>
              <a:t>In the project listed below, the foregone investment opportunity is 12%.  Should we do the project?</a:t>
            </a:r>
            <a:endParaRPr lang="en-US" altLang="en-US" dirty="0">
              <a:latin typeface="Arial" panose="020B0604020202020204" pitchFamily="34" charset="0"/>
              <a:cs typeface="Arial" panose="020B0604020202020204" pitchFamily="34" charset="0"/>
            </a:endParaRPr>
          </a:p>
        </p:txBody>
      </p:sp>
      <p:graphicFrame>
        <p:nvGraphicFramePr>
          <p:cNvPr id="24582" name="Object 6"/>
          <p:cNvGraphicFramePr>
            <a:graphicFrameLocks noChangeAspect="1"/>
          </p:cNvGraphicFramePr>
          <p:nvPr>
            <p:extLst>
              <p:ext uri="{D42A27DB-BD31-4B8C-83A1-F6EECF244321}">
                <p14:modId xmlns:p14="http://schemas.microsoft.com/office/powerpoint/2010/main" val="745329261"/>
              </p:ext>
            </p:extLst>
          </p:nvPr>
        </p:nvGraphicFramePr>
        <p:xfrm>
          <a:off x="735013" y="4986338"/>
          <a:ext cx="7799387" cy="915987"/>
        </p:xfrm>
        <a:graphic>
          <a:graphicData uri="http://schemas.openxmlformats.org/presentationml/2006/ole">
            <mc:AlternateContent xmlns:mc="http://schemas.openxmlformats.org/markup-compatibility/2006">
              <mc:Choice xmlns:v="urn:schemas-microsoft-com:vml" Requires="v">
                <p:oleObj spid="_x0000_s40975" name="Equation" r:id="rId3" imgW="3568680" imgH="419040" progId="Equation.3">
                  <p:embed/>
                </p:oleObj>
              </mc:Choice>
              <mc:Fallback>
                <p:oleObj name="Equation" r:id="rId3" imgW="3568680" imgH="419040" progId="Equation.3">
                  <p:embed/>
                  <p:pic>
                    <p:nvPicPr>
                      <p:cNvPr id="0" name=""/>
                      <p:cNvPicPr>
                        <a:picLocks noChangeAspect="1" noChangeArrowheads="1"/>
                      </p:cNvPicPr>
                      <p:nvPr/>
                    </p:nvPicPr>
                    <p:blipFill>
                      <a:blip r:embed="rId4"/>
                      <a:srcRect/>
                      <a:stretch>
                        <a:fillRect/>
                      </a:stretch>
                    </p:blipFill>
                    <p:spPr bwMode="auto">
                      <a:xfrm>
                        <a:off x="735013" y="4986338"/>
                        <a:ext cx="7799387" cy="91598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86118030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p:cTn id="7" dur="1000" fill="hold"/>
                                        <p:tgtEl>
                                          <p:spTgt spid="24578"/>
                                        </p:tgtEl>
                                        <p:attrNameLst>
                                          <p:attrName>ppt_w</p:attrName>
                                        </p:attrNameLst>
                                      </p:cBhvr>
                                      <p:tavLst>
                                        <p:tav tm="0">
                                          <p:val>
                                            <p:strVal val="#ppt_w*0.70"/>
                                          </p:val>
                                        </p:tav>
                                        <p:tav tm="100000">
                                          <p:val>
                                            <p:strVal val="#ppt_w"/>
                                          </p:val>
                                        </p:tav>
                                      </p:tavLst>
                                    </p:anim>
                                    <p:anim calcmode="lin" valueType="num">
                                      <p:cBhvr>
                                        <p:cTn id="8" dur="1000" fill="hold"/>
                                        <p:tgtEl>
                                          <p:spTgt spid="24578"/>
                                        </p:tgtEl>
                                        <p:attrNameLst>
                                          <p:attrName>ppt_h</p:attrName>
                                        </p:attrNameLst>
                                      </p:cBhvr>
                                      <p:tavLst>
                                        <p:tav tm="0">
                                          <p:val>
                                            <p:strVal val="#ppt_h"/>
                                          </p:val>
                                        </p:tav>
                                        <p:tav tm="100000">
                                          <p:val>
                                            <p:strVal val="#ppt_h"/>
                                          </p:val>
                                        </p:tav>
                                      </p:tavLst>
                                    </p:anim>
                                    <p:animEffect transition="in" filter="fade">
                                      <p:cBhvr>
                                        <p:cTn id="9" dur="1000"/>
                                        <p:tgtEl>
                                          <p:spTgt spid="24578"/>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4581"/>
                                        </p:tgtEl>
                                        <p:attrNameLst>
                                          <p:attrName>style.visibility</p:attrName>
                                        </p:attrNameLst>
                                      </p:cBhvr>
                                      <p:to>
                                        <p:strVal val="visible"/>
                                      </p:to>
                                    </p:set>
                                    <p:anim calcmode="lin" valueType="num">
                                      <p:cBhvr>
                                        <p:cTn id="12" dur="1000" fill="hold"/>
                                        <p:tgtEl>
                                          <p:spTgt spid="24581"/>
                                        </p:tgtEl>
                                        <p:attrNameLst>
                                          <p:attrName>ppt_w</p:attrName>
                                        </p:attrNameLst>
                                      </p:cBhvr>
                                      <p:tavLst>
                                        <p:tav tm="0">
                                          <p:val>
                                            <p:strVal val="#ppt_w*0.70"/>
                                          </p:val>
                                        </p:tav>
                                        <p:tav tm="100000">
                                          <p:val>
                                            <p:strVal val="#ppt_w"/>
                                          </p:val>
                                        </p:tav>
                                      </p:tavLst>
                                    </p:anim>
                                    <p:anim calcmode="lin" valueType="num">
                                      <p:cBhvr>
                                        <p:cTn id="13" dur="1000" fill="hold"/>
                                        <p:tgtEl>
                                          <p:spTgt spid="24581"/>
                                        </p:tgtEl>
                                        <p:attrNameLst>
                                          <p:attrName>ppt_h</p:attrName>
                                        </p:attrNameLst>
                                      </p:cBhvr>
                                      <p:tavLst>
                                        <p:tav tm="0">
                                          <p:val>
                                            <p:strVal val="#ppt_h"/>
                                          </p:val>
                                        </p:tav>
                                        <p:tav tm="100000">
                                          <p:val>
                                            <p:strVal val="#ppt_h"/>
                                          </p:val>
                                        </p:tav>
                                      </p:tavLst>
                                    </p:anim>
                                    <p:animEffect transition="in" filter="fade">
                                      <p:cBhvr>
                                        <p:cTn id="14" dur="1000"/>
                                        <p:tgtEl>
                                          <p:spTgt spid="24581"/>
                                        </p:tgtEl>
                                      </p:cBhvr>
                                    </p:animEffect>
                                  </p:childTnLst>
                                </p:cTn>
                              </p:par>
                              <p:par>
                                <p:cTn id="15" presetID="55" presetClass="entr" presetSubtype="0" fill="hold" nodeType="withEffect">
                                  <p:stCondLst>
                                    <p:cond delay="0"/>
                                  </p:stCondLst>
                                  <p:childTnLst>
                                    <p:set>
                                      <p:cBhvr>
                                        <p:cTn id="16" dur="1" fill="hold">
                                          <p:stCondLst>
                                            <p:cond delay="0"/>
                                          </p:stCondLst>
                                        </p:cTn>
                                        <p:tgtEl>
                                          <p:spTgt spid="24582"/>
                                        </p:tgtEl>
                                        <p:attrNameLst>
                                          <p:attrName>style.visibility</p:attrName>
                                        </p:attrNameLst>
                                      </p:cBhvr>
                                      <p:to>
                                        <p:strVal val="visible"/>
                                      </p:to>
                                    </p:set>
                                    <p:anim calcmode="lin" valueType="num">
                                      <p:cBhvr>
                                        <p:cTn id="17" dur="1000" fill="hold"/>
                                        <p:tgtEl>
                                          <p:spTgt spid="24582"/>
                                        </p:tgtEl>
                                        <p:attrNameLst>
                                          <p:attrName>ppt_w</p:attrName>
                                        </p:attrNameLst>
                                      </p:cBhvr>
                                      <p:tavLst>
                                        <p:tav tm="0">
                                          <p:val>
                                            <p:strVal val="#ppt_w*0.70"/>
                                          </p:val>
                                        </p:tav>
                                        <p:tav tm="100000">
                                          <p:val>
                                            <p:strVal val="#ppt_w"/>
                                          </p:val>
                                        </p:tav>
                                      </p:tavLst>
                                    </p:anim>
                                    <p:anim calcmode="lin" valueType="num">
                                      <p:cBhvr>
                                        <p:cTn id="18" dur="1000" fill="hold"/>
                                        <p:tgtEl>
                                          <p:spTgt spid="24582"/>
                                        </p:tgtEl>
                                        <p:attrNameLst>
                                          <p:attrName>ppt_h</p:attrName>
                                        </p:attrNameLst>
                                      </p:cBhvr>
                                      <p:tavLst>
                                        <p:tav tm="0">
                                          <p:val>
                                            <p:strVal val="#ppt_h"/>
                                          </p:val>
                                        </p:tav>
                                        <p:tav tm="100000">
                                          <p:val>
                                            <p:strVal val="#ppt_h"/>
                                          </p:val>
                                        </p:tav>
                                      </p:tavLst>
                                    </p:anim>
                                    <p:animEffect transition="in" filter="fade">
                                      <p:cBhvr>
                                        <p:cTn id="19" dur="1000"/>
                                        <p:tgtEl>
                                          <p:spTgt spid="245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nimBg="1"/>
      <p:bldP spid="2458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p:txBody>
          <a:bodyPr/>
          <a:lstStyle/>
          <a:p>
            <a:r>
              <a:rPr lang="en-US" altLang="en-US" smtClean="0"/>
              <a:t>Multiple Cash Flows</a:t>
            </a:r>
          </a:p>
        </p:txBody>
      </p:sp>
      <p:sp>
        <p:nvSpPr>
          <p:cNvPr id="1029" name="Rectangle 5"/>
          <p:cNvSpPr>
            <a:spLocks noGrp="1" noChangeArrowheads="1"/>
          </p:cNvSpPr>
          <p:nvPr>
            <p:ph idx="1"/>
          </p:nvPr>
        </p:nvSpPr>
        <p:spPr>
          <a:xfrm>
            <a:off x="628650" y="1737360"/>
            <a:ext cx="7886700" cy="4439603"/>
          </a:xfrm>
        </p:spPr>
        <p:txBody>
          <a:bodyPr/>
          <a:lstStyle/>
          <a:p>
            <a:pPr marL="0" indent="0">
              <a:buFont typeface="Wingdings" panose="05000000000000000000" pitchFamily="2" charset="2"/>
              <a:buNone/>
            </a:pPr>
            <a:r>
              <a:rPr lang="en-US" altLang="en-US" sz="2400" dirty="0" smtClean="0"/>
              <a:t>For multiple periods we have the discounted cash flow (DCF) formula</a:t>
            </a:r>
          </a:p>
          <a:p>
            <a:pPr>
              <a:buFont typeface="Wingdings" panose="05000000000000000000" pitchFamily="2" charset="2"/>
              <a:buNone/>
            </a:pPr>
            <a:endParaRPr lang="en-US" altLang="en-US" sz="2400" dirty="0" smtClean="0"/>
          </a:p>
        </p:txBody>
      </p:sp>
      <p:graphicFrame>
        <p:nvGraphicFramePr>
          <p:cNvPr id="15362" name="Object 1024"/>
          <p:cNvGraphicFramePr>
            <a:graphicFrameLocks/>
          </p:cNvGraphicFramePr>
          <p:nvPr>
            <p:extLst>
              <p:ext uri="{D42A27DB-BD31-4B8C-83A1-F6EECF244321}">
                <p14:modId xmlns:p14="http://schemas.microsoft.com/office/powerpoint/2010/main" val="1286396722"/>
              </p:ext>
            </p:extLst>
          </p:nvPr>
        </p:nvGraphicFramePr>
        <p:xfrm>
          <a:off x="1506583" y="2819400"/>
          <a:ext cx="6334125" cy="1008063"/>
        </p:xfrm>
        <a:graphic>
          <a:graphicData uri="http://schemas.openxmlformats.org/presentationml/2006/ole">
            <mc:AlternateContent xmlns:mc="http://schemas.openxmlformats.org/markup-compatibility/2006">
              <mc:Choice xmlns:v="urn:schemas-microsoft-com:vml" Requires="v">
                <p:oleObj spid="_x0000_s42010" name="Equation" r:id="rId4" imgW="1790640" imgH="291960" progId="Equation.3">
                  <p:embed/>
                </p:oleObj>
              </mc:Choice>
              <mc:Fallback>
                <p:oleObj name="Equation" r:id="rId4" imgW="1790640" imgH="291960" progId="Equation.3">
                  <p:embed/>
                  <p:pic>
                    <p:nvPicPr>
                      <p:cNvPr id="0" name=""/>
                      <p:cNvPicPr>
                        <a:picLocks noChangeArrowheads="1"/>
                      </p:cNvPicPr>
                      <p:nvPr/>
                    </p:nvPicPr>
                    <p:blipFill>
                      <a:blip r:embed="rId5"/>
                      <a:srcRect/>
                      <a:stretch>
                        <a:fillRect/>
                      </a:stretch>
                    </p:blipFill>
                    <p:spPr bwMode="auto">
                      <a:xfrm>
                        <a:off x="1506583" y="2819400"/>
                        <a:ext cx="6334125" cy="1008063"/>
                      </a:xfrm>
                      <a:prstGeom prst="rect">
                        <a:avLst/>
                      </a:prstGeom>
                      <a:noFill/>
                      <a:ln w="57150" cmpd="thinThick">
                        <a:solidFill>
                          <a:schemeClr val="tx1">
                            <a:lumMod val="50000"/>
                            <a:lumOff val="50000"/>
                          </a:schemeClr>
                        </a:solidFill>
                        <a:miter lim="800000"/>
                        <a:headEnd/>
                        <a:tailEnd/>
                      </a:ln>
                      <a:effectLst/>
                    </p:spPr>
                  </p:pic>
                </p:oleObj>
              </mc:Fallback>
            </mc:AlternateContent>
          </a:graphicData>
        </a:graphic>
      </p:graphicFrame>
      <p:graphicFrame>
        <p:nvGraphicFramePr>
          <p:cNvPr id="15363" name="Object 3"/>
          <p:cNvGraphicFramePr>
            <a:graphicFrameLocks/>
          </p:cNvGraphicFramePr>
          <p:nvPr>
            <p:extLst>
              <p:ext uri="{D42A27DB-BD31-4B8C-83A1-F6EECF244321}">
                <p14:modId xmlns:p14="http://schemas.microsoft.com/office/powerpoint/2010/main" val="794757891"/>
              </p:ext>
            </p:extLst>
          </p:nvPr>
        </p:nvGraphicFramePr>
        <p:xfrm>
          <a:off x="2172788" y="4452257"/>
          <a:ext cx="4583113" cy="1490663"/>
        </p:xfrm>
        <a:graphic>
          <a:graphicData uri="http://schemas.openxmlformats.org/presentationml/2006/ole">
            <mc:AlternateContent xmlns:mc="http://schemas.openxmlformats.org/markup-compatibility/2006">
              <mc:Choice xmlns:v="urn:schemas-microsoft-com:vml" Requires="v">
                <p:oleObj spid="_x0000_s42011" name="Equation" r:id="rId6" imgW="1295280" imgH="431640" progId="Equation.3">
                  <p:embed/>
                </p:oleObj>
              </mc:Choice>
              <mc:Fallback>
                <p:oleObj name="Equation" r:id="rId6" imgW="1295280" imgH="431640" progId="Equation.3">
                  <p:embed/>
                  <p:pic>
                    <p:nvPicPr>
                      <p:cNvPr id="0" name=""/>
                      <p:cNvPicPr>
                        <a:picLocks noChangeArrowheads="1"/>
                      </p:cNvPicPr>
                      <p:nvPr/>
                    </p:nvPicPr>
                    <p:blipFill>
                      <a:blip r:embed="rId7"/>
                      <a:srcRect/>
                      <a:stretch>
                        <a:fillRect/>
                      </a:stretch>
                    </p:blipFill>
                    <p:spPr bwMode="auto">
                      <a:xfrm>
                        <a:off x="2172788" y="4452257"/>
                        <a:ext cx="4583113" cy="1490663"/>
                      </a:xfrm>
                      <a:prstGeom prst="rect">
                        <a:avLst/>
                      </a:prstGeom>
                      <a:noFill/>
                      <a:ln w="57150" cmpd="thinThick">
                        <a:solidFill>
                          <a:schemeClr val="tx1">
                            <a:lumMod val="50000"/>
                            <a:lumOff val="50000"/>
                          </a:schemeClr>
                        </a:solidFill>
                        <a:miter lim="800000"/>
                        <a:headEnd/>
                        <a:tailEnd/>
                      </a:ln>
                      <a:effectLst/>
                    </p:spPr>
                  </p:pic>
                </p:oleObj>
              </mc:Fallback>
            </mc:AlternateContent>
          </a:graphicData>
        </a:graphic>
      </p:graphicFrame>
    </p:spTree>
    <p:extLst>
      <p:ext uri="{BB962C8B-B14F-4D97-AF65-F5344CB8AC3E}">
        <p14:creationId xmlns:p14="http://schemas.microsoft.com/office/powerpoint/2010/main" val="260056004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029">
                                            <p:txEl>
                                              <p:pRg st="0" end="0"/>
                                            </p:txEl>
                                          </p:spTgt>
                                        </p:tgtEl>
                                        <p:attrNameLst>
                                          <p:attrName>style.visibility</p:attrName>
                                        </p:attrNameLst>
                                      </p:cBhvr>
                                      <p:to>
                                        <p:strVal val="visible"/>
                                      </p:to>
                                    </p:set>
                                    <p:animEffect transition="in" filter="checkerboard(across)">
                                      <p:cBhvr>
                                        <p:cTn id="7" dur="500"/>
                                        <p:tgtEl>
                                          <p:spTgt spid="10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195"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196"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197"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198" name="Rectangle 6"/>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199" name="Rectangle 7"/>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200" name="Rectangle 8"/>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201" name="Rectangle 9"/>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202" name="Rectangle 10"/>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203" name="Rectangle 11"/>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204" name="Rectangle 1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205" name="Rectangle 1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206" name="Rectangle 1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207" name="Rectangle 16"/>
          <p:cNvSpPr>
            <a:spLocks noGrp="1" noChangeArrowheads="1"/>
          </p:cNvSpPr>
          <p:nvPr>
            <p:ph type="title"/>
          </p:nvPr>
        </p:nvSpPr>
        <p:spPr>
          <a:noFill/>
        </p:spPr>
        <p:txBody>
          <a:bodyPr/>
          <a:lstStyle/>
          <a:p>
            <a:r>
              <a:rPr lang="en-US" altLang="en-US" dirty="0" smtClean="0"/>
              <a:t>Topics Covered</a:t>
            </a:r>
          </a:p>
        </p:txBody>
      </p:sp>
      <p:sp>
        <p:nvSpPr>
          <p:cNvPr id="8209" name="Rectangle 17"/>
          <p:cNvSpPr>
            <a:spLocks noGrp="1" noChangeArrowheads="1"/>
          </p:cNvSpPr>
          <p:nvPr>
            <p:ph type="body" idx="1"/>
          </p:nvPr>
        </p:nvSpPr>
        <p:spPr>
          <a:noFill/>
        </p:spPr>
        <p:txBody>
          <a:bodyPr/>
          <a:lstStyle/>
          <a:p>
            <a:r>
              <a:rPr lang="en-US" altLang="en-US" dirty="0"/>
              <a:t>Future Values and Present Values</a:t>
            </a:r>
          </a:p>
          <a:p>
            <a:r>
              <a:rPr lang="en-US" altLang="en-US" dirty="0"/>
              <a:t>Looking for Shortcuts—Perpetuities and Annuities</a:t>
            </a:r>
          </a:p>
          <a:p>
            <a:r>
              <a:rPr lang="en-US" altLang="en-US" dirty="0"/>
              <a:t>More Shortcuts—Growing Perpetuities and Annuities</a:t>
            </a:r>
          </a:p>
          <a:p>
            <a:r>
              <a:rPr lang="en-US" altLang="en-US" dirty="0"/>
              <a:t>How Interest Is Paid and Quoted</a:t>
            </a:r>
          </a:p>
          <a:p>
            <a:endParaRPr lang="en-US" altLang="en-US" dirty="0" smtClean="0"/>
          </a:p>
        </p:txBody>
      </p:sp>
    </p:spTree>
    <p:extLst>
      <p:ext uri="{BB962C8B-B14F-4D97-AF65-F5344CB8AC3E}">
        <p14:creationId xmlns:p14="http://schemas.microsoft.com/office/powerpoint/2010/main" val="414843238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209">
                                            <p:txEl>
                                              <p:pRg st="0" end="0"/>
                                            </p:txEl>
                                          </p:spTgt>
                                        </p:tgtEl>
                                        <p:attrNameLst>
                                          <p:attrName>style.visibility</p:attrName>
                                        </p:attrNameLst>
                                      </p:cBhvr>
                                      <p:to>
                                        <p:strVal val="visible"/>
                                      </p:to>
                                    </p:set>
                                    <p:anim calcmode="lin" valueType="num">
                                      <p:cBhvr additive="base">
                                        <p:cTn id="7" dur="500" fill="hold"/>
                                        <p:tgtEl>
                                          <p:spTgt spid="820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209">
                                            <p:txEl>
                                              <p:pRg st="0" end="0"/>
                                            </p:txEl>
                                          </p:spTgt>
                                        </p:tgtEl>
                                        <p:attrNameLst>
                                          <p:attrName>ppt_y</p:attrName>
                                        </p:attrNameLst>
                                      </p:cBhvr>
                                      <p:tavLst>
                                        <p:tav tm="0">
                                          <p:val>
                                            <p:strVal val="0-#ppt_h/2"/>
                                          </p:val>
                                        </p:tav>
                                        <p:tav tm="100000">
                                          <p:val>
                                            <p:strVal val="#ppt_y"/>
                                          </p:val>
                                        </p:tav>
                                      </p:tavLst>
                                    </p:anim>
                                  </p:childTnLst>
                                  <p:subTnLst>
                                    <p:animClr clrSpc="rgb" dir="cw">
                                      <p:cBhvr override="childStyle">
                                        <p:cTn dur="1" fill="hold" display="0" masterRel="nextClick" afterEffect="1"/>
                                        <p:tgtEl>
                                          <p:spTgt spid="8209">
                                            <p:txEl>
                                              <p:pRg st="0" end="0"/>
                                            </p:txEl>
                                          </p:spTgt>
                                        </p:tgtEl>
                                        <p:attrNameLst>
                                          <p:attrName>ppt_c</p:attrName>
                                        </p:attrNameLst>
                                      </p:cBhvr>
                                      <p:to>
                                        <a:srgbClr val="2F4040"/>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8209">
                                            <p:txEl>
                                              <p:pRg st="1" end="1"/>
                                            </p:txEl>
                                          </p:spTgt>
                                        </p:tgtEl>
                                        <p:attrNameLst>
                                          <p:attrName>style.visibility</p:attrName>
                                        </p:attrNameLst>
                                      </p:cBhvr>
                                      <p:to>
                                        <p:strVal val="visible"/>
                                      </p:to>
                                    </p:set>
                                    <p:anim calcmode="lin" valueType="num">
                                      <p:cBhvr additive="base">
                                        <p:cTn id="13" dur="500" fill="hold"/>
                                        <p:tgtEl>
                                          <p:spTgt spid="820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09">
                                            <p:txEl>
                                              <p:pRg st="1" end="1"/>
                                            </p:txEl>
                                          </p:spTgt>
                                        </p:tgtEl>
                                        <p:attrNameLst>
                                          <p:attrName>ppt_y</p:attrName>
                                        </p:attrNameLst>
                                      </p:cBhvr>
                                      <p:tavLst>
                                        <p:tav tm="0">
                                          <p:val>
                                            <p:strVal val="0-#ppt_h/2"/>
                                          </p:val>
                                        </p:tav>
                                        <p:tav tm="100000">
                                          <p:val>
                                            <p:strVal val="#ppt_y"/>
                                          </p:val>
                                        </p:tav>
                                      </p:tavLst>
                                    </p:anim>
                                  </p:childTnLst>
                                  <p:subTnLst>
                                    <p:animClr clrSpc="rgb" dir="cw">
                                      <p:cBhvr override="childStyle">
                                        <p:cTn dur="1" fill="hold" display="0" masterRel="nextClick" afterEffect="1"/>
                                        <p:tgtEl>
                                          <p:spTgt spid="8209">
                                            <p:txEl>
                                              <p:pRg st="1" end="1"/>
                                            </p:txEl>
                                          </p:spTgt>
                                        </p:tgtEl>
                                        <p:attrNameLst>
                                          <p:attrName>ppt_c</p:attrName>
                                        </p:attrNameLst>
                                      </p:cBhvr>
                                      <p:to>
                                        <a:srgbClr val="2F4040"/>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8209">
                                            <p:txEl>
                                              <p:pRg st="2" end="2"/>
                                            </p:txEl>
                                          </p:spTgt>
                                        </p:tgtEl>
                                        <p:attrNameLst>
                                          <p:attrName>style.visibility</p:attrName>
                                        </p:attrNameLst>
                                      </p:cBhvr>
                                      <p:to>
                                        <p:strVal val="visible"/>
                                      </p:to>
                                    </p:set>
                                    <p:anim calcmode="lin" valueType="num">
                                      <p:cBhvr additive="base">
                                        <p:cTn id="19" dur="500" fill="hold"/>
                                        <p:tgtEl>
                                          <p:spTgt spid="820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209">
                                            <p:txEl>
                                              <p:pRg st="2" end="2"/>
                                            </p:txEl>
                                          </p:spTgt>
                                        </p:tgtEl>
                                        <p:attrNameLst>
                                          <p:attrName>ppt_y</p:attrName>
                                        </p:attrNameLst>
                                      </p:cBhvr>
                                      <p:tavLst>
                                        <p:tav tm="0">
                                          <p:val>
                                            <p:strVal val="0-#ppt_h/2"/>
                                          </p:val>
                                        </p:tav>
                                        <p:tav tm="100000">
                                          <p:val>
                                            <p:strVal val="#ppt_y"/>
                                          </p:val>
                                        </p:tav>
                                      </p:tavLst>
                                    </p:anim>
                                  </p:childTnLst>
                                  <p:subTnLst>
                                    <p:animClr clrSpc="rgb" dir="cw">
                                      <p:cBhvr override="childStyle">
                                        <p:cTn dur="1" fill="hold" display="0" masterRel="nextClick" afterEffect="1"/>
                                        <p:tgtEl>
                                          <p:spTgt spid="8209">
                                            <p:txEl>
                                              <p:pRg st="2" end="2"/>
                                            </p:txEl>
                                          </p:spTgt>
                                        </p:tgtEl>
                                        <p:attrNameLst>
                                          <p:attrName>ppt_c</p:attrName>
                                        </p:attrNameLst>
                                      </p:cBhvr>
                                      <p:to>
                                        <a:srgbClr val="2F4040"/>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8209">
                                            <p:txEl>
                                              <p:pRg st="3" end="3"/>
                                            </p:txEl>
                                          </p:spTgt>
                                        </p:tgtEl>
                                        <p:attrNameLst>
                                          <p:attrName>style.visibility</p:attrName>
                                        </p:attrNameLst>
                                      </p:cBhvr>
                                      <p:to>
                                        <p:strVal val="visible"/>
                                      </p:to>
                                    </p:set>
                                    <p:anim calcmode="lin" valueType="num">
                                      <p:cBhvr additive="base">
                                        <p:cTn id="25" dur="500" fill="hold"/>
                                        <p:tgtEl>
                                          <p:spTgt spid="820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209">
                                            <p:txEl>
                                              <p:pRg st="3" end="3"/>
                                            </p:txEl>
                                          </p:spTgt>
                                        </p:tgtEl>
                                        <p:attrNameLst>
                                          <p:attrName>ppt_y</p:attrName>
                                        </p:attrNameLst>
                                      </p:cBhvr>
                                      <p:tavLst>
                                        <p:tav tm="0">
                                          <p:val>
                                            <p:strVal val="0-#ppt_h/2"/>
                                          </p:val>
                                        </p:tav>
                                        <p:tav tm="100000">
                                          <p:val>
                                            <p:strVal val="#ppt_y"/>
                                          </p:val>
                                        </p:tav>
                                      </p:tavLst>
                                    </p:anim>
                                  </p:childTnLst>
                                  <p:subTnLst>
                                    <p:animClr clrSpc="rgb" dir="cw">
                                      <p:cBhvr override="childStyle">
                                        <p:cTn dur="1" fill="hold" display="0" masterRel="nextClick" afterEffect="1"/>
                                        <p:tgtEl>
                                          <p:spTgt spid="8209">
                                            <p:txEl>
                                              <p:pRg st="3" end="3"/>
                                            </p:txEl>
                                          </p:spTgt>
                                        </p:tgtEl>
                                        <p:attrNameLst>
                                          <p:attrName>ppt_c</p:attrName>
                                        </p:attrNameLst>
                                      </p:cBhvr>
                                      <p:to>
                                        <a:srgbClr val="2F404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z="4000" smtClean="0"/>
              <a:t>Net Present Values</a:t>
            </a:r>
          </a:p>
        </p:txBody>
      </p:sp>
      <p:sp>
        <p:nvSpPr>
          <p:cNvPr id="38915" name="Text Box 3"/>
          <p:cNvSpPr txBox="1">
            <a:spLocks noChangeArrowheads="1"/>
          </p:cNvSpPr>
          <p:nvPr/>
        </p:nvSpPr>
        <p:spPr bwMode="auto">
          <a:xfrm>
            <a:off x="990600" y="2590800"/>
            <a:ext cx="1524000"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dirty="0">
                <a:cs typeface="Times New Roman" panose="02020603050405020304" pitchFamily="18" charset="0"/>
              </a:rPr>
              <a:t>Present </a:t>
            </a:r>
            <a:r>
              <a:rPr lang="en-US" altLang="en-US" sz="1800" dirty="0" smtClean="0">
                <a:cs typeface="Times New Roman" panose="02020603050405020304" pitchFamily="18" charset="0"/>
              </a:rPr>
              <a:t>value</a:t>
            </a:r>
            <a:endParaRPr lang="en-US" altLang="en-US" sz="1800" dirty="0">
              <a:cs typeface="Times New Roman" panose="02020603050405020304" pitchFamily="18" charset="0"/>
            </a:endParaRPr>
          </a:p>
          <a:p>
            <a:pPr>
              <a:spcBef>
                <a:spcPct val="50000"/>
              </a:spcBef>
            </a:pPr>
            <a:r>
              <a:rPr lang="en-US" altLang="en-US" sz="1800" u="sng" dirty="0">
                <a:cs typeface="Times New Roman" panose="02020603050405020304" pitchFamily="18" charset="0"/>
              </a:rPr>
              <a:t>Year 0</a:t>
            </a:r>
          </a:p>
          <a:p>
            <a:pPr>
              <a:spcBef>
                <a:spcPct val="50000"/>
              </a:spcBef>
            </a:pPr>
            <a:endParaRPr lang="en-US" altLang="en-US" sz="1800" u="sng" dirty="0">
              <a:cs typeface="Times New Roman" panose="02020603050405020304" pitchFamily="18" charset="0"/>
            </a:endParaRPr>
          </a:p>
          <a:p>
            <a:pPr>
              <a:spcBef>
                <a:spcPct val="50000"/>
              </a:spcBef>
            </a:pPr>
            <a:r>
              <a:rPr lang="en-US" altLang="en-US" sz="1800" dirty="0">
                <a:cs typeface="Times New Roman" panose="02020603050405020304" pitchFamily="18" charset="0"/>
              </a:rPr>
              <a:t>   </a:t>
            </a:r>
            <a:r>
              <a:rPr lang="en-US" altLang="en-US" sz="1800" dirty="0" smtClean="0">
                <a:cs typeface="Times New Roman" panose="02020603050405020304" pitchFamily="18" charset="0"/>
              </a:rPr>
              <a:t>30,000/1.12</a:t>
            </a:r>
            <a:endParaRPr lang="en-US" altLang="en-US" sz="1800" dirty="0">
              <a:cs typeface="Times New Roman" panose="02020603050405020304" pitchFamily="18" charset="0"/>
            </a:endParaRPr>
          </a:p>
          <a:p>
            <a:pPr>
              <a:spcBef>
                <a:spcPct val="50000"/>
              </a:spcBef>
            </a:pPr>
            <a:r>
              <a:rPr lang="en-US" altLang="en-US" sz="1800" dirty="0" smtClean="0">
                <a:cs typeface="Times New Roman" panose="02020603050405020304" pitchFamily="18" charset="0"/>
              </a:rPr>
              <a:t>870,000/1.12</a:t>
            </a:r>
            <a:r>
              <a:rPr lang="en-US" altLang="en-US" sz="1800" baseline="30000" dirty="0" smtClean="0">
                <a:cs typeface="Times New Roman" panose="02020603050405020304" pitchFamily="18" charset="0"/>
              </a:rPr>
              <a:t>2</a:t>
            </a:r>
            <a:endParaRPr lang="en-US" altLang="en-US" sz="1800" baseline="30000" dirty="0">
              <a:cs typeface="Times New Roman" panose="02020603050405020304" pitchFamily="18" charset="0"/>
            </a:endParaRPr>
          </a:p>
          <a:p>
            <a:pPr>
              <a:spcBef>
                <a:spcPct val="50000"/>
              </a:spcBef>
            </a:pPr>
            <a:r>
              <a:rPr lang="en-US" altLang="en-US" sz="1800" dirty="0">
                <a:cs typeface="Times New Roman" panose="02020603050405020304" pitchFamily="18" charset="0"/>
              </a:rPr>
              <a:t>               Total</a:t>
            </a:r>
          </a:p>
        </p:txBody>
      </p:sp>
      <p:sp>
        <p:nvSpPr>
          <p:cNvPr id="38916" name="Text Box 4"/>
          <p:cNvSpPr txBox="1">
            <a:spLocks noChangeArrowheads="1"/>
          </p:cNvSpPr>
          <p:nvPr/>
        </p:nvSpPr>
        <p:spPr bwMode="auto">
          <a:xfrm>
            <a:off x="2438400" y="2590800"/>
            <a:ext cx="1524000"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n-US" altLang="en-US" sz="1800" dirty="0">
              <a:cs typeface="Times New Roman" panose="02020603050405020304" pitchFamily="18" charset="0"/>
            </a:endParaRPr>
          </a:p>
          <a:p>
            <a:pPr>
              <a:spcBef>
                <a:spcPct val="50000"/>
              </a:spcBef>
            </a:pPr>
            <a:endParaRPr lang="en-US" altLang="en-US" sz="1800" dirty="0">
              <a:cs typeface="Times New Roman" panose="02020603050405020304" pitchFamily="18" charset="0"/>
            </a:endParaRPr>
          </a:p>
          <a:p>
            <a:pPr>
              <a:spcBef>
                <a:spcPct val="50000"/>
              </a:spcBef>
            </a:pPr>
            <a:endParaRPr lang="en-US" altLang="en-US" sz="1800" dirty="0">
              <a:cs typeface="Times New Roman" panose="02020603050405020304" pitchFamily="18" charset="0"/>
            </a:endParaRPr>
          </a:p>
          <a:p>
            <a:pPr>
              <a:spcBef>
                <a:spcPct val="50000"/>
              </a:spcBef>
            </a:pPr>
            <a:r>
              <a:rPr lang="en-US" altLang="en-US" sz="1800" dirty="0">
                <a:cs typeface="Times New Roman" panose="02020603050405020304" pitchFamily="18" charset="0"/>
              </a:rPr>
              <a:t>=   </a:t>
            </a:r>
            <a:r>
              <a:rPr lang="en-US" altLang="en-US" sz="1800" dirty="0" smtClean="0">
                <a:cs typeface="Times New Roman" panose="02020603050405020304" pitchFamily="18" charset="0"/>
              </a:rPr>
              <a:t>$26,786</a:t>
            </a:r>
            <a:endParaRPr lang="en-US" altLang="en-US" sz="1800" dirty="0">
              <a:cs typeface="Times New Roman" panose="02020603050405020304" pitchFamily="18" charset="0"/>
            </a:endParaRPr>
          </a:p>
          <a:p>
            <a:pPr>
              <a:spcBef>
                <a:spcPct val="50000"/>
              </a:spcBef>
            </a:pPr>
            <a:r>
              <a:rPr lang="en-US" altLang="en-US" sz="1800" u="sng" dirty="0">
                <a:cs typeface="Times New Roman" panose="02020603050405020304" pitchFamily="18" charset="0"/>
              </a:rPr>
              <a:t>= </a:t>
            </a:r>
            <a:r>
              <a:rPr lang="en-US" altLang="en-US" sz="1800" u="sng" dirty="0" smtClean="0">
                <a:cs typeface="Times New Roman" panose="02020603050405020304" pitchFamily="18" charset="0"/>
              </a:rPr>
              <a:t>$693,559</a:t>
            </a:r>
            <a:endParaRPr lang="en-US" altLang="en-US" sz="1800" u="sng" dirty="0">
              <a:cs typeface="Times New Roman" panose="02020603050405020304" pitchFamily="18" charset="0"/>
            </a:endParaRPr>
          </a:p>
          <a:p>
            <a:pPr>
              <a:spcBef>
                <a:spcPct val="50000"/>
              </a:spcBef>
            </a:pPr>
            <a:r>
              <a:rPr lang="en-US" altLang="en-US" sz="1800" dirty="0">
                <a:cs typeface="Times New Roman" panose="02020603050405020304" pitchFamily="18" charset="0"/>
              </a:rPr>
              <a:t>= </a:t>
            </a:r>
            <a:r>
              <a:rPr lang="en-US" altLang="en-US" sz="1800" dirty="0" smtClean="0">
                <a:cs typeface="Times New Roman" panose="02020603050405020304" pitchFamily="18" charset="0"/>
              </a:rPr>
              <a:t> $20,344</a:t>
            </a:r>
            <a:endParaRPr lang="en-US" altLang="en-US" sz="1800" dirty="0">
              <a:cs typeface="Times New Roman" panose="02020603050405020304" pitchFamily="18" charset="0"/>
            </a:endParaRPr>
          </a:p>
        </p:txBody>
      </p:sp>
      <p:sp>
        <p:nvSpPr>
          <p:cNvPr id="38917" name="Line 5"/>
          <p:cNvSpPr>
            <a:spLocks noChangeShapeType="1"/>
          </p:cNvSpPr>
          <p:nvPr/>
        </p:nvSpPr>
        <p:spPr bwMode="auto">
          <a:xfrm>
            <a:off x="3124200" y="2819400"/>
            <a:ext cx="472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18" name="Line 6"/>
          <p:cNvSpPr>
            <a:spLocks noChangeShapeType="1"/>
          </p:cNvSpPr>
          <p:nvPr/>
        </p:nvSpPr>
        <p:spPr bwMode="auto">
          <a:xfrm flipV="1">
            <a:off x="5486400" y="2362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20" name="Text Box 8"/>
          <p:cNvSpPr txBox="1">
            <a:spLocks noChangeArrowheads="1"/>
          </p:cNvSpPr>
          <p:nvPr/>
        </p:nvSpPr>
        <p:spPr bwMode="auto">
          <a:xfrm>
            <a:off x="4953000" y="1828800"/>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dirty="0" smtClean="0"/>
              <a:t>$30,000</a:t>
            </a:r>
            <a:endParaRPr lang="en-US" altLang="en-US" sz="1800" dirty="0"/>
          </a:p>
        </p:txBody>
      </p:sp>
      <p:sp>
        <p:nvSpPr>
          <p:cNvPr id="38922" name="Text Box 10"/>
          <p:cNvSpPr txBox="1">
            <a:spLocks noChangeArrowheads="1"/>
          </p:cNvSpPr>
          <p:nvPr/>
        </p:nvSpPr>
        <p:spPr bwMode="auto">
          <a:xfrm>
            <a:off x="8001000" y="2667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a:t>Year</a:t>
            </a:r>
          </a:p>
        </p:txBody>
      </p:sp>
      <p:sp>
        <p:nvSpPr>
          <p:cNvPr id="38923" name="Text Box 11"/>
          <p:cNvSpPr txBox="1">
            <a:spLocks noChangeArrowheads="1"/>
          </p:cNvSpPr>
          <p:nvPr/>
        </p:nvSpPr>
        <p:spPr bwMode="auto">
          <a:xfrm>
            <a:off x="3048000" y="2895600"/>
            <a:ext cx="5029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200"/>
              <a:t>0		        1			2</a:t>
            </a:r>
          </a:p>
        </p:txBody>
      </p:sp>
      <p:sp>
        <p:nvSpPr>
          <p:cNvPr id="38924" name="Line 12"/>
          <p:cNvSpPr>
            <a:spLocks noChangeShapeType="1"/>
          </p:cNvSpPr>
          <p:nvPr/>
        </p:nvSpPr>
        <p:spPr bwMode="auto">
          <a:xfrm>
            <a:off x="3200400" y="3276600"/>
            <a:ext cx="0" cy="2286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25" name="Line 13"/>
          <p:cNvSpPr>
            <a:spLocks noChangeShapeType="1"/>
          </p:cNvSpPr>
          <p:nvPr/>
        </p:nvSpPr>
        <p:spPr bwMode="auto">
          <a:xfrm flipH="1">
            <a:off x="3733800" y="3962400"/>
            <a:ext cx="175260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26" name="Line 14"/>
          <p:cNvSpPr>
            <a:spLocks noChangeShapeType="1"/>
          </p:cNvSpPr>
          <p:nvPr/>
        </p:nvSpPr>
        <p:spPr bwMode="auto">
          <a:xfrm flipH="1">
            <a:off x="3733800" y="4419600"/>
            <a:ext cx="396240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27" name="Line 15"/>
          <p:cNvSpPr>
            <a:spLocks noChangeShapeType="1"/>
          </p:cNvSpPr>
          <p:nvPr/>
        </p:nvSpPr>
        <p:spPr bwMode="auto">
          <a:xfrm>
            <a:off x="5486400" y="3429000"/>
            <a:ext cx="0" cy="5334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8928" name="Line 16"/>
          <p:cNvSpPr>
            <a:spLocks noChangeShapeType="1"/>
          </p:cNvSpPr>
          <p:nvPr/>
        </p:nvSpPr>
        <p:spPr bwMode="auto">
          <a:xfrm>
            <a:off x="7696200" y="3429000"/>
            <a:ext cx="0" cy="9906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8929" name="Line 6"/>
          <p:cNvSpPr>
            <a:spLocks noChangeShapeType="1"/>
          </p:cNvSpPr>
          <p:nvPr/>
        </p:nvSpPr>
        <p:spPr bwMode="auto">
          <a:xfrm flipV="1">
            <a:off x="7848600" y="2362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30" name="Text Box 8"/>
          <p:cNvSpPr txBox="1">
            <a:spLocks noChangeArrowheads="1"/>
          </p:cNvSpPr>
          <p:nvPr/>
        </p:nvSpPr>
        <p:spPr bwMode="auto">
          <a:xfrm>
            <a:off x="7315200" y="1828800"/>
            <a:ext cx="1143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dirty="0"/>
              <a:t>$ </a:t>
            </a:r>
            <a:r>
              <a:rPr lang="en-US" altLang="en-US" sz="1800" dirty="0" smtClean="0"/>
              <a:t>870,000</a:t>
            </a:r>
            <a:endParaRPr lang="en-US" altLang="en-US" sz="1800" dirty="0"/>
          </a:p>
        </p:txBody>
      </p:sp>
      <p:sp>
        <p:nvSpPr>
          <p:cNvPr id="38931" name="Text Box 9"/>
          <p:cNvSpPr txBox="1">
            <a:spLocks noChangeArrowheads="1"/>
          </p:cNvSpPr>
          <p:nvPr/>
        </p:nvSpPr>
        <p:spPr bwMode="auto">
          <a:xfrm>
            <a:off x="2514600" y="3429000"/>
            <a:ext cx="1143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800" dirty="0" smtClean="0"/>
              <a:t>-$700,000</a:t>
            </a:r>
            <a:endParaRPr lang="en-US" altLang="en-US" sz="1800" dirty="0"/>
          </a:p>
        </p:txBody>
      </p:sp>
    </p:spTree>
    <p:extLst>
      <p:ext uri="{BB962C8B-B14F-4D97-AF65-F5344CB8AC3E}">
        <p14:creationId xmlns:p14="http://schemas.microsoft.com/office/powerpoint/2010/main" val="3052257323"/>
      </p:ext>
    </p:extLst>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dirty="0" smtClean="0"/>
              <a:t>Shortcuts</a:t>
            </a:r>
          </a:p>
        </p:txBody>
      </p:sp>
      <p:sp>
        <p:nvSpPr>
          <p:cNvPr id="39939" name="Rectangle 3"/>
          <p:cNvSpPr>
            <a:spLocks noGrp="1" noChangeArrowheads="1"/>
          </p:cNvSpPr>
          <p:nvPr>
            <p:ph idx="1"/>
          </p:nvPr>
        </p:nvSpPr>
        <p:spPr/>
        <p:txBody>
          <a:bodyPr>
            <a:normAutofit/>
          </a:bodyPr>
          <a:lstStyle/>
          <a:p>
            <a:pPr eaLnBrk="1" hangingPunct="1">
              <a:lnSpc>
                <a:spcPct val="100000"/>
              </a:lnSpc>
              <a:spcAft>
                <a:spcPts val="600"/>
              </a:spcAft>
            </a:pPr>
            <a:r>
              <a:rPr lang="en-US" altLang="en-US" sz="3200" dirty="0" smtClean="0"/>
              <a:t>Sometimes there are shortcuts that make it very easy to calculate the present value of an asset that pays off in different periods.  These tools allow us to cut through the calculations quickly.</a:t>
            </a:r>
          </a:p>
        </p:txBody>
      </p:sp>
    </p:spTree>
    <p:extLst>
      <p:ext uri="{BB962C8B-B14F-4D97-AF65-F5344CB8AC3E}">
        <p14:creationId xmlns:p14="http://schemas.microsoft.com/office/powerpoint/2010/main" val="1341106645"/>
      </p:ext>
    </p:extLst>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pPr eaLnBrk="1" hangingPunct="1"/>
            <a:r>
              <a:rPr lang="en-US" altLang="en-US" dirty="0" smtClean="0"/>
              <a:t>Shortcuts</a:t>
            </a:r>
          </a:p>
        </p:txBody>
      </p:sp>
      <p:sp>
        <p:nvSpPr>
          <p:cNvPr id="16388" name="Rectangle 3"/>
          <p:cNvSpPr>
            <a:spLocks noGrp="1" noChangeArrowheads="1"/>
          </p:cNvSpPr>
          <p:nvPr>
            <p:ph idx="1"/>
          </p:nvPr>
        </p:nvSpPr>
        <p:spPr>
          <a:xfrm>
            <a:off x="628650" y="1674055"/>
            <a:ext cx="7886700" cy="4502908"/>
          </a:xfrm>
        </p:spPr>
        <p:txBody>
          <a:bodyPr/>
          <a:lstStyle/>
          <a:p>
            <a:pPr marL="0" indent="0" eaLnBrk="1" hangingPunct="1">
              <a:lnSpc>
                <a:spcPct val="100000"/>
              </a:lnSpc>
              <a:spcAft>
                <a:spcPts val="600"/>
              </a:spcAft>
              <a:buFont typeface="Wingdings" panose="05000000000000000000" pitchFamily="2" charset="2"/>
              <a:buNone/>
            </a:pPr>
            <a:r>
              <a:rPr lang="en-US" altLang="en-US" b="1" i="1" u="sng" dirty="0" smtClean="0"/>
              <a:t>Perpetuity</a:t>
            </a:r>
            <a:r>
              <a:rPr lang="en-US" altLang="en-US" dirty="0" smtClean="0"/>
              <a:t> - Financial concept in which a cash flow is theoretically received forever. </a:t>
            </a:r>
          </a:p>
        </p:txBody>
      </p:sp>
      <p:graphicFrame>
        <p:nvGraphicFramePr>
          <p:cNvPr id="16386" name="Object 4"/>
          <p:cNvGraphicFramePr>
            <a:graphicFrameLocks noChangeAspect="1"/>
          </p:cNvGraphicFramePr>
          <p:nvPr>
            <p:extLst>
              <p:ext uri="{D42A27DB-BD31-4B8C-83A1-F6EECF244321}">
                <p14:modId xmlns:p14="http://schemas.microsoft.com/office/powerpoint/2010/main" val="623578406"/>
              </p:ext>
            </p:extLst>
          </p:nvPr>
        </p:nvGraphicFramePr>
        <p:xfrm>
          <a:off x="2001838" y="3124200"/>
          <a:ext cx="4759325" cy="2754313"/>
        </p:xfrm>
        <a:graphic>
          <a:graphicData uri="http://schemas.openxmlformats.org/presentationml/2006/ole">
            <mc:AlternateContent xmlns:mc="http://schemas.openxmlformats.org/markup-compatibility/2006">
              <mc:Choice xmlns:v="urn:schemas-microsoft-com:vml" Requires="v">
                <p:oleObj spid="_x0000_s44046" name="Equation" r:id="rId3" imgW="1447560" imgH="838080" progId="Equation.3">
                  <p:embed/>
                </p:oleObj>
              </mc:Choice>
              <mc:Fallback>
                <p:oleObj name="Equation" r:id="rId3" imgW="1447560" imgH="838080" progId="Equation.3">
                  <p:embed/>
                  <p:pic>
                    <p:nvPicPr>
                      <p:cNvPr id="0" name=""/>
                      <p:cNvPicPr>
                        <a:picLocks noChangeAspect="1" noChangeArrowheads="1"/>
                      </p:cNvPicPr>
                      <p:nvPr/>
                    </p:nvPicPr>
                    <p:blipFill>
                      <a:blip r:embed="rId4"/>
                      <a:srcRect/>
                      <a:stretch>
                        <a:fillRect/>
                      </a:stretch>
                    </p:blipFill>
                    <p:spPr bwMode="auto">
                      <a:xfrm>
                        <a:off x="2001838" y="3124200"/>
                        <a:ext cx="4759325" cy="2754313"/>
                      </a:xfrm>
                      <a:prstGeom prst="rect">
                        <a:avLst/>
                      </a:prstGeom>
                      <a:noFill/>
                      <a:ln w="38100" cmpd="dbl">
                        <a:solidFill>
                          <a:schemeClr val="tx1">
                            <a:lumMod val="50000"/>
                            <a:lumOff val="50000"/>
                          </a:schemeClr>
                        </a:solidFill>
                        <a:miter lim="800000"/>
                        <a:headEnd/>
                        <a:tailEnd/>
                      </a:ln>
                      <a:effectLst/>
                    </p:spPr>
                  </p:pic>
                </p:oleObj>
              </mc:Fallback>
            </mc:AlternateContent>
          </a:graphicData>
        </a:graphic>
      </p:graphicFrame>
    </p:spTree>
    <p:extLst>
      <p:ext uri="{BB962C8B-B14F-4D97-AF65-F5344CB8AC3E}">
        <p14:creationId xmlns:p14="http://schemas.microsoft.com/office/powerpoint/2010/main" val="874715171"/>
      </p:ext>
    </p:extLst>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pPr eaLnBrk="1" hangingPunct="1"/>
            <a:r>
              <a:rPr lang="en-US" altLang="en-US" dirty="0" smtClean="0"/>
              <a:t>Shortcuts</a:t>
            </a:r>
          </a:p>
        </p:txBody>
      </p:sp>
      <p:sp>
        <p:nvSpPr>
          <p:cNvPr id="17412" name="Rectangle 3"/>
          <p:cNvSpPr>
            <a:spLocks noGrp="1" noChangeArrowheads="1"/>
          </p:cNvSpPr>
          <p:nvPr>
            <p:ph idx="1"/>
          </p:nvPr>
        </p:nvSpPr>
        <p:spPr>
          <a:xfrm>
            <a:off x="628650" y="1674055"/>
            <a:ext cx="7886700" cy="4488840"/>
          </a:xfrm>
        </p:spPr>
        <p:txBody>
          <a:bodyPr/>
          <a:lstStyle/>
          <a:p>
            <a:pPr marL="0" indent="0" eaLnBrk="1" hangingPunct="1">
              <a:lnSpc>
                <a:spcPct val="100000"/>
              </a:lnSpc>
              <a:spcAft>
                <a:spcPts val="600"/>
              </a:spcAft>
              <a:buFont typeface="Wingdings" panose="05000000000000000000" pitchFamily="2" charset="2"/>
              <a:buNone/>
            </a:pPr>
            <a:r>
              <a:rPr lang="en-US" altLang="en-US" b="1" i="1" u="sng" dirty="0" smtClean="0"/>
              <a:t>Perpetuity</a:t>
            </a:r>
            <a:r>
              <a:rPr lang="en-US" altLang="en-US" dirty="0" smtClean="0"/>
              <a:t> - Financial concept in which a cash flow is theoretically received forever. </a:t>
            </a:r>
          </a:p>
        </p:txBody>
      </p:sp>
      <p:graphicFrame>
        <p:nvGraphicFramePr>
          <p:cNvPr id="17410" name="Object 4"/>
          <p:cNvGraphicFramePr>
            <a:graphicFrameLocks noChangeAspect="1"/>
          </p:cNvGraphicFramePr>
          <p:nvPr>
            <p:extLst>
              <p:ext uri="{D42A27DB-BD31-4B8C-83A1-F6EECF244321}">
                <p14:modId xmlns:p14="http://schemas.microsoft.com/office/powerpoint/2010/main" val="3921370878"/>
              </p:ext>
            </p:extLst>
          </p:nvPr>
        </p:nvGraphicFramePr>
        <p:xfrm>
          <a:off x="1103313" y="3168650"/>
          <a:ext cx="6554787" cy="2665413"/>
        </p:xfrm>
        <a:graphic>
          <a:graphicData uri="http://schemas.openxmlformats.org/presentationml/2006/ole">
            <mc:AlternateContent xmlns:mc="http://schemas.openxmlformats.org/markup-compatibility/2006">
              <mc:Choice xmlns:v="urn:schemas-microsoft-com:vml" Requires="v">
                <p:oleObj spid="_x0000_s45070" name="Equation" r:id="rId3" imgW="1993680" imgH="812520" progId="Equation.3">
                  <p:embed/>
                </p:oleObj>
              </mc:Choice>
              <mc:Fallback>
                <p:oleObj name="Equation" r:id="rId3" imgW="1993680" imgH="812520" progId="Equation.3">
                  <p:embed/>
                  <p:pic>
                    <p:nvPicPr>
                      <p:cNvPr id="0" name=""/>
                      <p:cNvPicPr>
                        <a:picLocks noChangeAspect="1" noChangeArrowheads="1"/>
                      </p:cNvPicPr>
                      <p:nvPr/>
                    </p:nvPicPr>
                    <p:blipFill>
                      <a:blip r:embed="rId4"/>
                      <a:srcRect/>
                      <a:stretch>
                        <a:fillRect/>
                      </a:stretch>
                    </p:blipFill>
                    <p:spPr bwMode="auto">
                      <a:xfrm>
                        <a:off x="1103313" y="3168650"/>
                        <a:ext cx="6554787" cy="2665413"/>
                      </a:xfrm>
                      <a:prstGeom prst="rect">
                        <a:avLst/>
                      </a:prstGeom>
                      <a:noFill/>
                      <a:ln w="38100" cmpd="dbl">
                        <a:solidFill>
                          <a:schemeClr val="tx1">
                            <a:lumMod val="50000"/>
                            <a:lumOff val="50000"/>
                          </a:schemeClr>
                        </a:solidFill>
                        <a:miter lim="800000"/>
                        <a:headEnd/>
                        <a:tailEnd/>
                      </a:ln>
                      <a:effectLst/>
                    </p:spPr>
                  </p:pic>
                </p:oleObj>
              </mc:Fallback>
            </mc:AlternateContent>
          </a:graphicData>
        </a:graphic>
      </p:graphicFrame>
    </p:spTree>
    <p:extLst>
      <p:ext uri="{BB962C8B-B14F-4D97-AF65-F5344CB8AC3E}">
        <p14:creationId xmlns:p14="http://schemas.microsoft.com/office/powerpoint/2010/main" val="3401264344"/>
      </p:ext>
    </p:extLst>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pPr eaLnBrk="1" hangingPunct="1"/>
            <a:r>
              <a:rPr lang="en-US" altLang="en-US" smtClean="0"/>
              <a:t>Present Values</a:t>
            </a:r>
          </a:p>
        </p:txBody>
      </p:sp>
      <p:sp>
        <p:nvSpPr>
          <p:cNvPr id="18436" name="Rectangle 3"/>
          <p:cNvSpPr>
            <a:spLocks noChangeArrowheads="1"/>
          </p:cNvSpPr>
          <p:nvPr/>
        </p:nvSpPr>
        <p:spPr bwMode="auto">
          <a:xfrm>
            <a:off x="685800" y="1464216"/>
            <a:ext cx="7772400" cy="192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1200"/>
              </a:spcBef>
              <a:spcAft>
                <a:spcPts val="600"/>
              </a:spcAft>
              <a:buFont typeface="Wingdings" panose="05000000000000000000" pitchFamily="2" charset="2"/>
              <a:buNone/>
            </a:pPr>
            <a:r>
              <a:rPr lang="en-US" altLang="en-US" sz="2800" b="1" i="1" u="sng" dirty="0">
                <a:latin typeface="Arial" panose="020B0604020202020204" pitchFamily="34" charset="0"/>
                <a:cs typeface="Arial" panose="020B0604020202020204" pitchFamily="34" charset="0"/>
              </a:rPr>
              <a:t>Example</a:t>
            </a:r>
            <a:endParaRPr lang="en-US" altLang="en-US" sz="2800" i="1" dirty="0">
              <a:latin typeface="Arial" panose="020B0604020202020204" pitchFamily="34" charset="0"/>
              <a:cs typeface="Arial" panose="020B0604020202020204" pitchFamily="34" charset="0"/>
            </a:endParaRPr>
          </a:p>
          <a:p>
            <a:pPr>
              <a:spcBef>
                <a:spcPts val="1200"/>
              </a:spcBef>
              <a:spcAft>
                <a:spcPts val="600"/>
              </a:spcAft>
              <a:buFont typeface="Wingdings" panose="05000000000000000000" pitchFamily="2" charset="2"/>
              <a:buNone/>
            </a:pPr>
            <a:r>
              <a:rPr lang="en-US" altLang="en-US" sz="2800" i="1" dirty="0">
                <a:latin typeface="Arial" panose="020B0604020202020204" pitchFamily="34" charset="0"/>
                <a:cs typeface="Arial" panose="020B0604020202020204" pitchFamily="34" charset="0"/>
              </a:rPr>
              <a:t>	What is the present value of $1 billion every year, for all eternity, if you estimate the perpetual discount rate to be 10</a:t>
            </a:r>
            <a:r>
              <a:rPr lang="en-US" altLang="en-US" sz="2800" i="1" dirty="0" smtClean="0">
                <a:latin typeface="Arial" panose="020B0604020202020204" pitchFamily="34" charset="0"/>
                <a:cs typeface="Arial" panose="020B0604020202020204" pitchFamily="34" charset="0"/>
              </a:rPr>
              <a:t>%?</a:t>
            </a:r>
            <a:endParaRPr lang="en-US" altLang="en-US" sz="4000" dirty="0">
              <a:latin typeface="Arial" panose="020B0604020202020204" pitchFamily="34" charset="0"/>
              <a:cs typeface="Arial" panose="020B0604020202020204" pitchFamily="34" charset="0"/>
            </a:endParaRPr>
          </a:p>
          <a:p>
            <a:pPr>
              <a:spcBef>
                <a:spcPts val="1200"/>
              </a:spcBef>
              <a:spcAft>
                <a:spcPts val="600"/>
              </a:spcAft>
              <a:buFont typeface="Wingdings" panose="05000000000000000000" pitchFamily="2" charset="2"/>
              <a:buNone/>
            </a:pPr>
            <a:endParaRPr lang="en-US" altLang="en-US" sz="4000" dirty="0">
              <a:latin typeface="Arial" panose="020B0604020202020204" pitchFamily="34" charset="0"/>
              <a:cs typeface="Arial" panose="020B0604020202020204" pitchFamily="34" charset="0"/>
            </a:endParaRPr>
          </a:p>
          <a:p>
            <a:pPr>
              <a:spcBef>
                <a:spcPts val="1200"/>
              </a:spcBef>
              <a:spcAft>
                <a:spcPts val="600"/>
              </a:spcAft>
              <a:buFont typeface="Wingdings" panose="05000000000000000000" pitchFamily="2" charset="2"/>
              <a:buNone/>
            </a:pPr>
            <a:endParaRPr lang="en-US" altLang="en-US" sz="4000" dirty="0">
              <a:latin typeface="Arial" panose="020B0604020202020204" pitchFamily="34" charset="0"/>
              <a:cs typeface="Arial" panose="020B0604020202020204" pitchFamily="34" charset="0"/>
            </a:endParaRPr>
          </a:p>
          <a:p>
            <a:pPr>
              <a:spcBef>
                <a:spcPts val="1200"/>
              </a:spcBef>
              <a:spcAft>
                <a:spcPts val="600"/>
              </a:spcAft>
              <a:buFont typeface="Wingdings" panose="05000000000000000000" pitchFamily="2" charset="2"/>
              <a:buNone/>
            </a:pPr>
            <a:endParaRPr lang="en-US" altLang="en-US" sz="4000" dirty="0">
              <a:latin typeface="Arial" panose="020B0604020202020204" pitchFamily="34" charset="0"/>
              <a:cs typeface="Arial" panose="020B0604020202020204" pitchFamily="34" charset="0"/>
            </a:endParaRPr>
          </a:p>
        </p:txBody>
      </p:sp>
      <p:graphicFrame>
        <p:nvGraphicFramePr>
          <p:cNvPr id="6" name="Object 4"/>
          <p:cNvGraphicFramePr>
            <a:graphicFrameLocks/>
          </p:cNvGraphicFramePr>
          <p:nvPr>
            <p:extLst>
              <p:ext uri="{D42A27DB-BD31-4B8C-83A1-F6EECF244321}">
                <p14:modId xmlns:p14="http://schemas.microsoft.com/office/powerpoint/2010/main" val="2668625557"/>
              </p:ext>
            </p:extLst>
          </p:nvPr>
        </p:nvGraphicFramePr>
        <p:xfrm>
          <a:off x="1646238" y="3827463"/>
          <a:ext cx="5524500" cy="887412"/>
        </p:xfrm>
        <a:graphic>
          <a:graphicData uri="http://schemas.openxmlformats.org/presentationml/2006/ole">
            <mc:AlternateContent xmlns:mc="http://schemas.openxmlformats.org/markup-compatibility/2006">
              <mc:Choice xmlns:v="urn:schemas-microsoft-com:vml" Requires="v">
                <p:oleObj spid="_x0000_s46094" name="Equation" r:id="rId3" imgW="1422360" imgH="228600" progId="Equation.3">
                  <p:embed/>
                </p:oleObj>
              </mc:Choice>
              <mc:Fallback>
                <p:oleObj name="Equation" r:id="rId3" imgW="1422360" imgH="228600" progId="Equation.3">
                  <p:embed/>
                  <p:pic>
                    <p:nvPicPr>
                      <p:cNvPr id="0" name=""/>
                      <p:cNvPicPr>
                        <a:picLocks noChangeArrowheads="1"/>
                      </p:cNvPicPr>
                      <p:nvPr/>
                    </p:nvPicPr>
                    <p:blipFill>
                      <a:blip r:embed="rId4"/>
                      <a:srcRect/>
                      <a:stretch>
                        <a:fillRect/>
                      </a:stretch>
                    </p:blipFill>
                    <p:spPr bwMode="auto">
                      <a:xfrm>
                        <a:off x="1646238" y="3827463"/>
                        <a:ext cx="5524500"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95168568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r>
              <a:rPr lang="en-US" altLang="en-US" smtClean="0"/>
              <a:t>Present Values</a:t>
            </a:r>
          </a:p>
        </p:txBody>
      </p:sp>
      <p:sp>
        <p:nvSpPr>
          <p:cNvPr id="19460" name="Rectangle 3"/>
          <p:cNvSpPr>
            <a:spLocks noChangeArrowheads="1"/>
          </p:cNvSpPr>
          <p:nvPr/>
        </p:nvSpPr>
        <p:spPr bwMode="auto">
          <a:xfrm>
            <a:off x="685800" y="1464216"/>
            <a:ext cx="7772400" cy="1406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800" b="1" i="1" u="sng" dirty="0">
                <a:latin typeface="Arial" panose="020B0604020202020204" pitchFamily="34" charset="0"/>
                <a:cs typeface="Arial" panose="020B0604020202020204" pitchFamily="34" charset="0"/>
              </a:rPr>
              <a:t>Example - continued</a:t>
            </a:r>
            <a:endParaRPr lang="en-US" altLang="en-US" sz="2800" i="1" dirty="0">
              <a:latin typeface="Arial" panose="020B0604020202020204" pitchFamily="34" charset="0"/>
              <a:cs typeface="Arial" panose="020B0604020202020204" pitchFamily="34" charset="0"/>
            </a:endParaRPr>
          </a:p>
          <a:p>
            <a:pPr>
              <a:spcBef>
                <a:spcPct val="20000"/>
              </a:spcBef>
              <a:buFont typeface="Wingdings" panose="05000000000000000000" pitchFamily="2" charset="2"/>
              <a:buNone/>
            </a:pPr>
            <a:r>
              <a:rPr lang="en-US" altLang="en-US" sz="2800" i="1" dirty="0">
                <a:latin typeface="Arial" panose="020B0604020202020204" pitchFamily="34" charset="0"/>
                <a:cs typeface="Arial" panose="020B0604020202020204" pitchFamily="34" charset="0"/>
              </a:rPr>
              <a:t>	What if the investment does not start making money for 3 years?</a:t>
            </a:r>
            <a:endParaRPr lang="en-US" altLang="en-US" sz="4000" dirty="0">
              <a:latin typeface="Arial" panose="020B0604020202020204" pitchFamily="34" charset="0"/>
              <a:cs typeface="Arial" panose="020B0604020202020204" pitchFamily="34" charset="0"/>
            </a:endParaRPr>
          </a:p>
          <a:p>
            <a:pPr>
              <a:spcBef>
                <a:spcPct val="20000"/>
              </a:spcBef>
              <a:buFont typeface="Wingdings" panose="05000000000000000000" pitchFamily="2" charset="2"/>
              <a:buNone/>
            </a:pPr>
            <a:endParaRPr lang="en-US" altLang="en-US" sz="4000" dirty="0">
              <a:latin typeface="Arial" panose="020B0604020202020204" pitchFamily="34" charset="0"/>
              <a:cs typeface="Arial" panose="020B0604020202020204" pitchFamily="34" charset="0"/>
            </a:endParaRPr>
          </a:p>
          <a:p>
            <a:pPr>
              <a:spcBef>
                <a:spcPct val="20000"/>
              </a:spcBef>
              <a:buFont typeface="Wingdings" panose="05000000000000000000" pitchFamily="2" charset="2"/>
              <a:buNone/>
            </a:pPr>
            <a:endParaRPr lang="en-US" altLang="en-US" sz="4000" dirty="0">
              <a:latin typeface="Arial" panose="020B0604020202020204" pitchFamily="34" charset="0"/>
              <a:cs typeface="Arial" panose="020B0604020202020204" pitchFamily="34" charset="0"/>
            </a:endParaRPr>
          </a:p>
          <a:p>
            <a:pPr>
              <a:spcBef>
                <a:spcPct val="20000"/>
              </a:spcBef>
              <a:buFont typeface="Wingdings" panose="05000000000000000000" pitchFamily="2" charset="2"/>
              <a:buNone/>
            </a:pPr>
            <a:endParaRPr lang="en-US" altLang="en-US" sz="4000" dirty="0">
              <a:latin typeface="Arial" panose="020B0604020202020204" pitchFamily="34" charset="0"/>
              <a:cs typeface="Arial" panose="020B0604020202020204" pitchFamily="34" charset="0"/>
            </a:endParaRPr>
          </a:p>
        </p:txBody>
      </p:sp>
      <p:graphicFrame>
        <p:nvGraphicFramePr>
          <p:cNvPr id="7" name="Object 4"/>
          <p:cNvGraphicFramePr>
            <a:graphicFrameLocks/>
          </p:cNvGraphicFramePr>
          <p:nvPr>
            <p:extLst>
              <p:ext uri="{D42A27DB-BD31-4B8C-83A1-F6EECF244321}">
                <p14:modId xmlns:p14="http://schemas.microsoft.com/office/powerpoint/2010/main" val="525337871"/>
              </p:ext>
            </p:extLst>
          </p:nvPr>
        </p:nvGraphicFramePr>
        <p:xfrm>
          <a:off x="914400" y="3636963"/>
          <a:ext cx="7329268" cy="850631"/>
        </p:xfrm>
        <a:graphic>
          <a:graphicData uri="http://schemas.openxmlformats.org/presentationml/2006/ole">
            <mc:AlternateContent xmlns:mc="http://schemas.openxmlformats.org/markup-compatibility/2006">
              <mc:Choice xmlns:v="urn:schemas-microsoft-com:vml" Requires="v">
                <p:oleObj spid="_x0000_s47119" name="Equation" r:id="rId3" imgW="1942920" imgH="253800" progId="Equation.3">
                  <p:embed/>
                </p:oleObj>
              </mc:Choice>
              <mc:Fallback>
                <p:oleObj name="Equation" r:id="rId3" imgW="1942920" imgH="253800" progId="Equation.3">
                  <p:embed/>
                  <p:pic>
                    <p:nvPicPr>
                      <p:cNvPr id="0" name=""/>
                      <p:cNvPicPr>
                        <a:picLocks noChangeArrowheads="1"/>
                      </p:cNvPicPr>
                      <p:nvPr/>
                    </p:nvPicPr>
                    <p:blipFill>
                      <a:blip r:embed="rId4"/>
                      <a:srcRect/>
                      <a:stretch>
                        <a:fillRect/>
                      </a:stretch>
                    </p:blipFill>
                    <p:spPr bwMode="auto">
                      <a:xfrm>
                        <a:off x="914400" y="3636963"/>
                        <a:ext cx="7329268" cy="850631"/>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348112328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pPr eaLnBrk="1" hangingPunct="1"/>
            <a:r>
              <a:rPr lang="en-US" altLang="en-US" dirty="0" smtClean="0"/>
              <a:t>How to Value Annuities</a:t>
            </a:r>
          </a:p>
        </p:txBody>
      </p:sp>
      <p:sp>
        <p:nvSpPr>
          <p:cNvPr id="22532" name="Rectangle 3"/>
          <p:cNvSpPr>
            <a:spLocks noGrp="1" noChangeArrowheads="1"/>
          </p:cNvSpPr>
          <p:nvPr>
            <p:ph idx="1"/>
          </p:nvPr>
        </p:nvSpPr>
        <p:spPr/>
        <p:txBody>
          <a:bodyPr/>
          <a:lstStyle/>
          <a:p>
            <a:pPr eaLnBrk="1" hangingPunct="1">
              <a:lnSpc>
                <a:spcPct val="100000"/>
              </a:lnSpc>
              <a:spcAft>
                <a:spcPts val="600"/>
              </a:spcAft>
              <a:buFont typeface="Wingdings" panose="05000000000000000000" pitchFamily="2" charset="2"/>
              <a:buNone/>
            </a:pPr>
            <a:r>
              <a:rPr lang="en-US" altLang="en-US" b="1" i="1" u="sng" dirty="0" smtClean="0"/>
              <a:t>Annuity</a:t>
            </a:r>
            <a:r>
              <a:rPr lang="en-US" altLang="en-US" dirty="0" smtClean="0"/>
              <a:t> - An asset that pays a fixed sum each year for a specified number of years</a:t>
            </a:r>
          </a:p>
        </p:txBody>
      </p:sp>
      <p:graphicFrame>
        <p:nvGraphicFramePr>
          <p:cNvPr id="22530" name="Object 4"/>
          <p:cNvGraphicFramePr>
            <a:graphicFrameLocks noChangeAspect="1"/>
          </p:cNvGraphicFramePr>
          <p:nvPr>
            <p:extLst>
              <p:ext uri="{D42A27DB-BD31-4B8C-83A1-F6EECF244321}">
                <p14:modId xmlns:p14="http://schemas.microsoft.com/office/powerpoint/2010/main" val="3406394165"/>
              </p:ext>
            </p:extLst>
          </p:nvPr>
        </p:nvGraphicFramePr>
        <p:xfrm>
          <a:off x="990600" y="3270740"/>
          <a:ext cx="7083425" cy="1577975"/>
        </p:xfrm>
        <a:graphic>
          <a:graphicData uri="http://schemas.openxmlformats.org/presentationml/2006/ole">
            <mc:AlternateContent xmlns:mc="http://schemas.openxmlformats.org/markup-compatibility/2006">
              <mc:Choice xmlns:v="urn:schemas-microsoft-com:vml" Requires="v">
                <p:oleObj spid="_x0000_s48142" name="Equation" r:id="rId3" imgW="2158920" imgH="482400" progId="Equation.3">
                  <p:embed/>
                </p:oleObj>
              </mc:Choice>
              <mc:Fallback>
                <p:oleObj name="Equation" r:id="rId3" imgW="215892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270740"/>
                        <a:ext cx="7083425" cy="1577975"/>
                      </a:xfrm>
                      <a:prstGeom prst="rect">
                        <a:avLst/>
                      </a:prstGeom>
                      <a:noFill/>
                      <a:ln w="38100" cmpd="dbl">
                        <a:solidFill>
                          <a:schemeClr val="tx1">
                            <a:lumMod val="50000"/>
                            <a:lumOff val="50000"/>
                          </a:schemeClr>
                        </a:solidFill>
                        <a:miter lim="800000"/>
                        <a:headEnd/>
                        <a:tailEnd/>
                      </a:ln>
                      <a:effectLst/>
                    </p:spPr>
                  </p:pic>
                </p:oleObj>
              </mc:Fallback>
            </mc:AlternateContent>
          </a:graphicData>
        </a:graphic>
      </p:graphicFrame>
    </p:spTree>
    <p:extLst>
      <p:ext uri="{BB962C8B-B14F-4D97-AF65-F5344CB8AC3E}">
        <p14:creationId xmlns:p14="http://schemas.microsoft.com/office/powerpoint/2010/main" val="1364007"/>
      </p:ext>
    </p:extLst>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7412"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7413" name="Rectangle 4"/>
          <p:cNvSpPr>
            <a:spLocks noGrp="1" noChangeArrowheads="1"/>
          </p:cNvSpPr>
          <p:nvPr>
            <p:ph type="title"/>
          </p:nvPr>
        </p:nvSpPr>
        <p:spPr>
          <a:noFill/>
        </p:spPr>
        <p:txBody>
          <a:bodyPr/>
          <a:lstStyle/>
          <a:p>
            <a:r>
              <a:rPr lang="en-US" altLang="en-US" smtClean="0"/>
              <a:t>Perpetuities &amp; Annuities</a:t>
            </a:r>
          </a:p>
        </p:txBody>
      </p:sp>
      <p:sp>
        <p:nvSpPr>
          <p:cNvPr id="17414" name="Rectangle 5"/>
          <p:cNvSpPr>
            <a:spLocks noGrp="1" noChangeArrowheads="1"/>
          </p:cNvSpPr>
          <p:nvPr>
            <p:ph idx="1"/>
          </p:nvPr>
        </p:nvSpPr>
        <p:spPr>
          <a:noFill/>
        </p:spPr>
        <p:txBody>
          <a:bodyPr/>
          <a:lstStyle/>
          <a:p>
            <a:pPr>
              <a:buFont typeface="Wingdings" pitchFamily="2" charset="2"/>
              <a:buNone/>
            </a:pPr>
            <a:r>
              <a:rPr lang="en-US" altLang="en-US" b="1" i="1" u="sng" dirty="0" smtClean="0"/>
              <a:t>PV Annuity Factor (PVAF)</a:t>
            </a:r>
            <a:r>
              <a:rPr lang="en-US" altLang="en-US" b="1" i="1" dirty="0" smtClean="0"/>
              <a:t> </a:t>
            </a:r>
            <a:r>
              <a:rPr lang="en-US" altLang="en-US" dirty="0" smtClean="0"/>
              <a:t>- The present value of $1 a year for each of </a:t>
            </a:r>
            <a:r>
              <a:rPr lang="en-US" altLang="en-US" i="1" dirty="0" smtClean="0"/>
              <a:t>t</a:t>
            </a:r>
            <a:r>
              <a:rPr lang="en-US" altLang="en-US" dirty="0" smtClean="0"/>
              <a:t> years</a:t>
            </a:r>
          </a:p>
          <a:p>
            <a:pPr>
              <a:buFont typeface="Wingdings" pitchFamily="2" charset="2"/>
              <a:buNone/>
            </a:pPr>
            <a:endParaRPr lang="en-US" altLang="en-US" dirty="0" smtClean="0"/>
          </a:p>
          <a:p>
            <a:pPr>
              <a:buFont typeface="Wingdings" pitchFamily="2" charset="2"/>
              <a:buNone/>
            </a:pPr>
            <a:endParaRPr lang="en-US" altLang="en-US" dirty="0" smtClean="0"/>
          </a:p>
          <a:p>
            <a:pPr>
              <a:buFont typeface="Wingdings" pitchFamily="2" charset="2"/>
              <a:buNone/>
            </a:pPr>
            <a:endParaRPr lang="en-US" altLang="en-US" dirty="0" smtClean="0"/>
          </a:p>
        </p:txBody>
      </p:sp>
      <p:graphicFrame>
        <p:nvGraphicFramePr>
          <p:cNvPr id="17410" name="Object 2"/>
          <p:cNvGraphicFramePr>
            <a:graphicFrameLocks/>
          </p:cNvGraphicFramePr>
          <p:nvPr>
            <p:extLst>
              <p:ext uri="{D42A27DB-BD31-4B8C-83A1-F6EECF244321}">
                <p14:modId xmlns:p14="http://schemas.microsoft.com/office/powerpoint/2010/main" val="96602689"/>
              </p:ext>
            </p:extLst>
          </p:nvPr>
        </p:nvGraphicFramePr>
        <p:xfrm>
          <a:off x="1800665" y="3679788"/>
          <a:ext cx="5542670" cy="1145515"/>
        </p:xfrm>
        <a:graphic>
          <a:graphicData uri="http://schemas.openxmlformats.org/presentationml/2006/ole">
            <mc:AlternateContent xmlns:mc="http://schemas.openxmlformats.org/markup-compatibility/2006">
              <mc:Choice xmlns:v="urn:schemas-microsoft-com:vml" Requires="v">
                <p:oleObj spid="_x0000_s52238" name="Equation" r:id="rId4" imgW="1155600" imgH="266400" progId="Equation.3">
                  <p:embed/>
                </p:oleObj>
              </mc:Choice>
              <mc:Fallback>
                <p:oleObj name="Equation" r:id="rId4" imgW="1155600" imgH="266400" progId="Equation.3">
                  <p:embed/>
                  <p:pic>
                    <p:nvPicPr>
                      <p:cNvPr id="0" name=""/>
                      <p:cNvPicPr>
                        <a:picLocks noChangeArrowheads="1"/>
                      </p:cNvPicPr>
                      <p:nvPr/>
                    </p:nvPicPr>
                    <p:blipFill>
                      <a:blip r:embed="rId5"/>
                      <a:srcRect/>
                      <a:stretch>
                        <a:fillRect/>
                      </a:stretch>
                    </p:blipFill>
                    <p:spPr bwMode="auto">
                      <a:xfrm>
                        <a:off x="1800665" y="3679788"/>
                        <a:ext cx="5542670" cy="1145515"/>
                      </a:xfrm>
                      <a:prstGeom prst="rect">
                        <a:avLst/>
                      </a:prstGeom>
                      <a:noFill/>
                      <a:ln>
                        <a:noFill/>
                      </a:ln>
                      <a:effectLst/>
                      <a:extLst/>
                    </p:spPr>
                  </p:pic>
                </p:oleObj>
              </mc:Fallback>
            </mc:AlternateContent>
          </a:graphicData>
        </a:graphic>
      </p:graphicFrame>
      <p:sp>
        <p:nvSpPr>
          <p:cNvPr id="17415" name="Rectangle 7"/>
          <p:cNvSpPr>
            <a:spLocks noChangeArrowheads="1"/>
          </p:cNvSpPr>
          <p:nvPr/>
        </p:nvSpPr>
        <p:spPr bwMode="auto">
          <a:xfrm>
            <a:off x="1370806" y="3261946"/>
            <a:ext cx="6402387" cy="1981200"/>
          </a:xfrm>
          <a:prstGeom prst="rect">
            <a:avLst/>
          </a:prstGeom>
          <a:noFill/>
          <a:ln w="76200" cmpd="tri">
            <a:solidFill>
              <a:schemeClr val="tx1">
                <a:lumMod val="50000"/>
                <a:lumOff val="50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Tree>
    <p:extLst>
      <p:ext uri="{BB962C8B-B14F-4D97-AF65-F5344CB8AC3E}">
        <p14:creationId xmlns:p14="http://schemas.microsoft.com/office/powerpoint/2010/main" val="1285176106"/>
      </p:ext>
    </p:extLst>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019800" y="3200400"/>
            <a:ext cx="2895600" cy="838200"/>
          </a:xfrm>
          <a:prstGeom prst="rect">
            <a:avLst/>
          </a:prstGeom>
          <a:solidFill>
            <a:schemeClr val="bg2">
              <a:lumMod val="90000"/>
            </a:schemeClr>
          </a:solidFill>
          <a:ln w="9525">
            <a:solidFill>
              <a:schemeClr val="tx1"/>
            </a:solidFill>
            <a:miter lim="800000"/>
            <a:headEnd/>
            <a:tailEnd/>
          </a:ln>
          <a:effectLst/>
        </p:spPr>
        <p:txBody>
          <a:bodyPr wrap="none" anchor="ctr"/>
          <a:lstStyle/>
          <a:p>
            <a:pPr>
              <a:defRPr/>
            </a:pPr>
            <a:endParaRPr lang="en-US"/>
          </a:p>
        </p:txBody>
      </p:sp>
      <p:sp>
        <p:nvSpPr>
          <p:cNvPr id="23555" name="Rectangle 3"/>
          <p:cNvSpPr>
            <a:spLocks noChangeArrowheads="1"/>
          </p:cNvSpPr>
          <p:nvPr/>
        </p:nvSpPr>
        <p:spPr bwMode="auto">
          <a:xfrm>
            <a:off x="6019800" y="5105400"/>
            <a:ext cx="2895600" cy="838200"/>
          </a:xfrm>
          <a:prstGeom prst="rect">
            <a:avLst/>
          </a:prstGeom>
          <a:solidFill>
            <a:schemeClr val="bg2">
              <a:lumMod val="90000"/>
            </a:schemeClr>
          </a:solidFill>
          <a:ln w="9525">
            <a:solidFill>
              <a:schemeClr val="tx1"/>
            </a:solidFill>
            <a:miter lim="800000"/>
            <a:headEnd/>
            <a:tailEnd/>
          </a:ln>
          <a:effectLst/>
        </p:spPr>
        <p:txBody>
          <a:bodyPr wrap="none" anchor="ctr"/>
          <a:lstStyle/>
          <a:p>
            <a:pPr>
              <a:defRPr/>
            </a:pPr>
            <a:endParaRPr lang="en-US"/>
          </a:p>
        </p:txBody>
      </p:sp>
      <p:sp>
        <p:nvSpPr>
          <p:cNvPr id="23556" name="Rectangle 4"/>
          <p:cNvSpPr>
            <a:spLocks noChangeArrowheads="1"/>
          </p:cNvSpPr>
          <p:nvPr/>
        </p:nvSpPr>
        <p:spPr bwMode="auto">
          <a:xfrm>
            <a:off x="6019800" y="4114800"/>
            <a:ext cx="2895600" cy="838200"/>
          </a:xfrm>
          <a:prstGeom prst="rect">
            <a:avLst/>
          </a:prstGeom>
          <a:solidFill>
            <a:schemeClr val="bg2">
              <a:lumMod val="90000"/>
            </a:schemeClr>
          </a:solidFill>
          <a:ln w="9525">
            <a:solidFill>
              <a:schemeClr val="tx1"/>
            </a:solidFill>
            <a:miter lim="800000"/>
            <a:headEnd/>
            <a:tailEnd/>
          </a:ln>
          <a:effectLst/>
        </p:spPr>
        <p:txBody>
          <a:bodyPr wrap="none" anchor="ctr"/>
          <a:lstStyle/>
          <a:p>
            <a:pPr>
              <a:defRPr/>
            </a:pPr>
            <a:endParaRPr lang="en-US"/>
          </a:p>
        </p:txBody>
      </p:sp>
      <p:sp>
        <p:nvSpPr>
          <p:cNvPr id="23557" name="Rectangle 5"/>
          <p:cNvSpPr>
            <a:spLocks noChangeArrowheads="1"/>
          </p:cNvSpPr>
          <p:nvPr/>
        </p:nvSpPr>
        <p:spPr bwMode="auto">
          <a:xfrm>
            <a:off x="838200" y="3276600"/>
            <a:ext cx="2895600" cy="838200"/>
          </a:xfrm>
          <a:prstGeom prst="rect">
            <a:avLst/>
          </a:prstGeom>
          <a:solidFill>
            <a:schemeClr val="bg2">
              <a:lumMod val="90000"/>
            </a:schemeClr>
          </a:solidFill>
          <a:ln w="9525">
            <a:solidFill>
              <a:schemeClr val="tx1"/>
            </a:solidFill>
            <a:miter lim="800000"/>
            <a:headEnd/>
            <a:tailEnd/>
          </a:ln>
          <a:effectLst/>
        </p:spPr>
        <p:txBody>
          <a:bodyPr wrap="none" anchor="ctr"/>
          <a:lstStyle/>
          <a:p>
            <a:pPr>
              <a:defRPr/>
            </a:pPr>
            <a:endParaRPr lang="en-US"/>
          </a:p>
        </p:txBody>
      </p:sp>
      <p:sp>
        <p:nvSpPr>
          <p:cNvPr id="23558" name="Rectangle 6"/>
          <p:cNvSpPr>
            <a:spLocks noChangeArrowheads="1"/>
          </p:cNvSpPr>
          <p:nvPr/>
        </p:nvSpPr>
        <p:spPr bwMode="auto">
          <a:xfrm>
            <a:off x="838200" y="5181600"/>
            <a:ext cx="2895600" cy="838200"/>
          </a:xfrm>
          <a:prstGeom prst="rect">
            <a:avLst/>
          </a:prstGeom>
          <a:solidFill>
            <a:schemeClr val="bg2">
              <a:lumMod val="90000"/>
            </a:schemeClr>
          </a:solidFill>
          <a:ln w="9525">
            <a:solidFill>
              <a:schemeClr val="tx1"/>
            </a:solidFill>
            <a:miter lim="800000"/>
            <a:headEnd/>
            <a:tailEnd/>
          </a:ln>
          <a:effectLst/>
        </p:spPr>
        <p:txBody>
          <a:bodyPr wrap="none" anchor="ctr"/>
          <a:lstStyle/>
          <a:p>
            <a:pPr>
              <a:defRPr/>
            </a:pPr>
            <a:endParaRPr lang="en-US"/>
          </a:p>
        </p:txBody>
      </p:sp>
      <p:sp>
        <p:nvSpPr>
          <p:cNvPr id="23559" name="Rectangle 7"/>
          <p:cNvSpPr>
            <a:spLocks noChangeArrowheads="1"/>
          </p:cNvSpPr>
          <p:nvPr/>
        </p:nvSpPr>
        <p:spPr bwMode="auto">
          <a:xfrm>
            <a:off x="838200" y="4191000"/>
            <a:ext cx="2895600" cy="838200"/>
          </a:xfrm>
          <a:prstGeom prst="rect">
            <a:avLst/>
          </a:prstGeom>
          <a:solidFill>
            <a:schemeClr val="bg2">
              <a:lumMod val="90000"/>
            </a:schemeClr>
          </a:solidFill>
          <a:ln w="9525">
            <a:solidFill>
              <a:schemeClr val="tx1"/>
            </a:solidFill>
            <a:miter lim="800000"/>
            <a:headEnd/>
            <a:tailEnd/>
          </a:ln>
          <a:effectLst/>
        </p:spPr>
        <p:txBody>
          <a:bodyPr wrap="none" anchor="ctr"/>
          <a:lstStyle/>
          <a:p>
            <a:pPr>
              <a:defRPr/>
            </a:pPr>
            <a:endParaRPr lang="en-US"/>
          </a:p>
        </p:txBody>
      </p:sp>
      <p:sp>
        <p:nvSpPr>
          <p:cNvPr id="20491" name="Rectangle 8"/>
          <p:cNvSpPr>
            <a:spLocks noGrp="1" noChangeArrowheads="1"/>
          </p:cNvSpPr>
          <p:nvPr>
            <p:ph type="title"/>
          </p:nvPr>
        </p:nvSpPr>
        <p:spPr/>
        <p:txBody>
          <a:bodyPr/>
          <a:lstStyle/>
          <a:p>
            <a:pPr eaLnBrk="1" hangingPunct="1"/>
            <a:r>
              <a:rPr lang="en-US" altLang="en-US" smtClean="0"/>
              <a:t>Short Cuts</a:t>
            </a:r>
          </a:p>
        </p:txBody>
      </p:sp>
      <p:sp>
        <p:nvSpPr>
          <p:cNvPr id="20492" name="Rectangle 9"/>
          <p:cNvSpPr>
            <a:spLocks noGrp="1" noChangeArrowheads="1"/>
          </p:cNvSpPr>
          <p:nvPr>
            <p:ph type="body" sz="half" idx="1"/>
          </p:nvPr>
        </p:nvSpPr>
        <p:spPr>
          <a:xfrm>
            <a:off x="571500" y="1509713"/>
            <a:ext cx="8153400" cy="1371600"/>
          </a:xfrm>
        </p:spPr>
        <p:txBody>
          <a:bodyPr/>
          <a:lstStyle/>
          <a:p>
            <a:pPr eaLnBrk="1" hangingPunct="1">
              <a:buFont typeface="Wingdings" panose="05000000000000000000" pitchFamily="2" charset="2"/>
              <a:buNone/>
            </a:pPr>
            <a:r>
              <a:rPr lang="en-US" altLang="en-US" sz="2800" b="1" i="1" u="sng" dirty="0" smtClean="0"/>
              <a:t>Annuity</a:t>
            </a:r>
            <a:r>
              <a:rPr lang="en-US" altLang="en-US" sz="2800" dirty="0" smtClean="0"/>
              <a:t> - An asset that pays a fixed sum each year for a specified number of years.</a:t>
            </a:r>
          </a:p>
        </p:txBody>
      </p:sp>
      <p:graphicFrame>
        <p:nvGraphicFramePr>
          <p:cNvPr id="20482" name="Object 10"/>
          <p:cNvGraphicFramePr>
            <a:graphicFrameLocks noGrp="1" noChangeAspect="1"/>
          </p:cNvGraphicFramePr>
          <p:nvPr>
            <p:ph sz="quarter" idx="2"/>
          </p:nvPr>
        </p:nvGraphicFramePr>
        <p:xfrm>
          <a:off x="7315200" y="3276600"/>
          <a:ext cx="309563" cy="685800"/>
        </p:xfrm>
        <a:graphic>
          <a:graphicData uri="http://schemas.openxmlformats.org/presentationml/2006/ole">
            <mc:AlternateContent xmlns:mc="http://schemas.openxmlformats.org/markup-compatibility/2006">
              <mc:Choice xmlns:v="urn:schemas-microsoft-com:vml" Requires="v">
                <p:oleObj spid="_x0000_s49190" name="Equation" r:id="rId3" imgW="177480" imgH="393480" progId="Equation.3">
                  <p:embed/>
                </p:oleObj>
              </mc:Choice>
              <mc:Fallback>
                <p:oleObj name="Equation" r:id="rId3" imgW="17748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3276600"/>
                        <a:ext cx="309563"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493" name="Text Box 11"/>
          <p:cNvSpPr txBox="1">
            <a:spLocks noChangeArrowheads="1"/>
          </p:cNvSpPr>
          <p:nvPr/>
        </p:nvSpPr>
        <p:spPr bwMode="auto">
          <a:xfrm>
            <a:off x="1295400" y="3352800"/>
            <a:ext cx="1981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dirty="0">
                <a:cs typeface="Times New Roman" panose="02020603050405020304" pitchFamily="18" charset="0"/>
              </a:rPr>
              <a:t>Perpetuity (first payment in year 1)</a:t>
            </a:r>
          </a:p>
        </p:txBody>
      </p:sp>
      <p:sp>
        <p:nvSpPr>
          <p:cNvPr id="20494" name="Text Box 12"/>
          <p:cNvSpPr txBox="1">
            <a:spLocks noChangeArrowheads="1"/>
          </p:cNvSpPr>
          <p:nvPr/>
        </p:nvSpPr>
        <p:spPr bwMode="auto">
          <a:xfrm>
            <a:off x="1066800" y="4343400"/>
            <a:ext cx="2514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dirty="0">
                <a:cs typeface="Times New Roman" panose="02020603050405020304" pitchFamily="18" charset="0"/>
              </a:rPr>
              <a:t>Perpetuity (first payment in year </a:t>
            </a:r>
            <a:r>
              <a:rPr lang="en-US" altLang="en-US" sz="1800" i="1" dirty="0">
                <a:cs typeface="Times New Roman" panose="02020603050405020304" pitchFamily="18" charset="0"/>
              </a:rPr>
              <a:t>t</a:t>
            </a:r>
            <a:r>
              <a:rPr lang="en-US" altLang="en-US" sz="1800" dirty="0">
                <a:cs typeface="Times New Roman" panose="02020603050405020304" pitchFamily="18" charset="0"/>
              </a:rPr>
              <a:t> + 1)</a:t>
            </a:r>
          </a:p>
        </p:txBody>
      </p:sp>
      <p:sp>
        <p:nvSpPr>
          <p:cNvPr id="20495" name="Text Box 13"/>
          <p:cNvSpPr txBox="1">
            <a:spLocks noChangeArrowheads="1"/>
          </p:cNvSpPr>
          <p:nvPr/>
        </p:nvSpPr>
        <p:spPr bwMode="auto">
          <a:xfrm>
            <a:off x="1295400" y="5257800"/>
            <a:ext cx="1981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800" dirty="0">
                <a:cs typeface="Times New Roman" panose="02020603050405020304" pitchFamily="18" charset="0"/>
              </a:rPr>
              <a:t>Annuity from year 1 to year </a:t>
            </a:r>
            <a:r>
              <a:rPr lang="en-US" altLang="en-US" sz="1800" i="1" dirty="0">
                <a:cs typeface="Times New Roman" panose="02020603050405020304" pitchFamily="18" charset="0"/>
              </a:rPr>
              <a:t>t</a:t>
            </a:r>
          </a:p>
        </p:txBody>
      </p:sp>
      <p:sp>
        <p:nvSpPr>
          <p:cNvPr id="20496" name="Text Box 14"/>
          <p:cNvSpPr txBox="1">
            <a:spLocks noChangeArrowheads="1"/>
          </p:cNvSpPr>
          <p:nvPr/>
        </p:nvSpPr>
        <p:spPr bwMode="auto">
          <a:xfrm>
            <a:off x="1524000" y="2514600"/>
            <a:ext cx="152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000" b="1">
                <a:cs typeface="Times New Roman" panose="02020603050405020304" pitchFamily="18" charset="0"/>
              </a:rPr>
              <a:t>Asset</a:t>
            </a:r>
          </a:p>
        </p:txBody>
      </p:sp>
      <p:sp>
        <p:nvSpPr>
          <p:cNvPr id="20497" name="Text Box 15"/>
          <p:cNvSpPr txBox="1">
            <a:spLocks noChangeArrowheads="1"/>
          </p:cNvSpPr>
          <p:nvPr/>
        </p:nvSpPr>
        <p:spPr bwMode="auto">
          <a:xfrm>
            <a:off x="3352800" y="2514600"/>
            <a:ext cx="3048000"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2000" b="1" dirty="0">
                <a:cs typeface="Times New Roman" panose="02020603050405020304" pitchFamily="18" charset="0"/>
              </a:rPr>
              <a:t>Year of Payment</a:t>
            </a:r>
          </a:p>
          <a:p>
            <a:pPr algn="ctr">
              <a:spcBef>
                <a:spcPct val="50000"/>
              </a:spcBef>
            </a:pPr>
            <a:r>
              <a:rPr lang="en-US" altLang="en-US" sz="2000" b="1" dirty="0">
                <a:cs typeface="Times New Roman" panose="02020603050405020304" pitchFamily="18" charset="0"/>
              </a:rPr>
              <a:t>1     2…..</a:t>
            </a:r>
            <a:r>
              <a:rPr lang="en-US" altLang="en-US" sz="2000" b="1" i="1" dirty="0">
                <a:cs typeface="Times New Roman" panose="02020603050405020304" pitchFamily="18" charset="0"/>
              </a:rPr>
              <a:t>t</a:t>
            </a:r>
            <a:r>
              <a:rPr lang="en-US" altLang="en-US" sz="2000" b="1" dirty="0">
                <a:cs typeface="Times New Roman" panose="02020603050405020304" pitchFamily="18" charset="0"/>
              </a:rPr>
              <a:t>     </a:t>
            </a:r>
            <a:r>
              <a:rPr lang="en-US" altLang="en-US" sz="2000" b="1" i="1" dirty="0" err="1">
                <a:cs typeface="Times New Roman" panose="02020603050405020304" pitchFamily="18" charset="0"/>
              </a:rPr>
              <a:t>t</a:t>
            </a:r>
            <a:r>
              <a:rPr lang="en-US" altLang="en-US" sz="2000" b="1" dirty="0">
                <a:cs typeface="Times New Roman" panose="02020603050405020304" pitchFamily="18" charset="0"/>
              </a:rPr>
              <a:t> + 1</a:t>
            </a:r>
          </a:p>
        </p:txBody>
      </p:sp>
      <p:sp>
        <p:nvSpPr>
          <p:cNvPr id="20498" name="Text Box 16"/>
          <p:cNvSpPr txBox="1">
            <a:spLocks noChangeArrowheads="1"/>
          </p:cNvSpPr>
          <p:nvPr/>
        </p:nvSpPr>
        <p:spPr bwMode="auto">
          <a:xfrm>
            <a:off x="6400800" y="2514600"/>
            <a:ext cx="2209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000" b="1" dirty="0">
                <a:cs typeface="Times New Roman" panose="02020603050405020304" pitchFamily="18" charset="0"/>
              </a:rPr>
              <a:t>Present Value</a:t>
            </a:r>
          </a:p>
        </p:txBody>
      </p:sp>
      <p:graphicFrame>
        <p:nvGraphicFramePr>
          <p:cNvPr id="20483" name="Object 17"/>
          <p:cNvGraphicFramePr>
            <a:graphicFrameLocks noGrp="1" noChangeAspect="1"/>
          </p:cNvGraphicFramePr>
          <p:nvPr>
            <p:ph sz="quarter" idx="3"/>
          </p:nvPr>
        </p:nvGraphicFramePr>
        <p:xfrm>
          <a:off x="6629400" y="4191000"/>
          <a:ext cx="1295400" cy="722313"/>
        </p:xfrm>
        <a:graphic>
          <a:graphicData uri="http://schemas.openxmlformats.org/presentationml/2006/ole">
            <mc:AlternateContent xmlns:mc="http://schemas.openxmlformats.org/markup-compatibility/2006">
              <mc:Choice xmlns:v="urn:schemas-microsoft-com:vml" Requires="v">
                <p:oleObj spid="_x0000_s49191" name="Equation" r:id="rId5" imgW="774360" imgH="431640" progId="Equation.3">
                  <p:embed/>
                </p:oleObj>
              </mc:Choice>
              <mc:Fallback>
                <p:oleObj name="Equation" r:id="rId5" imgW="77436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29400" y="4191000"/>
                        <a:ext cx="1295400" cy="722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484" name="Object 18"/>
          <p:cNvGraphicFramePr>
            <a:graphicFrameLocks noChangeAspect="1"/>
          </p:cNvGraphicFramePr>
          <p:nvPr/>
        </p:nvGraphicFramePr>
        <p:xfrm>
          <a:off x="6400800" y="5257800"/>
          <a:ext cx="1701800" cy="588963"/>
        </p:xfrm>
        <a:graphic>
          <a:graphicData uri="http://schemas.openxmlformats.org/presentationml/2006/ole">
            <mc:AlternateContent xmlns:mc="http://schemas.openxmlformats.org/markup-compatibility/2006">
              <mc:Choice xmlns:v="urn:schemas-microsoft-com:vml" Requires="v">
                <p:oleObj spid="_x0000_s49192" name="Equation" r:id="rId7" imgW="1320480" imgH="457200" progId="Equation.3">
                  <p:embed/>
                </p:oleObj>
              </mc:Choice>
              <mc:Fallback>
                <p:oleObj name="Equation" r:id="rId7" imgW="1320480" imgH="4572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00800" y="5257800"/>
                        <a:ext cx="1701800" cy="588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499" name="Line 19"/>
          <p:cNvSpPr>
            <a:spLocks noChangeShapeType="1"/>
          </p:cNvSpPr>
          <p:nvPr/>
        </p:nvSpPr>
        <p:spPr bwMode="auto">
          <a:xfrm>
            <a:off x="3733800" y="3733800"/>
            <a:ext cx="2133600"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00" name="Line 20"/>
          <p:cNvSpPr>
            <a:spLocks noChangeShapeType="1"/>
          </p:cNvSpPr>
          <p:nvPr/>
        </p:nvSpPr>
        <p:spPr bwMode="auto">
          <a:xfrm>
            <a:off x="4876800" y="4572000"/>
            <a:ext cx="1143000"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01" name="Line 21"/>
          <p:cNvSpPr>
            <a:spLocks noChangeShapeType="1"/>
          </p:cNvSpPr>
          <p:nvPr/>
        </p:nvSpPr>
        <p:spPr bwMode="auto">
          <a:xfrm>
            <a:off x="3733800" y="5562600"/>
            <a:ext cx="914400"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1061283449"/>
      </p:ext>
    </p:extLst>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17"/>
          <p:cNvSpPr>
            <a:spLocks noChangeArrowheads="1"/>
          </p:cNvSpPr>
          <p:nvPr/>
        </p:nvSpPr>
        <p:spPr bwMode="auto">
          <a:xfrm>
            <a:off x="189470" y="1298574"/>
            <a:ext cx="8573530"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b="1" i="1" u="sng" dirty="0">
                <a:latin typeface="Arial" panose="020B0604020202020204" pitchFamily="34" charset="0"/>
                <a:cs typeface="Arial" panose="020B0604020202020204" pitchFamily="34" charset="0"/>
              </a:rPr>
              <a:t>Example </a:t>
            </a:r>
            <a:endParaRPr lang="en-US" altLang="en-US" i="1" dirty="0">
              <a:latin typeface="Arial" panose="020B0604020202020204" pitchFamily="34" charset="0"/>
              <a:cs typeface="Arial" panose="020B0604020202020204" pitchFamily="34" charset="0"/>
            </a:endParaRPr>
          </a:p>
          <a:p>
            <a:pPr>
              <a:spcBef>
                <a:spcPct val="20000"/>
              </a:spcBef>
              <a:buFont typeface="Wingdings" panose="05000000000000000000" pitchFamily="2" charset="2"/>
              <a:buNone/>
            </a:pPr>
            <a:r>
              <a:rPr lang="en-US" altLang="en-US" i="1" dirty="0">
                <a:latin typeface="Arial" panose="020B0604020202020204" pitchFamily="34" charset="0"/>
                <a:cs typeface="Arial" panose="020B0604020202020204" pitchFamily="34" charset="0"/>
              </a:rPr>
              <a:t>	</a:t>
            </a:r>
            <a:r>
              <a:rPr lang="en-US" altLang="en-US" sz="2000" i="1" dirty="0">
                <a:latin typeface="Arial" panose="020B0604020202020204" pitchFamily="34" charset="0"/>
                <a:cs typeface="Arial" panose="020B0604020202020204" pitchFamily="34" charset="0"/>
              </a:rPr>
              <a:t>Tiburon Autos offers you “easy payments” of $5,000 per year, at the end of each year for 5 years. If interest rates are 7%, per year, what is the cost of the car? </a:t>
            </a:r>
          </a:p>
        </p:txBody>
      </p:sp>
      <p:sp>
        <p:nvSpPr>
          <p:cNvPr id="21508" name="Rectangle 2"/>
          <p:cNvSpPr>
            <a:spLocks noGrp="1" noChangeArrowheads="1"/>
          </p:cNvSpPr>
          <p:nvPr>
            <p:ph type="title"/>
          </p:nvPr>
        </p:nvSpPr>
        <p:spPr/>
        <p:txBody>
          <a:bodyPr/>
          <a:lstStyle/>
          <a:p>
            <a:pPr eaLnBrk="1" hangingPunct="1"/>
            <a:r>
              <a:rPr lang="en-US" altLang="en-US" sz="4000" dirty="0" smtClean="0"/>
              <a:t>Costing an Installment Plan</a:t>
            </a:r>
          </a:p>
        </p:txBody>
      </p:sp>
      <p:sp>
        <p:nvSpPr>
          <p:cNvPr id="21509" name="Line 5"/>
          <p:cNvSpPr>
            <a:spLocks noChangeShapeType="1"/>
          </p:cNvSpPr>
          <p:nvPr/>
        </p:nvSpPr>
        <p:spPr bwMode="auto">
          <a:xfrm>
            <a:off x="2590800" y="3453944"/>
            <a:ext cx="4953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0" name="Line 6"/>
          <p:cNvSpPr>
            <a:spLocks noChangeShapeType="1"/>
          </p:cNvSpPr>
          <p:nvPr/>
        </p:nvSpPr>
        <p:spPr bwMode="auto">
          <a:xfrm flipV="1">
            <a:off x="3886200" y="3225344"/>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11" name="Text Box 8"/>
          <p:cNvSpPr txBox="1">
            <a:spLocks noChangeArrowheads="1"/>
          </p:cNvSpPr>
          <p:nvPr/>
        </p:nvSpPr>
        <p:spPr bwMode="auto">
          <a:xfrm>
            <a:off x="3200400" y="2920544"/>
            <a:ext cx="1295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2000">
                <a:cs typeface="Times New Roman" panose="02020603050405020304" pitchFamily="18" charset="0"/>
              </a:rPr>
              <a:t>5,000</a:t>
            </a:r>
          </a:p>
        </p:txBody>
      </p:sp>
      <p:sp>
        <p:nvSpPr>
          <p:cNvPr id="21512" name="Text Box 10"/>
          <p:cNvSpPr txBox="1">
            <a:spLocks noChangeArrowheads="1"/>
          </p:cNvSpPr>
          <p:nvPr/>
        </p:nvSpPr>
        <p:spPr bwMode="auto">
          <a:xfrm>
            <a:off x="7848600" y="3225344"/>
            <a:ext cx="914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2000">
                <a:cs typeface="Times New Roman" panose="02020603050405020304" pitchFamily="18" charset="0"/>
              </a:rPr>
              <a:t>Year</a:t>
            </a:r>
          </a:p>
        </p:txBody>
      </p:sp>
      <p:sp>
        <p:nvSpPr>
          <p:cNvPr id="21513" name="Text Box 11"/>
          <p:cNvSpPr txBox="1">
            <a:spLocks noChangeArrowheads="1"/>
          </p:cNvSpPr>
          <p:nvPr/>
        </p:nvSpPr>
        <p:spPr bwMode="auto">
          <a:xfrm>
            <a:off x="2514600" y="3530144"/>
            <a:ext cx="5334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1400">
                <a:cs typeface="Times New Roman" panose="02020603050405020304" pitchFamily="18" charset="0"/>
              </a:rPr>
              <a:t>0                       1	       2	       3	       4                5 </a:t>
            </a:r>
          </a:p>
        </p:txBody>
      </p:sp>
      <p:sp>
        <p:nvSpPr>
          <p:cNvPr id="21514" name="Line 12"/>
          <p:cNvSpPr>
            <a:spLocks noChangeShapeType="1"/>
          </p:cNvSpPr>
          <p:nvPr/>
        </p:nvSpPr>
        <p:spPr bwMode="auto">
          <a:xfrm>
            <a:off x="2667000" y="3911144"/>
            <a:ext cx="0" cy="1524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15" name="Line 13"/>
          <p:cNvSpPr>
            <a:spLocks noChangeShapeType="1"/>
          </p:cNvSpPr>
          <p:nvPr/>
        </p:nvSpPr>
        <p:spPr bwMode="auto">
          <a:xfrm flipH="1">
            <a:off x="2971800" y="4368344"/>
            <a:ext cx="91440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16" name="Line 15"/>
          <p:cNvSpPr>
            <a:spLocks noChangeShapeType="1"/>
          </p:cNvSpPr>
          <p:nvPr/>
        </p:nvSpPr>
        <p:spPr bwMode="auto">
          <a:xfrm>
            <a:off x="3886200" y="3834944"/>
            <a:ext cx="0" cy="5334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1517" name="Line 16"/>
          <p:cNvSpPr>
            <a:spLocks noChangeShapeType="1"/>
          </p:cNvSpPr>
          <p:nvPr/>
        </p:nvSpPr>
        <p:spPr bwMode="auto">
          <a:xfrm>
            <a:off x="7543800" y="3911144"/>
            <a:ext cx="0" cy="20574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1518" name="Line 18"/>
          <p:cNvSpPr>
            <a:spLocks noChangeShapeType="1"/>
          </p:cNvSpPr>
          <p:nvPr/>
        </p:nvSpPr>
        <p:spPr bwMode="auto">
          <a:xfrm flipV="1">
            <a:off x="4800600" y="3225344"/>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19" name="Text Box 19"/>
          <p:cNvSpPr txBox="1">
            <a:spLocks noChangeArrowheads="1"/>
          </p:cNvSpPr>
          <p:nvPr/>
        </p:nvSpPr>
        <p:spPr bwMode="auto">
          <a:xfrm>
            <a:off x="4114800" y="2920544"/>
            <a:ext cx="1295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2000">
                <a:cs typeface="Times New Roman" panose="02020603050405020304" pitchFamily="18" charset="0"/>
              </a:rPr>
              <a:t>5,000</a:t>
            </a:r>
          </a:p>
        </p:txBody>
      </p:sp>
      <p:sp>
        <p:nvSpPr>
          <p:cNvPr id="21520" name="Line 20"/>
          <p:cNvSpPr>
            <a:spLocks noChangeShapeType="1"/>
          </p:cNvSpPr>
          <p:nvPr/>
        </p:nvSpPr>
        <p:spPr bwMode="auto">
          <a:xfrm flipV="1">
            <a:off x="5715000" y="3225344"/>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21" name="Text Box 21"/>
          <p:cNvSpPr txBox="1">
            <a:spLocks noChangeArrowheads="1"/>
          </p:cNvSpPr>
          <p:nvPr/>
        </p:nvSpPr>
        <p:spPr bwMode="auto">
          <a:xfrm>
            <a:off x="5029200" y="2920544"/>
            <a:ext cx="1295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2000">
                <a:cs typeface="Times New Roman" panose="02020603050405020304" pitchFamily="18" charset="0"/>
              </a:rPr>
              <a:t>5,000</a:t>
            </a:r>
          </a:p>
        </p:txBody>
      </p:sp>
      <p:sp>
        <p:nvSpPr>
          <p:cNvPr id="21522" name="Line 22"/>
          <p:cNvSpPr>
            <a:spLocks noChangeShapeType="1"/>
          </p:cNvSpPr>
          <p:nvPr/>
        </p:nvSpPr>
        <p:spPr bwMode="auto">
          <a:xfrm flipV="1">
            <a:off x="6629400" y="3225344"/>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23" name="Text Box 23"/>
          <p:cNvSpPr txBox="1">
            <a:spLocks noChangeArrowheads="1"/>
          </p:cNvSpPr>
          <p:nvPr/>
        </p:nvSpPr>
        <p:spPr bwMode="auto">
          <a:xfrm>
            <a:off x="5943600" y="2920544"/>
            <a:ext cx="1295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2000">
                <a:cs typeface="Times New Roman" panose="02020603050405020304" pitchFamily="18" charset="0"/>
              </a:rPr>
              <a:t>5,000</a:t>
            </a:r>
          </a:p>
        </p:txBody>
      </p:sp>
      <p:sp>
        <p:nvSpPr>
          <p:cNvPr id="21524" name="Line 24"/>
          <p:cNvSpPr>
            <a:spLocks noChangeShapeType="1"/>
          </p:cNvSpPr>
          <p:nvPr/>
        </p:nvSpPr>
        <p:spPr bwMode="auto">
          <a:xfrm flipV="1">
            <a:off x="7543800" y="3225344"/>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25" name="Text Box 25"/>
          <p:cNvSpPr txBox="1">
            <a:spLocks noChangeArrowheads="1"/>
          </p:cNvSpPr>
          <p:nvPr/>
        </p:nvSpPr>
        <p:spPr bwMode="auto">
          <a:xfrm>
            <a:off x="6858000" y="2920544"/>
            <a:ext cx="1295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2000">
                <a:cs typeface="Times New Roman" panose="02020603050405020304" pitchFamily="18" charset="0"/>
              </a:rPr>
              <a:t>5,000</a:t>
            </a:r>
          </a:p>
        </p:txBody>
      </p:sp>
      <p:graphicFrame>
        <p:nvGraphicFramePr>
          <p:cNvPr id="21506" name="Object 26"/>
          <p:cNvGraphicFramePr>
            <a:graphicFrameLocks noGrp="1" noChangeAspect="1"/>
          </p:cNvGraphicFramePr>
          <p:nvPr>
            <p:ph idx="1"/>
            <p:extLst>
              <p:ext uri="{D42A27DB-BD31-4B8C-83A1-F6EECF244321}">
                <p14:modId xmlns:p14="http://schemas.microsoft.com/office/powerpoint/2010/main" val="1477616051"/>
              </p:ext>
            </p:extLst>
          </p:nvPr>
        </p:nvGraphicFramePr>
        <p:xfrm>
          <a:off x="838200" y="4215944"/>
          <a:ext cx="2208213" cy="2286000"/>
        </p:xfrm>
        <a:graphic>
          <a:graphicData uri="http://schemas.openxmlformats.org/presentationml/2006/ole">
            <mc:AlternateContent xmlns:mc="http://schemas.openxmlformats.org/markup-compatibility/2006">
              <mc:Choice xmlns:v="urn:schemas-microsoft-com:vml" Requires="v">
                <p:oleObj spid="_x0000_s50189" name="Equation" r:id="rId3" imgW="1422360" imgH="1473120" progId="Equation.3">
                  <p:embed/>
                </p:oleObj>
              </mc:Choice>
              <mc:Fallback>
                <p:oleObj name="Equation" r:id="rId3" imgW="1422360" imgH="14731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4215944"/>
                        <a:ext cx="2208213" cy="228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26" name="Text Box 28"/>
          <p:cNvSpPr txBox="1">
            <a:spLocks noChangeArrowheads="1"/>
          </p:cNvSpPr>
          <p:nvPr/>
        </p:nvSpPr>
        <p:spPr bwMode="auto">
          <a:xfrm>
            <a:off x="838200" y="3377744"/>
            <a:ext cx="1676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n-US" altLang="en-US" sz="2000"/>
              <a:t>Present Value </a:t>
            </a:r>
            <a:r>
              <a:rPr lang="en-US" altLang="en-US" sz="2000" u="sng"/>
              <a:t>at year 0</a:t>
            </a:r>
          </a:p>
        </p:txBody>
      </p:sp>
      <p:sp>
        <p:nvSpPr>
          <p:cNvPr id="21527" name="Line 29"/>
          <p:cNvSpPr>
            <a:spLocks noChangeShapeType="1"/>
          </p:cNvSpPr>
          <p:nvPr/>
        </p:nvSpPr>
        <p:spPr bwMode="auto">
          <a:xfrm flipH="1">
            <a:off x="2971800" y="4749344"/>
            <a:ext cx="182880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28" name="Line 30"/>
          <p:cNvSpPr>
            <a:spLocks noChangeShapeType="1"/>
          </p:cNvSpPr>
          <p:nvPr/>
        </p:nvSpPr>
        <p:spPr bwMode="auto">
          <a:xfrm flipH="1">
            <a:off x="2971800" y="5130344"/>
            <a:ext cx="274320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29" name="Line 31"/>
          <p:cNvSpPr>
            <a:spLocks noChangeShapeType="1"/>
          </p:cNvSpPr>
          <p:nvPr/>
        </p:nvSpPr>
        <p:spPr bwMode="auto">
          <a:xfrm flipH="1">
            <a:off x="2971800" y="5511344"/>
            <a:ext cx="365760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30" name="Line 32"/>
          <p:cNvSpPr>
            <a:spLocks noChangeShapeType="1"/>
          </p:cNvSpPr>
          <p:nvPr/>
        </p:nvSpPr>
        <p:spPr bwMode="auto">
          <a:xfrm flipH="1">
            <a:off x="2971800" y="5968544"/>
            <a:ext cx="457200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31" name="Line 33"/>
          <p:cNvSpPr>
            <a:spLocks noChangeShapeType="1"/>
          </p:cNvSpPr>
          <p:nvPr/>
        </p:nvSpPr>
        <p:spPr bwMode="auto">
          <a:xfrm>
            <a:off x="4800600" y="3911144"/>
            <a:ext cx="0" cy="8382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1532" name="Line 34"/>
          <p:cNvSpPr>
            <a:spLocks noChangeShapeType="1"/>
          </p:cNvSpPr>
          <p:nvPr/>
        </p:nvSpPr>
        <p:spPr bwMode="auto">
          <a:xfrm>
            <a:off x="5715000" y="3911144"/>
            <a:ext cx="0" cy="12192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1533" name="Line 35"/>
          <p:cNvSpPr>
            <a:spLocks noChangeShapeType="1"/>
          </p:cNvSpPr>
          <p:nvPr/>
        </p:nvSpPr>
        <p:spPr bwMode="auto">
          <a:xfrm>
            <a:off x="6629400" y="3911144"/>
            <a:ext cx="0" cy="16002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1534" name="Line 36"/>
          <p:cNvSpPr>
            <a:spLocks noChangeShapeType="1"/>
          </p:cNvSpPr>
          <p:nvPr/>
        </p:nvSpPr>
        <p:spPr bwMode="auto">
          <a:xfrm>
            <a:off x="762000" y="6120944"/>
            <a:ext cx="2286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3165165916"/>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dirty="0" smtClean="0"/>
              <a:t>Present Value and Future Value</a:t>
            </a:r>
          </a:p>
        </p:txBody>
      </p:sp>
      <p:sp>
        <p:nvSpPr>
          <p:cNvPr id="36867" name="Rectangle 3"/>
          <p:cNvSpPr>
            <a:spLocks noChangeArrowheads="1"/>
          </p:cNvSpPr>
          <p:nvPr/>
        </p:nvSpPr>
        <p:spPr bwMode="auto">
          <a:xfrm>
            <a:off x="846438" y="2104768"/>
            <a:ext cx="2863413" cy="1597873"/>
          </a:xfrm>
          <a:prstGeom prst="rect">
            <a:avLst/>
          </a:prstGeom>
          <a:solidFill>
            <a:srgbClr val="DC6450"/>
          </a:solidFill>
          <a:ln>
            <a:solidFill>
              <a:schemeClr val="tx1">
                <a:lumMod val="50000"/>
                <a:lumOff val="50000"/>
              </a:schemeClr>
            </a:solidFill>
            <a:headEnd/>
            <a:tailEnd/>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800" u="sng" dirty="0">
                <a:latin typeface="Arial" panose="020B0604020202020204" pitchFamily="34" charset="0"/>
                <a:cs typeface="Arial" panose="020B0604020202020204" pitchFamily="34" charset="0"/>
              </a:rPr>
              <a:t>Present Value</a:t>
            </a:r>
          </a:p>
          <a:p>
            <a:pPr>
              <a:spcBef>
                <a:spcPct val="50000"/>
              </a:spcBef>
            </a:pPr>
            <a:r>
              <a:rPr lang="en-US" altLang="en-US" sz="2800" dirty="0">
                <a:latin typeface="Arial" panose="020B0604020202020204" pitchFamily="34" charset="0"/>
                <a:cs typeface="Arial" panose="020B0604020202020204" pitchFamily="34" charset="0"/>
              </a:rPr>
              <a:t>Value today of a future cash flow.</a:t>
            </a:r>
          </a:p>
        </p:txBody>
      </p:sp>
      <p:sp>
        <p:nvSpPr>
          <p:cNvPr id="36868" name="Rectangle 4"/>
          <p:cNvSpPr>
            <a:spLocks noChangeArrowheads="1"/>
          </p:cNvSpPr>
          <p:nvPr/>
        </p:nvSpPr>
        <p:spPr bwMode="auto">
          <a:xfrm>
            <a:off x="4559644" y="3828535"/>
            <a:ext cx="3276600" cy="2459648"/>
          </a:xfrm>
          <a:prstGeom prst="rect">
            <a:avLst/>
          </a:prstGeom>
          <a:solidFill>
            <a:srgbClr val="DC6450"/>
          </a:solidFill>
          <a:ln>
            <a:solidFill>
              <a:schemeClr val="tx1">
                <a:lumMod val="50000"/>
                <a:lumOff val="50000"/>
              </a:schemeClr>
            </a:solidFill>
            <a:headEnd/>
            <a:tailEnd/>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800" u="sng">
                <a:latin typeface="Arial" panose="020B0604020202020204" pitchFamily="34" charset="0"/>
                <a:cs typeface="Arial" panose="020B0604020202020204" pitchFamily="34" charset="0"/>
              </a:rPr>
              <a:t>Future Value</a:t>
            </a:r>
            <a:endParaRPr lang="en-US" altLang="en-US" sz="2800">
              <a:latin typeface="Arial" panose="020B0604020202020204" pitchFamily="34" charset="0"/>
              <a:cs typeface="Arial" panose="020B0604020202020204" pitchFamily="34" charset="0"/>
            </a:endParaRPr>
          </a:p>
          <a:p>
            <a:pPr>
              <a:spcBef>
                <a:spcPct val="50000"/>
              </a:spcBef>
            </a:pPr>
            <a:r>
              <a:rPr lang="en-US" altLang="en-US" sz="2800">
                <a:latin typeface="Arial" panose="020B0604020202020204" pitchFamily="34" charset="0"/>
                <a:cs typeface="Arial" panose="020B0604020202020204" pitchFamily="34" charset="0"/>
              </a:rPr>
              <a:t>Amount to which an investment will grow after earning interest</a:t>
            </a:r>
          </a:p>
        </p:txBody>
      </p:sp>
    </p:spTree>
    <p:extLst>
      <p:ext uri="{BB962C8B-B14F-4D97-AF65-F5344CB8AC3E}">
        <p14:creationId xmlns:p14="http://schemas.microsoft.com/office/powerpoint/2010/main" val="672029313"/>
      </p:ext>
    </p:extLst>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en-US" altLang="en-US" dirty="0" smtClean="0"/>
              <a:t>Winning Big at the Lottery</a:t>
            </a:r>
          </a:p>
        </p:txBody>
      </p:sp>
      <p:sp>
        <p:nvSpPr>
          <p:cNvPr id="24580" name="Rectangle 3"/>
          <p:cNvSpPr>
            <a:spLocks noChangeArrowheads="1"/>
          </p:cNvSpPr>
          <p:nvPr/>
        </p:nvSpPr>
        <p:spPr bwMode="auto">
          <a:xfrm>
            <a:off x="685800" y="1524000"/>
            <a:ext cx="7772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b="1" i="1" u="sng" dirty="0">
                <a:latin typeface="Arial" panose="020B0604020202020204" pitchFamily="34" charset="0"/>
                <a:cs typeface="Arial" panose="020B0604020202020204" pitchFamily="34" charset="0"/>
              </a:rPr>
              <a:t>Example</a:t>
            </a:r>
            <a:endParaRPr lang="en-US" altLang="en-US" i="1" dirty="0">
              <a:latin typeface="Arial" panose="020B0604020202020204" pitchFamily="34" charset="0"/>
              <a:cs typeface="Arial" panose="020B0604020202020204" pitchFamily="34" charset="0"/>
            </a:endParaRPr>
          </a:p>
          <a:p>
            <a:pPr>
              <a:spcBef>
                <a:spcPct val="20000"/>
              </a:spcBef>
              <a:buFont typeface="Wingdings" panose="05000000000000000000" pitchFamily="2" charset="2"/>
              <a:buNone/>
            </a:pPr>
            <a:r>
              <a:rPr lang="en-US" altLang="en-US" i="1" dirty="0">
                <a:latin typeface="Arial" panose="020B0604020202020204" pitchFamily="34" charset="0"/>
                <a:cs typeface="Arial" panose="020B0604020202020204" pitchFamily="34" charset="0"/>
              </a:rPr>
              <a:t>	The state lottery advertises a jackpot prize of </a:t>
            </a:r>
            <a:r>
              <a:rPr lang="en-US" altLang="en-US" i="1" dirty="0" smtClean="0">
                <a:latin typeface="Arial" panose="020B0604020202020204" pitchFamily="34" charset="0"/>
                <a:cs typeface="Arial" panose="020B0604020202020204" pitchFamily="34" charset="0"/>
              </a:rPr>
              <a:t>$590.5 </a:t>
            </a:r>
            <a:r>
              <a:rPr lang="en-US" altLang="en-US" i="1" dirty="0">
                <a:latin typeface="Arial" panose="020B0604020202020204" pitchFamily="34" charset="0"/>
                <a:cs typeface="Arial" panose="020B0604020202020204" pitchFamily="34" charset="0"/>
              </a:rPr>
              <a:t>million, paid in </a:t>
            </a:r>
            <a:r>
              <a:rPr lang="en-US" altLang="en-US" i="1" dirty="0" smtClean="0">
                <a:latin typeface="Arial" panose="020B0604020202020204" pitchFamily="34" charset="0"/>
                <a:cs typeface="Arial" panose="020B0604020202020204" pitchFamily="34" charset="0"/>
              </a:rPr>
              <a:t>30 </a:t>
            </a:r>
            <a:r>
              <a:rPr lang="en-US" altLang="en-US" i="1" dirty="0">
                <a:latin typeface="Arial" panose="020B0604020202020204" pitchFamily="34" charset="0"/>
                <a:cs typeface="Arial" panose="020B0604020202020204" pitchFamily="34" charset="0"/>
              </a:rPr>
              <a:t>installments over </a:t>
            </a:r>
            <a:r>
              <a:rPr lang="en-US" altLang="en-US" i="1" dirty="0" smtClean="0">
                <a:latin typeface="Arial" panose="020B0604020202020204" pitchFamily="34" charset="0"/>
                <a:cs typeface="Arial" panose="020B0604020202020204" pitchFamily="34" charset="0"/>
              </a:rPr>
              <a:t>30 years </a:t>
            </a:r>
            <a:r>
              <a:rPr lang="en-US" altLang="en-US" i="1" dirty="0">
                <a:latin typeface="Arial" panose="020B0604020202020204" pitchFamily="34" charset="0"/>
                <a:cs typeface="Arial" panose="020B0604020202020204" pitchFamily="34" charset="0"/>
              </a:rPr>
              <a:t>of $</a:t>
            </a:r>
            <a:r>
              <a:rPr lang="en-US" altLang="en-US" i="1" dirty="0" smtClean="0">
                <a:latin typeface="Arial" panose="020B0604020202020204" pitchFamily="34" charset="0"/>
                <a:cs typeface="Arial" panose="020B0604020202020204" pitchFamily="34" charset="0"/>
              </a:rPr>
              <a:t>19.683 </a:t>
            </a:r>
            <a:r>
              <a:rPr lang="en-US" altLang="en-US" i="1" dirty="0">
                <a:latin typeface="Arial" panose="020B0604020202020204" pitchFamily="34" charset="0"/>
                <a:cs typeface="Arial" panose="020B0604020202020204" pitchFamily="34" charset="0"/>
              </a:rPr>
              <a:t>million per year, at the end of each year. If interest rates are </a:t>
            </a:r>
            <a:r>
              <a:rPr lang="en-US" altLang="en-US" i="1" dirty="0" smtClean="0">
                <a:latin typeface="Arial" panose="020B0604020202020204" pitchFamily="34" charset="0"/>
                <a:cs typeface="Arial" panose="020B0604020202020204" pitchFamily="34" charset="0"/>
              </a:rPr>
              <a:t>3.6% </a:t>
            </a:r>
            <a:r>
              <a:rPr lang="en-US" altLang="en-US" i="1" dirty="0">
                <a:latin typeface="Arial" panose="020B0604020202020204" pitchFamily="34" charset="0"/>
                <a:cs typeface="Arial" panose="020B0604020202020204" pitchFamily="34" charset="0"/>
              </a:rPr>
              <a:t>what is the true value of the lottery prize?</a:t>
            </a:r>
          </a:p>
        </p:txBody>
      </p:sp>
      <p:graphicFrame>
        <p:nvGraphicFramePr>
          <p:cNvPr id="24578" name="Object 6"/>
          <p:cNvGraphicFramePr>
            <a:graphicFrameLocks noGrp="1" noChangeAspect="1"/>
          </p:cNvGraphicFramePr>
          <p:nvPr>
            <p:ph idx="1"/>
            <p:extLst>
              <p:ext uri="{D42A27DB-BD31-4B8C-83A1-F6EECF244321}">
                <p14:modId xmlns:p14="http://schemas.microsoft.com/office/powerpoint/2010/main" val="2965914982"/>
              </p:ext>
            </p:extLst>
          </p:nvPr>
        </p:nvGraphicFramePr>
        <p:xfrm>
          <a:off x="1651000" y="3973867"/>
          <a:ext cx="6119813" cy="1400175"/>
        </p:xfrm>
        <a:graphic>
          <a:graphicData uri="http://schemas.openxmlformats.org/presentationml/2006/ole">
            <mc:AlternateContent xmlns:mc="http://schemas.openxmlformats.org/markup-compatibility/2006">
              <mc:Choice xmlns:v="urn:schemas-microsoft-com:vml" Requires="v">
                <p:oleObj spid="_x0000_s51214" name="Equation" r:id="rId3" imgW="2997000" imgH="685800" progId="Equation.3">
                  <p:embed/>
                </p:oleObj>
              </mc:Choice>
              <mc:Fallback>
                <p:oleObj name="Equation" r:id="rId3" imgW="2997000" imgH="685800" progId="Equation.3">
                  <p:embed/>
                  <p:pic>
                    <p:nvPicPr>
                      <p:cNvPr id="0" name=""/>
                      <p:cNvPicPr>
                        <a:picLocks noChangeAspect="1" noChangeArrowheads="1"/>
                      </p:cNvPicPr>
                      <p:nvPr/>
                    </p:nvPicPr>
                    <p:blipFill>
                      <a:blip r:embed="rId4"/>
                      <a:srcRect/>
                      <a:stretch>
                        <a:fillRect/>
                      </a:stretch>
                    </p:blipFill>
                    <p:spPr bwMode="auto">
                      <a:xfrm>
                        <a:off x="1651000" y="3973867"/>
                        <a:ext cx="6119813" cy="1400175"/>
                      </a:xfrm>
                      <a:prstGeom prst="rect">
                        <a:avLst/>
                      </a:prstGeom>
                      <a:noFill/>
                      <a:ln w="38100" cmpd="dbl">
                        <a:solidFill>
                          <a:schemeClr val="tx1">
                            <a:lumMod val="50000"/>
                            <a:lumOff val="50000"/>
                          </a:schemeClr>
                        </a:solidFill>
                        <a:miter lim="800000"/>
                        <a:headEnd/>
                        <a:tailEnd/>
                      </a:ln>
                      <a:effectLst/>
                    </p:spPr>
                  </p:pic>
                </p:oleObj>
              </mc:Fallback>
            </mc:AlternateContent>
          </a:graphicData>
        </a:graphic>
      </p:graphicFrame>
    </p:spTree>
    <p:extLst>
      <p:ext uri="{BB962C8B-B14F-4D97-AF65-F5344CB8AC3E}">
        <p14:creationId xmlns:p14="http://schemas.microsoft.com/office/powerpoint/2010/main" val="2677934466"/>
      </p:ext>
    </p:extLst>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81" name="Rectangle 4"/>
          <p:cNvSpPr>
            <a:spLocks noGrp="1" noChangeArrowheads="1"/>
          </p:cNvSpPr>
          <p:nvPr>
            <p:ph type="title"/>
          </p:nvPr>
        </p:nvSpPr>
        <p:spPr/>
        <p:txBody>
          <a:bodyPr/>
          <a:lstStyle/>
          <a:p>
            <a:r>
              <a:rPr lang="en-US" altLang="en-US" dirty="0" smtClean="0"/>
              <a:t>Annuity Due</a:t>
            </a:r>
          </a:p>
        </p:txBody>
      </p:sp>
      <p:sp>
        <p:nvSpPr>
          <p:cNvPr id="171013" name="Rectangle 5"/>
          <p:cNvSpPr>
            <a:spLocks noGrp="1" noChangeArrowheads="1"/>
          </p:cNvSpPr>
          <p:nvPr>
            <p:ph idx="1"/>
          </p:nvPr>
        </p:nvSpPr>
        <p:spPr>
          <a:xfrm>
            <a:off x="628650" y="1418091"/>
            <a:ext cx="7886700" cy="2995865"/>
          </a:xfrm>
        </p:spPr>
        <p:txBody>
          <a:bodyPr/>
          <a:lstStyle/>
          <a:p>
            <a:pPr marL="0" indent="0">
              <a:lnSpc>
                <a:spcPct val="100000"/>
              </a:lnSpc>
              <a:spcAft>
                <a:spcPts val="600"/>
              </a:spcAft>
              <a:buNone/>
            </a:pPr>
            <a:r>
              <a:rPr lang="en-US" sz="2400" i="1" u="sng" dirty="0" smtClean="0"/>
              <a:t>Annuity due</a:t>
            </a:r>
            <a:r>
              <a:rPr lang="en-US" sz="2400" dirty="0" smtClean="0"/>
              <a:t> -  Level </a:t>
            </a:r>
            <a:r>
              <a:rPr lang="en-US" sz="2400" dirty="0"/>
              <a:t>stream </a:t>
            </a:r>
            <a:r>
              <a:rPr lang="en-US" sz="2400" dirty="0" smtClean="0"/>
              <a:t>of cash </a:t>
            </a:r>
            <a:r>
              <a:rPr lang="en-US" sz="2400" dirty="0"/>
              <a:t>flows </a:t>
            </a:r>
            <a:r>
              <a:rPr lang="en-US" sz="2400" dirty="0" smtClean="0"/>
              <a:t>starting immediately</a:t>
            </a:r>
          </a:p>
          <a:p>
            <a:pPr marL="0" indent="0">
              <a:buNone/>
            </a:pPr>
            <a:endParaRPr lang="en-US" sz="2400" dirty="0" smtClean="0"/>
          </a:p>
          <a:p>
            <a:pPr marL="0" indent="0">
              <a:buNone/>
            </a:pPr>
            <a:r>
              <a:rPr lang="en-US" altLang="en-US" sz="2400" dirty="0" smtClean="0"/>
              <a:t>How does it differ from an ordinary annuity?</a:t>
            </a:r>
          </a:p>
          <a:p>
            <a:pPr>
              <a:lnSpc>
                <a:spcPct val="90000"/>
              </a:lnSpc>
              <a:buFont typeface="Wingdings" pitchFamily="2" charset="2"/>
              <a:buNone/>
            </a:pPr>
            <a:endParaRPr lang="en-US" altLang="en-US" b="1" dirty="0" smtClean="0"/>
          </a:p>
          <a:p>
            <a:pPr>
              <a:lnSpc>
                <a:spcPct val="90000"/>
              </a:lnSpc>
              <a:buFont typeface="Wingdings" pitchFamily="2" charset="2"/>
              <a:buNone/>
            </a:pPr>
            <a:endParaRPr lang="en-US" altLang="en-US" b="1" dirty="0" smtClean="0"/>
          </a:p>
          <a:p>
            <a:pPr>
              <a:lnSpc>
                <a:spcPct val="90000"/>
              </a:lnSpc>
              <a:buFont typeface="Wingdings" pitchFamily="2" charset="2"/>
              <a:buNone/>
            </a:pPr>
            <a:endParaRPr lang="en-US" altLang="en-US" b="1" dirty="0" smtClean="0"/>
          </a:p>
          <a:p>
            <a:pPr>
              <a:lnSpc>
                <a:spcPct val="90000"/>
              </a:lnSpc>
              <a:buFont typeface="Wingdings" pitchFamily="2" charset="2"/>
              <a:buNone/>
            </a:pPr>
            <a:endParaRPr lang="en-US" altLang="en-US" b="1" dirty="0" smtClean="0"/>
          </a:p>
        </p:txBody>
      </p:sp>
      <p:sp>
        <p:nvSpPr>
          <p:cNvPr id="117779"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17780"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0" name="Rectangle 5"/>
          <p:cNvSpPr txBox="1">
            <a:spLocks noChangeArrowheads="1"/>
          </p:cNvSpPr>
          <p:nvPr/>
        </p:nvSpPr>
        <p:spPr bwMode="auto">
          <a:xfrm>
            <a:off x="685800" y="4413956"/>
            <a:ext cx="811764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90000"/>
              </a:lnSpc>
              <a:spcBef>
                <a:spcPct val="20000"/>
              </a:spcBef>
              <a:buFont typeface="Wingdings" pitchFamily="2" charset="2"/>
              <a:buNone/>
            </a:pPr>
            <a:r>
              <a:rPr lang="en-US" altLang="en-US" dirty="0">
                <a:latin typeface="Arial" panose="020B0604020202020204" pitchFamily="34" charset="0"/>
                <a:cs typeface="Arial" panose="020B0604020202020204" pitchFamily="34" charset="0"/>
              </a:rPr>
              <a:t>How does the future value differ from an ordinary annuity</a:t>
            </a:r>
            <a:r>
              <a:rPr lang="en-US" altLang="en-US" dirty="0" smtClean="0">
                <a:latin typeface="Arial" panose="020B0604020202020204" pitchFamily="34" charset="0"/>
                <a:cs typeface="Arial" panose="020B0604020202020204" pitchFamily="34" charset="0"/>
              </a:rPr>
              <a:t>?</a:t>
            </a:r>
            <a:endParaRPr lang="en-US" altLang="en-US" b="1" dirty="0">
              <a:latin typeface="Arial" panose="020B0604020202020204" pitchFamily="34" charset="0"/>
              <a:cs typeface="Arial" panose="020B0604020202020204" pitchFamily="34"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389089618"/>
              </p:ext>
            </p:extLst>
          </p:nvPr>
        </p:nvGraphicFramePr>
        <p:xfrm>
          <a:off x="1442208" y="5173101"/>
          <a:ext cx="6026150" cy="800100"/>
        </p:xfrm>
        <a:graphic>
          <a:graphicData uri="http://schemas.openxmlformats.org/presentationml/2006/ole">
            <mc:AlternateContent xmlns:mc="http://schemas.openxmlformats.org/markup-compatibility/2006">
              <mc:Choice xmlns:v="urn:schemas-microsoft-com:vml" Requires="v">
                <p:oleObj spid="_x0000_s53277" name="Equation" r:id="rId4" imgW="1803240" imgH="241200" progId="Equation.3">
                  <p:embed/>
                </p:oleObj>
              </mc:Choice>
              <mc:Fallback>
                <p:oleObj name="Equation" r:id="rId4" imgW="1803240" imgH="241200" progId="Equation.3">
                  <p:embed/>
                  <p:pic>
                    <p:nvPicPr>
                      <p:cNvPr id="0" name="Object 30"/>
                      <p:cNvPicPr>
                        <a:picLocks noChangeAspect="1" noChangeArrowheads="1"/>
                      </p:cNvPicPr>
                      <p:nvPr/>
                    </p:nvPicPr>
                    <p:blipFill>
                      <a:blip r:embed="rId5"/>
                      <a:srcRect/>
                      <a:stretch>
                        <a:fillRect/>
                      </a:stretch>
                    </p:blipFill>
                    <p:spPr bwMode="auto">
                      <a:xfrm>
                        <a:off x="1442208" y="5173101"/>
                        <a:ext cx="6026150" cy="800100"/>
                      </a:xfrm>
                      <a:prstGeom prst="rect">
                        <a:avLst/>
                      </a:prstGeom>
                      <a:noFill/>
                      <a:ln w="9525">
                        <a:solidFill>
                          <a:schemeClr val="tx1">
                            <a:lumMod val="50000"/>
                            <a:lumOff val="50000"/>
                          </a:schemeClr>
                        </a:solidFill>
                        <a:miter lim="800000"/>
                        <a:headEnd/>
                        <a:tailEnd/>
                      </a:ln>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670611744"/>
              </p:ext>
            </p:extLst>
          </p:nvPr>
        </p:nvGraphicFramePr>
        <p:xfrm>
          <a:off x="1537493" y="3259894"/>
          <a:ext cx="6069013" cy="800100"/>
        </p:xfrm>
        <a:graphic>
          <a:graphicData uri="http://schemas.openxmlformats.org/presentationml/2006/ole">
            <mc:AlternateContent xmlns:mc="http://schemas.openxmlformats.org/markup-compatibility/2006">
              <mc:Choice xmlns:v="urn:schemas-microsoft-com:vml" Requires="v">
                <p:oleObj spid="_x0000_s53278" name="Equation" r:id="rId6" imgW="1815840" imgH="241200" progId="Equation.3">
                  <p:embed/>
                </p:oleObj>
              </mc:Choice>
              <mc:Fallback>
                <p:oleObj name="Equation" r:id="rId6" imgW="1815840" imgH="241200" progId="Equation.3">
                  <p:embed/>
                  <p:pic>
                    <p:nvPicPr>
                      <p:cNvPr id="0" name="Object 1"/>
                      <p:cNvPicPr>
                        <a:picLocks noChangeAspect="1" noChangeArrowheads="1"/>
                      </p:cNvPicPr>
                      <p:nvPr/>
                    </p:nvPicPr>
                    <p:blipFill>
                      <a:blip r:embed="rId7"/>
                      <a:srcRect/>
                      <a:stretch>
                        <a:fillRect/>
                      </a:stretch>
                    </p:blipFill>
                    <p:spPr bwMode="auto">
                      <a:xfrm>
                        <a:off x="1537493" y="3259894"/>
                        <a:ext cx="6069013" cy="800100"/>
                      </a:xfrm>
                      <a:prstGeom prst="rect">
                        <a:avLst/>
                      </a:prstGeom>
                      <a:noFill/>
                      <a:ln w="9525">
                        <a:solidFill>
                          <a:srgbClr val="7F7F7F"/>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06762156"/>
      </p:ext>
    </p:extLst>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10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101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3" grpId="0" build="p"/>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2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1472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14722" name="Rectangle 4"/>
          <p:cNvSpPr>
            <a:spLocks noGrp="1" noChangeArrowheads="1"/>
          </p:cNvSpPr>
          <p:nvPr>
            <p:ph type="title"/>
          </p:nvPr>
        </p:nvSpPr>
        <p:spPr/>
        <p:txBody>
          <a:bodyPr/>
          <a:lstStyle/>
          <a:p>
            <a:r>
              <a:rPr lang="en-US" altLang="en-US" smtClean="0"/>
              <a:t>Annuities Due: Example</a:t>
            </a:r>
          </a:p>
        </p:txBody>
      </p:sp>
      <p:graphicFrame>
        <p:nvGraphicFramePr>
          <p:cNvPr id="114718" name="Object 30"/>
          <p:cNvGraphicFramePr>
            <a:graphicFrameLocks noChangeAspect="1"/>
          </p:cNvGraphicFramePr>
          <p:nvPr>
            <p:extLst>
              <p:ext uri="{D42A27DB-BD31-4B8C-83A1-F6EECF244321}">
                <p14:modId xmlns:p14="http://schemas.microsoft.com/office/powerpoint/2010/main" val="1050300683"/>
              </p:ext>
            </p:extLst>
          </p:nvPr>
        </p:nvGraphicFramePr>
        <p:xfrm>
          <a:off x="1839119" y="1447800"/>
          <a:ext cx="5008562" cy="800100"/>
        </p:xfrm>
        <a:graphic>
          <a:graphicData uri="http://schemas.openxmlformats.org/presentationml/2006/ole">
            <mc:AlternateContent xmlns:mc="http://schemas.openxmlformats.org/markup-compatibility/2006">
              <mc:Choice xmlns:v="urn:schemas-microsoft-com:vml" Requires="v">
                <p:oleObj spid="_x0000_s54287" name="Equation" r:id="rId4" imgW="1498320" imgH="241200" progId="Equation.3">
                  <p:embed/>
                </p:oleObj>
              </mc:Choice>
              <mc:Fallback>
                <p:oleObj name="Equation" r:id="rId4" imgW="1498320" imgH="241200" progId="Equation.3">
                  <p:embed/>
                  <p:pic>
                    <p:nvPicPr>
                      <p:cNvPr id="0" name=""/>
                      <p:cNvPicPr>
                        <a:picLocks noChangeAspect="1" noChangeArrowheads="1"/>
                      </p:cNvPicPr>
                      <p:nvPr/>
                    </p:nvPicPr>
                    <p:blipFill>
                      <a:blip r:embed="rId5"/>
                      <a:srcRect/>
                      <a:stretch>
                        <a:fillRect/>
                      </a:stretch>
                    </p:blipFill>
                    <p:spPr bwMode="auto">
                      <a:xfrm>
                        <a:off x="1839119" y="1447800"/>
                        <a:ext cx="5008562" cy="800100"/>
                      </a:xfrm>
                      <a:prstGeom prst="rect">
                        <a:avLst/>
                      </a:prstGeom>
                      <a:noFill/>
                      <a:ln w="9525">
                        <a:solidFill>
                          <a:schemeClr val="tx1">
                            <a:lumMod val="50000"/>
                            <a:lumOff val="50000"/>
                          </a:schemeClr>
                        </a:solidFill>
                        <a:miter lim="800000"/>
                        <a:headEnd/>
                        <a:tailEnd/>
                      </a:ln>
                      <a:extLst/>
                    </p:spPr>
                  </p:pic>
                </p:oleObj>
              </mc:Fallback>
            </mc:AlternateContent>
          </a:graphicData>
        </a:graphic>
      </p:graphicFrame>
      <p:sp>
        <p:nvSpPr>
          <p:cNvPr id="114723" name="TextBox 2"/>
          <p:cNvSpPr txBox="1">
            <a:spLocks noChangeArrowheads="1"/>
          </p:cNvSpPr>
          <p:nvPr/>
        </p:nvSpPr>
        <p:spPr bwMode="auto">
          <a:xfrm>
            <a:off x="685800" y="2593913"/>
            <a:ext cx="7315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i="1" u="sng" dirty="0">
                <a:latin typeface="Arial" panose="020B0604020202020204" pitchFamily="34" charset="0"/>
                <a:cs typeface="Arial" panose="020B0604020202020204" pitchFamily="34" charset="0"/>
              </a:rPr>
              <a:t>Example</a:t>
            </a:r>
            <a:r>
              <a:rPr lang="en-US" altLang="en-US" i="1" dirty="0">
                <a:latin typeface="Arial" panose="020B0604020202020204" pitchFamily="34" charset="0"/>
                <a:cs typeface="Arial" panose="020B0604020202020204" pitchFamily="34" charset="0"/>
              </a:rPr>
              <a:t>: Suppose you invest </a:t>
            </a:r>
            <a:r>
              <a:rPr lang="en-US" altLang="en-US" i="1" dirty="0" smtClean="0">
                <a:latin typeface="Arial" panose="020B0604020202020204" pitchFamily="34" charset="0"/>
                <a:cs typeface="Arial" panose="020B0604020202020204" pitchFamily="34" charset="0"/>
              </a:rPr>
              <a:t>$429.59 annually </a:t>
            </a:r>
            <a:r>
              <a:rPr lang="en-US" altLang="en-US" i="1" dirty="0">
                <a:latin typeface="Arial" panose="020B0604020202020204" pitchFamily="34" charset="0"/>
                <a:cs typeface="Arial" panose="020B0604020202020204" pitchFamily="34" charset="0"/>
              </a:rPr>
              <a:t>at the beginning of each year at </a:t>
            </a:r>
            <a:r>
              <a:rPr lang="en-US" altLang="en-US" i="1" dirty="0" smtClean="0">
                <a:latin typeface="Arial" panose="020B0604020202020204" pitchFamily="34" charset="0"/>
                <a:cs typeface="Arial" panose="020B0604020202020204" pitchFamily="34" charset="0"/>
              </a:rPr>
              <a:t>10% </a:t>
            </a:r>
            <a:r>
              <a:rPr lang="en-US" altLang="en-US" i="1" dirty="0">
                <a:latin typeface="Arial" panose="020B0604020202020204" pitchFamily="34" charset="0"/>
                <a:cs typeface="Arial" panose="020B0604020202020204" pitchFamily="34" charset="0"/>
              </a:rPr>
              <a:t>interest.  After 50 years, how much would your investment be worth?</a:t>
            </a:r>
          </a:p>
        </p:txBody>
      </p:sp>
      <mc:AlternateContent xmlns:mc="http://schemas.openxmlformats.org/markup-compatibility/2006" xmlns:a14="http://schemas.microsoft.com/office/drawing/2010/main">
        <mc:Choice Requires="a14">
          <p:sp>
            <p:nvSpPr>
              <p:cNvPr id="4" name="TextBox 3"/>
              <p:cNvSpPr txBox="1"/>
              <p:nvPr/>
            </p:nvSpPr>
            <p:spPr>
              <a:xfrm>
                <a:off x="1393426" y="4249499"/>
                <a:ext cx="5957657" cy="98571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a:rPr>
                          </m:ctrlPr>
                        </m:sSubPr>
                        <m:e>
                          <m:r>
                            <a:rPr lang="en-US" b="0" i="1" smtClean="0">
                              <a:latin typeface="Cambria Math"/>
                            </a:rPr>
                            <m:t>𝐹𝑉</m:t>
                          </m:r>
                        </m:e>
                        <m:sub>
                          <m:r>
                            <a:rPr lang="en-US" b="0" i="1" smtClean="0">
                              <a:latin typeface="Cambria Math"/>
                            </a:rPr>
                            <m:t>𝐴𝐷</m:t>
                          </m:r>
                        </m:sub>
                      </m:sSub>
                      <m:r>
                        <a:rPr lang="en-US" b="0" i="1" smtClean="0">
                          <a:latin typeface="Cambria Math"/>
                        </a:rPr>
                        <m:t>=$429.59</m:t>
                      </m:r>
                      <m:r>
                        <a:rPr lang="en-US" b="0" i="1" smtClean="0">
                          <a:latin typeface="Cambria Math"/>
                          <a:ea typeface="Cambria Math"/>
                        </a:rPr>
                        <m:t>×</m:t>
                      </m:r>
                      <m:d>
                        <m:dPr>
                          <m:begChr m:val="["/>
                          <m:endChr m:val="]"/>
                          <m:ctrlPr>
                            <a:rPr lang="en-US" b="0" i="1" smtClean="0">
                              <a:latin typeface="Cambria Math"/>
                              <a:ea typeface="Cambria Math"/>
                            </a:rPr>
                          </m:ctrlPr>
                        </m:dPr>
                        <m:e>
                          <m:f>
                            <m:fPr>
                              <m:ctrlPr>
                                <a:rPr lang="en-US" b="0" i="1" smtClean="0">
                                  <a:latin typeface="Cambria Math"/>
                                  <a:ea typeface="Cambria Math"/>
                                </a:rPr>
                              </m:ctrlPr>
                            </m:fPr>
                            <m:num>
                              <m:r>
                                <a:rPr lang="en-US" b="0" i="1" smtClean="0">
                                  <a:latin typeface="Cambria Math"/>
                                  <a:ea typeface="Cambria Math"/>
                                </a:rPr>
                                <m:t>1</m:t>
                              </m:r>
                            </m:num>
                            <m:den>
                              <m:r>
                                <a:rPr lang="en-US" b="0" i="1" smtClean="0">
                                  <a:latin typeface="Cambria Math"/>
                                  <a:ea typeface="Cambria Math"/>
                                </a:rPr>
                                <m:t>.10</m:t>
                              </m:r>
                            </m:den>
                          </m:f>
                          <m:r>
                            <a:rPr lang="en-US" b="0" i="1" smtClean="0">
                              <a:latin typeface="Cambria Math"/>
                              <a:ea typeface="Cambria Math"/>
                            </a:rPr>
                            <m:t>−</m:t>
                          </m:r>
                          <m:f>
                            <m:fPr>
                              <m:ctrlPr>
                                <a:rPr lang="en-US" b="0" i="1" smtClean="0">
                                  <a:latin typeface="Cambria Math"/>
                                  <a:ea typeface="Cambria Math"/>
                                </a:rPr>
                              </m:ctrlPr>
                            </m:fPr>
                            <m:num>
                              <m:r>
                                <a:rPr lang="en-US" b="0" i="1" smtClean="0">
                                  <a:latin typeface="Cambria Math"/>
                                  <a:ea typeface="Cambria Math"/>
                                </a:rPr>
                                <m:t>1</m:t>
                              </m:r>
                            </m:num>
                            <m:den>
                              <m:sSup>
                                <m:sSupPr>
                                  <m:ctrlPr>
                                    <a:rPr lang="en-US" b="0" i="1" smtClean="0">
                                      <a:latin typeface="Cambria Math"/>
                                      <a:ea typeface="Cambria Math"/>
                                    </a:rPr>
                                  </m:ctrlPr>
                                </m:sSupPr>
                                <m:e>
                                  <m:r>
                                    <a:rPr lang="en-US" i="1">
                                      <a:latin typeface="Cambria Math"/>
                                      <a:ea typeface="Cambria Math"/>
                                    </a:rPr>
                                    <m:t>.</m:t>
                                  </m:r>
                                  <m:r>
                                    <a:rPr lang="en-US" b="0" i="1" smtClean="0">
                                      <a:latin typeface="Cambria Math"/>
                                      <a:ea typeface="Cambria Math"/>
                                    </a:rPr>
                                    <m:t>10</m:t>
                                  </m:r>
                                  <m:r>
                                    <a:rPr lang="en-US" i="1">
                                      <a:latin typeface="Cambria Math"/>
                                      <a:ea typeface="Cambria Math"/>
                                    </a:rPr>
                                    <m:t>(1+.</m:t>
                                  </m:r>
                                  <m:r>
                                    <a:rPr lang="en-US" b="0" i="1" smtClean="0">
                                      <a:latin typeface="Cambria Math"/>
                                      <a:ea typeface="Cambria Math"/>
                                    </a:rPr>
                                    <m:t>10</m:t>
                                  </m:r>
                                  <m:r>
                                    <a:rPr lang="en-US" i="1">
                                      <a:latin typeface="Cambria Math"/>
                                      <a:ea typeface="Cambria Math"/>
                                    </a:rPr>
                                    <m:t>)</m:t>
                                  </m:r>
                                </m:e>
                                <m:sup>
                                  <m:r>
                                    <a:rPr lang="en-US" b="0" i="1" smtClean="0">
                                      <a:latin typeface="Cambria Math"/>
                                      <a:ea typeface="Cambria Math"/>
                                    </a:rPr>
                                    <m:t>50</m:t>
                                  </m:r>
                                </m:sup>
                              </m:sSup>
                            </m:den>
                          </m:f>
                        </m:e>
                      </m:d>
                      <m:r>
                        <a:rPr lang="en-US" b="0" i="1" smtClean="0">
                          <a:latin typeface="Cambria Math"/>
                          <a:ea typeface="Cambria Math"/>
                        </a:rPr>
                        <m:t>×1.10</m:t>
                      </m:r>
                      <m:r>
                        <a:rPr lang="en-US" b="0" i="1" baseline="30000" smtClean="0">
                          <a:latin typeface="Cambria Math"/>
                          <a:ea typeface="Cambria Math"/>
                        </a:rPr>
                        <m:t>50</m:t>
                      </m:r>
                      <m:r>
                        <a:rPr lang="en-US" b="0" i="1" smtClean="0">
                          <a:latin typeface="Cambria Math"/>
                          <a:ea typeface="Cambria Math"/>
                        </a:rPr>
                        <m:t>×1.10</m:t>
                      </m:r>
                    </m:oMath>
                  </m:oMathPara>
                </a14:m>
                <a:endParaRPr lang="en-US" b="0" i="1" dirty="0" smtClean="0">
                  <a:latin typeface="Cambria Math"/>
                  <a:ea typeface="Cambria Math"/>
                </a:endParaRPr>
              </a:p>
              <a:p>
                <a14:m>
                  <m:oMath xmlns:m="http://schemas.openxmlformats.org/officeDocument/2006/math">
                    <m:r>
                      <a:rPr lang="en-US" b="0" i="1" smtClean="0">
                        <a:latin typeface="Cambria Math"/>
                        <a:ea typeface="Cambria Math"/>
                      </a:rPr>
                      <m:t>               =$</m:t>
                    </m:r>
                    <m:r>
                      <m:rPr>
                        <m:nor/>
                      </m:rPr>
                      <a:rPr lang="en-US">
                        <a:latin typeface="Cambria" panose="02040503050406030204" pitchFamily="18" charset="0"/>
                      </a:rPr>
                      <m:t>550,003.81</m:t>
                    </m:r>
                  </m:oMath>
                </a14:m>
                <a:r>
                  <a:rPr lang="en-US" dirty="0" smtClean="0"/>
                  <a:t>	</a:t>
                </a:r>
                <a:endParaRPr lang="en-US" dirty="0"/>
              </a:p>
            </p:txBody>
          </p:sp>
        </mc:Choice>
        <mc:Fallback xmlns="">
          <p:sp>
            <p:nvSpPr>
              <p:cNvPr id="4" name="TextBox 3"/>
              <p:cNvSpPr txBox="1">
                <a:spLocks noRot="1" noChangeAspect="1" noMove="1" noResize="1" noEditPoints="1" noAdjustHandles="1" noChangeArrowheads="1" noChangeShapeType="1" noTextEdit="1"/>
              </p:cNvSpPr>
              <p:nvPr/>
            </p:nvSpPr>
            <p:spPr>
              <a:xfrm>
                <a:off x="1393426" y="4249499"/>
                <a:ext cx="5957657" cy="985719"/>
              </a:xfrm>
              <a:prstGeom prst="rect">
                <a:avLst/>
              </a:prstGeom>
              <a:blipFill rotWithShape="1">
                <a:blip r:embed="rId6"/>
                <a:stretch>
                  <a:fillRect b="-1235"/>
                </a:stretch>
              </a:blipFill>
            </p:spPr>
            <p:txBody>
              <a:bodyPr/>
              <a:lstStyle/>
              <a:p>
                <a:r>
                  <a:rPr lang="en-US">
                    <a:noFill/>
                  </a:rPr>
                  <a:t> </a:t>
                </a:r>
              </a:p>
            </p:txBody>
          </p:sp>
        </mc:Fallback>
      </mc:AlternateContent>
    </p:spTree>
    <p:extLst>
      <p:ext uri="{BB962C8B-B14F-4D97-AF65-F5344CB8AC3E}">
        <p14:creationId xmlns:p14="http://schemas.microsoft.com/office/powerpoint/2010/main" val="1843203649"/>
      </p:ext>
    </p:extLst>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843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8438" name="Rectangle 4"/>
          <p:cNvSpPr>
            <a:spLocks noGrp="1" noChangeArrowheads="1"/>
          </p:cNvSpPr>
          <p:nvPr>
            <p:ph type="title"/>
          </p:nvPr>
        </p:nvSpPr>
        <p:spPr>
          <a:noFill/>
        </p:spPr>
        <p:txBody>
          <a:bodyPr/>
          <a:lstStyle/>
          <a:p>
            <a:r>
              <a:rPr lang="en-US" dirty="0"/>
              <a:t>Paying Off a Bank Loan </a:t>
            </a:r>
            <a:endParaRPr lang="en-US" altLang="en-US" dirty="0" smtClean="0"/>
          </a:p>
        </p:txBody>
      </p:sp>
      <p:sp>
        <p:nvSpPr>
          <p:cNvPr id="18439" name="Rectangle 5"/>
          <p:cNvSpPr>
            <a:spLocks noGrp="1" noChangeArrowheads="1"/>
          </p:cNvSpPr>
          <p:nvPr>
            <p:ph type="body" idx="1"/>
          </p:nvPr>
        </p:nvSpPr>
        <p:spPr>
          <a:noFill/>
        </p:spPr>
        <p:txBody>
          <a:bodyPr/>
          <a:lstStyle/>
          <a:p>
            <a:pPr>
              <a:buFont typeface="Wingdings" pitchFamily="2" charset="2"/>
              <a:buNone/>
            </a:pPr>
            <a:r>
              <a:rPr lang="en-US" altLang="en-US" sz="2800" b="1" i="1" u="sng" dirty="0" smtClean="0"/>
              <a:t>Example - Annuity</a:t>
            </a:r>
          </a:p>
          <a:p>
            <a:pPr>
              <a:buFont typeface="Wingdings" pitchFamily="2" charset="2"/>
              <a:buNone/>
            </a:pPr>
            <a:r>
              <a:rPr lang="en-US" altLang="en-US" sz="2800" i="1" dirty="0" smtClean="0"/>
              <a:t>	You are purchasing a TV for $1,000.  You are scheduled to make 4 annual installments.  Given a rate of interest of 10%, what is the annual payment?</a:t>
            </a:r>
          </a:p>
        </p:txBody>
      </p:sp>
      <p:graphicFrame>
        <p:nvGraphicFramePr>
          <p:cNvPr id="185350" name="Object 2"/>
          <p:cNvGraphicFramePr>
            <a:graphicFrameLocks/>
          </p:cNvGraphicFramePr>
          <p:nvPr>
            <p:extLst>
              <p:ext uri="{D42A27DB-BD31-4B8C-83A1-F6EECF244321}">
                <p14:modId xmlns:p14="http://schemas.microsoft.com/office/powerpoint/2010/main" val="2363440260"/>
              </p:ext>
            </p:extLst>
          </p:nvPr>
        </p:nvGraphicFramePr>
        <p:xfrm>
          <a:off x="1624013" y="3833813"/>
          <a:ext cx="5400675" cy="1943100"/>
        </p:xfrm>
        <a:graphic>
          <a:graphicData uri="http://schemas.openxmlformats.org/presentationml/2006/ole">
            <mc:AlternateContent xmlns:mc="http://schemas.openxmlformats.org/markup-compatibility/2006">
              <mc:Choice xmlns:v="urn:schemas-microsoft-com:vml" Requires="v">
                <p:oleObj spid="_x0000_s56334" name="Equation" r:id="rId4" imgW="1828800" imgH="698400" progId="Equation.3">
                  <p:embed/>
                </p:oleObj>
              </mc:Choice>
              <mc:Fallback>
                <p:oleObj name="Equation" r:id="rId4" imgW="1828800" imgH="698400" progId="Equation.3">
                  <p:embed/>
                  <p:pic>
                    <p:nvPicPr>
                      <p:cNvPr id="0" name=""/>
                      <p:cNvPicPr>
                        <a:picLocks noChangeArrowheads="1"/>
                      </p:cNvPicPr>
                      <p:nvPr/>
                    </p:nvPicPr>
                    <p:blipFill>
                      <a:blip r:embed="rId5"/>
                      <a:srcRect/>
                      <a:stretch>
                        <a:fillRect/>
                      </a:stretch>
                    </p:blipFill>
                    <p:spPr bwMode="auto">
                      <a:xfrm>
                        <a:off x="1624013" y="3833813"/>
                        <a:ext cx="5400675" cy="1943100"/>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3360655907"/>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85350"/>
                                        </p:tgtEl>
                                        <p:attrNameLst>
                                          <p:attrName>style.visibility</p:attrName>
                                        </p:attrNameLst>
                                      </p:cBhvr>
                                      <p:to>
                                        <p:strVal val="visible"/>
                                      </p:to>
                                    </p:set>
                                    <p:anim calcmode="lin" valueType="num">
                                      <p:cBhvr additive="base">
                                        <p:cTn id="7" dur="500" fill="hold"/>
                                        <p:tgtEl>
                                          <p:spTgt spid="185350"/>
                                        </p:tgtEl>
                                        <p:attrNameLst>
                                          <p:attrName>ppt_x</p:attrName>
                                        </p:attrNameLst>
                                      </p:cBhvr>
                                      <p:tavLst>
                                        <p:tav tm="0">
                                          <p:val>
                                            <p:strVal val="0-#ppt_w/2"/>
                                          </p:val>
                                        </p:tav>
                                        <p:tav tm="100000">
                                          <p:val>
                                            <p:strVal val="#ppt_x"/>
                                          </p:val>
                                        </p:tav>
                                      </p:tavLst>
                                    </p:anim>
                                    <p:anim calcmode="lin" valueType="num">
                                      <p:cBhvr additive="base">
                                        <p:cTn id="8" dur="500" fill="hold"/>
                                        <p:tgtEl>
                                          <p:spTgt spid="1853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US" altLang="en-US" dirty="0" smtClean="0"/>
              <a:t>FV Annuity Short Cut</a:t>
            </a:r>
          </a:p>
        </p:txBody>
      </p:sp>
      <p:sp>
        <p:nvSpPr>
          <p:cNvPr id="25604" name="Rectangle 3"/>
          <p:cNvSpPr>
            <a:spLocks noGrp="1" noChangeArrowheads="1"/>
          </p:cNvSpPr>
          <p:nvPr>
            <p:ph idx="1"/>
          </p:nvPr>
        </p:nvSpPr>
        <p:spPr/>
        <p:txBody>
          <a:bodyPr/>
          <a:lstStyle/>
          <a:p>
            <a:pPr marL="0" indent="0" eaLnBrk="1" hangingPunct="1">
              <a:lnSpc>
                <a:spcPct val="100000"/>
              </a:lnSpc>
              <a:spcAft>
                <a:spcPts val="600"/>
              </a:spcAft>
              <a:buFont typeface="Wingdings" panose="05000000000000000000" pitchFamily="2" charset="2"/>
              <a:buNone/>
            </a:pPr>
            <a:r>
              <a:rPr lang="en-US" altLang="en-US" sz="2800" b="1" i="1" u="sng" dirty="0" smtClean="0"/>
              <a:t>Future Value of an Annuity</a:t>
            </a:r>
            <a:r>
              <a:rPr lang="en-US" altLang="en-US" sz="2800" dirty="0" smtClean="0"/>
              <a:t> – The future value of an asset that pays a fixed sum each year for a specified number of years.</a:t>
            </a:r>
          </a:p>
        </p:txBody>
      </p:sp>
      <p:graphicFrame>
        <p:nvGraphicFramePr>
          <p:cNvPr id="25602" name="Object 4"/>
          <p:cNvGraphicFramePr>
            <a:graphicFrameLocks noChangeAspect="1"/>
          </p:cNvGraphicFramePr>
          <p:nvPr>
            <p:extLst>
              <p:ext uri="{D42A27DB-BD31-4B8C-83A1-F6EECF244321}">
                <p14:modId xmlns:p14="http://schemas.microsoft.com/office/powerpoint/2010/main" val="856077445"/>
              </p:ext>
            </p:extLst>
          </p:nvPr>
        </p:nvGraphicFramePr>
        <p:xfrm>
          <a:off x="955589" y="3824416"/>
          <a:ext cx="6624638" cy="1660525"/>
        </p:xfrm>
        <a:graphic>
          <a:graphicData uri="http://schemas.openxmlformats.org/presentationml/2006/ole">
            <mc:AlternateContent xmlns:mc="http://schemas.openxmlformats.org/markup-compatibility/2006">
              <mc:Choice xmlns:v="urn:schemas-microsoft-com:vml" Requires="v">
                <p:oleObj spid="_x0000_s55311" name="Equation" r:id="rId3" imgW="2019240" imgH="507960" progId="Equation.3">
                  <p:embed/>
                </p:oleObj>
              </mc:Choice>
              <mc:Fallback>
                <p:oleObj name="Equation" r:id="rId3" imgW="2019240" imgH="5079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5589" y="3824416"/>
                        <a:ext cx="6624638" cy="1660525"/>
                      </a:xfrm>
                      <a:prstGeom prst="rect">
                        <a:avLst/>
                      </a:prstGeom>
                      <a:noFill/>
                      <a:ln w="38100" cmpd="dbl">
                        <a:solidFill>
                          <a:schemeClr val="tx1">
                            <a:lumMod val="50000"/>
                            <a:lumOff val="50000"/>
                          </a:schemeClr>
                        </a:solidFill>
                        <a:miter lim="800000"/>
                        <a:headEnd/>
                        <a:tailEnd/>
                      </a:ln>
                      <a:effectLst/>
                    </p:spPr>
                  </p:pic>
                </p:oleObj>
              </mc:Fallback>
            </mc:AlternateContent>
          </a:graphicData>
        </a:graphic>
      </p:graphicFrame>
    </p:spTree>
    <p:extLst>
      <p:ext uri="{BB962C8B-B14F-4D97-AF65-F5344CB8AC3E}">
        <p14:creationId xmlns:p14="http://schemas.microsoft.com/office/powerpoint/2010/main" val="1126856486"/>
      </p:ext>
    </p:extLst>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r>
              <a:rPr lang="en-US" altLang="en-US" dirty="0"/>
              <a:t>FV Annuity Short Cut</a:t>
            </a:r>
            <a:endParaRPr lang="en-US" altLang="en-US" dirty="0" smtClean="0"/>
          </a:p>
        </p:txBody>
      </p:sp>
      <p:sp>
        <p:nvSpPr>
          <p:cNvPr id="26628" name="Rectangle 3"/>
          <p:cNvSpPr>
            <a:spLocks noChangeArrowheads="1"/>
          </p:cNvSpPr>
          <p:nvPr/>
        </p:nvSpPr>
        <p:spPr bwMode="auto">
          <a:xfrm>
            <a:off x="685800" y="1524000"/>
            <a:ext cx="7772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b="1" i="1" u="sng" dirty="0">
                <a:latin typeface="Arial" panose="020B0604020202020204" pitchFamily="34" charset="0"/>
                <a:cs typeface="Arial" panose="020B0604020202020204" pitchFamily="34" charset="0"/>
              </a:rPr>
              <a:t>Example</a:t>
            </a:r>
            <a:endParaRPr lang="en-US" altLang="en-US" i="1" dirty="0">
              <a:latin typeface="Arial" panose="020B0604020202020204" pitchFamily="34" charset="0"/>
              <a:cs typeface="Arial" panose="020B0604020202020204" pitchFamily="34" charset="0"/>
            </a:endParaRPr>
          </a:p>
          <a:p>
            <a:pPr>
              <a:spcBef>
                <a:spcPct val="20000"/>
              </a:spcBef>
              <a:buFont typeface="Wingdings" panose="05000000000000000000" pitchFamily="2" charset="2"/>
              <a:buNone/>
            </a:pPr>
            <a:r>
              <a:rPr lang="en-US" altLang="en-US" i="1" dirty="0">
                <a:latin typeface="Arial" panose="020B0604020202020204" pitchFamily="34" charset="0"/>
                <a:cs typeface="Arial" panose="020B0604020202020204" pitchFamily="34" charset="0"/>
              </a:rPr>
              <a:t>	What is the future value of $20,000 paid at the end of each of the following 5 years, assuming your investment returns 8% per year?</a:t>
            </a:r>
          </a:p>
        </p:txBody>
      </p:sp>
      <p:graphicFrame>
        <p:nvGraphicFramePr>
          <p:cNvPr id="26626" name="Object 8"/>
          <p:cNvGraphicFramePr>
            <a:graphicFrameLocks noChangeAspect="1"/>
          </p:cNvGraphicFramePr>
          <p:nvPr>
            <p:extLst>
              <p:ext uri="{D42A27DB-BD31-4B8C-83A1-F6EECF244321}">
                <p14:modId xmlns:p14="http://schemas.microsoft.com/office/powerpoint/2010/main" val="487064020"/>
              </p:ext>
            </p:extLst>
          </p:nvPr>
        </p:nvGraphicFramePr>
        <p:xfrm>
          <a:off x="2549525" y="3654327"/>
          <a:ext cx="4044950" cy="1612900"/>
        </p:xfrm>
        <a:graphic>
          <a:graphicData uri="http://schemas.openxmlformats.org/presentationml/2006/ole">
            <mc:AlternateContent xmlns:mc="http://schemas.openxmlformats.org/markup-compatibility/2006">
              <mc:Choice xmlns:v="urn:schemas-microsoft-com:vml" Requires="v">
                <p:oleObj spid="_x0000_s57358" name="Equation" r:id="rId3" imgW="1777680" imgH="711000" progId="Equation.3">
                  <p:embed/>
                </p:oleObj>
              </mc:Choice>
              <mc:Fallback>
                <p:oleObj name="Equation" r:id="rId3" imgW="1777680" imgH="711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9525" y="3654327"/>
                        <a:ext cx="4044950" cy="1612900"/>
                      </a:xfrm>
                      <a:prstGeom prst="rect">
                        <a:avLst/>
                      </a:prstGeom>
                      <a:noFill/>
                      <a:ln w="38100" cmpd="dbl">
                        <a:noFill/>
                        <a:miter lim="800000"/>
                        <a:headEnd/>
                        <a:tailEnd/>
                      </a:ln>
                      <a:effectLst/>
                    </p:spPr>
                  </p:pic>
                </p:oleObj>
              </mc:Fallback>
            </mc:AlternateContent>
          </a:graphicData>
        </a:graphic>
      </p:graphicFrame>
    </p:spTree>
    <p:extLst>
      <p:ext uri="{BB962C8B-B14F-4D97-AF65-F5344CB8AC3E}">
        <p14:creationId xmlns:p14="http://schemas.microsoft.com/office/powerpoint/2010/main" val="1690898030"/>
      </p:ext>
    </p:extLst>
  </p:cSld>
  <p:clrMapOvr>
    <a:masterClrMapping/>
  </p:clrMapOvr>
  <p:transition>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US" altLang="en-US" sz="4000" smtClean="0"/>
              <a:t>Constant Growth Perpetuity</a:t>
            </a:r>
          </a:p>
        </p:txBody>
      </p:sp>
      <p:graphicFrame>
        <p:nvGraphicFramePr>
          <p:cNvPr id="27650" name="Object 4"/>
          <p:cNvGraphicFramePr>
            <a:graphicFrameLocks noGrp="1" noChangeAspect="1"/>
          </p:cNvGraphicFramePr>
          <p:nvPr>
            <p:ph idx="1"/>
            <p:extLst>
              <p:ext uri="{D42A27DB-BD31-4B8C-83A1-F6EECF244321}">
                <p14:modId xmlns:p14="http://schemas.microsoft.com/office/powerpoint/2010/main" val="3238471166"/>
              </p:ext>
            </p:extLst>
          </p:nvPr>
        </p:nvGraphicFramePr>
        <p:xfrm>
          <a:off x="3265488" y="2065338"/>
          <a:ext cx="2359025" cy="1276350"/>
        </p:xfrm>
        <a:graphic>
          <a:graphicData uri="http://schemas.openxmlformats.org/presentationml/2006/ole">
            <mc:AlternateContent xmlns:mc="http://schemas.openxmlformats.org/markup-compatibility/2006">
              <mc:Choice xmlns:v="urn:schemas-microsoft-com:vml" Requires="v">
                <p:oleObj spid="_x0000_s58382" name="Equation" r:id="rId3" imgW="774360" imgH="419040" progId="Equation.3">
                  <p:embed/>
                </p:oleObj>
              </mc:Choice>
              <mc:Fallback>
                <p:oleObj name="Equation" r:id="rId3" imgW="774360" imgH="419040" progId="Equation.3">
                  <p:embed/>
                  <p:pic>
                    <p:nvPicPr>
                      <p:cNvPr id="0" name=""/>
                      <p:cNvPicPr>
                        <a:picLocks noChangeAspect="1" noChangeArrowheads="1"/>
                      </p:cNvPicPr>
                      <p:nvPr/>
                    </p:nvPicPr>
                    <p:blipFill>
                      <a:blip r:embed="rId4"/>
                      <a:srcRect/>
                      <a:stretch>
                        <a:fillRect/>
                      </a:stretch>
                    </p:blipFill>
                    <p:spPr bwMode="auto">
                      <a:xfrm>
                        <a:off x="3265488" y="2065338"/>
                        <a:ext cx="2359025" cy="1276350"/>
                      </a:xfrm>
                      <a:prstGeom prst="rect">
                        <a:avLst/>
                      </a:prstGeom>
                      <a:noFill/>
                      <a:ln>
                        <a:solidFill>
                          <a:schemeClr val="tx1">
                            <a:lumMod val="50000"/>
                            <a:lumOff val="50000"/>
                          </a:schemeClr>
                        </a:solidFill>
                      </a:ln>
                      <a:effectLst/>
                      <a:extLst/>
                    </p:spPr>
                  </p:pic>
                </p:oleObj>
              </mc:Fallback>
            </mc:AlternateContent>
          </a:graphicData>
        </a:graphic>
      </p:graphicFrame>
      <p:sp>
        <p:nvSpPr>
          <p:cNvPr id="27653" name="Text Box 7"/>
          <p:cNvSpPr txBox="1">
            <a:spLocks noChangeArrowheads="1"/>
          </p:cNvSpPr>
          <p:nvPr/>
        </p:nvSpPr>
        <p:spPr bwMode="auto">
          <a:xfrm>
            <a:off x="1570891" y="4271889"/>
            <a:ext cx="6138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i="1" dirty="0">
                <a:latin typeface="Arial" panose="020B0604020202020204" pitchFamily="34" charset="0"/>
                <a:cs typeface="Arial" panose="020B0604020202020204" pitchFamily="34" charset="0"/>
              </a:rPr>
              <a:t>g</a:t>
            </a:r>
            <a:r>
              <a:rPr lang="en-US" altLang="en-US" dirty="0">
                <a:latin typeface="Arial" panose="020B0604020202020204" pitchFamily="34" charset="0"/>
                <a:cs typeface="Arial" panose="020B0604020202020204" pitchFamily="34" charset="0"/>
              </a:rPr>
              <a:t> = the annual growth rate of the cash flow</a:t>
            </a:r>
          </a:p>
        </p:txBody>
      </p:sp>
    </p:spTree>
    <p:extLst>
      <p:ext uri="{BB962C8B-B14F-4D97-AF65-F5344CB8AC3E}">
        <p14:creationId xmlns:p14="http://schemas.microsoft.com/office/powerpoint/2010/main" val="3437668782"/>
      </p:ext>
    </p:extLst>
  </p:cSld>
  <p:clrMapOvr>
    <a:masterClrMapping/>
  </p:clrMapOvr>
  <p:transition>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lstStyle/>
          <a:p>
            <a:pPr eaLnBrk="1" hangingPunct="1"/>
            <a:r>
              <a:rPr lang="en-US" altLang="en-US" sz="4000" smtClean="0"/>
              <a:t>Constant Growth Perpetuity</a:t>
            </a:r>
          </a:p>
        </p:txBody>
      </p:sp>
      <p:graphicFrame>
        <p:nvGraphicFramePr>
          <p:cNvPr id="28674" name="Object 4"/>
          <p:cNvGraphicFramePr>
            <a:graphicFrameLocks noChangeAspect="1"/>
          </p:cNvGraphicFramePr>
          <p:nvPr>
            <p:extLst>
              <p:ext uri="{D42A27DB-BD31-4B8C-83A1-F6EECF244321}">
                <p14:modId xmlns:p14="http://schemas.microsoft.com/office/powerpoint/2010/main" val="2837691013"/>
              </p:ext>
            </p:extLst>
          </p:nvPr>
        </p:nvGraphicFramePr>
        <p:xfrm>
          <a:off x="1117600" y="3665538"/>
          <a:ext cx="2124075" cy="1149350"/>
        </p:xfrm>
        <a:graphic>
          <a:graphicData uri="http://schemas.openxmlformats.org/presentationml/2006/ole">
            <mc:AlternateContent xmlns:mc="http://schemas.openxmlformats.org/markup-compatibility/2006">
              <mc:Choice xmlns:v="urn:schemas-microsoft-com:vml" Requires="v">
                <p:oleObj spid="_x0000_s59418" name="Equation" r:id="rId3" imgW="774360" imgH="419040" progId="Equation.3">
                  <p:embed/>
                </p:oleObj>
              </mc:Choice>
              <mc:Fallback>
                <p:oleObj name="Equation" r:id="rId3" imgW="774360" imgH="419040" progId="Equation.3">
                  <p:embed/>
                  <p:pic>
                    <p:nvPicPr>
                      <p:cNvPr id="0" name=""/>
                      <p:cNvPicPr>
                        <a:picLocks noChangeAspect="1" noChangeArrowheads="1"/>
                      </p:cNvPicPr>
                      <p:nvPr/>
                    </p:nvPicPr>
                    <p:blipFill>
                      <a:blip r:embed="rId4"/>
                      <a:srcRect/>
                      <a:stretch>
                        <a:fillRect/>
                      </a:stretch>
                    </p:blipFill>
                    <p:spPr bwMode="auto">
                      <a:xfrm>
                        <a:off x="1117600" y="3665538"/>
                        <a:ext cx="2124075" cy="1149350"/>
                      </a:xfrm>
                      <a:prstGeom prst="rect">
                        <a:avLst/>
                      </a:prstGeom>
                      <a:noFill/>
                      <a:ln>
                        <a:noFill/>
                      </a:ln>
                      <a:effectLst/>
                      <a:extLst/>
                    </p:spPr>
                  </p:pic>
                </p:oleObj>
              </mc:Fallback>
            </mc:AlternateContent>
          </a:graphicData>
        </a:graphic>
      </p:graphicFrame>
      <p:sp>
        <p:nvSpPr>
          <p:cNvPr id="28677" name="Text Box 5"/>
          <p:cNvSpPr txBox="1">
            <a:spLocks noChangeArrowheads="1"/>
          </p:cNvSpPr>
          <p:nvPr/>
        </p:nvSpPr>
        <p:spPr bwMode="auto">
          <a:xfrm>
            <a:off x="492368" y="1828800"/>
            <a:ext cx="409369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b="1" dirty="0">
                <a:latin typeface="Arial" panose="020B0604020202020204" pitchFamily="34" charset="0"/>
                <a:cs typeface="Arial" panose="020B0604020202020204" pitchFamily="34" charset="0"/>
              </a:rPr>
              <a:t>NOTE: This formula can be used to value a perpetuity at any point in time. </a:t>
            </a:r>
          </a:p>
        </p:txBody>
      </p:sp>
      <p:sp>
        <p:nvSpPr>
          <p:cNvPr id="28678" name="AutoShape 6"/>
          <p:cNvSpPr>
            <a:spLocks noChangeArrowheads="1"/>
          </p:cNvSpPr>
          <p:nvPr/>
        </p:nvSpPr>
        <p:spPr bwMode="auto">
          <a:xfrm>
            <a:off x="3124200" y="5181600"/>
            <a:ext cx="3810000" cy="762000"/>
          </a:xfrm>
          <a:prstGeom prst="curvedUpArrow">
            <a:avLst>
              <a:gd name="adj1" fmla="val 100000"/>
              <a:gd name="adj2" fmla="val 200000"/>
              <a:gd name="adj3" fmla="val 33333"/>
            </a:avLst>
          </a:prstGeom>
          <a:solidFill>
            <a:schemeClr val="accent1">
              <a:lumMod val="75000"/>
            </a:schemeClr>
          </a:solidFill>
          <a:ln w="12700">
            <a:solidFill>
              <a:schemeClr val="tx1"/>
            </a:solidFill>
            <a:miter lim="800000"/>
            <a:headEnd type="none" w="sm" len="sm"/>
            <a:tailEnd type="none" w="sm" len="sm"/>
          </a:ln>
          <a:effectLst>
            <a:outerShdw blurRad="50800" dist="38100" dir="2700000" algn="tl" rotWithShape="0">
              <a:prstClr val="black">
                <a:alpha val="40000"/>
              </a:prstClr>
            </a:outerShdw>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aphicFrame>
        <p:nvGraphicFramePr>
          <p:cNvPr id="28675" name="Object 7"/>
          <p:cNvGraphicFramePr>
            <a:graphicFrameLocks noChangeAspect="1"/>
          </p:cNvGraphicFramePr>
          <p:nvPr>
            <p:extLst>
              <p:ext uri="{D42A27DB-BD31-4B8C-83A1-F6EECF244321}">
                <p14:modId xmlns:p14="http://schemas.microsoft.com/office/powerpoint/2010/main" val="670687463"/>
              </p:ext>
            </p:extLst>
          </p:nvPr>
        </p:nvGraphicFramePr>
        <p:xfrm>
          <a:off x="4724400" y="2895600"/>
          <a:ext cx="3749675" cy="2057400"/>
        </p:xfrm>
        <a:graphic>
          <a:graphicData uri="http://schemas.openxmlformats.org/presentationml/2006/ole">
            <mc:AlternateContent xmlns:mc="http://schemas.openxmlformats.org/markup-compatibility/2006">
              <mc:Choice xmlns:v="urn:schemas-microsoft-com:vml" Requires="v">
                <p:oleObj spid="_x0000_s59419" name="Equation" r:id="rId5" imgW="787320" imgH="431640" progId="Equation.3">
                  <p:embed/>
                </p:oleObj>
              </mc:Choice>
              <mc:Fallback>
                <p:oleObj name="Equation" r:id="rId5" imgW="78732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2895600"/>
                        <a:ext cx="3749675" cy="2057400"/>
                      </a:xfrm>
                      <a:prstGeom prst="rect">
                        <a:avLst/>
                      </a:prstGeom>
                      <a:solidFill>
                        <a:schemeClr val="accent1">
                          <a:lumMod val="20000"/>
                          <a:lumOff val="80000"/>
                        </a:schemeClr>
                      </a:solidFill>
                      <a:ln w="76200" cmpd="tri">
                        <a:solidFill>
                          <a:schemeClr val="tx1">
                            <a:lumMod val="50000"/>
                            <a:lumOff val="50000"/>
                          </a:schemeClr>
                        </a:solidFill>
                        <a:miter lim="800000"/>
                        <a:headEnd/>
                        <a:tailEnd/>
                      </a:ln>
                      <a:effectLst/>
                      <a:extLst/>
                    </p:spPr>
                  </p:pic>
                </p:oleObj>
              </mc:Fallback>
            </mc:AlternateContent>
          </a:graphicData>
        </a:graphic>
      </p:graphicFrame>
    </p:spTree>
    <p:extLst>
      <p:ext uri="{BB962C8B-B14F-4D97-AF65-F5344CB8AC3E}">
        <p14:creationId xmlns:p14="http://schemas.microsoft.com/office/powerpoint/2010/main" val="499507316"/>
      </p:ext>
    </p:extLst>
  </p:cSld>
  <p:clrMapOvr>
    <a:masterClrMapping/>
  </p:clrMapOvr>
  <p:transition>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altLang="en-US" smtClean="0"/>
              <a:t>Constant Growth Perpetuity</a:t>
            </a:r>
          </a:p>
        </p:txBody>
      </p:sp>
      <p:sp>
        <p:nvSpPr>
          <p:cNvPr id="29700" name="Rectangle 3"/>
          <p:cNvSpPr>
            <a:spLocks noChangeArrowheads="1"/>
          </p:cNvSpPr>
          <p:nvPr/>
        </p:nvSpPr>
        <p:spPr bwMode="auto">
          <a:xfrm>
            <a:off x="685800" y="1524000"/>
            <a:ext cx="7772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b="1" i="1" u="sng" dirty="0">
                <a:latin typeface="Arial" panose="020B0604020202020204" pitchFamily="34" charset="0"/>
                <a:cs typeface="Arial" panose="020B0604020202020204" pitchFamily="34" charset="0"/>
              </a:rPr>
              <a:t>Example</a:t>
            </a:r>
            <a:endParaRPr lang="en-US" altLang="en-US" i="1" dirty="0">
              <a:latin typeface="Arial" panose="020B0604020202020204" pitchFamily="34" charset="0"/>
              <a:cs typeface="Arial" panose="020B0604020202020204" pitchFamily="34" charset="0"/>
            </a:endParaRPr>
          </a:p>
          <a:p>
            <a:pPr>
              <a:spcBef>
                <a:spcPct val="20000"/>
              </a:spcBef>
              <a:buFont typeface="Wingdings" panose="05000000000000000000" pitchFamily="2" charset="2"/>
              <a:buNone/>
            </a:pPr>
            <a:r>
              <a:rPr lang="en-US" altLang="en-US" i="1" dirty="0">
                <a:latin typeface="Arial" panose="020B0604020202020204" pitchFamily="34" charset="0"/>
                <a:cs typeface="Arial" panose="020B0604020202020204" pitchFamily="34" charset="0"/>
              </a:rPr>
              <a:t>	What is the present value of $1 billion paid at the end of every year in perpetuity, assuming a rate of return of 10% and a constant growth rate of 4%?</a:t>
            </a:r>
          </a:p>
        </p:txBody>
      </p:sp>
      <p:graphicFrame>
        <p:nvGraphicFramePr>
          <p:cNvPr id="29698" name="Object 6"/>
          <p:cNvGraphicFramePr>
            <a:graphicFrameLocks noGrp="1" noChangeAspect="1"/>
          </p:cNvGraphicFramePr>
          <p:nvPr>
            <p:ph idx="1"/>
            <p:extLst>
              <p:ext uri="{D42A27DB-BD31-4B8C-83A1-F6EECF244321}">
                <p14:modId xmlns:p14="http://schemas.microsoft.com/office/powerpoint/2010/main" val="69937476"/>
              </p:ext>
            </p:extLst>
          </p:nvPr>
        </p:nvGraphicFramePr>
        <p:xfrm>
          <a:off x="2857500" y="3652910"/>
          <a:ext cx="3429000" cy="1525588"/>
        </p:xfrm>
        <a:graphic>
          <a:graphicData uri="http://schemas.openxmlformats.org/presentationml/2006/ole">
            <mc:AlternateContent xmlns:mc="http://schemas.openxmlformats.org/markup-compatibility/2006">
              <mc:Choice xmlns:v="urn:schemas-microsoft-com:vml" Requires="v">
                <p:oleObj spid="_x0000_s60430" name="Equation" r:id="rId3" imgW="1371600" imgH="609480" progId="Equation.3">
                  <p:embed/>
                </p:oleObj>
              </mc:Choice>
              <mc:Fallback>
                <p:oleObj name="Equation" r:id="rId3" imgW="1371600" imgH="609480" progId="Equation.3">
                  <p:embed/>
                  <p:pic>
                    <p:nvPicPr>
                      <p:cNvPr id="0" name=""/>
                      <p:cNvPicPr>
                        <a:picLocks noChangeAspect="1" noChangeArrowheads="1"/>
                      </p:cNvPicPr>
                      <p:nvPr/>
                    </p:nvPicPr>
                    <p:blipFill>
                      <a:blip r:embed="rId4"/>
                      <a:srcRect/>
                      <a:stretch>
                        <a:fillRect/>
                      </a:stretch>
                    </p:blipFill>
                    <p:spPr bwMode="auto">
                      <a:xfrm>
                        <a:off x="2857500" y="3652910"/>
                        <a:ext cx="3429000" cy="1525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191502939"/>
      </p:ext>
    </p:extLst>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38915"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38916" name="Rectangle 4"/>
          <p:cNvSpPr>
            <a:spLocks noGrp="1" noChangeArrowheads="1"/>
          </p:cNvSpPr>
          <p:nvPr>
            <p:ph type="title" idx="4294967295"/>
          </p:nvPr>
        </p:nvSpPr>
        <p:spPr>
          <a:xfrm>
            <a:off x="0" y="76200"/>
            <a:ext cx="7772400" cy="838200"/>
          </a:xfrm>
          <a:noFill/>
        </p:spPr>
        <p:txBody>
          <a:bodyPr/>
          <a:lstStyle/>
          <a:p>
            <a:r>
              <a:rPr lang="en-US" altLang="en-US" smtClean="0"/>
              <a:t>Effective Interest Rates</a:t>
            </a:r>
          </a:p>
        </p:txBody>
      </p:sp>
      <p:sp>
        <p:nvSpPr>
          <p:cNvPr id="197637" name="Rectangle 5"/>
          <p:cNvSpPr>
            <a:spLocks noGrp="1" noChangeArrowheads="1"/>
          </p:cNvSpPr>
          <p:nvPr>
            <p:ph type="body" idx="4294967295"/>
          </p:nvPr>
        </p:nvSpPr>
        <p:spPr>
          <a:xfrm>
            <a:off x="714375" y="3306640"/>
            <a:ext cx="7715250" cy="1085850"/>
          </a:xfrm>
          <a:noFill/>
          <a:ln w="57150" cap="flat" cmpd="thinThick">
            <a:noFill/>
            <a:miter lim="800000"/>
            <a:headEnd/>
            <a:tailEnd/>
          </a:ln>
        </p:spPr>
        <p:txBody>
          <a:bodyPr/>
          <a:lstStyle/>
          <a:p>
            <a:pPr>
              <a:lnSpc>
                <a:spcPct val="90000"/>
              </a:lnSpc>
              <a:buFont typeface="Wingdings" pitchFamily="2" charset="2"/>
              <a:buNone/>
            </a:pPr>
            <a:r>
              <a:rPr lang="en-US" altLang="en-US" u="sng" dirty="0" smtClean="0"/>
              <a:t>Annual Percentage Rate</a:t>
            </a:r>
            <a:r>
              <a:rPr lang="en-US" altLang="en-US" dirty="0" smtClean="0"/>
              <a:t> - Interest rate that is annualized using simple interest</a:t>
            </a:r>
          </a:p>
        </p:txBody>
      </p:sp>
      <p:sp>
        <p:nvSpPr>
          <p:cNvPr id="38918" name="Rectangle 6"/>
          <p:cNvSpPr>
            <a:spLocks noChangeArrowheads="1"/>
          </p:cNvSpPr>
          <p:nvPr/>
        </p:nvSpPr>
        <p:spPr bwMode="auto">
          <a:xfrm>
            <a:off x="647700" y="1714500"/>
            <a:ext cx="7696200" cy="1143000"/>
          </a:xfrm>
          <a:prstGeom prst="rect">
            <a:avLst/>
          </a:prstGeom>
          <a:noFill/>
          <a:ln w="57150" cap="flat" cmpd="thinThick">
            <a:noFill/>
            <a:miter lim="800000"/>
            <a:headEnd/>
            <a:tailEnd/>
          </a:ln>
          <a:extLst/>
        </p:spPr>
        <p:txBody>
          <a:bodyPr vert="horz" lIns="91440" tIns="45720" rIns="91440" bIns="45720" rtlCol="0">
            <a:normAutofit/>
          </a:bodyPr>
          <a:lstStyle/>
          <a:p>
            <a:pPr marL="228600" indent="-228600">
              <a:lnSpc>
                <a:spcPct val="90000"/>
              </a:lnSpc>
              <a:spcBef>
                <a:spcPts val="1000"/>
              </a:spcBef>
              <a:buFont typeface="Wingdings" pitchFamily="2" charset="2"/>
              <a:buNone/>
            </a:pPr>
            <a:r>
              <a:rPr lang="en-US" altLang="en-US" sz="2800" u="sng" dirty="0">
                <a:latin typeface="Arial" panose="020B0604020202020204" pitchFamily="34" charset="0"/>
                <a:cs typeface="Arial" panose="020B0604020202020204" pitchFamily="34" charset="0"/>
              </a:rPr>
              <a:t>Effective Annual Interest Rate</a:t>
            </a:r>
            <a:r>
              <a:rPr lang="en-US" altLang="en-US" sz="2800" dirty="0">
                <a:latin typeface="Arial" panose="020B0604020202020204" pitchFamily="34" charset="0"/>
                <a:cs typeface="Arial" panose="020B0604020202020204" pitchFamily="34" charset="0"/>
              </a:rPr>
              <a:t> - Interest rate that is annualized using compound </a:t>
            </a:r>
            <a:r>
              <a:rPr lang="en-US" altLang="en-US" sz="2800" dirty="0" smtClean="0">
                <a:latin typeface="Arial" panose="020B0604020202020204" pitchFamily="34" charset="0"/>
                <a:cs typeface="Arial" panose="020B0604020202020204" pitchFamily="34" charset="0"/>
              </a:rPr>
              <a:t>interest</a:t>
            </a:r>
            <a:endParaRPr lang="en-US" alt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0002419"/>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28"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29" name="Rectangle 4"/>
          <p:cNvSpPr>
            <a:spLocks noGrp="1" noChangeArrowheads="1"/>
          </p:cNvSpPr>
          <p:nvPr>
            <p:ph type="title"/>
          </p:nvPr>
        </p:nvSpPr>
        <p:spPr>
          <a:noFill/>
        </p:spPr>
        <p:txBody>
          <a:bodyPr/>
          <a:lstStyle/>
          <a:p>
            <a:pPr eaLnBrk="1" hangingPunct="1"/>
            <a:r>
              <a:rPr lang="en-US" altLang="en-US" smtClean="0"/>
              <a:t>Future Values</a:t>
            </a:r>
          </a:p>
        </p:txBody>
      </p:sp>
      <p:sp>
        <p:nvSpPr>
          <p:cNvPr id="1030" name="Rectangle 5"/>
          <p:cNvSpPr>
            <a:spLocks noGrp="1" noChangeArrowheads="1"/>
          </p:cNvSpPr>
          <p:nvPr>
            <p:ph type="body" idx="1"/>
          </p:nvPr>
        </p:nvSpPr>
        <p:spPr>
          <a:xfrm>
            <a:off x="1877451" y="1772529"/>
            <a:ext cx="5930118" cy="4475871"/>
          </a:xfrm>
          <a:noFill/>
        </p:spPr>
        <p:txBody>
          <a:bodyPr>
            <a:normAutofit/>
          </a:bodyPr>
          <a:lstStyle/>
          <a:p>
            <a:pPr eaLnBrk="1" hangingPunct="1">
              <a:buFont typeface="Wingdings" panose="05000000000000000000" pitchFamily="2" charset="2"/>
              <a:buNone/>
            </a:pPr>
            <a:r>
              <a:rPr lang="en-US" altLang="en-US" sz="3200" dirty="0" smtClean="0"/>
              <a:t>Future Value of $100 = FV</a:t>
            </a:r>
          </a:p>
          <a:p>
            <a:pPr eaLnBrk="1" hangingPunct="1">
              <a:buFont typeface="Wingdings" panose="05000000000000000000" pitchFamily="2" charset="2"/>
              <a:buNone/>
            </a:pPr>
            <a:endParaRPr lang="en-US" altLang="en-US" sz="3200" dirty="0" smtClean="0"/>
          </a:p>
          <a:p>
            <a:pPr eaLnBrk="1" hangingPunct="1">
              <a:buFont typeface="Wingdings" panose="05000000000000000000" pitchFamily="2" charset="2"/>
              <a:buNone/>
            </a:pPr>
            <a:endParaRPr lang="en-US" altLang="en-US" sz="3200" dirty="0" smtClean="0"/>
          </a:p>
        </p:txBody>
      </p:sp>
      <p:sp>
        <p:nvSpPr>
          <p:cNvPr id="1031" name="Rectangle 7"/>
          <p:cNvSpPr>
            <a:spLocks noChangeArrowheads="1"/>
          </p:cNvSpPr>
          <p:nvPr/>
        </p:nvSpPr>
        <p:spPr bwMode="auto">
          <a:xfrm>
            <a:off x="1714500" y="2933700"/>
            <a:ext cx="5715000" cy="1524000"/>
          </a:xfrm>
          <a:prstGeom prst="rect">
            <a:avLst/>
          </a:prstGeom>
          <a:noFill/>
          <a:ln w="76200" cmpd="tri">
            <a:solidFill>
              <a:schemeClr val="tx1">
                <a:lumMod val="50000"/>
                <a:lumOff val="50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aphicFrame>
        <p:nvGraphicFramePr>
          <p:cNvPr id="2" name="Object 1">
            <a:hlinkClick r:id="" action="ppaction://ole?verb=0"/>
          </p:cNvPr>
          <p:cNvGraphicFramePr>
            <a:graphicFrameLocks/>
          </p:cNvGraphicFramePr>
          <p:nvPr>
            <p:extLst>
              <p:ext uri="{D42A27DB-BD31-4B8C-83A1-F6EECF244321}">
                <p14:modId xmlns:p14="http://schemas.microsoft.com/office/powerpoint/2010/main" val="3621890678"/>
              </p:ext>
            </p:extLst>
          </p:nvPr>
        </p:nvGraphicFramePr>
        <p:xfrm>
          <a:off x="2022634" y="3261791"/>
          <a:ext cx="5098732" cy="867818"/>
        </p:xfrm>
        <a:graphic>
          <a:graphicData uri="http://schemas.openxmlformats.org/presentationml/2006/ole">
            <mc:AlternateContent xmlns:mc="http://schemas.openxmlformats.org/markup-compatibility/2006">
              <mc:Choice xmlns:v="urn:schemas-microsoft-com:vml" Requires="v">
                <p:oleObj spid="_x0000_s1038" name="Equation" r:id="rId4" imgW="1206360" imgH="228600" progId="Equation.3">
                  <p:embed/>
                </p:oleObj>
              </mc:Choice>
              <mc:Fallback>
                <p:oleObj name="Equation" r:id="rId4" imgW="1206360" imgH="228600" progId="Equation.3">
                  <p:embed/>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22634" y="3261791"/>
                        <a:ext cx="5098732" cy="86781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202171394"/>
      </p:ext>
    </p:extLst>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51" name="Rectangle 4"/>
          <p:cNvSpPr>
            <a:spLocks noGrp="1" noChangeArrowheads="1"/>
          </p:cNvSpPr>
          <p:nvPr>
            <p:ph type="title" idx="4294967295"/>
          </p:nvPr>
        </p:nvSpPr>
        <p:spPr>
          <a:xfrm>
            <a:off x="0" y="76200"/>
            <a:ext cx="7772400" cy="838200"/>
          </a:xfrm>
        </p:spPr>
        <p:txBody>
          <a:bodyPr/>
          <a:lstStyle/>
          <a:p>
            <a:r>
              <a:rPr lang="en-US" altLang="en-US" dirty="0" smtClean="0"/>
              <a:t>EAR &amp; APR Calculations</a:t>
            </a:r>
          </a:p>
        </p:txBody>
      </p:sp>
      <p:sp>
        <p:nvSpPr>
          <p:cNvPr id="111653" name="Content Placeholder 4"/>
          <p:cNvSpPr>
            <a:spLocks noGrp="1"/>
          </p:cNvSpPr>
          <p:nvPr>
            <p:ph idx="4294967295"/>
          </p:nvPr>
        </p:nvSpPr>
        <p:spPr>
          <a:xfrm>
            <a:off x="514350" y="1407941"/>
            <a:ext cx="7772400" cy="4572000"/>
          </a:xfrm>
        </p:spPr>
        <p:txBody>
          <a:bodyPr>
            <a:normAutofit/>
          </a:bodyPr>
          <a:lstStyle/>
          <a:p>
            <a:pPr marL="0" indent="0">
              <a:buFont typeface="Wingdings" pitchFamily="2" charset="2"/>
              <a:buNone/>
            </a:pPr>
            <a:r>
              <a:rPr lang="en-US" altLang="en-US" sz="3200" u="sng" dirty="0" smtClean="0"/>
              <a:t>Annual Percentage Rate (APR):</a:t>
            </a:r>
          </a:p>
        </p:txBody>
      </p:sp>
      <p:sp>
        <p:nvSpPr>
          <p:cNvPr id="111649" name="Rectangle 2"/>
          <p:cNvSpPr>
            <a:spLocks noChangeArrowheads="1"/>
          </p:cNvSpPr>
          <p:nvPr/>
        </p:nvSpPr>
        <p:spPr bwMode="auto">
          <a:xfrm>
            <a:off x="2286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base">
              <a:spcBef>
                <a:spcPct val="0"/>
              </a:spcBef>
              <a:spcAft>
                <a:spcPct val="0"/>
              </a:spcAft>
            </a:pPr>
            <a:r>
              <a:rPr lang="en-US" altLang="en-US" i="1" dirty="0">
                <a:solidFill>
                  <a:srgbClr val="000000"/>
                </a:solidFill>
                <a:latin typeface="Arial" panose="020B0604020202020204" pitchFamily="34" charset="0"/>
                <a:cs typeface="Arial" panose="020B0604020202020204" pitchFamily="34" charset="0"/>
              </a:rPr>
              <a:t>*where MR = monthly interest rate</a:t>
            </a:r>
          </a:p>
        </p:txBody>
      </p:sp>
      <p:sp>
        <p:nvSpPr>
          <p:cNvPr id="111650"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base">
              <a:spcBef>
                <a:spcPct val="0"/>
              </a:spcBef>
              <a:spcAft>
                <a:spcPct val="0"/>
              </a:spcAft>
            </a:pPr>
            <a:endParaRPr lang="en-US" altLang="en-US" u="sng">
              <a:solidFill>
                <a:srgbClr val="000000"/>
              </a:solidFill>
            </a:endParaRPr>
          </a:p>
        </p:txBody>
      </p:sp>
      <p:graphicFrame>
        <p:nvGraphicFramePr>
          <p:cNvPr id="111647" name="Object 31"/>
          <p:cNvGraphicFramePr>
            <a:graphicFrameLocks noChangeAspect="1"/>
          </p:cNvGraphicFramePr>
          <p:nvPr>
            <p:extLst>
              <p:ext uri="{D42A27DB-BD31-4B8C-83A1-F6EECF244321}">
                <p14:modId xmlns:p14="http://schemas.microsoft.com/office/powerpoint/2010/main" val="1974643124"/>
              </p:ext>
            </p:extLst>
          </p:nvPr>
        </p:nvGraphicFramePr>
        <p:xfrm>
          <a:off x="2643188" y="4132263"/>
          <a:ext cx="4118369" cy="707023"/>
        </p:xfrm>
        <a:graphic>
          <a:graphicData uri="http://schemas.openxmlformats.org/presentationml/2006/ole">
            <mc:AlternateContent xmlns:mc="http://schemas.openxmlformats.org/markup-compatibility/2006">
              <mc:Choice xmlns:v="urn:schemas-microsoft-com:vml" Requires="v">
                <p:oleObj spid="_x0000_s61462" name="Equation" r:id="rId4" imgW="1333440" imgH="228600" progId="Equation.3">
                  <p:embed/>
                </p:oleObj>
              </mc:Choice>
              <mc:Fallback>
                <p:oleObj name="Equation" r:id="rId4" imgW="1333440" imgH="228600" progId="Equation.3">
                  <p:embed/>
                  <p:pic>
                    <p:nvPicPr>
                      <p:cNvPr id="0" name=""/>
                      <p:cNvPicPr>
                        <a:picLocks noChangeAspect="1" noChangeArrowheads="1"/>
                      </p:cNvPicPr>
                      <p:nvPr/>
                    </p:nvPicPr>
                    <p:blipFill>
                      <a:blip r:embed="rId5"/>
                      <a:srcRect/>
                      <a:stretch>
                        <a:fillRect/>
                      </a:stretch>
                    </p:blipFill>
                    <p:spPr bwMode="auto">
                      <a:xfrm>
                        <a:off x="2643188" y="4132263"/>
                        <a:ext cx="4118369" cy="707023"/>
                      </a:xfrm>
                      <a:prstGeom prst="rect">
                        <a:avLst/>
                      </a:prstGeom>
                      <a:noFill/>
                      <a:extLst/>
                    </p:spPr>
                  </p:pic>
                </p:oleObj>
              </mc:Fallback>
            </mc:AlternateContent>
          </a:graphicData>
        </a:graphic>
      </p:graphicFrame>
      <p:sp>
        <p:nvSpPr>
          <p:cNvPr id="111652" name="TextBox 3"/>
          <p:cNvSpPr txBox="1">
            <a:spLocks noChangeArrowheads="1"/>
          </p:cNvSpPr>
          <p:nvPr/>
        </p:nvSpPr>
        <p:spPr bwMode="auto">
          <a:xfrm>
            <a:off x="537368" y="3196786"/>
            <a:ext cx="80692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fontAlgn="base">
              <a:spcBef>
                <a:spcPct val="0"/>
              </a:spcBef>
              <a:spcAft>
                <a:spcPct val="0"/>
              </a:spcAft>
            </a:pPr>
            <a:r>
              <a:rPr lang="en-US" altLang="en-US" sz="3200" u="sng" dirty="0">
                <a:solidFill>
                  <a:srgbClr val="000000"/>
                </a:solidFill>
                <a:latin typeface="Arial" panose="020B0604020202020204" pitchFamily="34" charset="0"/>
                <a:cs typeface="Arial" panose="020B0604020202020204" pitchFamily="34" charset="0"/>
              </a:rPr>
              <a:t>Effective Annual Interest Rate (EAR)</a:t>
            </a:r>
            <a:r>
              <a:rPr lang="en-US" altLang="en-US" u="sng" dirty="0">
                <a:solidFill>
                  <a:srgbClr val="000000"/>
                </a:solidFill>
                <a:latin typeface="Arial" panose="020B0604020202020204" pitchFamily="34" charset="0"/>
                <a:cs typeface="Arial" panose="020B0604020202020204" pitchFamily="34" charset="0"/>
              </a:rPr>
              <a:t>:</a:t>
            </a:r>
          </a:p>
        </p:txBody>
      </p:sp>
      <p:graphicFrame>
        <p:nvGraphicFramePr>
          <p:cNvPr id="6" name="Object 32"/>
          <p:cNvGraphicFramePr>
            <a:graphicFrameLocks noChangeAspect="1"/>
          </p:cNvGraphicFramePr>
          <p:nvPr>
            <p:extLst>
              <p:ext uri="{D42A27DB-BD31-4B8C-83A1-F6EECF244321}">
                <p14:modId xmlns:p14="http://schemas.microsoft.com/office/powerpoint/2010/main" val="3134140"/>
              </p:ext>
            </p:extLst>
          </p:nvPr>
        </p:nvGraphicFramePr>
        <p:xfrm>
          <a:off x="2774950" y="2239963"/>
          <a:ext cx="3286125" cy="533400"/>
        </p:xfrm>
        <a:graphic>
          <a:graphicData uri="http://schemas.openxmlformats.org/presentationml/2006/ole">
            <mc:AlternateContent xmlns:mc="http://schemas.openxmlformats.org/markup-compatibility/2006">
              <mc:Choice xmlns:v="urn:schemas-microsoft-com:vml" Requires="v">
                <p:oleObj spid="_x0000_s61463" name="Equation" r:id="rId6" imgW="1002960" imgH="164880" progId="Equation.3">
                  <p:embed/>
                </p:oleObj>
              </mc:Choice>
              <mc:Fallback>
                <p:oleObj name="Equation" r:id="rId6" imgW="1002960" imgH="164880" progId="Equation.3">
                  <p:embed/>
                  <p:pic>
                    <p:nvPicPr>
                      <p:cNvPr id="0" name=""/>
                      <p:cNvPicPr>
                        <a:picLocks noChangeAspect="1" noChangeArrowheads="1"/>
                      </p:cNvPicPr>
                      <p:nvPr/>
                    </p:nvPicPr>
                    <p:blipFill>
                      <a:blip r:embed="rId7"/>
                      <a:srcRect/>
                      <a:stretch>
                        <a:fillRect/>
                      </a:stretch>
                    </p:blipFill>
                    <p:spPr bwMode="auto">
                      <a:xfrm>
                        <a:off x="2774950" y="2239963"/>
                        <a:ext cx="3286125"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62471044"/>
      </p:ext>
    </p:extLst>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3993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39940" name="Rectangle 4"/>
          <p:cNvSpPr>
            <a:spLocks noGrp="1" noChangeArrowheads="1"/>
          </p:cNvSpPr>
          <p:nvPr>
            <p:ph type="title" idx="4294967295"/>
          </p:nvPr>
        </p:nvSpPr>
        <p:spPr>
          <a:xfrm>
            <a:off x="0" y="76200"/>
            <a:ext cx="7772400" cy="838200"/>
          </a:xfrm>
          <a:noFill/>
        </p:spPr>
        <p:txBody>
          <a:bodyPr/>
          <a:lstStyle/>
          <a:p>
            <a:r>
              <a:rPr lang="en-US" altLang="en-US" smtClean="0"/>
              <a:t>Effective Interest Rates</a:t>
            </a:r>
          </a:p>
        </p:txBody>
      </p:sp>
      <p:sp>
        <p:nvSpPr>
          <p:cNvPr id="39941" name="Rectangle 5"/>
          <p:cNvSpPr>
            <a:spLocks noGrp="1" noChangeArrowheads="1"/>
          </p:cNvSpPr>
          <p:nvPr>
            <p:ph type="body" idx="4294967295"/>
          </p:nvPr>
        </p:nvSpPr>
        <p:spPr>
          <a:xfrm>
            <a:off x="822960" y="1534551"/>
            <a:ext cx="7772400" cy="4572000"/>
          </a:xfrm>
          <a:noFill/>
        </p:spPr>
        <p:txBody>
          <a:bodyPr/>
          <a:lstStyle/>
          <a:p>
            <a:pPr>
              <a:buFont typeface="Wingdings" pitchFamily="2" charset="2"/>
              <a:buNone/>
            </a:pPr>
            <a:r>
              <a:rPr lang="en-US" altLang="en-US" sz="2800" i="1" u="sng" dirty="0" smtClean="0"/>
              <a:t>Example:</a:t>
            </a:r>
            <a:endParaRPr lang="en-US" altLang="en-US" u="sng" dirty="0" smtClean="0"/>
          </a:p>
          <a:p>
            <a:pPr>
              <a:buFont typeface="Wingdings" pitchFamily="2" charset="2"/>
              <a:buNone/>
            </a:pPr>
            <a:r>
              <a:rPr lang="en-US" altLang="en-US" sz="2800" i="1" dirty="0" smtClean="0"/>
              <a:t>	Given a monthly rate of 1%, what is the effective annual rate (EAR)? What is the annual percentage rate (APR)?</a:t>
            </a:r>
            <a:endParaRPr lang="en-US" altLang="en-US" sz="2800" dirty="0" smtClean="0"/>
          </a:p>
          <a:p>
            <a:pPr>
              <a:buFont typeface="Wingdings" pitchFamily="2" charset="2"/>
              <a:buNone/>
            </a:pPr>
            <a:endParaRPr lang="en-US" altLang="en-US" sz="2800" dirty="0" smtClean="0"/>
          </a:p>
          <a:p>
            <a:pPr>
              <a:buFont typeface="Wingdings" pitchFamily="2" charset="2"/>
              <a:buNone/>
            </a:pPr>
            <a:endParaRPr lang="en-US" altLang="en-US" sz="2800" dirty="0" smtClean="0"/>
          </a:p>
        </p:txBody>
      </p:sp>
    </p:spTree>
    <p:extLst>
      <p:ext uri="{BB962C8B-B14F-4D97-AF65-F5344CB8AC3E}">
        <p14:creationId xmlns:p14="http://schemas.microsoft.com/office/powerpoint/2010/main" val="769091463"/>
      </p:ext>
    </p:extLst>
  </p:cSld>
  <p:clrMapOvr>
    <a:masterClrMapping/>
  </p:clrMapOvr>
  <p:transition>
    <p:zo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508"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509" name="Rectangle 4"/>
          <p:cNvSpPr>
            <a:spLocks noGrp="1" noChangeArrowheads="1"/>
          </p:cNvSpPr>
          <p:nvPr>
            <p:ph type="title" idx="4294967295"/>
          </p:nvPr>
        </p:nvSpPr>
        <p:spPr>
          <a:xfrm>
            <a:off x="0" y="76200"/>
            <a:ext cx="7772400" cy="838200"/>
          </a:xfrm>
          <a:noFill/>
        </p:spPr>
        <p:txBody>
          <a:bodyPr/>
          <a:lstStyle/>
          <a:p>
            <a:r>
              <a:rPr lang="en-US" altLang="en-US" smtClean="0"/>
              <a:t>Effective Interest Rates</a:t>
            </a:r>
          </a:p>
        </p:txBody>
      </p:sp>
      <p:graphicFrame>
        <p:nvGraphicFramePr>
          <p:cNvPr id="21506" name="Object 2"/>
          <p:cNvGraphicFramePr>
            <a:graphicFrameLocks/>
          </p:cNvGraphicFramePr>
          <p:nvPr>
            <p:extLst>
              <p:ext uri="{D42A27DB-BD31-4B8C-83A1-F6EECF244321}">
                <p14:modId xmlns:p14="http://schemas.microsoft.com/office/powerpoint/2010/main" val="671186130"/>
              </p:ext>
            </p:extLst>
          </p:nvPr>
        </p:nvGraphicFramePr>
        <p:xfrm>
          <a:off x="1560513" y="3679825"/>
          <a:ext cx="5945187" cy="2328863"/>
        </p:xfrm>
        <a:graphic>
          <a:graphicData uri="http://schemas.openxmlformats.org/presentationml/2006/ole">
            <mc:AlternateContent xmlns:mc="http://schemas.openxmlformats.org/markup-compatibility/2006">
              <mc:Choice xmlns:v="urn:schemas-microsoft-com:vml" Requires="v">
                <p:oleObj spid="_x0000_s62476" name="Equation" r:id="rId4" imgW="2336760" imgH="914400" progId="Equation.3">
                  <p:embed/>
                </p:oleObj>
              </mc:Choice>
              <mc:Fallback>
                <p:oleObj name="Equation" r:id="rId4" imgW="2336760" imgH="914400" progId="Equation.3">
                  <p:embed/>
                  <p:pic>
                    <p:nvPicPr>
                      <p:cNvPr id="0" name=""/>
                      <p:cNvPicPr>
                        <a:picLocks noChangeArrowheads="1"/>
                      </p:cNvPicPr>
                      <p:nvPr/>
                    </p:nvPicPr>
                    <p:blipFill>
                      <a:blip r:embed="rId5"/>
                      <a:srcRect/>
                      <a:stretch>
                        <a:fillRect/>
                      </a:stretch>
                    </p:blipFill>
                    <p:spPr bwMode="auto">
                      <a:xfrm>
                        <a:off x="1560513" y="3679825"/>
                        <a:ext cx="5945187" cy="2328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5"/>
          <p:cNvSpPr txBox="1">
            <a:spLocks noChangeArrowheads="1"/>
          </p:cNvSpPr>
          <p:nvPr/>
        </p:nvSpPr>
        <p:spPr>
          <a:xfrm>
            <a:off x="822960" y="1534551"/>
            <a:ext cx="7772400" cy="4572000"/>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ü"/>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None/>
            </a:pPr>
            <a:r>
              <a:rPr lang="en-US" altLang="en-US" i="1" u="sng" smtClean="0"/>
              <a:t>Example:</a:t>
            </a:r>
            <a:endParaRPr lang="en-US" altLang="en-US" u="sng" smtClean="0"/>
          </a:p>
          <a:p>
            <a:pPr>
              <a:buFont typeface="Wingdings" pitchFamily="2" charset="2"/>
              <a:buNone/>
            </a:pPr>
            <a:r>
              <a:rPr lang="en-US" altLang="en-US" i="1" smtClean="0"/>
              <a:t>	Given a monthly rate of 1%, what is the effective annual rate (EAR)? What is the annual percentage rate (APR)?</a:t>
            </a:r>
            <a:endParaRPr lang="en-US" altLang="en-US" smtClean="0"/>
          </a:p>
          <a:p>
            <a:pPr>
              <a:buFont typeface="Wingdings" pitchFamily="2" charset="2"/>
              <a:buNone/>
            </a:pPr>
            <a:endParaRPr lang="en-US" altLang="en-US" smtClean="0"/>
          </a:p>
          <a:p>
            <a:pPr>
              <a:buFont typeface="Wingdings" pitchFamily="2" charset="2"/>
              <a:buNone/>
            </a:pPr>
            <a:endParaRPr lang="en-US" altLang="en-US" dirty="0" smtClean="0"/>
          </a:p>
        </p:txBody>
      </p:sp>
    </p:spTree>
    <p:extLst>
      <p:ext uri="{BB962C8B-B14F-4D97-AF65-F5344CB8AC3E}">
        <p14:creationId xmlns:p14="http://schemas.microsoft.com/office/powerpoint/2010/main" val="2827600085"/>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05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054" name="Rectangle 4"/>
          <p:cNvSpPr>
            <a:spLocks noGrp="1" noChangeArrowheads="1"/>
          </p:cNvSpPr>
          <p:nvPr>
            <p:ph type="title"/>
          </p:nvPr>
        </p:nvSpPr>
        <p:spPr>
          <a:noFill/>
        </p:spPr>
        <p:txBody>
          <a:bodyPr/>
          <a:lstStyle/>
          <a:p>
            <a:r>
              <a:rPr lang="en-US" altLang="en-US" smtClean="0"/>
              <a:t>Future Values</a:t>
            </a:r>
          </a:p>
        </p:txBody>
      </p:sp>
      <p:graphicFrame>
        <p:nvGraphicFramePr>
          <p:cNvPr id="2050" name="Object 2">
            <a:hlinkClick r:id="" action="ppaction://ole?verb=0"/>
          </p:cNvPr>
          <p:cNvGraphicFramePr>
            <a:graphicFrameLocks/>
          </p:cNvGraphicFramePr>
          <p:nvPr>
            <p:extLst>
              <p:ext uri="{D42A27DB-BD31-4B8C-83A1-F6EECF244321}">
                <p14:modId xmlns:p14="http://schemas.microsoft.com/office/powerpoint/2010/main" val="3342433865"/>
              </p:ext>
            </p:extLst>
          </p:nvPr>
        </p:nvGraphicFramePr>
        <p:xfrm>
          <a:off x="814168" y="1627584"/>
          <a:ext cx="3986432" cy="740569"/>
        </p:xfrm>
        <a:graphic>
          <a:graphicData uri="http://schemas.openxmlformats.org/presentationml/2006/ole">
            <mc:AlternateContent xmlns:mc="http://schemas.openxmlformats.org/markup-compatibility/2006">
              <mc:Choice xmlns:v="urn:schemas-microsoft-com:vml" Requires="v">
                <p:oleObj spid="_x0000_s2073" name="Equation" r:id="rId4" imgW="1206360" imgH="228600" progId="Equation.3">
                  <p:embed/>
                </p:oleObj>
              </mc:Choice>
              <mc:Fallback>
                <p:oleObj name="Equation" r:id="rId4" imgW="1206360" imgH="228600" progId="Equation.3">
                  <p:embed/>
                  <p:pic>
                    <p:nvPicPr>
                      <p:cNvPr id="0" name=""/>
                      <p:cNvPicPr>
                        <a:picLocks noChangeArrowheads="1"/>
                      </p:cNvPicPr>
                      <p:nvPr/>
                    </p:nvPicPr>
                    <p:blipFill>
                      <a:blip r:embed="rId5"/>
                      <a:srcRect/>
                      <a:stretch>
                        <a:fillRect/>
                      </a:stretch>
                    </p:blipFill>
                    <p:spPr bwMode="auto">
                      <a:xfrm>
                        <a:off x="814168" y="1627584"/>
                        <a:ext cx="3986432" cy="740569"/>
                      </a:xfrm>
                      <a:prstGeom prst="rect">
                        <a:avLst/>
                      </a:prstGeom>
                      <a:noFill/>
                      <a:ln>
                        <a:noFill/>
                      </a:ln>
                      <a:effectLst/>
                      <a:extLst/>
                    </p:spPr>
                  </p:pic>
                </p:oleObj>
              </mc:Fallback>
            </mc:AlternateContent>
          </a:graphicData>
        </a:graphic>
      </p:graphicFrame>
      <p:sp>
        <p:nvSpPr>
          <p:cNvPr id="2055" name="Rectangle 6"/>
          <p:cNvSpPr>
            <a:spLocks noChangeArrowheads="1"/>
          </p:cNvSpPr>
          <p:nvPr/>
        </p:nvSpPr>
        <p:spPr bwMode="auto">
          <a:xfrm>
            <a:off x="647699" y="1502569"/>
            <a:ext cx="4276997" cy="990600"/>
          </a:xfrm>
          <a:prstGeom prst="rect">
            <a:avLst/>
          </a:prstGeom>
          <a:noFill/>
          <a:ln w="76200" cmpd="tri">
            <a:solidFill>
              <a:schemeClr val="tx1">
                <a:lumMod val="50000"/>
                <a:lumOff val="50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056" name="Rectangle 7"/>
          <p:cNvSpPr>
            <a:spLocks noChangeArrowheads="1"/>
          </p:cNvSpPr>
          <p:nvPr/>
        </p:nvSpPr>
        <p:spPr bwMode="auto">
          <a:xfrm>
            <a:off x="833438" y="2662238"/>
            <a:ext cx="7934325" cy="3136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800" i="1" u="sng" dirty="0">
                <a:latin typeface="Arial" panose="020B0604020202020204" pitchFamily="34" charset="0"/>
                <a:cs typeface="Arial" panose="020B0604020202020204" pitchFamily="34" charset="0"/>
              </a:rPr>
              <a:t>Example - FV</a:t>
            </a:r>
          </a:p>
          <a:p>
            <a:pPr>
              <a:spcBef>
                <a:spcPct val="50000"/>
              </a:spcBef>
            </a:pPr>
            <a:r>
              <a:rPr lang="en-US" altLang="en-US" sz="2800" i="1" dirty="0">
                <a:latin typeface="Arial" panose="020B0604020202020204" pitchFamily="34" charset="0"/>
                <a:cs typeface="Arial" panose="020B0604020202020204" pitchFamily="34" charset="0"/>
              </a:rPr>
              <a:t>What is the future value of $100 if interest is compounded annually at a rate of 7% for two years?</a:t>
            </a:r>
            <a:endParaRPr lang="en-US" altLang="en-US" i="1" dirty="0">
              <a:latin typeface="Arial" panose="020B0604020202020204" pitchFamily="34" charset="0"/>
              <a:cs typeface="Arial" panose="020B0604020202020204" pitchFamily="34" charset="0"/>
            </a:endParaRPr>
          </a:p>
          <a:p>
            <a:pPr>
              <a:spcBef>
                <a:spcPct val="50000"/>
              </a:spcBef>
            </a:pPr>
            <a:endParaRPr lang="en-US" altLang="en-US" i="1" dirty="0">
              <a:latin typeface="Arial" panose="020B0604020202020204" pitchFamily="34" charset="0"/>
              <a:cs typeface="Arial" panose="020B0604020202020204" pitchFamily="34" charset="0"/>
            </a:endParaRPr>
          </a:p>
          <a:p>
            <a:pPr latinLnBrk="1">
              <a:spcBef>
                <a:spcPct val="50000"/>
              </a:spcBef>
            </a:pPr>
            <a:endParaRPr lang="en-US" altLang="en-US" i="1" dirty="0">
              <a:latin typeface="Arial" panose="020B0604020202020204" pitchFamily="34" charset="0"/>
              <a:cs typeface="Arial" panose="020B0604020202020204" pitchFamily="34" charset="0"/>
            </a:endParaRPr>
          </a:p>
        </p:txBody>
      </p:sp>
      <p:graphicFrame>
        <p:nvGraphicFramePr>
          <p:cNvPr id="149512" name="Object 3"/>
          <p:cNvGraphicFramePr>
            <a:graphicFrameLocks/>
          </p:cNvGraphicFramePr>
          <p:nvPr/>
        </p:nvGraphicFramePr>
        <p:xfrm>
          <a:off x="1447800" y="4800600"/>
          <a:ext cx="5100638" cy="1049338"/>
        </p:xfrm>
        <a:graphic>
          <a:graphicData uri="http://schemas.openxmlformats.org/presentationml/2006/ole">
            <mc:AlternateContent xmlns:mc="http://schemas.openxmlformats.org/markup-compatibility/2006">
              <mc:Choice xmlns:v="urn:schemas-microsoft-com:vml" Requires="v">
                <p:oleObj spid="_x0000_s2074" name="Equation" r:id="rId6" imgW="2222280" imgH="457200" progId="Equation.3">
                  <p:embed/>
                </p:oleObj>
              </mc:Choice>
              <mc:Fallback>
                <p:oleObj name="Equation" r:id="rId6" imgW="2222280" imgH="457200" progId="Equation.3">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4800600"/>
                        <a:ext cx="5100638"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Rectangle 1"/>
          <p:cNvSpPr/>
          <p:nvPr/>
        </p:nvSpPr>
        <p:spPr>
          <a:xfrm>
            <a:off x="5227403" y="1569839"/>
            <a:ext cx="2642070" cy="923330"/>
          </a:xfrm>
          <a:prstGeom prst="rect">
            <a:avLst/>
          </a:prstGeom>
          <a:noFill/>
        </p:spPr>
        <p:txBody>
          <a:bodyPr wrap="none" lIns="91440" tIns="45720" rIns="91440" bIns="45720">
            <a:spAutoFit/>
          </a:bodyPr>
          <a:lstStyle/>
          <a:p>
            <a:pPr algn="ctr"/>
            <a:r>
              <a:rPr lang="en-US" sz="5400" b="1" cap="none" spc="0" dirty="0" smtClean="0">
                <a:ln w="12700">
                  <a:solidFill>
                    <a:schemeClr val="accent6">
                      <a:lumMod val="75000"/>
                    </a:schemeClr>
                  </a:solidFill>
                  <a:prstDash val="solid"/>
                </a:ln>
                <a:solidFill>
                  <a:schemeClr val="accent6">
                    <a:lumMod val="75000"/>
                  </a:schemeClr>
                </a:solidFill>
                <a:effectLst>
                  <a:outerShdw dist="38100" dir="2640000" algn="bl" rotWithShape="0">
                    <a:schemeClr val="accent1"/>
                  </a:outerShdw>
                </a:effectLst>
              </a:rPr>
              <a:t>$$$$$$$</a:t>
            </a:r>
            <a:endParaRPr lang="en-US" sz="5400" b="1" cap="none" spc="0" dirty="0">
              <a:ln w="12700">
                <a:solidFill>
                  <a:schemeClr val="accent6">
                    <a:lumMod val="75000"/>
                  </a:schemeClr>
                </a:solidFill>
                <a:prstDash val="solid"/>
              </a:ln>
              <a:solidFill>
                <a:schemeClr val="accent6">
                  <a:lumMod val="75000"/>
                </a:schemeClr>
              </a:solidFill>
              <a:effectLst>
                <a:outerShdw dist="38100" dir="2640000" algn="bl" rotWithShape="0">
                  <a:schemeClr val="accent1"/>
                </a:outerShdw>
              </a:effectLst>
            </a:endParaRPr>
          </a:p>
        </p:txBody>
      </p:sp>
    </p:spTree>
    <p:extLst>
      <p:ext uri="{BB962C8B-B14F-4D97-AF65-F5344CB8AC3E}">
        <p14:creationId xmlns:p14="http://schemas.microsoft.com/office/powerpoint/2010/main" val="176533143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49512"/>
                                        </p:tgtEl>
                                        <p:attrNameLst>
                                          <p:attrName>style.visibility</p:attrName>
                                        </p:attrNameLst>
                                      </p:cBhvr>
                                      <p:to>
                                        <p:strVal val="visible"/>
                                      </p:to>
                                    </p:set>
                                    <p:animEffect transition="in" filter="fade">
                                      <p:cBhvr>
                                        <p:cTn id="7" dur="1000"/>
                                        <p:tgtEl>
                                          <p:spTgt spid="149512"/>
                                        </p:tgtEl>
                                      </p:cBhvr>
                                    </p:animEffect>
                                    <p:anim calcmode="lin" valueType="num">
                                      <p:cBhvr>
                                        <p:cTn id="8" dur="1000" fill="hold"/>
                                        <p:tgtEl>
                                          <p:spTgt spid="149512"/>
                                        </p:tgtEl>
                                        <p:attrNameLst>
                                          <p:attrName>ppt_x</p:attrName>
                                        </p:attrNameLst>
                                      </p:cBhvr>
                                      <p:tavLst>
                                        <p:tav tm="0">
                                          <p:val>
                                            <p:strVal val="#ppt_x"/>
                                          </p:val>
                                        </p:tav>
                                        <p:tav tm="100000">
                                          <p:val>
                                            <p:strVal val="#ppt_x"/>
                                          </p:val>
                                        </p:tav>
                                      </p:tavLst>
                                    </p:anim>
                                    <p:anim calcmode="lin" valueType="num">
                                      <p:cBhvr>
                                        <p:cTn id="9" dur="900" decel="100000" fill="hold"/>
                                        <p:tgtEl>
                                          <p:spTgt spid="14951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4951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3076"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aphicFrame>
        <p:nvGraphicFramePr>
          <p:cNvPr id="2" name="Object 2"/>
          <p:cNvGraphicFramePr>
            <a:graphicFrameLocks/>
          </p:cNvGraphicFramePr>
          <p:nvPr>
            <p:extLst>
              <p:ext uri="{D42A27DB-BD31-4B8C-83A1-F6EECF244321}">
                <p14:modId xmlns:p14="http://schemas.microsoft.com/office/powerpoint/2010/main" val="2215484870"/>
              </p:ext>
            </p:extLst>
          </p:nvPr>
        </p:nvGraphicFramePr>
        <p:xfrm>
          <a:off x="584200" y="1346200"/>
          <a:ext cx="7886700" cy="5006975"/>
        </p:xfrm>
        <a:graphic>
          <a:graphicData uri="http://schemas.openxmlformats.org/drawingml/2006/chart">
            <c:chart xmlns:c="http://schemas.openxmlformats.org/drawingml/2006/chart" xmlns:r="http://schemas.openxmlformats.org/officeDocument/2006/relationships" r:id="rId3"/>
          </a:graphicData>
        </a:graphic>
      </p:graphicFrame>
      <p:sp>
        <p:nvSpPr>
          <p:cNvPr id="3077" name="Rectangle 5"/>
          <p:cNvSpPr>
            <a:spLocks noGrp="1" noChangeArrowheads="1"/>
          </p:cNvSpPr>
          <p:nvPr>
            <p:ph type="title"/>
          </p:nvPr>
        </p:nvSpPr>
        <p:spPr>
          <a:noFill/>
        </p:spPr>
        <p:txBody>
          <a:bodyPr/>
          <a:lstStyle/>
          <a:p>
            <a:r>
              <a:rPr lang="en-US" altLang="en-US" sz="4000" smtClean="0"/>
              <a:t>Future Values with Compounding</a:t>
            </a:r>
          </a:p>
        </p:txBody>
      </p:sp>
      <p:sp>
        <p:nvSpPr>
          <p:cNvPr id="3078" name="Rectangle 6"/>
          <p:cNvSpPr>
            <a:spLocks noChangeArrowheads="1"/>
          </p:cNvSpPr>
          <p:nvPr/>
        </p:nvSpPr>
        <p:spPr bwMode="auto">
          <a:xfrm>
            <a:off x="2468880" y="2809874"/>
            <a:ext cx="2353492"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000" dirty="0">
                <a:latin typeface="Arial" panose="020B0604020202020204" pitchFamily="34" charset="0"/>
                <a:cs typeface="Arial" panose="020B0604020202020204" pitchFamily="34" charset="0"/>
              </a:rPr>
              <a:t>Interest Rates</a:t>
            </a:r>
          </a:p>
        </p:txBody>
      </p:sp>
    </p:spTree>
    <p:extLst>
      <p:ext uri="{BB962C8B-B14F-4D97-AF65-F5344CB8AC3E}">
        <p14:creationId xmlns:p14="http://schemas.microsoft.com/office/powerpoint/2010/main" val="863012219"/>
      </p:ext>
    </p:extLst>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US" altLang="en-US" smtClean="0"/>
              <a:t>Present Value</a:t>
            </a:r>
          </a:p>
        </p:txBody>
      </p:sp>
      <p:graphicFrame>
        <p:nvGraphicFramePr>
          <p:cNvPr id="4098" name="Object 3">
            <a:hlinkClick r:id="" action="ppaction://ole?verb=0"/>
          </p:cNvPr>
          <p:cNvGraphicFramePr>
            <a:graphicFrameLocks/>
          </p:cNvGraphicFramePr>
          <p:nvPr>
            <p:extLst>
              <p:ext uri="{D42A27DB-BD31-4B8C-83A1-F6EECF244321}">
                <p14:modId xmlns:p14="http://schemas.microsoft.com/office/powerpoint/2010/main" val="833924601"/>
              </p:ext>
            </p:extLst>
          </p:nvPr>
        </p:nvGraphicFramePr>
        <p:xfrm>
          <a:off x="1510506" y="4002087"/>
          <a:ext cx="6046788" cy="835025"/>
        </p:xfrm>
        <a:graphic>
          <a:graphicData uri="http://schemas.openxmlformats.org/presentationml/2006/ole">
            <mc:AlternateContent xmlns:mc="http://schemas.openxmlformats.org/markup-compatibility/2006">
              <mc:Choice xmlns:v="urn:schemas-microsoft-com:vml" Requires="v">
                <p:oleObj spid="_x0000_s25613" name="Equation" r:id="rId3" imgW="1562040" imgH="215640" progId="Equation.3">
                  <p:embed/>
                </p:oleObj>
              </mc:Choice>
              <mc:Fallback>
                <p:oleObj name="Equation" r:id="rId3" imgW="1562040" imgH="215640" progId="Equation.3">
                  <p:embed/>
                  <p:pic>
                    <p:nvPicPr>
                      <p:cNvPr id="0" name=""/>
                      <p:cNvPicPr>
                        <a:picLocks noChangeArrowheads="1"/>
                      </p:cNvPicPr>
                      <p:nvPr/>
                    </p:nvPicPr>
                    <p:blipFill>
                      <a:blip r:embed="rId4"/>
                      <a:srcRect/>
                      <a:stretch>
                        <a:fillRect/>
                      </a:stretch>
                    </p:blipFill>
                    <p:spPr bwMode="auto">
                      <a:xfrm>
                        <a:off x="1510506" y="4002087"/>
                        <a:ext cx="6046788"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00" name="Rectangle 4"/>
          <p:cNvSpPr>
            <a:spLocks noChangeArrowheads="1"/>
          </p:cNvSpPr>
          <p:nvPr/>
        </p:nvSpPr>
        <p:spPr bwMode="auto">
          <a:xfrm>
            <a:off x="1028700" y="3695700"/>
            <a:ext cx="7010400" cy="1447800"/>
          </a:xfrm>
          <a:prstGeom prst="rect">
            <a:avLst/>
          </a:prstGeom>
          <a:noFill/>
          <a:ln w="76200" cmpd="tri">
            <a:solidFill>
              <a:schemeClr val="tx1">
                <a:lumMod val="50000"/>
                <a:lumOff val="50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 name="TextBox 1"/>
          <p:cNvSpPr txBox="1"/>
          <p:nvPr/>
        </p:nvSpPr>
        <p:spPr>
          <a:xfrm>
            <a:off x="1815737" y="1985554"/>
            <a:ext cx="5316583" cy="707886"/>
          </a:xfrm>
          <a:prstGeom prst="rect">
            <a:avLst/>
          </a:prstGeom>
          <a:noFill/>
        </p:spPr>
        <p:txBody>
          <a:bodyPr wrap="square" rtlCol="0">
            <a:spAutoFit/>
          </a:bodyPr>
          <a:lstStyle/>
          <a:p>
            <a:r>
              <a:rPr lang="en-US" sz="4000" dirty="0" smtClean="0">
                <a:latin typeface="Arial" panose="020B0604020202020204" pitchFamily="34" charset="0"/>
                <a:cs typeface="Arial" panose="020B0604020202020204" pitchFamily="34" charset="0"/>
              </a:rPr>
              <a:t>Present value = PV</a:t>
            </a:r>
            <a:endParaRPr lang="en-US"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1681586"/>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en-US" altLang="en-US" smtClean="0"/>
              <a:t>Present Value</a:t>
            </a:r>
          </a:p>
        </p:txBody>
      </p:sp>
      <p:sp>
        <p:nvSpPr>
          <p:cNvPr id="5124" name="Rectangle 3"/>
          <p:cNvSpPr>
            <a:spLocks noChangeArrowheads="1"/>
          </p:cNvSpPr>
          <p:nvPr/>
        </p:nvSpPr>
        <p:spPr bwMode="auto">
          <a:xfrm>
            <a:off x="762000" y="1447800"/>
            <a:ext cx="755904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3600" dirty="0">
                <a:latin typeface="Arial" panose="020B0604020202020204" pitchFamily="34" charset="0"/>
                <a:cs typeface="Arial" panose="020B0604020202020204" pitchFamily="34" charset="0"/>
              </a:rPr>
              <a:t>Discount </a:t>
            </a:r>
            <a:r>
              <a:rPr lang="en-US" altLang="en-US" sz="3600" dirty="0" smtClean="0">
                <a:latin typeface="Arial" panose="020B0604020202020204" pitchFamily="34" charset="0"/>
                <a:cs typeface="Arial" panose="020B0604020202020204" pitchFamily="34" charset="0"/>
              </a:rPr>
              <a:t>factor </a:t>
            </a:r>
            <a:r>
              <a:rPr lang="en-US" altLang="en-US" sz="3600" dirty="0">
                <a:latin typeface="Arial" panose="020B0604020202020204" pitchFamily="34" charset="0"/>
                <a:cs typeface="Arial" panose="020B0604020202020204" pitchFamily="34" charset="0"/>
              </a:rPr>
              <a:t>= DF = PV of $1</a:t>
            </a:r>
          </a:p>
          <a:p>
            <a:endParaRPr lang="en-US" altLang="en-US" sz="3600" dirty="0">
              <a:latin typeface="Arial" panose="020B0604020202020204" pitchFamily="34" charset="0"/>
              <a:cs typeface="Arial" panose="020B0604020202020204" pitchFamily="34" charset="0"/>
            </a:endParaRPr>
          </a:p>
          <a:p>
            <a:endParaRPr lang="en-US" altLang="en-US" sz="3600" dirty="0">
              <a:latin typeface="Arial" panose="020B0604020202020204" pitchFamily="34" charset="0"/>
              <a:cs typeface="Arial" panose="020B0604020202020204" pitchFamily="34" charset="0"/>
            </a:endParaRPr>
          </a:p>
          <a:p>
            <a:endParaRPr lang="en-US" altLang="en-US" sz="3600" dirty="0">
              <a:latin typeface="Arial" panose="020B0604020202020204" pitchFamily="34" charset="0"/>
              <a:cs typeface="Arial" panose="020B0604020202020204" pitchFamily="34" charset="0"/>
            </a:endParaRPr>
          </a:p>
          <a:p>
            <a:endParaRPr lang="en-US" altLang="en-US" sz="3600" dirty="0">
              <a:latin typeface="Arial" panose="020B0604020202020204" pitchFamily="34" charset="0"/>
              <a:cs typeface="Arial" panose="020B0604020202020204" pitchFamily="34" charset="0"/>
            </a:endParaRPr>
          </a:p>
          <a:p>
            <a:r>
              <a:rPr lang="en-US" altLang="en-US" sz="2800" dirty="0">
                <a:latin typeface="Arial" panose="020B0604020202020204" pitchFamily="34" charset="0"/>
                <a:cs typeface="Arial" panose="020B0604020202020204" pitchFamily="34" charset="0"/>
              </a:rPr>
              <a:t>Discount </a:t>
            </a:r>
            <a:r>
              <a:rPr lang="en-US" altLang="en-US" sz="2800" dirty="0" smtClean="0">
                <a:latin typeface="Arial" panose="020B0604020202020204" pitchFamily="34" charset="0"/>
                <a:cs typeface="Arial" panose="020B0604020202020204" pitchFamily="34" charset="0"/>
              </a:rPr>
              <a:t>factors </a:t>
            </a:r>
            <a:r>
              <a:rPr lang="en-US" altLang="en-US" sz="2800" dirty="0">
                <a:latin typeface="Arial" panose="020B0604020202020204" pitchFamily="34" charset="0"/>
                <a:cs typeface="Arial" panose="020B0604020202020204" pitchFamily="34" charset="0"/>
              </a:rPr>
              <a:t>can be used to compute the present value of any cash </a:t>
            </a:r>
            <a:r>
              <a:rPr lang="en-US" altLang="en-US" sz="2800" dirty="0" smtClean="0">
                <a:latin typeface="Arial" panose="020B0604020202020204" pitchFamily="34" charset="0"/>
                <a:cs typeface="Arial" panose="020B0604020202020204" pitchFamily="34" charset="0"/>
              </a:rPr>
              <a:t>flow</a:t>
            </a:r>
            <a:endParaRPr lang="en-US" altLang="en-US" sz="2800" dirty="0">
              <a:latin typeface="Arial" panose="020B0604020202020204" pitchFamily="34" charset="0"/>
              <a:cs typeface="Arial" panose="020B0604020202020204" pitchFamily="34" charset="0"/>
            </a:endParaRPr>
          </a:p>
        </p:txBody>
      </p:sp>
      <p:graphicFrame>
        <p:nvGraphicFramePr>
          <p:cNvPr id="5122" name="Object 4">
            <a:hlinkClick r:id="" action="ppaction://ole?verb=0"/>
          </p:cNvPr>
          <p:cNvGraphicFramePr>
            <a:graphicFrameLocks/>
          </p:cNvGraphicFramePr>
          <p:nvPr>
            <p:extLst>
              <p:ext uri="{D42A27DB-BD31-4B8C-83A1-F6EECF244321}">
                <p14:modId xmlns:p14="http://schemas.microsoft.com/office/powerpoint/2010/main" val="2225687815"/>
              </p:ext>
            </p:extLst>
          </p:nvPr>
        </p:nvGraphicFramePr>
        <p:xfrm>
          <a:off x="3088322" y="2756898"/>
          <a:ext cx="3119755" cy="1024164"/>
        </p:xfrm>
        <a:graphic>
          <a:graphicData uri="http://schemas.openxmlformats.org/presentationml/2006/ole">
            <mc:AlternateContent xmlns:mc="http://schemas.openxmlformats.org/markup-compatibility/2006">
              <mc:Choice xmlns:v="urn:schemas-microsoft-com:vml" Requires="v">
                <p:oleObj spid="_x0000_s26637" name="Equation" r:id="rId3" imgW="660240" imgH="266400" progId="Equation.3">
                  <p:embed/>
                </p:oleObj>
              </mc:Choice>
              <mc:Fallback>
                <p:oleObj name="Equation" r:id="rId3" imgW="660240" imgH="266400" progId="Equation.3">
                  <p:embed/>
                  <p:pic>
                    <p:nvPicPr>
                      <p:cNvPr id="0" name=""/>
                      <p:cNvPicPr>
                        <a:picLocks noChangeArrowheads="1"/>
                      </p:cNvPicPr>
                      <p:nvPr/>
                    </p:nvPicPr>
                    <p:blipFill>
                      <a:blip r:embed="rId4"/>
                      <a:srcRect/>
                      <a:stretch>
                        <a:fillRect/>
                      </a:stretch>
                    </p:blipFill>
                    <p:spPr bwMode="auto">
                      <a:xfrm>
                        <a:off x="3088322" y="2756898"/>
                        <a:ext cx="3119755" cy="1024164"/>
                      </a:xfrm>
                      <a:prstGeom prst="rect">
                        <a:avLst/>
                      </a:prstGeom>
                      <a:noFill/>
                      <a:ln>
                        <a:noFill/>
                      </a:ln>
                      <a:effectLst/>
                      <a:extLst/>
                    </p:spPr>
                  </p:pic>
                </p:oleObj>
              </mc:Fallback>
            </mc:AlternateContent>
          </a:graphicData>
        </a:graphic>
      </p:graphicFrame>
      <p:sp>
        <p:nvSpPr>
          <p:cNvPr id="5125" name="Rectangle 5"/>
          <p:cNvSpPr>
            <a:spLocks noChangeArrowheads="1"/>
          </p:cNvSpPr>
          <p:nvPr/>
        </p:nvSpPr>
        <p:spPr bwMode="auto">
          <a:xfrm>
            <a:off x="2781300" y="2545080"/>
            <a:ext cx="3733800" cy="1447800"/>
          </a:xfrm>
          <a:prstGeom prst="rect">
            <a:avLst/>
          </a:prstGeom>
          <a:noFill/>
          <a:ln w="76200" cmpd="tri">
            <a:solidFill>
              <a:schemeClr val="tx1">
                <a:lumMod val="50000"/>
                <a:lumOff val="50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1238008029"/>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6148"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6149" name="Rectangle 4"/>
          <p:cNvSpPr>
            <a:spLocks noGrp="1" noChangeArrowheads="1"/>
          </p:cNvSpPr>
          <p:nvPr>
            <p:ph type="body" idx="1"/>
          </p:nvPr>
        </p:nvSpPr>
        <p:spPr>
          <a:noFill/>
        </p:spPr>
        <p:txBody>
          <a:bodyPr/>
          <a:lstStyle/>
          <a:p>
            <a:pPr>
              <a:lnSpc>
                <a:spcPct val="100000"/>
              </a:lnSpc>
              <a:spcAft>
                <a:spcPts val="600"/>
              </a:spcAft>
            </a:pPr>
            <a:r>
              <a:rPr lang="en-US" altLang="en-US" sz="2800" dirty="0" smtClean="0"/>
              <a:t>The PV formula has many applications.  Given any variables in the equation, you can solve for the remaining variable. Also, you can reverse the prior example.  </a:t>
            </a:r>
          </a:p>
        </p:txBody>
      </p:sp>
      <p:grpSp>
        <p:nvGrpSpPr>
          <p:cNvPr id="2" name="Group 5"/>
          <p:cNvGrpSpPr>
            <a:grpSpLocks/>
          </p:cNvGrpSpPr>
          <p:nvPr/>
        </p:nvGrpSpPr>
        <p:grpSpPr bwMode="auto">
          <a:xfrm>
            <a:off x="2095500" y="3848100"/>
            <a:ext cx="5029200" cy="1447800"/>
            <a:chOff x="1320" y="2424"/>
            <a:chExt cx="3168" cy="912"/>
          </a:xfrm>
        </p:grpSpPr>
        <p:graphicFrame>
          <p:nvGraphicFramePr>
            <p:cNvPr id="6146" name="Object 2"/>
            <p:cNvGraphicFramePr>
              <a:graphicFrameLocks/>
            </p:cNvGraphicFramePr>
            <p:nvPr>
              <p:extLst>
                <p:ext uri="{D42A27DB-BD31-4B8C-83A1-F6EECF244321}">
                  <p14:modId xmlns:p14="http://schemas.microsoft.com/office/powerpoint/2010/main" val="2438635805"/>
                </p:ext>
              </p:extLst>
            </p:nvPr>
          </p:nvGraphicFramePr>
          <p:xfrm>
            <a:off x="1652" y="2480"/>
            <a:ext cx="2612" cy="816"/>
          </p:xfrm>
          <a:graphic>
            <a:graphicData uri="http://schemas.openxmlformats.org/presentationml/2006/ole">
              <mc:AlternateContent xmlns:mc="http://schemas.openxmlformats.org/markup-compatibility/2006">
                <mc:Choice xmlns:v="urn:schemas-microsoft-com:vml" Requires="v">
                  <p:oleObj spid="_x0000_s27661" name="Equation" r:id="rId4" imgW="1625400" imgH="507960" progId="Equation.3">
                    <p:embed/>
                  </p:oleObj>
                </mc:Choice>
                <mc:Fallback>
                  <p:oleObj name="Equation" r:id="rId4" imgW="1625400" imgH="507960" progId="Equation.3">
                    <p:embed/>
                    <p:pic>
                      <p:nvPicPr>
                        <p:cNvPr id="0" name=""/>
                        <p:cNvPicPr>
                          <a:picLocks noChangeArrowheads="1"/>
                        </p:cNvPicPr>
                        <p:nvPr/>
                      </p:nvPicPr>
                      <p:blipFill>
                        <a:blip r:embed="rId5"/>
                        <a:srcRect/>
                        <a:stretch>
                          <a:fillRect/>
                        </a:stretch>
                      </p:blipFill>
                      <p:spPr bwMode="auto">
                        <a:xfrm>
                          <a:off x="1652" y="2480"/>
                          <a:ext cx="2612" cy="816"/>
                        </a:xfrm>
                        <a:prstGeom prst="rect">
                          <a:avLst/>
                        </a:prstGeom>
                        <a:noFill/>
                        <a:ln>
                          <a:noFill/>
                        </a:ln>
                        <a:effectLst/>
                        <a:extLst>
                          <a:ext uri="{909E8E84-426E-40DD-AFC4-6F175D3DCCD1}">
                            <a14:hiddenFill xmlns:a14="http://schemas.microsoft.com/office/drawing/2010/main">
                              <a:solidFill>
                                <a:srgbClr val="FFE8BB"/>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52" name="Rectangle 7"/>
            <p:cNvSpPr>
              <a:spLocks noChangeArrowheads="1"/>
            </p:cNvSpPr>
            <p:nvPr/>
          </p:nvSpPr>
          <p:spPr bwMode="auto">
            <a:xfrm>
              <a:off x="1320" y="2424"/>
              <a:ext cx="3168" cy="912"/>
            </a:xfrm>
            <a:prstGeom prst="rect">
              <a:avLst/>
            </a:prstGeom>
            <a:noFill/>
            <a:ln w="76200" cmpd="tri">
              <a:solidFill>
                <a:schemeClr val="tx1">
                  <a:lumMod val="50000"/>
                  <a:lumOff val="50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pSp>
      <p:sp>
        <p:nvSpPr>
          <p:cNvPr id="6151" name="Rectangle 2"/>
          <p:cNvSpPr>
            <a:spLocks noGrp="1" noChangeArrowheads="1"/>
          </p:cNvSpPr>
          <p:nvPr>
            <p:ph type="title"/>
          </p:nvPr>
        </p:nvSpPr>
        <p:spPr/>
        <p:txBody>
          <a:bodyPr/>
          <a:lstStyle/>
          <a:p>
            <a:pPr eaLnBrk="1" hangingPunct="1"/>
            <a:r>
              <a:rPr lang="en-US" altLang="en-US" smtClean="0"/>
              <a:t>Present Value</a:t>
            </a:r>
          </a:p>
        </p:txBody>
      </p:sp>
    </p:spTree>
    <p:extLst>
      <p:ext uri="{BB962C8B-B14F-4D97-AF65-F5344CB8AC3E}">
        <p14:creationId xmlns:p14="http://schemas.microsoft.com/office/powerpoint/2010/main" val="180623971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521</TotalTime>
  <Words>872</Words>
  <Application>Microsoft Office PowerPoint</Application>
  <PresentationFormat>On-screen Show (4:3)</PresentationFormat>
  <Paragraphs>194</Paragraphs>
  <Slides>42</Slides>
  <Notes>15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4" baseType="lpstr">
      <vt:lpstr>Office Theme</vt:lpstr>
      <vt:lpstr>Equation</vt:lpstr>
      <vt:lpstr> How to Calculate Present Values </vt:lpstr>
      <vt:lpstr>Topics Covered</vt:lpstr>
      <vt:lpstr>Present Value and Future Value</vt:lpstr>
      <vt:lpstr>Future Values</vt:lpstr>
      <vt:lpstr>Future Values</vt:lpstr>
      <vt:lpstr>Future Values with Compounding</vt:lpstr>
      <vt:lpstr>Present Value</vt:lpstr>
      <vt:lpstr>Present Value</vt:lpstr>
      <vt:lpstr>Present Value</vt:lpstr>
      <vt:lpstr>Present Values with Compounding</vt:lpstr>
      <vt:lpstr>Valuing an Office Building</vt:lpstr>
      <vt:lpstr>Valuing an Office Building</vt:lpstr>
      <vt:lpstr>Net Present Value</vt:lpstr>
      <vt:lpstr>Risk and Present Value</vt:lpstr>
      <vt:lpstr>Risk and Present Value</vt:lpstr>
      <vt:lpstr>Risk and Net Present Value</vt:lpstr>
      <vt:lpstr>Net Present Value Rule</vt:lpstr>
      <vt:lpstr>Rate of Return Rule</vt:lpstr>
      <vt:lpstr>Multiple Cash Flows</vt:lpstr>
      <vt:lpstr>Net Present Values</vt:lpstr>
      <vt:lpstr>Shortcuts</vt:lpstr>
      <vt:lpstr>Shortcuts</vt:lpstr>
      <vt:lpstr>Shortcuts</vt:lpstr>
      <vt:lpstr>Present Values</vt:lpstr>
      <vt:lpstr>Present Values</vt:lpstr>
      <vt:lpstr>How to Value Annuities</vt:lpstr>
      <vt:lpstr>Perpetuities &amp; Annuities</vt:lpstr>
      <vt:lpstr>Short Cuts</vt:lpstr>
      <vt:lpstr>Costing an Installment Plan</vt:lpstr>
      <vt:lpstr>Winning Big at the Lottery</vt:lpstr>
      <vt:lpstr>Annuity Due</vt:lpstr>
      <vt:lpstr>Annuities Due: Example</vt:lpstr>
      <vt:lpstr>Paying Off a Bank Loan </vt:lpstr>
      <vt:lpstr>FV Annuity Short Cut</vt:lpstr>
      <vt:lpstr>FV Annuity Short Cut</vt:lpstr>
      <vt:lpstr>Constant Growth Perpetuity</vt:lpstr>
      <vt:lpstr>Constant Growth Perpetuity</vt:lpstr>
      <vt:lpstr>Constant Growth Perpetuity</vt:lpstr>
      <vt:lpstr>Effective Interest Rates</vt:lpstr>
      <vt:lpstr>EAR &amp; APR Calculations</vt:lpstr>
      <vt:lpstr>Effective Interest Rates</vt:lpstr>
      <vt:lpstr>Effective Interest Rates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Will</dc:creator>
  <cp:lastModifiedBy>Ahmet Gokhan SOKMEN</cp:lastModifiedBy>
  <cp:revision>30</cp:revision>
  <dcterms:created xsi:type="dcterms:W3CDTF">2015-10-07T12:27:36Z</dcterms:created>
  <dcterms:modified xsi:type="dcterms:W3CDTF">2019-10-01T11:10:28Z</dcterms:modified>
</cp:coreProperties>
</file>