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93321F4-66A4-4907-A633-193249BEC7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A94E5DC4-59A0-44A8-8548-C8E61928AA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6274374-EB52-4892-B04C-BA15A7276C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4C446-1696-445C-8359-0E21BF91B7EF}" type="datetimeFigureOut">
              <a:rPr lang="tr-TR" smtClean="0"/>
              <a:t>22.10.2023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A84AD21-E437-4A79-A313-4A6B63395C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FA8B199-3499-4EBF-BCDC-DD2A0B1C3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DD120-5F94-4BD3-8BA7-A4065842AD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36020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066F89F-AEA8-4D25-891E-2BF7CA0222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6DC9020-D9AC-4B6A-A58F-CBAE1135C1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7449217-7EA4-4871-B4FB-DF52C9C16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4C446-1696-445C-8359-0E21BF91B7EF}" type="datetimeFigureOut">
              <a:rPr lang="tr-TR" smtClean="0"/>
              <a:t>22.10.2023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5E73D5F-BCFB-4116-8BA8-66D68ED68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C0990FC-EF93-4341-80B3-BD4C37DAFD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DD120-5F94-4BD3-8BA7-A4065842AD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8932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A6ABDD3A-4AC5-4C71-9184-BC4664A919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C43BDC4D-01DB-4232-8228-D9B3052673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7C66106-F9E9-44DB-A0A4-2532804BCC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4C446-1696-445C-8359-0E21BF91B7EF}" type="datetimeFigureOut">
              <a:rPr lang="tr-TR" smtClean="0"/>
              <a:t>22.10.2023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3B80345-98CC-44D4-8D09-6B364D421E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88791DB-B3FC-4020-83E9-FFF486FCD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DD120-5F94-4BD3-8BA7-A4065842AD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3739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59CB00F-5D99-4CEC-A515-CCB59CE5A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F4556DA-1DE8-4537-915F-7D6B9955E2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9922574-FAA2-4724-8701-69F178320A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4C446-1696-445C-8359-0E21BF91B7EF}" type="datetimeFigureOut">
              <a:rPr lang="tr-TR" smtClean="0"/>
              <a:t>22.10.2023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5E07013-70B2-4C12-8EA8-93B35193A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20CBE22-9A37-40C6-9296-F42D4BDBF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DD120-5F94-4BD3-8BA7-A4065842AD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9605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797508C-AA50-420A-BDE3-681763FFB9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7D9D2714-803D-46B7-98D6-9A3D64707A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B9FC25A-0E97-4406-8463-526C9A9387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4C446-1696-445C-8359-0E21BF91B7EF}" type="datetimeFigureOut">
              <a:rPr lang="tr-TR" smtClean="0"/>
              <a:t>22.10.2023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8114831-7E3B-4B65-A53B-66375DD48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944CBEA-0E31-4E29-AFDA-75A1B63F1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DD120-5F94-4BD3-8BA7-A4065842AD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7553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F30AB51-601E-41FB-B418-265230F87C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EE23912-8EC6-4B48-9905-152E2CE989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88CF2DA-1A31-4E27-8720-E5ECB2A64F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783BF30E-9C3D-4932-B646-F0ECBC9218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4C446-1696-445C-8359-0E21BF91B7EF}" type="datetimeFigureOut">
              <a:rPr lang="tr-TR" smtClean="0"/>
              <a:t>22.10.2023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A20C2FF-519E-4C5C-B63E-FB173B852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4C15916-B51C-4AB3-AE93-512578226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DD120-5F94-4BD3-8BA7-A4065842AD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9461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88CD1EA-1106-4B3C-8382-640FA88E6B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698ADBE-1649-4646-B2C0-534EAB1591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858D2F6C-33CD-4DA8-A9A8-D17F13CBF5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331E2DCF-0E14-4051-A020-DF6B60F4F5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2EB8297B-D709-4B37-B240-A62D48CF76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FC2E93C2-1785-46ED-94EE-AE01A20865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4C446-1696-445C-8359-0E21BF91B7EF}" type="datetimeFigureOut">
              <a:rPr lang="tr-TR" smtClean="0"/>
              <a:t>22.10.2023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7DA048AA-A452-4780-867C-1EEFB12A5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B42BE88D-DE51-4179-9319-9DEEE97107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DD120-5F94-4BD3-8BA7-A4065842AD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6487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2DF893D-A735-4D5E-9D08-0EEA81EB6E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9455B908-4FF4-4071-88D1-AD8E601709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4C446-1696-445C-8359-0E21BF91B7EF}" type="datetimeFigureOut">
              <a:rPr lang="tr-TR" smtClean="0"/>
              <a:t>22.10.2023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CA6B0366-3148-4A4A-8E2B-3304FBA6E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5072070B-3E21-475A-9BF2-863C76980C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DD120-5F94-4BD3-8BA7-A4065842AD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8368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2C75D976-C236-44AC-852F-23E9FC3B15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4C446-1696-445C-8359-0E21BF91B7EF}" type="datetimeFigureOut">
              <a:rPr lang="tr-TR" smtClean="0"/>
              <a:t>22.10.2023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1E37DE10-9BE0-4B19-A9AB-CBD777B60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DBB607CB-0DF8-4EBF-813C-EF8309E4F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DD120-5F94-4BD3-8BA7-A4065842AD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9560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1FD910B-4D75-49BF-BD23-7D971DBDA0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B573124-C959-4201-B3A6-33E86B34C5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BA40D07B-AB92-45BC-9724-215486CD72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48BFFAFD-A1D5-4B04-BDAE-4C5E764A9C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4C446-1696-445C-8359-0E21BF91B7EF}" type="datetimeFigureOut">
              <a:rPr lang="tr-TR" smtClean="0"/>
              <a:t>22.10.2023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CE2BE24-D9A5-46BF-9732-A98631ED79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61C0168-3453-4023-BA10-766E30FD4A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DD120-5F94-4BD3-8BA7-A4065842AD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61880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2B5624D-144D-46DC-841A-ED0BCD195C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B98AE122-5A2B-4464-8D66-EB93832CC6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9A601B07-F106-4337-9441-AC7F6BC359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9C8AF8BF-7DF6-4EC2-8AEF-2A96279ED8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4C446-1696-445C-8359-0E21BF91B7EF}" type="datetimeFigureOut">
              <a:rPr lang="tr-TR" smtClean="0"/>
              <a:t>22.10.2023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180C44BF-C9DC-4901-8413-3900891CB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033D79E0-FAE6-4C2B-87FB-C401ABCEB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DD120-5F94-4BD3-8BA7-A4065842AD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307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0B35B92B-7F78-462E-855E-98F71779A0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9816B6B1-CFF4-4688-B262-30731AFD5B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4871670-E3B8-4E00-92D7-94D5F06715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4C446-1696-445C-8359-0E21BF91B7EF}" type="datetimeFigureOut">
              <a:rPr lang="tr-TR" smtClean="0"/>
              <a:t>22.10.2023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7AE7BD2-A182-4B86-BC6A-5C621BF275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1D9BE06-7AD7-4424-A120-7CFF973CAE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0DD120-5F94-4BD3-8BA7-A4065842AD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4046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496A797-404E-4D6F-8089-E39D9238297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Econ</a:t>
            </a:r>
            <a:r>
              <a:rPr lang="tr-TR" sz="3200" dirty="0"/>
              <a:t> 105, </a:t>
            </a:r>
            <a:r>
              <a:rPr lang="tr-TR" sz="3200" dirty="0" err="1"/>
              <a:t>Week</a:t>
            </a:r>
            <a:r>
              <a:rPr lang="tr-TR" sz="3200" dirty="0"/>
              <a:t> 4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A99701B-26EF-4E78-821B-4FE4EEA2FFA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/>
              <a:t>Economics</a:t>
            </a:r>
            <a:r>
              <a:rPr lang="tr-TR"/>
              <a:t> 105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521084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543222D-8C09-4CEF-8D36-7F63ED176E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Econ105, </a:t>
            </a:r>
            <a:r>
              <a:rPr lang="tr-TR" sz="3200" dirty="0" err="1"/>
              <a:t>Week</a:t>
            </a:r>
            <a:r>
              <a:rPr lang="tr-TR" sz="3200" dirty="0"/>
              <a:t> 4, 11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74916C8-AC13-4224-99DA-A98AC8ED3D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>
                <a:latin typeface="+mj-lt"/>
              </a:rPr>
              <a:t>Study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Questions</a:t>
            </a:r>
            <a:endParaRPr lang="tr-TR" dirty="0">
              <a:latin typeface="+mj-lt"/>
            </a:endParaRPr>
          </a:p>
          <a:p>
            <a:r>
              <a:rPr lang="tr-TR" dirty="0">
                <a:latin typeface="+mj-lt"/>
              </a:rPr>
              <a:t>1. </a:t>
            </a:r>
            <a:r>
              <a:rPr lang="tr-TR" dirty="0" err="1">
                <a:latin typeface="+mj-lt"/>
              </a:rPr>
              <a:t>You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are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given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follwing</a:t>
            </a:r>
            <a:r>
              <a:rPr lang="tr-TR" dirty="0">
                <a:latin typeface="+mj-lt"/>
              </a:rPr>
              <a:t> data:</a:t>
            </a:r>
          </a:p>
          <a:p>
            <a:r>
              <a:rPr lang="tr-TR" dirty="0">
                <a:latin typeface="+mj-lt"/>
              </a:rPr>
              <a:t>      </a:t>
            </a:r>
            <a:r>
              <a:rPr lang="tr-TR" dirty="0" err="1">
                <a:latin typeface="+mj-lt"/>
              </a:rPr>
              <a:t>Price</a:t>
            </a:r>
            <a:r>
              <a:rPr lang="tr-TR" dirty="0">
                <a:latin typeface="+mj-lt"/>
              </a:rPr>
              <a:t>      </a:t>
            </a:r>
            <a:r>
              <a:rPr lang="tr-TR" dirty="0" err="1">
                <a:latin typeface="+mj-lt"/>
              </a:rPr>
              <a:t>Quantity</a:t>
            </a:r>
            <a:endParaRPr lang="tr-TR" dirty="0">
              <a:latin typeface="+mj-lt"/>
            </a:endParaRPr>
          </a:p>
          <a:p>
            <a:r>
              <a:rPr lang="tr-TR" dirty="0">
                <a:latin typeface="+mj-lt"/>
              </a:rPr>
              <a:t>          5             1                1. </a:t>
            </a:r>
            <a:r>
              <a:rPr lang="tr-TR" dirty="0" err="1">
                <a:latin typeface="+mj-lt"/>
              </a:rPr>
              <a:t>Graph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data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calculate</a:t>
            </a:r>
            <a:endParaRPr lang="tr-TR" dirty="0">
              <a:latin typeface="+mj-lt"/>
            </a:endParaRPr>
          </a:p>
          <a:p>
            <a:r>
              <a:rPr lang="tr-TR" dirty="0">
                <a:latin typeface="+mj-lt"/>
              </a:rPr>
              <a:t>          4             2                   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price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elasticity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demand</a:t>
            </a:r>
            <a:r>
              <a:rPr lang="tr-TR" dirty="0">
                <a:latin typeface="+mj-lt"/>
              </a:rPr>
              <a:t>.</a:t>
            </a:r>
          </a:p>
          <a:p>
            <a:r>
              <a:rPr lang="tr-TR" dirty="0">
                <a:latin typeface="+mj-lt"/>
              </a:rPr>
              <a:t>          3             3                2. </a:t>
            </a:r>
            <a:r>
              <a:rPr lang="tr-TR" dirty="0" err="1">
                <a:latin typeface="+mj-lt"/>
              </a:rPr>
              <a:t>Calculate</a:t>
            </a:r>
            <a:r>
              <a:rPr lang="tr-TR" dirty="0">
                <a:latin typeface="+mj-lt"/>
              </a:rPr>
              <a:t> total </a:t>
            </a:r>
            <a:r>
              <a:rPr lang="tr-TR" dirty="0" err="1">
                <a:latin typeface="+mj-lt"/>
              </a:rPr>
              <a:t>revenue</a:t>
            </a:r>
            <a:r>
              <a:rPr lang="tr-TR" dirty="0">
                <a:latin typeface="+mj-lt"/>
              </a:rPr>
              <a:t> data </a:t>
            </a:r>
            <a:r>
              <a:rPr lang="tr-TR" dirty="0" err="1">
                <a:latin typeface="+mj-lt"/>
              </a:rPr>
              <a:t>from</a:t>
            </a:r>
            <a:endParaRPr lang="tr-TR" dirty="0">
              <a:latin typeface="+mj-lt"/>
            </a:endParaRPr>
          </a:p>
          <a:p>
            <a:r>
              <a:rPr lang="tr-TR" dirty="0">
                <a:latin typeface="+mj-lt"/>
              </a:rPr>
              <a:t>          2             4                    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table</a:t>
            </a:r>
            <a:r>
              <a:rPr lang="tr-TR" dirty="0">
                <a:latin typeface="+mj-lt"/>
              </a:rPr>
              <a:t>. </a:t>
            </a:r>
            <a:r>
              <a:rPr lang="tr-TR" dirty="0" err="1">
                <a:latin typeface="+mj-lt"/>
              </a:rPr>
              <a:t>Graph</a:t>
            </a:r>
            <a:r>
              <a:rPr lang="tr-TR" dirty="0">
                <a:latin typeface="+mj-lt"/>
              </a:rPr>
              <a:t> total </a:t>
            </a:r>
            <a:r>
              <a:rPr lang="tr-TR" dirty="0" err="1">
                <a:latin typeface="+mj-lt"/>
              </a:rPr>
              <a:t>revenue</a:t>
            </a:r>
            <a:r>
              <a:rPr lang="tr-TR" dirty="0">
                <a:latin typeface="+mj-lt"/>
              </a:rPr>
              <a:t> </a:t>
            </a:r>
          </a:p>
          <a:p>
            <a:r>
              <a:rPr lang="tr-TR" dirty="0">
                <a:latin typeface="+mj-lt"/>
              </a:rPr>
              <a:t>          1             5                     </a:t>
            </a:r>
            <a:r>
              <a:rPr lang="tr-TR" dirty="0" err="1">
                <a:latin typeface="+mj-lt"/>
              </a:rPr>
              <a:t>below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demand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curve</a:t>
            </a:r>
            <a:r>
              <a:rPr lang="tr-TR" dirty="0">
                <a:latin typeface="+mj-lt"/>
              </a:rPr>
              <a:t>. </a:t>
            </a:r>
            <a:r>
              <a:rPr lang="tr-TR" dirty="0" err="1">
                <a:latin typeface="+mj-lt"/>
              </a:rPr>
              <a:t>What</a:t>
            </a:r>
            <a:r>
              <a:rPr lang="tr-TR" dirty="0">
                <a:latin typeface="+mj-lt"/>
              </a:rPr>
              <a:t> can </a:t>
            </a:r>
            <a:r>
              <a:rPr lang="tr-TR" dirty="0" err="1">
                <a:latin typeface="+mj-lt"/>
              </a:rPr>
              <a:t>you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conclude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from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both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graphs</a:t>
            </a:r>
            <a:r>
              <a:rPr lang="tr-TR" dirty="0">
                <a:latin typeface="+mj-lt"/>
              </a:rPr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626863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EFD253E-07DB-48C6-9A06-F8CED26850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Econ</a:t>
            </a:r>
            <a:r>
              <a:rPr lang="tr-TR" sz="3200" dirty="0"/>
              <a:t> 105, </a:t>
            </a:r>
            <a:r>
              <a:rPr lang="tr-TR" sz="3200" dirty="0" err="1"/>
              <a:t>Week</a:t>
            </a:r>
            <a:r>
              <a:rPr lang="tr-TR" sz="3200" dirty="0"/>
              <a:t> 4, 12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6419643-7EA6-4014-84C5-D8D5713570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>
                <a:latin typeface="+mj-lt"/>
              </a:rPr>
              <a:t>2. </a:t>
            </a:r>
            <a:r>
              <a:rPr lang="tr-TR" dirty="0" err="1">
                <a:latin typeface="+mj-lt"/>
              </a:rPr>
              <a:t>Work</a:t>
            </a:r>
            <a:r>
              <a:rPr lang="tr-TR" dirty="0">
                <a:latin typeface="+mj-lt"/>
              </a:rPr>
              <a:t> on </a:t>
            </a:r>
            <a:r>
              <a:rPr lang="tr-TR" dirty="0" err="1">
                <a:latin typeface="+mj-lt"/>
              </a:rPr>
              <a:t>determinants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demand</a:t>
            </a:r>
            <a:r>
              <a:rPr lang="tr-TR" dirty="0">
                <a:latin typeface="+mj-lt"/>
              </a:rPr>
              <a:t>. </a:t>
            </a:r>
            <a:r>
              <a:rPr lang="tr-TR" dirty="0" err="1">
                <a:latin typeface="+mj-lt"/>
              </a:rPr>
              <a:t>What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factor</a:t>
            </a:r>
            <a:r>
              <a:rPr lang="tr-TR" dirty="0">
                <a:latin typeface="+mj-lt"/>
              </a:rPr>
              <a:t>(s) </a:t>
            </a:r>
            <a:r>
              <a:rPr lang="tr-TR" dirty="0" err="1">
                <a:latin typeface="+mj-lt"/>
              </a:rPr>
              <a:t>cause</a:t>
            </a:r>
            <a:r>
              <a:rPr lang="tr-TR" dirty="0">
                <a:latin typeface="+mj-lt"/>
              </a:rPr>
              <a:t> a </a:t>
            </a:r>
            <a:r>
              <a:rPr lang="tr-TR" dirty="0" err="1">
                <a:latin typeface="+mj-lt"/>
              </a:rPr>
              <a:t>movement</a:t>
            </a:r>
            <a:r>
              <a:rPr lang="tr-TR" dirty="0">
                <a:latin typeface="+mj-lt"/>
              </a:rPr>
              <a:t> on </a:t>
            </a:r>
            <a:r>
              <a:rPr lang="tr-TR" dirty="0" err="1">
                <a:latin typeface="+mj-lt"/>
              </a:rPr>
              <a:t>demand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curve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what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factor</a:t>
            </a:r>
            <a:r>
              <a:rPr lang="tr-TR" dirty="0">
                <a:latin typeface="+mj-lt"/>
              </a:rPr>
              <a:t>(s) a </a:t>
            </a:r>
            <a:r>
              <a:rPr lang="tr-TR" dirty="0" err="1">
                <a:latin typeface="+mj-lt"/>
              </a:rPr>
              <a:t>shift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demand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curve</a:t>
            </a:r>
            <a:r>
              <a:rPr lang="tr-TR" dirty="0">
                <a:latin typeface="+mj-lt"/>
              </a:rPr>
              <a:t>?</a:t>
            </a:r>
          </a:p>
          <a:p>
            <a:r>
              <a:rPr lang="tr-TR" dirty="0">
                <a:latin typeface="+mj-lt"/>
              </a:rPr>
              <a:t>3. Draw </a:t>
            </a:r>
            <a:r>
              <a:rPr lang="tr-TR" dirty="0" err="1">
                <a:latin typeface="+mj-lt"/>
              </a:rPr>
              <a:t>two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linear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demand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curves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parallel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one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another</a:t>
            </a:r>
            <a:r>
              <a:rPr lang="tr-TR" dirty="0">
                <a:latin typeface="+mj-lt"/>
              </a:rPr>
              <a:t>. Show </a:t>
            </a:r>
            <a:r>
              <a:rPr lang="tr-TR" dirty="0" err="1">
                <a:latin typeface="+mj-lt"/>
              </a:rPr>
              <a:t>that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for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specific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price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change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demand</a:t>
            </a:r>
            <a:r>
              <a:rPr lang="tr-TR" dirty="0">
                <a:latin typeface="+mj-lt"/>
              </a:rPr>
              <a:t> is </a:t>
            </a:r>
            <a:r>
              <a:rPr lang="tr-TR" dirty="0" err="1">
                <a:latin typeface="+mj-lt"/>
              </a:rPr>
              <a:t>more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elastic</a:t>
            </a:r>
            <a:r>
              <a:rPr lang="tr-TR" dirty="0">
                <a:latin typeface="+mj-lt"/>
              </a:rPr>
              <a:t> on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curve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closer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origin</a:t>
            </a:r>
            <a:r>
              <a:rPr lang="tr-TR" dirty="0">
                <a:latin typeface="+mj-lt"/>
              </a:rPr>
              <a:t>.</a:t>
            </a:r>
          </a:p>
          <a:p>
            <a:r>
              <a:rPr lang="tr-TR" dirty="0">
                <a:latin typeface="+mj-lt"/>
              </a:rPr>
              <a:t>4. </a:t>
            </a:r>
            <a:r>
              <a:rPr lang="tr-TR" dirty="0" err="1">
                <a:latin typeface="+mj-lt"/>
              </a:rPr>
              <a:t>Why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demand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curve</a:t>
            </a:r>
            <a:r>
              <a:rPr lang="tr-TR" dirty="0">
                <a:latin typeface="+mj-lt"/>
              </a:rPr>
              <a:t> is </a:t>
            </a:r>
            <a:r>
              <a:rPr lang="tr-TR" dirty="0" err="1">
                <a:latin typeface="+mj-lt"/>
              </a:rPr>
              <a:t>negatively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slopped</a:t>
            </a:r>
            <a:r>
              <a:rPr lang="tr-TR" dirty="0">
                <a:latin typeface="+mj-lt"/>
              </a:rPr>
              <a:t>? </a:t>
            </a:r>
            <a:r>
              <a:rPr lang="tr-TR" dirty="0" err="1">
                <a:latin typeface="+mj-lt"/>
              </a:rPr>
              <a:t>Explain</a:t>
            </a:r>
            <a:r>
              <a:rPr lang="tr-TR" dirty="0">
                <a:latin typeface="+mj-lt"/>
              </a:rPr>
              <a:t> it.</a:t>
            </a:r>
          </a:p>
          <a:p>
            <a:r>
              <a:rPr lang="tr-TR" dirty="0">
                <a:latin typeface="+mj-lt"/>
              </a:rPr>
              <a:t>5. </a:t>
            </a:r>
            <a:r>
              <a:rPr lang="tr-TR" dirty="0" err="1">
                <a:latin typeface="+mj-lt"/>
              </a:rPr>
              <a:t>Think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about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two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specific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demand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curves</a:t>
            </a:r>
            <a:r>
              <a:rPr lang="tr-TR" dirty="0">
                <a:latin typeface="+mj-lt"/>
              </a:rPr>
              <a:t>: a) </a:t>
            </a:r>
            <a:r>
              <a:rPr lang="tr-TR" dirty="0" err="1">
                <a:latin typeface="+mj-lt"/>
              </a:rPr>
              <a:t>Vertical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quantity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axis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b) </a:t>
            </a:r>
            <a:r>
              <a:rPr lang="tr-TR" dirty="0" err="1">
                <a:latin typeface="+mj-lt"/>
              </a:rPr>
              <a:t>parallel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quantity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axis</a:t>
            </a:r>
            <a:r>
              <a:rPr lang="tr-TR" dirty="0">
                <a:latin typeface="+mj-lt"/>
              </a:rPr>
              <a:t>. </a:t>
            </a:r>
            <a:r>
              <a:rPr lang="tr-TR" dirty="0" err="1">
                <a:latin typeface="+mj-lt"/>
              </a:rPr>
              <a:t>Explain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what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kind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good</a:t>
            </a:r>
            <a:r>
              <a:rPr lang="tr-TR" dirty="0">
                <a:latin typeface="+mj-lt"/>
              </a:rPr>
              <a:t>(s) </a:t>
            </a:r>
            <a:r>
              <a:rPr lang="tr-TR" dirty="0" err="1">
                <a:latin typeface="+mj-lt"/>
              </a:rPr>
              <a:t>they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are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representing</a:t>
            </a:r>
            <a:r>
              <a:rPr lang="tr-TR" dirty="0">
                <a:latin typeface="+mj-lt"/>
              </a:rPr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937296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9736ABB-74B7-4088-A064-BF641314C3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Econ</a:t>
            </a:r>
            <a:r>
              <a:rPr lang="tr-TR" sz="3200" dirty="0"/>
              <a:t> 105, </a:t>
            </a:r>
            <a:r>
              <a:rPr lang="tr-TR" sz="3200" dirty="0" err="1"/>
              <a:t>Week</a:t>
            </a:r>
            <a:r>
              <a:rPr lang="tr-TR" sz="3200" dirty="0"/>
              <a:t> 4, 13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98C7457-FE44-4D1A-B18C-1F0431D832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>
                <a:latin typeface="+mj-lt"/>
              </a:rPr>
              <a:t>6. </a:t>
            </a:r>
            <a:r>
              <a:rPr lang="tr-TR" dirty="0" err="1">
                <a:latin typeface="+mj-lt"/>
              </a:rPr>
              <a:t>Now</a:t>
            </a:r>
            <a:r>
              <a:rPr lang="tr-TR" dirty="0">
                <a:latin typeface="+mj-lt"/>
              </a:rPr>
              <a:t>, do 2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3 </a:t>
            </a:r>
            <a:r>
              <a:rPr lang="tr-TR" dirty="0" err="1">
                <a:latin typeface="+mj-lt"/>
              </a:rPr>
              <a:t>for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supply</a:t>
            </a:r>
            <a:r>
              <a:rPr lang="tr-TR" dirty="0">
                <a:latin typeface="+mj-lt"/>
              </a:rPr>
              <a:t>.</a:t>
            </a:r>
          </a:p>
          <a:p>
            <a:r>
              <a:rPr lang="tr-TR" dirty="0">
                <a:latin typeface="+mj-lt"/>
              </a:rPr>
              <a:t>7. </a:t>
            </a:r>
            <a:r>
              <a:rPr lang="tr-TR" dirty="0" err="1">
                <a:latin typeface="+mj-lt"/>
              </a:rPr>
              <a:t>What</a:t>
            </a:r>
            <a:r>
              <a:rPr lang="tr-TR" dirty="0">
                <a:latin typeface="+mj-lt"/>
              </a:rPr>
              <a:t> is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meaning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positive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slope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supply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curve</a:t>
            </a:r>
            <a:r>
              <a:rPr lang="tr-TR" dirty="0">
                <a:latin typeface="+mj-lt"/>
              </a:rPr>
              <a:t>?</a:t>
            </a:r>
          </a:p>
          <a:p>
            <a:r>
              <a:rPr lang="tr-TR" dirty="0">
                <a:latin typeface="+mj-lt"/>
              </a:rPr>
              <a:t>8. </a:t>
            </a:r>
            <a:r>
              <a:rPr lang="tr-TR" dirty="0" err="1">
                <a:latin typeface="+mj-lt"/>
              </a:rPr>
              <a:t>Think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about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equilibrium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where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Qd</a:t>
            </a:r>
            <a:r>
              <a:rPr lang="tr-TR" dirty="0">
                <a:latin typeface="+mj-lt"/>
              </a:rPr>
              <a:t>= </a:t>
            </a:r>
            <a:r>
              <a:rPr lang="tr-TR" dirty="0" err="1">
                <a:latin typeface="+mj-lt"/>
              </a:rPr>
              <a:t>Qs</a:t>
            </a:r>
            <a:r>
              <a:rPr lang="tr-TR" dirty="0">
                <a:latin typeface="+mj-lt"/>
              </a:rPr>
              <a:t>. </a:t>
            </a:r>
            <a:r>
              <a:rPr lang="tr-TR" dirty="0" err="1">
                <a:latin typeface="+mj-lt"/>
              </a:rPr>
              <a:t>Explain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meaning</a:t>
            </a:r>
            <a:r>
              <a:rPr lang="tr-TR" dirty="0">
                <a:latin typeface="+mj-lt"/>
              </a:rPr>
              <a:t> of a </a:t>
            </a:r>
            <a:r>
              <a:rPr lang="tr-TR" dirty="0" err="1">
                <a:latin typeface="+mj-lt"/>
              </a:rPr>
              <a:t>equilibrium</a:t>
            </a:r>
            <a:r>
              <a:rPr lang="tr-TR" dirty="0">
                <a:latin typeface="+mj-lt"/>
              </a:rPr>
              <a:t> in </a:t>
            </a:r>
            <a:r>
              <a:rPr lang="tr-TR" dirty="0" err="1">
                <a:latin typeface="+mj-lt"/>
              </a:rPr>
              <a:t>terms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concept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efficiency</a:t>
            </a:r>
            <a:r>
              <a:rPr lang="tr-TR" dirty="0">
                <a:latin typeface="+mj-lt"/>
              </a:rPr>
              <a:t>.</a:t>
            </a:r>
          </a:p>
          <a:p>
            <a:r>
              <a:rPr lang="tr-TR" dirty="0">
                <a:latin typeface="+mj-lt"/>
              </a:rPr>
              <a:t>“Deniz yırtılır kimi zaman/Bilmezsiniz kim diker, Ben dikerim”</a:t>
            </a:r>
          </a:p>
          <a:p>
            <a:r>
              <a:rPr lang="tr-TR" dirty="0">
                <a:latin typeface="+mj-lt"/>
              </a:rPr>
              <a:t>                                                                              Orhan Veli</a:t>
            </a:r>
          </a:p>
          <a:p>
            <a:r>
              <a:rPr lang="tr-TR" dirty="0">
                <a:latin typeface="+mj-lt"/>
              </a:rPr>
              <a:t>9. </a:t>
            </a:r>
            <a:r>
              <a:rPr lang="tr-TR" dirty="0" err="1">
                <a:latin typeface="+mj-lt"/>
              </a:rPr>
              <a:t>Now</a:t>
            </a:r>
            <a:r>
              <a:rPr lang="tr-TR" dirty="0">
                <a:latin typeface="+mj-lt"/>
              </a:rPr>
              <a:t>  </a:t>
            </a:r>
            <a:r>
              <a:rPr lang="tr-TR" dirty="0" err="1">
                <a:latin typeface="+mj-lt"/>
              </a:rPr>
              <a:t>draw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explain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following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situations</a:t>
            </a:r>
            <a:r>
              <a:rPr lang="tr-TR" dirty="0">
                <a:latin typeface="+mj-lt"/>
              </a:rPr>
              <a:t>. Show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old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new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situation</a:t>
            </a:r>
            <a:r>
              <a:rPr lang="tr-TR" dirty="0">
                <a:latin typeface="+mj-lt"/>
              </a:rPr>
              <a:t> on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same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graph</a:t>
            </a:r>
            <a:r>
              <a:rPr lang="tr-TR" dirty="0">
                <a:latin typeface="+mj-lt"/>
              </a:rPr>
              <a:t>.</a:t>
            </a:r>
          </a:p>
          <a:p>
            <a:r>
              <a:rPr lang="tr-TR" dirty="0">
                <a:latin typeface="+mj-lt"/>
              </a:rPr>
              <a:t>    a) </a:t>
            </a:r>
            <a:r>
              <a:rPr lang="tr-TR" dirty="0" err="1">
                <a:latin typeface="+mj-lt"/>
              </a:rPr>
              <a:t>Demand</a:t>
            </a:r>
            <a:r>
              <a:rPr lang="tr-TR" dirty="0">
                <a:latin typeface="+mj-lt"/>
              </a:rPr>
              <a:t> is </a:t>
            </a:r>
            <a:r>
              <a:rPr lang="tr-TR" dirty="0" err="1">
                <a:latin typeface="+mj-lt"/>
              </a:rPr>
              <a:t>constant</a:t>
            </a:r>
            <a:r>
              <a:rPr lang="tr-TR" dirty="0">
                <a:latin typeface="+mj-lt"/>
              </a:rPr>
              <a:t>, but,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number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producers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are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increasing</a:t>
            </a:r>
            <a:r>
              <a:rPr lang="tr-TR" dirty="0">
                <a:latin typeface="+mj-lt"/>
              </a:rPr>
              <a:t> in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market.</a:t>
            </a:r>
          </a:p>
          <a:p>
            <a:r>
              <a:rPr lang="tr-TR" dirty="0">
                <a:latin typeface="+mj-lt"/>
              </a:rPr>
              <a:t>    b) </a:t>
            </a:r>
            <a:r>
              <a:rPr lang="tr-TR" dirty="0" err="1">
                <a:latin typeface="+mj-lt"/>
              </a:rPr>
              <a:t>Demand</a:t>
            </a:r>
            <a:r>
              <a:rPr lang="tr-TR" dirty="0">
                <a:latin typeface="+mj-lt"/>
              </a:rPr>
              <a:t> is </a:t>
            </a:r>
            <a:r>
              <a:rPr lang="tr-TR" dirty="0" err="1">
                <a:latin typeface="+mj-lt"/>
              </a:rPr>
              <a:t>constant</a:t>
            </a:r>
            <a:r>
              <a:rPr lang="tr-TR" dirty="0">
                <a:latin typeface="+mj-lt"/>
              </a:rPr>
              <a:t>, but, </a:t>
            </a:r>
            <a:r>
              <a:rPr lang="tr-TR" dirty="0" err="1">
                <a:latin typeface="+mj-lt"/>
              </a:rPr>
              <a:t>technology</a:t>
            </a:r>
            <a:r>
              <a:rPr lang="tr-TR" dirty="0">
                <a:latin typeface="+mj-lt"/>
              </a:rPr>
              <a:t> is </a:t>
            </a:r>
            <a:r>
              <a:rPr lang="tr-TR" dirty="0" err="1">
                <a:latin typeface="+mj-lt"/>
              </a:rPr>
              <a:t>developing</a:t>
            </a:r>
            <a:r>
              <a:rPr lang="tr-TR" dirty="0">
                <a:latin typeface="+mj-lt"/>
              </a:rPr>
              <a:t>/</a:t>
            </a:r>
            <a:r>
              <a:rPr lang="tr-TR" dirty="0" err="1">
                <a:latin typeface="+mj-lt"/>
              </a:rPr>
              <a:t>advancing</a:t>
            </a:r>
            <a:r>
              <a:rPr lang="tr-TR" dirty="0">
                <a:latin typeface="+mj-lt"/>
              </a:rPr>
              <a:t>.</a:t>
            </a:r>
          </a:p>
          <a:p>
            <a:r>
              <a:rPr lang="tr-TR" dirty="0">
                <a:latin typeface="+mj-lt"/>
              </a:rPr>
              <a:t>    c) </a:t>
            </a:r>
            <a:r>
              <a:rPr lang="tr-TR" dirty="0" err="1">
                <a:latin typeface="+mj-lt"/>
              </a:rPr>
              <a:t>Demand</a:t>
            </a:r>
            <a:r>
              <a:rPr lang="tr-TR" dirty="0">
                <a:latin typeface="+mj-lt"/>
              </a:rPr>
              <a:t> is </a:t>
            </a:r>
            <a:r>
              <a:rPr lang="tr-TR" dirty="0" err="1">
                <a:latin typeface="+mj-lt"/>
              </a:rPr>
              <a:t>constant</a:t>
            </a:r>
            <a:r>
              <a:rPr lang="tr-TR" dirty="0">
                <a:latin typeface="+mj-lt"/>
              </a:rPr>
              <a:t>, but,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government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increases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tax</a:t>
            </a:r>
            <a:r>
              <a:rPr lang="tr-TR" dirty="0">
                <a:latin typeface="+mj-lt"/>
              </a:rPr>
              <a:t> on </a:t>
            </a:r>
            <a:r>
              <a:rPr lang="tr-TR" dirty="0" err="1">
                <a:latin typeface="+mj-lt"/>
              </a:rPr>
              <a:t>production</a:t>
            </a:r>
            <a:r>
              <a:rPr lang="tr-TR" dirty="0">
                <a:latin typeface="+mj-lt"/>
              </a:rPr>
              <a:t>.</a:t>
            </a:r>
          </a:p>
          <a:p>
            <a:r>
              <a:rPr lang="tr-TR" dirty="0">
                <a:latin typeface="+mj-lt"/>
              </a:rPr>
              <a:t>    d) </a:t>
            </a:r>
            <a:r>
              <a:rPr lang="tr-TR" dirty="0" err="1">
                <a:latin typeface="+mj-lt"/>
              </a:rPr>
              <a:t>Demand</a:t>
            </a:r>
            <a:r>
              <a:rPr lang="tr-TR" dirty="0">
                <a:latin typeface="+mj-lt"/>
              </a:rPr>
              <a:t> is </a:t>
            </a:r>
            <a:r>
              <a:rPr lang="tr-TR" dirty="0" err="1">
                <a:latin typeface="+mj-lt"/>
              </a:rPr>
              <a:t>constant</a:t>
            </a:r>
            <a:r>
              <a:rPr lang="tr-TR" dirty="0">
                <a:latin typeface="+mj-lt"/>
              </a:rPr>
              <a:t>, but,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number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workers</a:t>
            </a:r>
            <a:r>
              <a:rPr lang="tr-TR" dirty="0">
                <a:latin typeface="+mj-lt"/>
              </a:rPr>
              <a:t> in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market is </a:t>
            </a:r>
            <a:r>
              <a:rPr lang="tr-TR" dirty="0" err="1">
                <a:latin typeface="+mj-lt"/>
              </a:rPr>
              <a:t>increasing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due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migration</a:t>
            </a:r>
            <a:r>
              <a:rPr lang="tr-TR" dirty="0">
                <a:latin typeface="+mj-lt"/>
              </a:rPr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997376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3207E41-E2A4-4C25-A799-1CEE28C741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Econ</a:t>
            </a:r>
            <a:r>
              <a:rPr lang="tr-TR" sz="3200"/>
              <a:t> 105, </a:t>
            </a:r>
            <a:r>
              <a:rPr lang="tr-TR" sz="3200" dirty="0" err="1"/>
              <a:t>Week</a:t>
            </a:r>
            <a:r>
              <a:rPr lang="tr-TR" sz="3200" dirty="0"/>
              <a:t> 4, 14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3FDDC23-CCD1-4634-9808-D9013E8A47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>
                <a:latin typeface="+mj-lt"/>
              </a:rPr>
              <a:t>10. </a:t>
            </a:r>
            <a:r>
              <a:rPr lang="tr-TR" dirty="0" err="1">
                <a:latin typeface="+mj-lt"/>
              </a:rPr>
              <a:t>Analyze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explain</a:t>
            </a:r>
            <a:r>
              <a:rPr lang="tr-TR" dirty="0">
                <a:latin typeface="+mj-lt"/>
              </a:rPr>
              <a:t> 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followings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with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graphes</a:t>
            </a:r>
            <a:r>
              <a:rPr lang="tr-TR" dirty="0">
                <a:latin typeface="+mj-lt"/>
              </a:rPr>
              <a:t>.</a:t>
            </a:r>
          </a:p>
          <a:p>
            <a:r>
              <a:rPr lang="tr-TR" dirty="0">
                <a:latin typeface="+mj-lt"/>
              </a:rPr>
              <a:t>a) </a:t>
            </a:r>
            <a:r>
              <a:rPr lang="tr-TR" dirty="0" err="1">
                <a:latin typeface="+mj-lt"/>
              </a:rPr>
              <a:t>Government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determines</a:t>
            </a:r>
            <a:r>
              <a:rPr lang="tr-TR" dirty="0">
                <a:latin typeface="+mj-lt"/>
              </a:rPr>
              <a:t> a minimum </a:t>
            </a:r>
            <a:r>
              <a:rPr lang="tr-TR" dirty="0" err="1">
                <a:latin typeface="+mj-lt"/>
              </a:rPr>
              <a:t>wage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for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workers</a:t>
            </a:r>
            <a:r>
              <a:rPr lang="tr-TR" dirty="0">
                <a:latin typeface="+mj-lt"/>
              </a:rPr>
              <a:t>.</a:t>
            </a:r>
          </a:p>
          <a:p>
            <a:r>
              <a:rPr lang="tr-TR" dirty="0">
                <a:latin typeface="+mj-lt"/>
              </a:rPr>
              <a:t>b) </a:t>
            </a:r>
            <a:r>
              <a:rPr lang="tr-TR" dirty="0" err="1">
                <a:latin typeface="+mj-lt"/>
              </a:rPr>
              <a:t>Government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limits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agricultural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area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to</a:t>
            </a:r>
            <a:r>
              <a:rPr lang="tr-TR" dirty="0">
                <a:latin typeface="+mj-lt"/>
              </a:rPr>
              <a:t> be </a:t>
            </a:r>
            <a:r>
              <a:rPr lang="tr-TR" dirty="0" err="1">
                <a:latin typeface="+mj-lt"/>
              </a:rPr>
              <a:t>allocated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wheat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production</a:t>
            </a:r>
            <a:r>
              <a:rPr lang="tr-TR" dirty="0">
                <a:latin typeface="+mj-lt"/>
              </a:rPr>
              <a:t>.</a:t>
            </a:r>
          </a:p>
          <a:p>
            <a:r>
              <a:rPr lang="tr-TR" dirty="0">
                <a:latin typeface="+mj-lt"/>
              </a:rPr>
              <a:t>c) </a:t>
            </a:r>
            <a:r>
              <a:rPr lang="tr-TR" dirty="0" err="1">
                <a:latin typeface="+mj-lt"/>
              </a:rPr>
              <a:t>Government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fixes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housing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rents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for</a:t>
            </a:r>
            <a:r>
              <a:rPr lang="tr-TR" dirty="0">
                <a:latin typeface="+mj-lt"/>
              </a:rPr>
              <a:t> a </a:t>
            </a:r>
            <a:r>
              <a:rPr lang="tr-TR" dirty="0" err="1">
                <a:latin typeface="+mj-lt"/>
              </a:rPr>
              <a:t>year</a:t>
            </a:r>
            <a:r>
              <a:rPr lang="tr-TR" dirty="0">
                <a:latin typeface="+mj-lt"/>
              </a:rPr>
              <a:t>.</a:t>
            </a:r>
          </a:p>
          <a:p>
            <a:r>
              <a:rPr lang="tr-TR" dirty="0">
                <a:latin typeface="+mj-lt"/>
              </a:rPr>
              <a:t>d) </a:t>
            </a:r>
            <a:r>
              <a:rPr lang="tr-TR" dirty="0" err="1">
                <a:latin typeface="+mj-lt"/>
              </a:rPr>
              <a:t>In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order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prevent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air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pollution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government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permits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only</a:t>
            </a:r>
            <a:r>
              <a:rPr lang="tr-TR" dirty="0">
                <a:latin typeface="+mj-lt"/>
              </a:rPr>
              <a:t>  </a:t>
            </a:r>
            <a:r>
              <a:rPr lang="tr-TR" dirty="0" err="1">
                <a:latin typeface="+mj-lt"/>
              </a:rPr>
              <a:t>half</a:t>
            </a:r>
            <a:r>
              <a:rPr lang="tr-TR" dirty="0">
                <a:latin typeface="+mj-lt"/>
              </a:rPr>
              <a:t> of  </a:t>
            </a:r>
            <a:r>
              <a:rPr lang="tr-TR" dirty="0" err="1">
                <a:latin typeface="+mj-lt"/>
              </a:rPr>
              <a:t>automobies</a:t>
            </a:r>
            <a:r>
              <a:rPr lang="tr-TR" dirty="0">
                <a:latin typeface="+mj-lt"/>
              </a:rPr>
              <a:t> in </a:t>
            </a:r>
            <a:r>
              <a:rPr lang="tr-TR" dirty="0" err="1">
                <a:latin typeface="+mj-lt"/>
              </a:rPr>
              <a:t>traffic</a:t>
            </a:r>
            <a:r>
              <a:rPr lang="tr-TR" dirty="0">
                <a:latin typeface="+mj-lt"/>
              </a:rPr>
              <a:t>.</a:t>
            </a:r>
          </a:p>
          <a:p>
            <a:r>
              <a:rPr lang="tr-TR" dirty="0">
                <a:latin typeface="+mj-lt"/>
              </a:rPr>
              <a:t>f) </a:t>
            </a:r>
            <a:r>
              <a:rPr lang="tr-TR" dirty="0" err="1">
                <a:latin typeface="+mj-lt"/>
              </a:rPr>
              <a:t>Government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increasesa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tax</a:t>
            </a:r>
            <a:r>
              <a:rPr lang="tr-TR" dirty="0">
                <a:latin typeface="+mj-lt"/>
              </a:rPr>
              <a:t> on </a:t>
            </a:r>
            <a:r>
              <a:rPr lang="tr-TR" dirty="0" err="1">
                <a:latin typeface="+mj-lt"/>
              </a:rPr>
              <a:t>tobacco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products</a:t>
            </a:r>
            <a:r>
              <a:rPr lang="tr-TR" dirty="0">
                <a:latin typeface="+mj-lt"/>
              </a:rPr>
              <a:t>.</a:t>
            </a:r>
          </a:p>
          <a:p>
            <a:r>
              <a:rPr lang="tr-TR" dirty="0">
                <a:latin typeface="+mj-lt"/>
              </a:rPr>
              <a:t>11. </a:t>
            </a:r>
            <a:r>
              <a:rPr lang="tr-TR" dirty="0" err="1">
                <a:latin typeface="+mj-lt"/>
              </a:rPr>
              <a:t>Terms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concepts</a:t>
            </a:r>
            <a:r>
              <a:rPr lang="tr-TR" dirty="0">
                <a:latin typeface="+mj-lt"/>
              </a:rPr>
              <a:t>: </a:t>
            </a:r>
            <a:r>
              <a:rPr lang="tr-TR" dirty="0" err="1">
                <a:latin typeface="+mj-lt"/>
              </a:rPr>
              <a:t>demand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movement</a:t>
            </a:r>
            <a:r>
              <a:rPr lang="tr-TR" dirty="0">
                <a:latin typeface="+mj-lt"/>
              </a:rPr>
              <a:t> on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demand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curve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shift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demand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curve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demand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schedule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demand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curve</a:t>
            </a:r>
            <a:r>
              <a:rPr lang="tr-TR" dirty="0">
                <a:latin typeface="+mj-lt"/>
              </a:rPr>
              <a:t>, normal </a:t>
            </a:r>
            <a:r>
              <a:rPr lang="tr-TR" dirty="0" err="1">
                <a:latin typeface="+mj-lt"/>
              </a:rPr>
              <a:t>goods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inferior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goods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quantity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demanded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change</a:t>
            </a:r>
            <a:r>
              <a:rPr lang="tr-TR" dirty="0">
                <a:latin typeface="+mj-lt"/>
              </a:rPr>
              <a:t> in </a:t>
            </a:r>
            <a:r>
              <a:rPr lang="tr-TR" dirty="0" err="1">
                <a:latin typeface="+mj-lt"/>
              </a:rPr>
              <a:t>demand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complementary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goods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substitute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goods</a:t>
            </a:r>
            <a:r>
              <a:rPr lang="tr-TR" dirty="0">
                <a:latin typeface="+mj-lt"/>
              </a:rPr>
              <a:t>,  </a:t>
            </a:r>
            <a:r>
              <a:rPr lang="tr-TR" dirty="0" err="1">
                <a:latin typeface="+mj-lt"/>
              </a:rPr>
              <a:t>supply</a:t>
            </a:r>
            <a:r>
              <a:rPr lang="tr-TR">
                <a:latin typeface="+mj-lt"/>
              </a:rPr>
              <a:t>. </a:t>
            </a:r>
            <a:endParaRPr lang="tr-TR" dirty="0">
              <a:latin typeface="+mj-lt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380646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357D58B-1133-43FF-B8FD-CAEC802634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Econ</a:t>
            </a:r>
            <a:r>
              <a:rPr lang="tr-TR" sz="3200" dirty="0"/>
              <a:t> 105, </a:t>
            </a:r>
            <a:r>
              <a:rPr lang="tr-TR" sz="3200" dirty="0" err="1"/>
              <a:t>Week</a:t>
            </a:r>
            <a:r>
              <a:rPr lang="tr-TR" sz="3200" dirty="0"/>
              <a:t> 4, 3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0A7C98A-E1FE-4B3F-AF41-95005FD9D4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>
                <a:latin typeface="+mj-lt"/>
              </a:rPr>
              <a:t>C) </a:t>
            </a:r>
            <a:r>
              <a:rPr lang="tr-TR" dirty="0">
                <a:latin typeface="+mj-lt"/>
              </a:rPr>
              <a:t>Cross </a:t>
            </a:r>
            <a:r>
              <a:rPr lang="tr-TR" dirty="0" err="1">
                <a:latin typeface="+mj-lt"/>
              </a:rPr>
              <a:t>elasticity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demand</a:t>
            </a:r>
            <a:r>
              <a:rPr lang="tr-TR" dirty="0">
                <a:latin typeface="+mj-lt"/>
              </a:rPr>
              <a:t>: A </a:t>
            </a:r>
            <a:r>
              <a:rPr lang="tr-TR" dirty="0" err="1">
                <a:latin typeface="+mj-lt"/>
              </a:rPr>
              <a:t>percentage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change</a:t>
            </a:r>
            <a:r>
              <a:rPr lang="tr-TR" dirty="0">
                <a:latin typeface="+mj-lt"/>
              </a:rPr>
              <a:t> in </a:t>
            </a:r>
            <a:r>
              <a:rPr lang="tr-TR" dirty="0" err="1">
                <a:latin typeface="+mj-lt"/>
              </a:rPr>
              <a:t>price</a:t>
            </a:r>
            <a:r>
              <a:rPr lang="tr-TR" dirty="0">
                <a:latin typeface="+mj-lt"/>
              </a:rPr>
              <a:t> of a </a:t>
            </a:r>
            <a:r>
              <a:rPr lang="tr-TR" dirty="0" err="1">
                <a:latin typeface="+mj-lt"/>
              </a:rPr>
              <a:t>good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corresponding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percentage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change</a:t>
            </a:r>
            <a:r>
              <a:rPr lang="tr-TR" dirty="0">
                <a:latin typeface="+mj-lt"/>
              </a:rPr>
              <a:t> in </a:t>
            </a:r>
            <a:r>
              <a:rPr lang="tr-TR" dirty="0" err="1">
                <a:latin typeface="+mj-lt"/>
              </a:rPr>
              <a:t>quantity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demanded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other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good</a:t>
            </a:r>
            <a:r>
              <a:rPr lang="tr-TR" dirty="0">
                <a:latin typeface="+mj-lt"/>
              </a:rPr>
              <a:t> (</a:t>
            </a:r>
            <a:r>
              <a:rPr lang="tr-TR" dirty="0" err="1">
                <a:latin typeface="+mj-lt"/>
              </a:rPr>
              <a:t>two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different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goods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are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involved</a:t>
            </a:r>
            <a:r>
              <a:rPr lang="tr-TR" dirty="0">
                <a:latin typeface="+mj-lt"/>
              </a:rPr>
              <a:t>)</a:t>
            </a:r>
          </a:p>
          <a:p>
            <a:r>
              <a:rPr lang="tr-TR" dirty="0">
                <a:latin typeface="+mj-lt"/>
              </a:rPr>
              <a:t>Formula:</a:t>
            </a:r>
          </a:p>
          <a:p>
            <a:r>
              <a:rPr lang="tr-TR" sz="2000" dirty="0">
                <a:latin typeface="+mj-lt"/>
              </a:rPr>
              <a:t>           </a:t>
            </a:r>
            <a:r>
              <a:rPr lang="tr-TR" sz="2000" dirty="0" err="1">
                <a:latin typeface="+mj-lt"/>
              </a:rPr>
              <a:t>percentage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change</a:t>
            </a:r>
            <a:r>
              <a:rPr lang="tr-TR" sz="2000" dirty="0">
                <a:latin typeface="+mj-lt"/>
              </a:rPr>
              <a:t> in </a:t>
            </a:r>
            <a:r>
              <a:rPr lang="tr-TR" sz="2000" dirty="0" err="1">
                <a:latin typeface="+mj-lt"/>
              </a:rPr>
              <a:t>quantity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demanded</a:t>
            </a:r>
            <a:r>
              <a:rPr lang="tr-TR" sz="2000" dirty="0">
                <a:latin typeface="+mj-lt"/>
              </a:rPr>
              <a:t> of </a:t>
            </a:r>
            <a:r>
              <a:rPr lang="tr-TR" sz="2000" dirty="0" err="1">
                <a:latin typeface="+mj-lt"/>
              </a:rPr>
              <a:t>product</a:t>
            </a:r>
            <a:r>
              <a:rPr lang="tr-TR" sz="2000" dirty="0">
                <a:latin typeface="+mj-lt"/>
              </a:rPr>
              <a:t> x) </a:t>
            </a:r>
          </a:p>
          <a:p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exy</a:t>
            </a:r>
            <a:r>
              <a:rPr lang="tr-TR" sz="2000" dirty="0">
                <a:latin typeface="+mj-lt"/>
              </a:rPr>
              <a:t>=  --------------------------------------------------------------------</a:t>
            </a:r>
          </a:p>
          <a:p>
            <a:r>
              <a:rPr lang="tr-TR" sz="2000" dirty="0">
                <a:latin typeface="+mj-lt"/>
              </a:rPr>
              <a:t>                  (</a:t>
            </a:r>
            <a:r>
              <a:rPr lang="tr-TR" sz="2000" dirty="0" err="1">
                <a:latin typeface="+mj-lt"/>
              </a:rPr>
              <a:t>percentage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change</a:t>
            </a:r>
            <a:r>
              <a:rPr lang="tr-TR" sz="2000" dirty="0">
                <a:latin typeface="+mj-lt"/>
              </a:rPr>
              <a:t> in </a:t>
            </a:r>
            <a:r>
              <a:rPr lang="tr-TR" sz="2000" dirty="0" err="1">
                <a:latin typeface="+mj-lt"/>
              </a:rPr>
              <a:t>price</a:t>
            </a:r>
            <a:r>
              <a:rPr lang="tr-TR" sz="2000" dirty="0">
                <a:latin typeface="+mj-lt"/>
              </a:rPr>
              <a:t> of  of </a:t>
            </a:r>
            <a:r>
              <a:rPr lang="tr-TR" sz="2000" dirty="0" err="1">
                <a:latin typeface="+mj-lt"/>
              </a:rPr>
              <a:t>product</a:t>
            </a:r>
            <a:r>
              <a:rPr lang="tr-TR" sz="2000" dirty="0">
                <a:latin typeface="+mj-lt"/>
              </a:rPr>
              <a:t> y)</a:t>
            </a:r>
          </a:p>
          <a:p>
            <a:r>
              <a:rPr lang="tr-TR" dirty="0" err="1">
                <a:latin typeface="+mj-lt"/>
              </a:rPr>
              <a:t>Substitute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goods</a:t>
            </a:r>
            <a:r>
              <a:rPr lang="tr-TR" dirty="0">
                <a:latin typeface="+mj-lt"/>
              </a:rPr>
              <a:t> (</a:t>
            </a:r>
            <a:r>
              <a:rPr lang="tr-TR" dirty="0" err="1">
                <a:latin typeface="+mj-lt"/>
              </a:rPr>
              <a:t>positive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sign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quantity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demanded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good</a:t>
            </a:r>
            <a:r>
              <a:rPr lang="tr-TR" dirty="0">
                <a:latin typeface="+mj-lt"/>
              </a:rPr>
              <a:t> x </a:t>
            </a:r>
            <a:r>
              <a:rPr lang="tr-TR" dirty="0" err="1">
                <a:latin typeface="+mj-lt"/>
              </a:rPr>
              <a:t>moves</a:t>
            </a:r>
            <a:r>
              <a:rPr lang="tr-TR" dirty="0">
                <a:latin typeface="+mj-lt"/>
              </a:rPr>
              <a:t> in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same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direction</a:t>
            </a:r>
            <a:r>
              <a:rPr lang="tr-TR" dirty="0">
                <a:latin typeface="+mj-lt"/>
              </a:rPr>
              <a:t> as a </a:t>
            </a:r>
            <a:r>
              <a:rPr lang="tr-TR" dirty="0" err="1">
                <a:latin typeface="+mj-lt"/>
              </a:rPr>
              <a:t>change</a:t>
            </a:r>
            <a:r>
              <a:rPr lang="tr-TR" dirty="0">
                <a:latin typeface="+mj-lt"/>
              </a:rPr>
              <a:t> in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price</a:t>
            </a:r>
            <a:r>
              <a:rPr lang="tr-TR" dirty="0">
                <a:latin typeface="+mj-lt"/>
              </a:rPr>
              <a:t> of y).</a:t>
            </a:r>
          </a:p>
          <a:p>
            <a:r>
              <a:rPr lang="tr-TR" dirty="0" err="1"/>
              <a:t>Complementary</a:t>
            </a:r>
            <a:r>
              <a:rPr lang="tr-TR" dirty="0"/>
              <a:t> </a:t>
            </a:r>
            <a:r>
              <a:rPr lang="tr-TR" dirty="0" err="1"/>
              <a:t>goods</a:t>
            </a:r>
            <a:r>
              <a:rPr lang="tr-TR" dirty="0"/>
              <a:t> (</a:t>
            </a:r>
            <a:r>
              <a:rPr lang="tr-TR" dirty="0" err="1"/>
              <a:t>negative</a:t>
            </a:r>
            <a:r>
              <a:rPr lang="tr-TR" dirty="0"/>
              <a:t> </a:t>
            </a:r>
            <a:r>
              <a:rPr lang="tr-TR" dirty="0" err="1"/>
              <a:t>sign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quantity</a:t>
            </a:r>
            <a:r>
              <a:rPr lang="tr-TR" dirty="0"/>
              <a:t> </a:t>
            </a:r>
            <a:r>
              <a:rPr lang="tr-TR" dirty="0" err="1"/>
              <a:t>demanded</a:t>
            </a:r>
            <a:r>
              <a:rPr lang="tr-TR" dirty="0"/>
              <a:t> of </a:t>
            </a:r>
            <a:r>
              <a:rPr lang="tr-TR" dirty="0" err="1"/>
              <a:t>good</a:t>
            </a:r>
            <a:r>
              <a:rPr lang="tr-TR" dirty="0"/>
              <a:t> x </a:t>
            </a:r>
            <a:r>
              <a:rPr lang="tr-TR" dirty="0" err="1"/>
              <a:t>moves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opposite</a:t>
            </a:r>
            <a:r>
              <a:rPr lang="tr-TR" dirty="0"/>
              <a:t>  </a:t>
            </a:r>
            <a:r>
              <a:rPr lang="tr-TR" dirty="0" err="1"/>
              <a:t>direction</a:t>
            </a:r>
            <a:r>
              <a:rPr lang="tr-TR" dirty="0"/>
              <a:t> as a </a:t>
            </a:r>
            <a:r>
              <a:rPr lang="tr-TR" dirty="0" err="1"/>
              <a:t>change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price</a:t>
            </a:r>
            <a:r>
              <a:rPr lang="tr-TR" dirty="0"/>
              <a:t> of y).</a:t>
            </a:r>
          </a:p>
          <a:p>
            <a:r>
              <a:rPr lang="tr-TR" dirty="0" err="1"/>
              <a:t>Independent</a:t>
            </a:r>
            <a:r>
              <a:rPr lang="tr-TR" dirty="0"/>
              <a:t> </a:t>
            </a:r>
            <a:r>
              <a:rPr lang="tr-TR" dirty="0" err="1"/>
              <a:t>goods</a:t>
            </a:r>
            <a:r>
              <a:rPr lang="tr-TR" dirty="0"/>
              <a:t>.</a:t>
            </a:r>
          </a:p>
          <a:p>
            <a:endParaRPr lang="tr-TR" dirty="0"/>
          </a:p>
          <a:p>
            <a:endParaRPr lang="tr-TR" dirty="0">
              <a:latin typeface="+mj-lt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244812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CB97A29-B937-4791-994C-051C8DFE82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Econ</a:t>
            </a:r>
            <a:r>
              <a:rPr lang="tr-TR" sz="3200" dirty="0"/>
              <a:t> 105, </a:t>
            </a:r>
            <a:r>
              <a:rPr lang="tr-TR" sz="3200" dirty="0" err="1"/>
              <a:t>Week</a:t>
            </a:r>
            <a:r>
              <a:rPr lang="tr-TR" sz="3200" dirty="0"/>
              <a:t> 4, 4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AD791D2-22EC-4E63-BC77-F2BC8104FD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err="1">
                <a:latin typeface="+mj-lt"/>
              </a:rPr>
              <a:t>Complementary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goods</a:t>
            </a:r>
            <a:r>
              <a:rPr lang="tr-TR" dirty="0">
                <a:latin typeface="+mj-lt"/>
              </a:rPr>
              <a:t> (</a:t>
            </a:r>
            <a:r>
              <a:rPr lang="tr-TR" dirty="0" err="1">
                <a:latin typeface="+mj-lt"/>
              </a:rPr>
              <a:t>negative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sign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quantity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demanded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good</a:t>
            </a:r>
            <a:r>
              <a:rPr lang="tr-TR" dirty="0">
                <a:latin typeface="+mj-lt"/>
              </a:rPr>
              <a:t> x </a:t>
            </a:r>
            <a:r>
              <a:rPr lang="tr-TR" dirty="0" err="1">
                <a:latin typeface="+mj-lt"/>
              </a:rPr>
              <a:t>moves</a:t>
            </a:r>
            <a:r>
              <a:rPr lang="tr-TR" dirty="0">
                <a:latin typeface="+mj-lt"/>
              </a:rPr>
              <a:t> in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opposite</a:t>
            </a:r>
            <a:r>
              <a:rPr lang="tr-TR" dirty="0">
                <a:latin typeface="+mj-lt"/>
              </a:rPr>
              <a:t>  </a:t>
            </a:r>
            <a:r>
              <a:rPr lang="tr-TR" dirty="0" err="1">
                <a:latin typeface="+mj-lt"/>
              </a:rPr>
              <a:t>direction</a:t>
            </a:r>
            <a:r>
              <a:rPr lang="tr-TR" dirty="0">
                <a:latin typeface="+mj-lt"/>
              </a:rPr>
              <a:t> as a </a:t>
            </a:r>
            <a:r>
              <a:rPr lang="tr-TR" dirty="0" err="1">
                <a:latin typeface="+mj-lt"/>
              </a:rPr>
              <a:t>change</a:t>
            </a:r>
            <a:r>
              <a:rPr lang="tr-TR" dirty="0">
                <a:latin typeface="+mj-lt"/>
              </a:rPr>
              <a:t> in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price</a:t>
            </a:r>
            <a:r>
              <a:rPr lang="tr-TR" dirty="0">
                <a:latin typeface="+mj-lt"/>
              </a:rPr>
              <a:t> of y).</a:t>
            </a:r>
          </a:p>
          <a:p>
            <a:r>
              <a:rPr lang="tr-TR" dirty="0" err="1">
                <a:latin typeface="+mj-lt"/>
              </a:rPr>
              <a:t>Independent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goods</a:t>
            </a:r>
            <a:r>
              <a:rPr lang="tr-TR" dirty="0">
                <a:latin typeface="+mj-lt"/>
              </a:rPr>
              <a:t>.</a:t>
            </a:r>
          </a:p>
          <a:p>
            <a:r>
              <a:rPr lang="tr-TR" dirty="0">
                <a:latin typeface="+mj-lt"/>
              </a:rPr>
              <a:t>D) </a:t>
            </a:r>
            <a:r>
              <a:rPr lang="tr-TR" dirty="0" err="1">
                <a:latin typeface="+mj-lt"/>
              </a:rPr>
              <a:t>Income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elasticity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demand</a:t>
            </a:r>
            <a:r>
              <a:rPr lang="tr-TR" dirty="0">
                <a:latin typeface="+mj-lt"/>
              </a:rPr>
              <a:t>: A </a:t>
            </a:r>
            <a:r>
              <a:rPr lang="tr-TR" dirty="0" err="1">
                <a:latin typeface="+mj-lt"/>
              </a:rPr>
              <a:t>percentage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change</a:t>
            </a:r>
            <a:r>
              <a:rPr lang="tr-TR" dirty="0">
                <a:latin typeface="+mj-lt"/>
              </a:rPr>
              <a:t> in </a:t>
            </a:r>
            <a:r>
              <a:rPr lang="tr-TR" dirty="0" err="1">
                <a:latin typeface="+mj-lt"/>
              </a:rPr>
              <a:t>consumers</a:t>
            </a:r>
            <a:r>
              <a:rPr lang="tr-TR" dirty="0">
                <a:latin typeface="+mj-lt"/>
              </a:rPr>
              <a:t>’ </a:t>
            </a:r>
            <a:r>
              <a:rPr lang="tr-TR" dirty="0" err="1">
                <a:latin typeface="+mj-lt"/>
              </a:rPr>
              <a:t>income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corresponding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change</a:t>
            </a:r>
            <a:r>
              <a:rPr lang="tr-TR" dirty="0">
                <a:latin typeface="+mj-lt"/>
              </a:rPr>
              <a:t> in </a:t>
            </a:r>
            <a:r>
              <a:rPr lang="tr-TR" dirty="0" err="1">
                <a:latin typeface="+mj-lt"/>
              </a:rPr>
              <a:t>quantity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demanded</a:t>
            </a:r>
            <a:r>
              <a:rPr lang="tr-TR" dirty="0">
                <a:latin typeface="+mj-lt"/>
              </a:rPr>
              <a:t>.</a:t>
            </a:r>
          </a:p>
          <a:p>
            <a:r>
              <a:rPr lang="tr-TR" dirty="0">
                <a:latin typeface="+mj-lt"/>
              </a:rPr>
              <a:t>Formula: </a:t>
            </a:r>
          </a:p>
          <a:p>
            <a:pPr>
              <a:buNone/>
            </a:pPr>
            <a:r>
              <a:rPr lang="tr-TR" dirty="0">
                <a:latin typeface="+mj-lt"/>
              </a:rPr>
              <a:t>       </a:t>
            </a:r>
            <a:r>
              <a:rPr lang="tr-TR" dirty="0" err="1">
                <a:latin typeface="+mj-lt"/>
              </a:rPr>
              <a:t>percentage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change</a:t>
            </a:r>
            <a:r>
              <a:rPr lang="tr-TR" dirty="0">
                <a:latin typeface="+mj-lt"/>
              </a:rPr>
              <a:t> in </a:t>
            </a:r>
            <a:r>
              <a:rPr lang="tr-TR" dirty="0" err="1">
                <a:latin typeface="+mj-lt"/>
              </a:rPr>
              <a:t>quantity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demanded</a:t>
            </a:r>
            <a:endParaRPr lang="tr-TR" dirty="0">
              <a:latin typeface="+mj-lt"/>
            </a:endParaRPr>
          </a:p>
          <a:p>
            <a:pPr>
              <a:buNone/>
            </a:pPr>
            <a:r>
              <a:rPr lang="tr-TR" dirty="0" err="1">
                <a:latin typeface="+mj-lt"/>
              </a:rPr>
              <a:t>e</a:t>
            </a:r>
            <a:r>
              <a:rPr lang="tr-TR" sz="2000" dirty="0" err="1">
                <a:latin typeface="+mj-lt"/>
              </a:rPr>
              <a:t>i</a:t>
            </a:r>
            <a:r>
              <a:rPr lang="tr-TR" dirty="0">
                <a:latin typeface="+mj-lt"/>
              </a:rPr>
              <a:t> = --------------------------------------------------------</a:t>
            </a:r>
          </a:p>
          <a:p>
            <a:pPr>
              <a:buNone/>
            </a:pPr>
            <a:r>
              <a:rPr lang="tr-TR" dirty="0">
                <a:latin typeface="+mj-lt"/>
              </a:rPr>
              <a:t>        </a:t>
            </a:r>
            <a:r>
              <a:rPr lang="tr-TR" dirty="0" err="1">
                <a:latin typeface="+mj-lt"/>
              </a:rPr>
              <a:t>percentage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change</a:t>
            </a:r>
            <a:r>
              <a:rPr lang="tr-TR" dirty="0">
                <a:latin typeface="+mj-lt"/>
              </a:rPr>
              <a:t> in </a:t>
            </a:r>
            <a:r>
              <a:rPr lang="tr-TR" dirty="0" err="1">
                <a:latin typeface="+mj-lt"/>
              </a:rPr>
              <a:t>income</a:t>
            </a:r>
            <a:r>
              <a:rPr lang="tr-TR" dirty="0">
                <a:latin typeface="+mj-lt"/>
              </a:rPr>
              <a:t>   </a:t>
            </a:r>
          </a:p>
          <a:p>
            <a:pPr>
              <a:buNone/>
            </a:pPr>
            <a:r>
              <a:rPr lang="tr-TR" dirty="0">
                <a:latin typeface="+mj-lt"/>
              </a:rPr>
              <a:t>Normal </a:t>
            </a:r>
            <a:r>
              <a:rPr lang="tr-TR" dirty="0" err="1">
                <a:latin typeface="+mj-lt"/>
              </a:rPr>
              <a:t>goods</a:t>
            </a:r>
            <a:endParaRPr lang="tr-TR" dirty="0">
              <a:latin typeface="+mj-lt"/>
            </a:endParaRPr>
          </a:p>
          <a:p>
            <a:pPr>
              <a:buNone/>
            </a:pPr>
            <a:r>
              <a:rPr lang="tr-TR" dirty="0" err="1">
                <a:latin typeface="+mj-lt"/>
              </a:rPr>
              <a:t>Inferior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goods</a:t>
            </a:r>
            <a:endParaRPr lang="tr-T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886217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8029680-0505-4538-B44B-6429655DB1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Econ</a:t>
            </a:r>
            <a:r>
              <a:rPr lang="tr-TR" sz="3200" dirty="0"/>
              <a:t> 105, </a:t>
            </a:r>
            <a:r>
              <a:rPr lang="tr-TR" sz="3200" dirty="0" err="1"/>
              <a:t>Week</a:t>
            </a:r>
            <a:r>
              <a:rPr lang="tr-TR" sz="3200" dirty="0"/>
              <a:t> 4, 5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ED80C0F-D8EA-44C2-828D-123B5D5370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+mj-lt"/>
              </a:rPr>
              <a:t>Applications of </a:t>
            </a:r>
            <a:r>
              <a:rPr lang="tr-TR" dirty="0" err="1">
                <a:latin typeface="+mj-lt"/>
              </a:rPr>
              <a:t>elasticies</a:t>
            </a:r>
            <a:r>
              <a:rPr lang="tr-TR" dirty="0">
                <a:latin typeface="+mj-lt"/>
              </a:rPr>
              <a:t>/</a:t>
            </a:r>
            <a:r>
              <a:rPr lang="tr-TR" dirty="0" err="1">
                <a:latin typeface="+mj-lt"/>
              </a:rPr>
              <a:t>Government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controlled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prices</a:t>
            </a:r>
            <a:endParaRPr lang="tr-TR" dirty="0">
              <a:latin typeface="+mj-lt"/>
            </a:endParaRPr>
          </a:p>
          <a:p>
            <a:r>
              <a:rPr lang="tr-TR" dirty="0">
                <a:latin typeface="+mj-lt"/>
              </a:rPr>
              <a:t>i) </a:t>
            </a:r>
            <a:r>
              <a:rPr lang="tr-TR" dirty="0" err="1">
                <a:latin typeface="+mj-lt"/>
              </a:rPr>
              <a:t>Price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ceilings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shortages</a:t>
            </a:r>
            <a:r>
              <a:rPr lang="tr-TR" dirty="0">
                <a:latin typeface="+mj-lt"/>
              </a:rPr>
              <a:t>, </a:t>
            </a:r>
          </a:p>
          <a:p>
            <a:r>
              <a:rPr lang="tr-TR" dirty="0" err="1">
                <a:latin typeface="+mj-lt"/>
              </a:rPr>
              <a:t>price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controls</a:t>
            </a:r>
            <a:r>
              <a:rPr lang="tr-TR" dirty="0">
                <a:latin typeface="+mj-lt"/>
              </a:rPr>
              <a:t>, </a:t>
            </a:r>
          </a:p>
          <a:p>
            <a:r>
              <a:rPr lang="tr-TR" dirty="0" err="1">
                <a:latin typeface="+mj-lt"/>
              </a:rPr>
              <a:t>rationing</a:t>
            </a:r>
            <a:r>
              <a:rPr lang="tr-TR" dirty="0">
                <a:latin typeface="+mj-lt"/>
              </a:rPr>
              <a:t> problem, </a:t>
            </a:r>
          </a:p>
          <a:p>
            <a:r>
              <a:rPr lang="tr-TR" dirty="0" err="1">
                <a:latin typeface="+mj-lt"/>
              </a:rPr>
              <a:t>black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markets</a:t>
            </a:r>
            <a:r>
              <a:rPr lang="tr-TR" dirty="0">
                <a:latin typeface="+mj-lt"/>
              </a:rPr>
              <a:t>,</a:t>
            </a:r>
          </a:p>
          <a:p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rent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controls</a:t>
            </a:r>
            <a:r>
              <a:rPr lang="tr-TR" dirty="0">
                <a:latin typeface="+mj-lt"/>
              </a:rPr>
              <a:t>.</a:t>
            </a:r>
          </a:p>
          <a:p>
            <a:r>
              <a:rPr lang="tr-TR" dirty="0">
                <a:latin typeface="+mj-lt"/>
              </a:rPr>
              <a:t>ii) </a:t>
            </a:r>
            <a:r>
              <a:rPr lang="tr-TR" dirty="0" err="1">
                <a:latin typeface="+mj-lt"/>
              </a:rPr>
              <a:t>Price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floors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surpluses</a:t>
            </a:r>
            <a:r>
              <a:rPr lang="tr-TR" dirty="0">
                <a:latin typeface="+mj-lt"/>
              </a:rPr>
              <a:t>.</a:t>
            </a:r>
          </a:p>
          <a:p>
            <a:pPr algn="just"/>
            <a:r>
              <a:rPr lang="tr-TR">
                <a:latin typeface="+mj-lt"/>
              </a:rPr>
              <a:t>minimum </a:t>
            </a:r>
            <a:r>
              <a:rPr lang="tr-TR" dirty="0" err="1">
                <a:latin typeface="+mj-lt"/>
              </a:rPr>
              <a:t>wage</a:t>
            </a:r>
            <a:r>
              <a:rPr lang="tr-TR" dirty="0">
                <a:latin typeface="+mj-lt"/>
              </a:rPr>
              <a:t>.</a:t>
            </a:r>
          </a:p>
          <a:p>
            <a:endParaRPr lang="tr-T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2528788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13E8AA6-E6AD-4497-A524-549E163443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Econ</a:t>
            </a:r>
            <a:r>
              <a:rPr lang="tr-TR" sz="3200" dirty="0"/>
              <a:t> 105, </a:t>
            </a:r>
            <a:r>
              <a:rPr lang="tr-TR" sz="3200" dirty="0" err="1"/>
              <a:t>Week</a:t>
            </a:r>
            <a:r>
              <a:rPr lang="tr-TR" sz="3200" dirty="0"/>
              <a:t> 4, 6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261FD00-D4D1-4A32-A77F-4964547539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>
                <a:latin typeface="+mj-lt"/>
              </a:rPr>
              <a:t>*</a:t>
            </a:r>
            <a:r>
              <a:rPr lang="tr-TR" dirty="0" err="1">
                <a:latin typeface="+mj-lt"/>
              </a:rPr>
              <a:t>Short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explanation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theory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consumer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behavior</a:t>
            </a:r>
            <a:r>
              <a:rPr lang="tr-TR" dirty="0">
                <a:latin typeface="+mj-lt"/>
              </a:rPr>
              <a:t>:</a:t>
            </a:r>
          </a:p>
          <a:p>
            <a:r>
              <a:rPr lang="tr-TR" dirty="0">
                <a:latin typeface="+mj-lt"/>
              </a:rPr>
              <a:t>1. </a:t>
            </a:r>
            <a:r>
              <a:rPr lang="tr-TR" dirty="0" err="1">
                <a:latin typeface="+mj-lt"/>
              </a:rPr>
              <a:t>Rational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behavior</a:t>
            </a:r>
            <a:r>
              <a:rPr lang="tr-TR" dirty="0">
                <a:latin typeface="+mj-lt"/>
              </a:rPr>
              <a:t>: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consumer</a:t>
            </a:r>
            <a:r>
              <a:rPr lang="tr-TR" dirty="0">
                <a:latin typeface="+mj-lt"/>
              </a:rPr>
              <a:t> is a </a:t>
            </a:r>
            <a:r>
              <a:rPr lang="tr-TR" dirty="0" err="1">
                <a:latin typeface="+mj-lt"/>
              </a:rPr>
              <a:t>rational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person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would</a:t>
            </a:r>
            <a:r>
              <a:rPr lang="tr-TR" dirty="0">
                <a:latin typeface="+mj-lt"/>
              </a:rPr>
              <a:t>  </a:t>
            </a:r>
            <a:r>
              <a:rPr lang="tr-TR" dirty="0" err="1">
                <a:latin typeface="+mj-lt"/>
              </a:rPr>
              <a:t>like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use</a:t>
            </a:r>
            <a:r>
              <a:rPr lang="tr-TR" dirty="0">
                <a:latin typeface="+mj-lt"/>
              </a:rPr>
              <a:t> his </a:t>
            </a:r>
            <a:r>
              <a:rPr lang="tr-TR" dirty="0" err="1">
                <a:latin typeface="+mj-lt"/>
              </a:rPr>
              <a:t>or</a:t>
            </a:r>
            <a:r>
              <a:rPr lang="tr-TR" dirty="0">
                <a:latin typeface="+mj-lt"/>
              </a:rPr>
              <a:t> her </a:t>
            </a:r>
            <a:r>
              <a:rPr lang="tr-TR" dirty="0" err="1">
                <a:latin typeface="+mj-lt"/>
              </a:rPr>
              <a:t>money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income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obtain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greates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amount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satisfaction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or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utility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from</a:t>
            </a:r>
            <a:r>
              <a:rPr lang="tr-TR" dirty="0">
                <a:latin typeface="+mj-lt"/>
              </a:rPr>
              <a:t> it. (</a:t>
            </a:r>
            <a:r>
              <a:rPr lang="tr-TR" dirty="0" err="1">
                <a:latin typeface="+mj-lt"/>
              </a:rPr>
              <a:t>Maximize</a:t>
            </a:r>
            <a:r>
              <a:rPr lang="tr-TR" dirty="0">
                <a:latin typeface="+mj-lt"/>
              </a:rPr>
              <a:t> total </a:t>
            </a:r>
            <a:r>
              <a:rPr lang="tr-TR" dirty="0" err="1">
                <a:latin typeface="+mj-lt"/>
              </a:rPr>
              <a:t>utility</a:t>
            </a:r>
            <a:r>
              <a:rPr lang="tr-TR" dirty="0">
                <a:latin typeface="+mj-lt"/>
              </a:rPr>
              <a:t>).</a:t>
            </a:r>
          </a:p>
          <a:p>
            <a:r>
              <a:rPr lang="tr-TR" dirty="0">
                <a:latin typeface="+mj-lt"/>
              </a:rPr>
              <a:t>2.Preferences: </a:t>
            </a:r>
            <a:r>
              <a:rPr lang="tr-TR" dirty="0" err="1">
                <a:latin typeface="+mj-lt"/>
              </a:rPr>
              <a:t>Each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consumer</a:t>
            </a:r>
            <a:r>
              <a:rPr lang="tr-TR" dirty="0">
                <a:latin typeface="+mj-lt"/>
              </a:rPr>
              <a:t> has </a:t>
            </a:r>
            <a:r>
              <a:rPr lang="tr-TR" dirty="0" err="1">
                <a:latin typeface="+mj-lt"/>
              </a:rPr>
              <a:t>clear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preferences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for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certain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goods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services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available</a:t>
            </a:r>
            <a:r>
              <a:rPr lang="tr-TR" dirty="0">
                <a:latin typeface="+mj-lt"/>
              </a:rPr>
              <a:t> in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market.</a:t>
            </a:r>
          </a:p>
          <a:p>
            <a:r>
              <a:rPr lang="tr-TR" dirty="0">
                <a:latin typeface="+mj-lt"/>
              </a:rPr>
              <a:t>3. Budget </a:t>
            </a:r>
            <a:r>
              <a:rPr lang="tr-TR" dirty="0" err="1">
                <a:latin typeface="+mj-lt"/>
              </a:rPr>
              <a:t>restraint</a:t>
            </a:r>
            <a:r>
              <a:rPr lang="tr-TR" dirty="0">
                <a:latin typeface="+mj-lt"/>
              </a:rPr>
              <a:t>: At </a:t>
            </a:r>
            <a:r>
              <a:rPr lang="tr-TR" dirty="0" err="1">
                <a:latin typeface="+mj-lt"/>
              </a:rPr>
              <a:t>any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point</a:t>
            </a:r>
            <a:r>
              <a:rPr lang="tr-TR" dirty="0">
                <a:latin typeface="+mj-lt"/>
              </a:rPr>
              <a:t> of in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time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consumer</a:t>
            </a:r>
            <a:r>
              <a:rPr lang="tr-TR" dirty="0">
                <a:latin typeface="+mj-lt"/>
              </a:rPr>
              <a:t> has a </a:t>
            </a:r>
            <a:r>
              <a:rPr lang="tr-TR" dirty="0" err="1">
                <a:latin typeface="+mj-lt"/>
              </a:rPr>
              <a:t>fixed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limited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amount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money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income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even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you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are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very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rich</a:t>
            </a:r>
            <a:r>
              <a:rPr lang="tr-TR" dirty="0">
                <a:latin typeface="+mj-lt"/>
              </a:rPr>
              <a:t>. (</a:t>
            </a:r>
            <a:r>
              <a:rPr lang="tr-TR" dirty="0" err="1">
                <a:latin typeface="+mj-lt"/>
              </a:rPr>
              <a:t>Question</a:t>
            </a:r>
            <a:r>
              <a:rPr lang="tr-TR" dirty="0">
                <a:latin typeface="+mj-lt"/>
              </a:rPr>
              <a:t>: </a:t>
            </a:r>
            <a:r>
              <a:rPr lang="tr-TR" dirty="0" err="1">
                <a:latin typeface="+mj-lt"/>
              </a:rPr>
              <a:t>What</a:t>
            </a:r>
            <a:r>
              <a:rPr lang="tr-TR" dirty="0">
                <a:latin typeface="+mj-lt"/>
              </a:rPr>
              <a:t> is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sources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consumer’s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income</a:t>
            </a:r>
            <a:r>
              <a:rPr lang="tr-TR" dirty="0">
                <a:latin typeface="+mj-lt"/>
              </a:rPr>
              <a:t>?). </a:t>
            </a:r>
          </a:p>
          <a:p>
            <a:r>
              <a:rPr lang="tr-TR" dirty="0">
                <a:latin typeface="+mj-lt"/>
              </a:rPr>
              <a:t>4. </a:t>
            </a:r>
            <a:r>
              <a:rPr lang="tr-TR" dirty="0" err="1">
                <a:latin typeface="+mj-lt"/>
              </a:rPr>
              <a:t>Price</a:t>
            </a:r>
            <a:r>
              <a:rPr lang="tr-TR" dirty="0">
                <a:latin typeface="+mj-lt"/>
              </a:rPr>
              <a:t> (</a:t>
            </a:r>
            <a:r>
              <a:rPr lang="tr-TR" dirty="0" err="1">
                <a:latin typeface="+mj-lt"/>
              </a:rPr>
              <a:t>Q.e.d</a:t>
            </a:r>
            <a:r>
              <a:rPr lang="tr-TR" dirty="0">
                <a:latin typeface="+mj-lt"/>
              </a:rPr>
              <a:t>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996431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F19D2AF-B4AD-4E57-8B28-410DD4646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Econ</a:t>
            </a:r>
            <a:r>
              <a:rPr lang="tr-TR" sz="3200" dirty="0"/>
              <a:t> 105, </a:t>
            </a:r>
            <a:r>
              <a:rPr lang="tr-TR" sz="3200" dirty="0" err="1"/>
              <a:t>Week</a:t>
            </a:r>
            <a:r>
              <a:rPr lang="tr-TR" sz="3200" dirty="0"/>
              <a:t> 4, 7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A29A19C-1ACC-48D7-9DBE-14E84D02A4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err="1">
                <a:latin typeface="+mj-lt"/>
              </a:rPr>
              <a:t>Now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we</a:t>
            </a:r>
            <a:r>
              <a:rPr lang="tr-TR" dirty="0">
                <a:latin typeface="+mj-lt"/>
              </a:rPr>
              <a:t> can start a </a:t>
            </a:r>
            <a:r>
              <a:rPr lang="tr-TR" dirty="0" err="1">
                <a:latin typeface="+mj-lt"/>
              </a:rPr>
              <a:t>new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topic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namely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Cost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Production</a:t>
            </a:r>
            <a:r>
              <a:rPr lang="tr-TR" sz="2000" dirty="0">
                <a:latin typeface="+mj-lt"/>
              </a:rPr>
              <a:t>.</a:t>
            </a:r>
          </a:p>
          <a:p>
            <a:r>
              <a:rPr lang="tr-TR" sz="2000" dirty="0" err="1">
                <a:latin typeface="+mj-lt"/>
              </a:rPr>
              <a:t>Explicit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and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implicit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costs</a:t>
            </a:r>
            <a:endParaRPr lang="tr-TR" sz="2000" dirty="0">
              <a:latin typeface="+mj-lt"/>
            </a:endParaRPr>
          </a:p>
          <a:p>
            <a:r>
              <a:rPr lang="tr-TR" sz="2000" dirty="0" err="1">
                <a:latin typeface="+mj-lt"/>
              </a:rPr>
              <a:t>Explicit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costs</a:t>
            </a:r>
            <a:r>
              <a:rPr lang="tr-TR" sz="2000" dirty="0">
                <a:latin typeface="+mj-lt"/>
              </a:rPr>
              <a:t>: </a:t>
            </a:r>
            <a:r>
              <a:rPr lang="tr-TR" sz="2000" dirty="0" err="1">
                <a:latin typeface="+mj-lt"/>
              </a:rPr>
              <a:t>The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monetary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payments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to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nonowners</a:t>
            </a:r>
            <a:r>
              <a:rPr lang="tr-TR" sz="2000" dirty="0">
                <a:latin typeface="+mj-lt"/>
              </a:rPr>
              <a:t> of </a:t>
            </a:r>
            <a:r>
              <a:rPr lang="tr-TR" sz="2000" dirty="0" err="1">
                <a:latin typeface="+mj-lt"/>
              </a:rPr>
              <a:t>the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firm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for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each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resources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they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supply</a:t>
            </a:r>
            <a:r>
              <a:rPr lang="tr-TR" sz="2000" dirty="0">
                <a:latin typeface="+mj-lt"/>
              </a:rPr>
              <a:t>, </a:t>
            </a:r>
            <a:r>
              <a:rPr lang="tr-TR" sz="2000" dirty="0" err="1">
                <a:latin typeface="+mj-lt"/>
              </a:rPr>
              <a:t>e.g</a:t>
            </a:r>
            <a:r>
              <a:rPr lang="tr-TR" sz="2000" dirty="0">
                <a:latin typeface="+mj-lt"/>
              </a:rPr>
              <a:t>., </a:t>
            </a:r>
            <a:r>
              <a:rPr lang="tr-TR" sz="2000" dirty="0" err="1">
                <a:latin typeface="+mj-lt"/>
              </a:rPr>
              <a:t>labor</a:t>
            </a:r>
            <a:r>
              <a:rPr lang="tr-TR" sz="2000" dirty="0">
                <a:latin typeface="+mj-lt"/>
              </a:rPr>
              <a:t>, </a:t>
            </a:r>
            <a:r>
              <a:rPr lang="tr-TR" sz="2000" dirty="0" err="1">
                <a:latin typeface="+mj-lt"/>
              </a:rPr>
              <a:t>materials</a:t>
            </a:r>
            <a:r>
              <a:rPr lang="tr-TR" sz="2000" dirty="0">
                <a:latin typeface="+mj-lt"/>
              </a:rPr>
              <a:t>, </a:t>
            </a:r>
            <a:r>
              <a:rPr lang="tr-TR" sz="2000" dirty="0" err="1">
                <a:latin typeface="+mj-lt"/>
              </a:rPr>
              <a:t>fuel</a:t>
            </a:r>
            <a:r>
              <a:rPr lang="tr-TR" sz="2000" dirty="0">
                <a:latin typeface="+mj-lt"/>
              </a:rPr>
              <a:t>, </a:t>
            </a:r>
            <a:r>
              <a:rPr lang="tr-TR" sz="2000" dirty="0" err="1">
                <a:latin typeface="+mj-lt"/>
              </a:rPr>
              <a:t>etc</a:t>
            </a:r>
            <a:r>
              <a:rPr lang="tr-TR" sz="2000" dirty="0">
                <a:latin typeface="+mj-lt"/>
              </a:rPr>
              <a:t>.,</a:t>
            </a:r>
          </a:p>
          <a:p>
            <a:r>
              <a:rPr lang="tr-TR" sz="2000" dirty="0" err="1">
                <a:latin typeface="+mj-lt"/>
              </a:rPr>
              <a:t>Implicit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Costs</a:t>
            </a:r>
            <a:endParaRPr lang="tr-TR" sz="2000" dirty="0">
              <a:latin typeface="+mj-lt"/>
            </a:endParaRPr>
          </a:p>
          <a:p>
            <a:r>
              <a:rPr lang="tr-TR" sz="2000" dirty="0" err="1">
                <a:latin typeface="+mj-lt"/>
              </a:rPr>
              <a:t>The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costs</a:t>
            </a:r>
            <a:r>
              <a:rPr lang="tr-TR" sz="2000" dirty="0">
                <a:latin typeface="+mj-lt"/>
              </a:rPr>
              <a:t> of self </a:t>
            </a:r>
            <a:r>
              <a:rPr lang="tr-TR" sz="2000" dirty="0" err="1">
                <a:latin typeface="+mj-lt"/>
              </a:rPr>
              <a:t>owned</a:t>
            </a:r>
            <a:r>
              <a:rPr lang="tr-TR" sz="2000" dirty="0">
                <a:latin typeface="+mj-lt"/>
              </a:rPr>
              <a:t>, self </a:t>
            </a:r>
            <a:r>
              <a:rPr lang="tr-TR" sz="2000" dirty="0" err="1">
                <a:latin typeface="+mj-lt"/>
              </a:rPr>
              <a:t>employed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resources</a:t>
            </a:r>
            <a:r>
              <a:rPr lang="tr-TR" sz="2000" dirty="0">
                <a:latin typeface="+mj-lt"/>
              </a:rPr>
              <a:t>. (</a:t>
            </a:r>
            <a:r>
              <a:rPr lang="tr-TR" sz="2000" dirty="0" err="1">
                <a:latin typeface="+mj-lt"/>
              </a:rPr>
              <a:t>Question</a:t>
            </a:r>
            <a:r>
              <a:rPr lang="tr-TR" sz="2000" dirty="0">
                <a:latin typeface="+mj-lt"/>
              </a:rPr>
              <a:t>: May it be </a:t>
            </a:r>
            <a:r>
              <a:rPr lang="tr-TR" sz="2000" dirty="0" err="1">
                <a:latin typeface="+mj-lt"/>
              </a:rPr>
              <a:t>opportunity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cost</a:t>
            </a:r>
            <a:r>
              <a:rPr lang="tr-TR" sz="2000" dirty="0">
                <a:latin typeface="+mj-lt"/>
              </a:rPr>
              <a:t>?)</a:t>
            </a:r>
          </a:p>
          <a:p>
            <a:r>
              <a:rPr lang="tr-TR" sz="2000" dirty="0" err="1">
                <a:latin typeface="+mj-lt"/>
              </a:rPr>
              <a:t>Example</a:t>
            </a:r>
            <a:r>
              <a:rPr lang="tr-TR" sz="2000" dirty="0">
                <a:latin typeface="+mj-lt"/>
              </a:rPr>
              <a:t>:</a:t>
            </a:r>
          </a:p>
          <a:p>
            <a:r>
              <a:rPr lang="tr-TR" sz="2000" dirty="0">
                <a:latin typeface="+mj-lt"/>
              </a:rPr>
              <a:t>Total </a:t>
            </a:r>
            <a:r>
              <a:rPr lang="tr-TR" sz="2000" dirty="0" err="1">
                <a:latin typeface="+mj-lt"/>
              </a:rPr>
              <a:t>sales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revenue</a:t>
            </a:r>
            <a:r>
              <a:rPr lang="tr-TR" sz="2000" dirty="0">
                <a:latin typeface="+mj-lt"/>
              </a:rPr>
              <a:t> …………………………120,000 TL/</a:t>
            </a:r>
            <a:r>
              <a:rPr lang="tr-TR" sz="2000" dirty="0" err="1">
                <a:latin typeface="+mj-lt"/>
              </a:rPr>
              <a:t>year</a:t>
            </a:r>
            <a:endParaRPr lang="tr-TR" sz="2000" dirty="0">
              <a:latin typeface="+mj-lt"/>
            </a:endParaRPr>
          </a:p>
          <a:p>
            <a:r>
              <a:rPr lang="tr-TR" sz="2000" dirty="0">
                <a:latin typeface="+mj-lt"/>
              </a:rPr>
              <a:t>        </a:t>
            </a:r>
            <a:r>
              <a:rPr lang="tr-TR" sz="2000" dirty="0" err="1">
                <a:latin typeface="+mj-lt"/>
              </a:rPr>
              <a:t>Cost</a:t>
            </a:r>
            <a:r>
              <a:rPr lang="tr-TR" sz="2000" dirty="0">
                <a:latin typeface="+mj-lt"/>
              </a:rPr>
              <a:t> of </a:t>
            </a:r>
            <a:r>
              <a:rPr lang="tr-TR" sz="2000" dirty="0" err="1">
                <a:latin typeface="+mj-lt"/>
              </a:rPr>
              <a:t>goods</a:t>
            </a:r>
            <a:r>
              <a:rPr lang="tr-TR" sz="2000" dirty="0">
                <a:latin typeface="+mj-lt"/>
              </a:rPr>
              <a:t>……………………..40,000 TL/</a:t>
            </a:r>
            <a:r>
              <a:rPr lang="tr-TR" sz="2000" dirty="0" err="1">
                <a:latin typeface="+mj-lt"/>
              </a:rPr>
              <a:t>year</a:t>
            </a:r>
            <a:endParaRPr lang="tr-TR" sz="2000" dirty="0">
              <a:latin typeface="+mj-lt"/>
            </a:endParaRPr>
          </a:p>
          <a:p>
            <a:r>
              <a:rPr lang="tr-TR" sz="2000" dirty="0">
                <a:latin typeface="+mj-lt"/>
              </a:rPr>
              <a:t>        </a:t>
            </a:r>
            <a:r>
              <a:rPr lang="tr-TR" sz="2000" dirty="0" err="1">
                <a:latin typeface="+mj-lt"/>
              </a:rPr>
              <a:t>Labor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cost</a:t>
            </a:r>
            <a:r>
              <a:rPr lang="tr-TR" sz="2000" dirty="0">
                <a:latin typeface="+mj-lt"/>
              </a:rPr>
              <a:t>…… …………………….20,000 TL/</a:t>
            </a:r>
            <a:r>
              <a:rPr lang="tr-TR" sz="2000" dirty="0" err="1">
                <a:latin typeface="+mj-lt"/>
              </a:rPr>
              <a:t>year</a:t>
            </a:r>
            <a:endParaRPr lang="tr-TR" sz="2000" dirty="0">
              <a:latin typeface="+mj-lt"/>
            </a:endParaRPr>
          </a:p>
          <a:p>
            <a:r>
              <a:rPr lang="tr-TR" sz="2000" dirty="0">
                <a:latin typeface="+mj-lt"/>
              </a:rPr>
              <a:t>        </a:t>
            </a:r>
            <a:r>
              <a:rPr lang="tr-TR" sz="2000" dirty="0" err="1">
                <a:latin typeface="+mj-lt"/>
              </a:rPr>
              <a:t>Other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costs</a:t>
            </a:r>
            <a:r>
              <a:rPr lang="tr-TR" sz="2000" dirty="0">
                <a:latin typeface="+mj-lt"/>
              </a:rPr>
              <a:t>…………………………   5,000 TL/</a:t>
            </a:r>
            <a:r>
              <a:rPr lang="tr-TR" sz="2000" dirty="0" err="1">
                <a:latin typeface="+mj-lt"/>
              </a:rPr>
              <a:t>year</a:t>
            </a:r>
            <a:endParaRPr lang="tr-TR" sz="2000" dirty="0">
              <a:latin typeface="+mj-lt"/>
            </a:endParaRPr>
          </a:p>
          <a:p>
            <a:r>
              <a:rPr lang="tr-TR" sz="2000" dirty="0">
                <a:latin typeface="+mj-lt"/>
              </a:rPr>
              <a:t>  Total </a:t>
            </a:r>
            <a:r>
              <a:rPr lang="tr-TR" sz="2000" dirty="0" err="1">
                <a:latin typeface="+mj-lt"/>
              </a:rPr>
              <a:t>costs</a:t>
            </a:r>
            <a:r>
              <a:rPr lang="tr-TR" sz="2000" dirty="0">
                <a:latin typeface="+mj-lt"/>
              </a:rPr>
              <a:t>…………………………………….. 65,000 TL/</a:t>
            </a:r>
            <a:r>
              <a:rPr lang="tr-TR" sz="2000" dirty="0" err="1">
                <a:latin typeface="+mj-lt"/>
              </a:rPr>
              <a:t>year</a:t>
            </a:r>
            <a:endParaRPr lang="tr-TR" sz="2000" dirty="0">
              <a:latin typeface="+mj-lt"/>
            </a:endParaRPr>
          </a:p>
          <a:p>
            <a:r>
              <a:rPr lang="tr-TR" sz="2000" dirty="0">
                <a:latin typeface="+mj-lt"/>
              </a:rPr>
              <a:t>   Accounting </a:t>
            </a:r>
            <a:r>
              <a:rPr lang="tr-TR" sz="2000" dirty="0" err="1">
                <a:latin typeface="+mj-lt"/>
              </a:rPr>
              <a:t>profit</a:t>
            </a:r>
            <a:r>
              <a:rPr lang="tr-TR" sz="2000" dirty="0">
                <a:latin typeface="+mj-lt"/>
              </a:rPr>
              <a:t>…………………...........55,000 TL/</a:t>
            </a:r>
            <a:r>
              <a:rPr lang="tr-TR" sz="2000" dirty="0" err="1">
                <a:latin typeface="+mj-lt"/>
              </a:rPr>
              <a:t>year</a:t>
            </a:r>
            <a:r>
              <a:rPr lang="tr-TR" sz="2000" dirty="0">
                <a:latin typeface="+mj-lt"/>
              </a:rPr>
              <a:t>.</a:t>
            </a:r>
          </a:p>
          <a:p>
            <a:endParaRPr lang="tr-TR" sz="2000" dirty="0">
              <a:latin typeface="+mj-lt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024954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78B0CCE-A940-46AB-9F73-85D5E0B580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Econ</a:t>
            </a:r>
            <a:r>
              <a:rPr lang="tr-TR" sz="3200" dirty="0"/>
              <a:t> 105, </a:t>
            </a:r>
            <a:r>
              <a:rPr lang="tr-TR" sz="3200" dirty="0" err="1"/>
              <a:t>Week</a:t>
            </a:r>
            <a:r>
              <a:rPr lang="tr-TR" sz="3200" dirty="0"/>
              <a:t> 4, 8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3BFB6C8-6439-4450-9598-1B8C94B6B0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+mj-lt"/>
              </a:rPr>
              <a:t>Another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calculation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for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nonincuded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factors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production</a:t>
            </a:r>
            <a:endParaRPr lang="tr-TR" dirty="0">
              <a:latin typeface="+mj-lt"/>
            </a:endParaRPr>
          </a:p>
          <a:p>
            <a:r>
              <a:rPr lang="tr-TR" dirty="0">
                <a:latin typeface="+mj-lt"/>
              </a:rPr>
              <a:t>Accounting </a:t>
            </a:r>
            <a:r>
              <a:rPr lang="tr-TR" dirty="0" err="1">
                <a:latin typeface="+mj-lt"/>
              </a:rPr>
              <a:t>profit</a:t>
            </a:r>
            <a:r>
              <a:rPr lang="tr-TR" dirty="0">
                <a:latin typeface="+mj-lt"/>
              </a:rPr>
              <a:t>………………………… 55,000 TL/</a:t>
            </a:r>
            <a:r>
              <a:rPr lang="tr-TR" dirty="0" err="1">
                <a:latin typeface="+mj-lt"/>
              </a:rPr>
              <a:t>year</a:t>
            </a:r>
            <a:endParaRPr lang="tr-TR" dirty="0">
              <a:latin typeface="+mj-lt"/>
            </a:endParaRPr>
          </a:p>
          <a:p>
            <a:r>
              <a:rPr lang="tr-TR" dirty="0">
                <a:latin typeface="+mj-lt"/>
              </a:rPr>
              <a:t>      </a:t>
            </a:r>
            <a:r>
              <a:rPr lang="tr-TR" dirty="0" err="1">
                <a:latin typeface="+mj-lt"/>
              </a:rPr>
              <a:t>Forgone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interest</a:t>
            </a:r>
            <a:r>
              <a:rPr lang="tr-TR" dirty="0">
                <a:latin typeface="+mj-lt"/>
              </a:rPr>
              <a:t>……………3,000 TL/</a:t>
            </a:r>
            <a:r>
              <a:rPr lang="tr-TR" dirty="0" err="1">
                <a:latin typeface="+mj-lt"/>
              </a:rPr>
              <a:t>year</a:t>
            </a:r>
            <a:endParaRPr lang="tr-TR" dirty="0">
              <a:latin typeface="+mj-lt"/>
            </a:endParaRPr>
          </a:p>
          <a:p>
            <a:r>
              <a:rPr lang="tr-TR" dirty="0">
                <a:latin typeface="+mj-lt"/>
              </a:rPr>
              <a:t>      </a:t>
            </a:r>
            <a:r>
              <a:rPr lang="tr-TR" dirty="0" err="1">
                <a:latin typeface="+mj-lt"/>
              </a:rPr>
              <a:t>Forgone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rent</a:t>
            </a:r>
            <a:r>
              <a:rPr lang="tr-TR" dirty="0">
                <a:latin typeface="+mj-lt"/>
              </a:rPr>
              <a:t>…………………5,000 TL/</a:t>
            </a:r>
            <a:r>
              <a:rPr lang="tr-TR" dirty="0" err="1">
                <a:latin typeface="+mj-lt"/>
              </a:rPr>
              <a:t>year</a:t>
            </a:r>
            <a:endParaRPr lang="tr-TR" dirty="0">
              <a:latin typeface="+mj-lt"/>
            </a:endParaRPr>
          </a:p>
          <a:p>
            <a:r>
              <a:rPr lang="tr-TR" dirty="0">
                <a:latin typeface="+mj-lt"/>
              </a:rPr>
              <a:t>      </a:t>
            </a:r>
            <a:r>
              <a:rPr lang="tr-TR" dirty="0" err="1">
                <a:latin typeface="+mj-lt"/>
              </a:rPr>
              <a:t>Forgone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wages</a:t>
            </a:r>
            <a:r>
              <a:rPr lang="tr-TR" dirty="0">
                <a:latin typeface="+mj-lt"/>
              </a:rPr>
              <a:t>…………….20,000 TL/</a:t>
            </a:r>
            <a:r>
              <a:rPr lang="tr-TR" dirty="0" err="1">
                <a:latin typeface="+mj-lt"/>
              </a:rPr>
              <a:t>year</a:t>
            </a:r>
            <a:endParaRPr lang="tr-TR" dirty="0">
              <a:latin typeface="+mj-lt"/>
            </a:endParaRPr>
          </a:p>
          <a:p>
            <a:r>
              <a:rPr lang="tr-TR" dirty="0">
                <a:latin typeface="+mj-lt"/>
              </a:rPr>
              <a:t>      </a:t>
            </a:r>
            <a:r>
              <a:rPr lang="tr-TR" dirty="0" err="1">
                <a:latin typeface="+mj-lt"/>
              </a:rPr>
              <a:t>Forgone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entreprenurial</a:t>
            </a:r>
            <a:r>
              <a:rPr lang="tr-TR" dirty="0">
                <a:latin typeface="+mj-lt"/>
              </a:rPr>
              <a:t>     5,000 TL/</a:t>
            </a:r>
            <a:r>
              <a:rPr lang="tr-TR" dirty="0" err="1">
                <a:latin typeface="+mj-lt"/>
              </a:rPr>
              <a:t>year</a:t>
            </a:r>
            <a:endParaRPr lang="tr-TR" dirty="0">
              <a:latin typeface="+mj-lt"/>
            </a:endParaRPr>
          </a:p>
          <a:p>
            <a:r>
              <a:rPr lang="tr-TR" dirty="0">
                <a:latin typeface="+mj-lt"/>
              </a:rPr>
              <a:t>Total </a:t>
            </a:r>
            <a:r>
              <a:rPr lang="tr-TR" dirty="0" err="1">
                <a:latin typeface="+mj-lt"/>
              </a:rPr>
              <a:t>implicit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costs</a:t>
            </a:r>
            <a:r>
              <a:rPr lang="tr-TR" dirty="0">
                <a:latin typeface="+mj-lt"/>
              </a:rPr>
              <a:t>…………………………33,000 TL/</a:t>
            </a:r>
            <a:r>
              <a:rPr lang="tr-TR" dirty="0" err="1">
                <a:latin typeface="+mj-lt"/>
              </a:rPr>
              <a:t>year</a:t>
            </a:r>
            <a:r>
              <a:rPr lang="tr-TR" dirty="0">
                <a:latin typeface="+mj-lt"/>
              </a:rPr>
              <a:t> </a:t>
            </a:r>
          </a:p>
          <a:p>
            <a:r>
              <a:rPr lang="tr-TR" dirty="0" err="1">
                <a:latin typeface="+mj-lt"/>
              </a:rPr>
              <a:t>Economic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profit</a:t>
            </a:r>
            <a:r>
              <a:rPr lang="tr-TR" dirty="0">
                <a:latin typeface="+mj-lt"/>
              </a:rPr>
              <a:t>……………………………..22,000 TL/</a:t>
            </a:r>
            <a:r>
              <a:rPr lang="tr-TR" dirty="0" err="1">
                <a:latin typeface="+mj-lt"/>
              </a:rPr>
              <a:t>year</a:t>
            </a:r>
            <a:endParaRPr lang="tr-TR" dirty="0">
              <a:latin typeface="+mj-lt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644425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351291A-975B-4FDF-8A3A-42F4D50A0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Econ</a:t>
            </a:r>
            <a:r>
              <a:rPr lang="tr-TR" sz="3200" dirty="0"/>
              <a:t> 105, </a:t>
            </a:r>
            <a:r>
              <a:rPr lang="tr-TR" sz="3200" dirty="0" err="1"/>
              <a:t>Week</a:t>
            </a:r>
            <a:r>
              <a:rPr lang="tr-TR" sz="3200" dirty="0"/>
              <a:t> 4, 9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337D35E-035B-4F3D-9539-C8481E56E0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>
                <a:latin typeface="+mj-lt"/>
              </a:rPr>
              <a:t>*Normal </a:t>
            </a:r>
            <a:r>
              <a:rPr lang="tr-TR" dirty="0" err="1">
                <a:latin typeface="+mj-lt"/>
              </a:rPr>
              <a:t>profit</a:t>
            </a:r>
            <a:r>
              <a:rPr lang="tr-TR" dirty="0">
                <a:latin typeface="+mj-lt"/>
              </a:rPr>
              <a:t> as a </a:t>
            </a:r>
            <a:r>
              <a:rPr lang="tr-TR" dirty="0" err="1">
                <a:latin typeface="+mj-lt"/>
              </a:rPr>
              <a:t>cost</a:t>
            </a:r>
            <a:r>
              <a:rPr lang="tr-TR" dirty="0">
                <a:latin typeface="+mj-lt"/>
              </a:rPr>
              <a:t>: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5,000 TL </a:t>
            </a:r>
            <a:r>
              <a:rPr lang="tr-TR" dirty="0" err="1">
                <a:latin typeface="+mj-lt"/>
              </a:rPr>
              <a:t>implicit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cost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your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entrepreneural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talent</a:t>
            </a:r>
            <a:r>
              <a:rPr lang="tr-TR" dirty="0">
                <a:latin typeface="+mj-lt"/>
              </a:rPr>
              <a:t> is </a:t>
            </a:r>
            <a:r>
              <a:rPr lang="tr-TR" dirty="0" err="1">
                <a:latin typeface="+mj-lt"/>
              </a:rPr>
              <a:t>called</a:t>
            </a:r>
            <a:r>
              <a:rPr lang="tr-TR" dirty="0">
                <a:latin typeface="+mj-lt"/>
              </a:rPr>
              <a:t> a “normal </a:t>
            </a:r>
            <a:r>
              <a:rPr lang="tr-TR" dirty="0" err="1">
                <a:latin typeface="+mj-lt"/>
              </a:rPr>
              <a:t>profit</a:t>
            </a:r>
            <a:r>
              <a:rPr lang="tr-TR" dirty="0">
                <a:latin typeface="+mj-lt"/>
              </a:rPr>
              <a:t>”. As is </a:t>
            </a:r>
            <a:r>
              <a:rPr lang="tr-TR" dirty="0" err="1">
                <a:latin typeface="+mj-lt"/>
              </a:rPr>
              <a:t>true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forgone</a:t>
            </a:r>
            <a:r>
              <a:rPr lang="tr-TR" dirty="0">
                <a:latin typeface="+mj-lt"/>
              </a:rPr>
              <a:t>  </a:t>
            </a:r>
            <a:r>
              <a:rPr lang="tr-TR" dirty="0" err="1">
                <a:latin typeface="+mj-lt"/>
              </a:rPr>
              <a:t>rent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forgone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wages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payment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you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could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otherwise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receive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performing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entrepreneurial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ability</a:t>
            </a:r>
            <a:r>
              <a:rPr lang="tr-TR" dirty="0">
                <a:latin typeface="+mj-lt"/>
              </a:rPr>
              <a:t> is </a:t>
            </a:r>
            <a:r>
              <a:rPr lang="tr-TR" dirty="0" err="1">
                <a:latin typeface="+mj-lt"/>
              </a:rPr>
              <a:t>indeed</a:t>
            </a:r>
            <a:r>
              <a:rPr lang="tr-TR" dirty="0">
                <a:latin typeface="+mj-lt"/>
              </a:rPr>
              <a:t> a </a:t>
            </a:r>
            <a:r>
              <a:rPr lang="tr-TR" dirty="0" err="1">
                <a:latin typeface="+mj-lt"/>
              </a:rPr>
              <a:t>implicit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cost</a:t>
            </a:r>
            <a:r>
              <a:rPr lang="tr-TR" dirty="0">
                <a:latin typeface="+mj-lt"/>
              </a:rPr>
              <a:t>. </a:t>
            </a:r>
          </a:p>
          <a:p>
            <a:r>
              <a:rPr lang="tr-TR" dirty="0">
                <a:latin typeface="+mj-lt"/>
              </a:rPr>
              <a:t>* </a:t>
            </a:r>
            <a:r>
              <a:rPr lang="tr-TR" dirty="0" err="1">
                <a:latin typeface="+mj-lt"/>
              </a:rPr>
              <a:t>Economic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or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pure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profit</a:t>
            </a:r>
            <a:r>
              <a:rPr lang="tr-TR" dirty="0">
                <a:latin typeface="+mj-lt"/>
              </a:rPr>
              <a:t>: </a:t>
            </a:r>
            <a:r>
              <a:rPr lang="tr-TR" dirty="0" err="1">
                <a:latin typeface="+mj-lt"/>
              </a:rPr>
              <a:t>Economic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profit</a:t>
            </a:r>
            <a:r>
              <a:rPr lang="tr-TR" dirty="0">
                <a:latin typeface="+mj-lt"/>
              </a:rPr>
              <a:t>= Total </a:t>
            </a:r>
            <a:r>
              <a:rPr lang="tr-TR" dirty="0" err="1">
                <a:latin typeface="+mj-lt"/>
              </a:rPr>
              <a:t>revenue</a:t>
            </a:r>
            <a:r>
              <a:rPr lang="tr-TR" dirty="0">
                <a:latin typeface="+mj-lt"/>
              </a:rPr>
              <a:t>- </a:t>
            </a:r>
            <a:r>
              <a:rPr lang="tr-TR" dirty="0" err="1">
                <a:latin typeface="+mj-lt"/>
              </a:rPr>
              <a:t>opportunity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costs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all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inputs</a:t>
            </a:r>
            <a:endParaRPr lang="tr-TR" dirty="0">
              <a:latin typeface="+mj-lt"/>
            </a:endParaRPr>
          </a:p>
          <a:p>
            <a:pPr>
              <a:buNone/>
            </a:pPr>
            <a:r>
              <a:rPr lang="tr-TR" dirty="0">
                <a:latin typeface="+mj-lt"/>
              </a:rPr>
              <a:t>(</a:t>
            </a:r>
            <a:r>
              <a:rPr lang="tr-TR" dirty="0" err="1">
                <a:latin typeface="+mj-lt"/>
              </a:rPr>
              <a:t>In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our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example</a:t>
            </a:r>
            <a:r>
              <a:rPr lang="tr-TR" dirty="0">
                <a:latin typeface="+mj-lt"/>
              </a:rPr>
              <a:t>, 22,000 TL).</a:t>
            </a:r>
          </a:p>
          <a:p>
            <a:pPr>
              <a:buNone/>
            </a:pPr>
            <a:r>
              <a:rPr lang="tr-TR" dirty="0">
                <a:latin typeface="+mj-lt"/>
              </a:rPr>
              <a:t>* </a:t>
            </a:r>
            <a:r>
              <a:rPr lang="tr-TR" dirty="0" err="1">
                <a:latin typeface="+mj-lt"/>
              </a:rPr>
              <a:t>Economic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accounting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profits</a:t>
            </a:r>
            <a:r>
              <a:rPr lang="tr-TR" dirty="0">
                <a:latin typeface="+mj-lt"/>
              </a:rPr>
              <a:t>: </a:t>
            </a:r>
            <a:r>
              <a:rPr lang="tr-TR" dirty="0" err="1">
                <a:latin typeface="+mj-lt"/>
              </a:rPr>
              <a:t>Economic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profit</a:t>
            </a:r>
            <a:r>
              <a:rPr lang="tr-TR" dirty="0">
                <a:latin typeface="+mj-lt"/>
              </a:rPr>
              <a:t> is </a:t>
            </a:r>
            <a:r>
              <a:rPr lang="tr-TR" dirty="0" err="1">
                <a:latin typeface="+mj-lt"/>
              </a:rPr>
              <a:t>equal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to</a:t>
            </a:r>
            <a:r>
              <a:rPr lang="tr-TR" dirty="0">
                <a:latin typeface="+mj-lt"/>
              </a:rPr>
              <a:t> total </a:t>
            </a:r>
            <a:r>
              <a:rPr lang="tr-TR" dirty="0" err="1">
                <a:latin typeface="+mj-lt"/>
              </a:rPr>
              <a:t>revenue</a:t>
            </a:r>
            <a:r>
              <a:rPr lang="tr-TR" dirty="0">
                <a:latin typeface="+mj-lt"/>
              </a:rPr>
              <a:t> (</a:t>
            </a:r>
            <a:r>
              <a:rPr lang="tr-TR" dirty="0" err="1">
                <a:latin typeface="+mj-lt"/>
              </a:rPr>
              <a:t>Price</a:t>
            </a:r>
            <a:r>
              <a:rPr lang="tr-TR" dirty="0">
                <a:latin typeface="+mj-lt"/>
              </a:rPr>
              <a:t> x </a:t>
            </a:r>
            <a:r>
              <a:rPr lang="tr-TR" dirty="0" err="1">
                <a:latin typeface="+mj-lt"/>
              </a:rPr>
              <a:t>quantity</a:t>
            </a:r>
            <a:r>
              <a:rPr lang="tr-TR" dirty="0">
                <a:latin typeface="+mj-lt"/>
              </a:rPr>
              <a:t>) </a:t>
            </a:r>
            <a:r>
              <a:rPr lang="tr-TR" dirty="0" err="1">
                <a:latin typeface="+mj-lt"/>
              </a:rPr>
              <a:t>less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opportunity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costs</a:t>
            </a:r>
            <a:r>
              <a:rPr lang="tr-TR" dirty="0">
                <a:latin typeface="+mj-lt"/>
              </a:rPr>
              <a:t>. </a:t>
            </a:r>
            <a:r>
              <a:rPr lang="tr-TR" dirty="0" err="1">
                <a:latin typeface="+mj-lt"/>
              </a:rPr>
              <a:t>Opportunity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costs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are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sum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explicit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implicit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costs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include</a:t>
            </a:r>
            <a:r>
              <a:rPr lang="tr-TR" dirty="0">
                <a:latin typeface="+mj-lt"/>
              </a:rPr>
              <a:t> a “normal </a:t>
            </a:r>
            <a:r>
              <a:rPr lang="tr-TR" dirty="0" err="1">
                <a:latin typeface="+mj-lt"/>
              </a:rPr>
              <a:t>profit</a:t>
            </a:r>
            <a:r>
              <a:rPr lang="tr-TR" dirty="0">
                <a:latin typeface="+mj-lt"/>
              </a:rPr>
              <a:t>” </a:t>
            </a:r>
            <a:r>
              <a:rPr lang="tr-TR" dirty="0" err="1">
                <a:latin typeface="+mj-lt"/>
              </a:rPr>
              <a:t>to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entrepreneur</a:t>
            </a:r>
            <a:r>
              <a:rPr lang="tr-TR" dirty="0">
                <a:latin typeface="+mj-lt"/>
              </a:rPr>
              <a:t>. Accounting </a:t>
            </a:r>
            <a:r>
              <a:rPr lang="tr-TR" dirty="0" err="1">
                <a:latin typeface="+mj-lt"/>
              </a:rPr>
              <a:t>profit</a:t>
            </a:r>
            <a:r>
              <a:rPr lang="tr-TR" dirty="0">
                <a:latin typeface="+mj-lt"/>
              </a:rPr>
              <a:t> is </a:t>
            </a:r>
            <a:r>
              <a:rPr lang="tr-TR" dirty="0" err="1">
                <a:latin typeface="+mj-lt"/>
              </a:rPr>
              <a:t>equal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to</a:t>
            </a:r>
            <a:r>
              <a:rPr lang="tr-TR" dirty="0">
                <a:latin typeface="+mj-lt"/>
              </a:rPr>
              <a:t> total </a:t>
            </a:r>
            <a:r>
              <a:rPr lang="tr-TR" dirty="0" err="1">
                <a:latin typeface="+mj-lt"/>
              </a:rPr>
              <a:t>revenue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less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accounting</a:t>
            </a:r>
            <a:r>
              <a:rPr lang="tr-TR" dirty="0">
                <a:latin typeface="+mj-lt"/>
              </a:rPr>
              <a:t> (</a:t>
            </a:r>
            <a:r>
              <a:rPr lang="tr-TR" dirty="0" err="1">
                <a:latin typeface="+mj-lt"/>
              </a:rPr>
              <a:t>explicit</a:t>
            </a:r>
            <a:r>
              <a:rPr lang="tr-TR" dirty="0">
                <a:latin typeface="+mj-lt"/>
              </a:rPr>
              <a:t>) </a:t>
            </a:r>
            <a:r>
              <a:rPr lang="tr-TR" dirty="0" err="1">
                <a:latin typeface="+mj-lt"/>
              </a:rPr>
              <a:t>costs</a:t>
            </a:r>
            <a:r>
              <a:rPr lang="tr-TR" dirty="0">
                <a:latin typeface="+mj-lt"/>
              </a:rPr>
              <a:t>.</a:t>
            </a:r>
          </a:p>
          <a:p>
            <a:pPr>
              <a:buNone/>
            </a:pPr>
            <a:endParaRPr lang="tr-T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023336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31F8451-0A90-441B-A576-EC3BA57850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Econ</a:t>
            </a:r>
            <a:r>
              <a:rPr lang="tr-TR" sz="3200" dirty="0"/>
              <a:t> 105, </a:t>
            </a:r>
            <a:r>
              <a:rPr lang="tr-TR" sz="3200" dirty="0" err="1"/>
              <a:t>Week</a:t>
            </a:r>
            <a:r>
              <a:rPr lang="tr-TR" sz="3200" dirty="0"/>
              <a:t> 4, 10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ADF7728-F361-48C5-9ABB-47A1D6BF8E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+mj-lt"/>
              </a:rPr>
              <a:t>* </a:t>
            </a:r>
            <a:r>
              <a:rPr lang="tr-TR" dirty="0" err="1">
                <a:latin typeface="+mj-lt"/>
              </a:rPr>
              <a:t>Short</a:t>
            </a:r>
            <a:r>
              <a:rPr lang="tr-TR" dirty="0">
                <a:latin typeface="+mj-lt"/>
              </a:rPr>
              <a:t>- </a:t>
            </a:r>
            <a:r>
              <a:rPr lang="tr-TR" dirty="0" err="1">
                <a:latin typeface="+mj-lt"/>
              </a:rPr>
              <a:t>run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long</a:t>
            </a:r>
            <a:r>
              <a:rPr lang="tr-TR" dirty="0">
                <a:latin typeface="+mj-lt"/>
              </a:rPr>
              <a:t>- </a:t>
            </a:r>
            <a:r>
              <a:rPr lang="tr-TR" dirty="0" err="1">
                <a:latin typeface="+mj-lt"/>
              </a:rPr>
              <a:t>run</a:t>
            </a:r>
            <a:endParaRPr lang="tr-TR" dirty="0">
              <a:latin typeface="+mj-lt"/>
            </a:endParaRPr>
          </a:p>
          <a:p>
            <a:r>
              <a:rPr lang="tr-TR" dirty="0" err="1">
                <a:latin typeface="+mj-lt"/>
              </a:rPr>
              <a:t>Short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run</a:t>
            </a:r>
            <a:r>
              <a:rPr lang="tr-TR" dirty="0">
                <a:latin typeface="+mj-lt"/>
              </a:rPr>
              <a:t>: </a:t>
            </a:r>
            <a:r>
              <a:rPr lang="tr-TR" dirty="0" err="1">
                <a:latin typeface="+mj-lt"/>
              </a:rPr>
              <a:t>Fixed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plant</a:t>
            </a:r>
            <a:r>
              <a:rPr lang="tr-TR" dirty="0">
                <a:latin typeface="+mj-lt"/>
              </a:rPr>
              <a:t>: </a:t>
            </a:r>
            <a:r>
              <a:rPr lang="tr-TR" dirty="0" err="1">
                <a:latin typeface="+mj-lt"/>
              </a:rPr>
              <a:t>Plant</a:t>
            </a:r>
            <a:r>
              <a:rPr lang="tr-TR" dirty="0">
                <a:latin typeface="+mj-lt"/>
              </a:rPr>
              <a:t> size (</a:t>
            </a:r>
            <a:r>
              <a:rPr lang="tr-TR" dirty="0" err="1">
                <a:latin typeface="+mj-lt"/>
              </a:rPr>
              <a:t>farm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factory</a:t>
            </a:r>
            <a:r>
              <a:rPr lang="tr-TR" dirty="0">
                <a:latin typeface="+mj-lt"/>
              </a:rPr>
              <a:t>,…) is </a:t>
            </a:r>
            <a:r>
              <a:rPr lang="tr-TR" dirty="0" err="1">
                <a:latin typeface="+mj-lt"/>
              </a:rPr>
              <a:t>fixed</a:t>
            </a:r>
            <a:r>
              <a:rPr lang="tr-TR" dirty="0">
                <a:latin typeface="+mj-lt"/>
              </a:rPr>
              <a:t>.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firm</a:t>
            </a:r>
            <a:r>
              <a:rPr lang="tr-TR" dirty="0">
                <a:latin typeface="+mj-lt"/>
              </a:rPr>
              <a:t> can </a:t>
            </a:r>
            <a:r>
              <a:rPr lang="tr-TR" dirty="0" err="1">
                <a:latin typeface="+mj-lt"/>
              </a:rPr>
              <a:t>only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change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production</a:t>
            </a:r>
            <a:r>
              <a:rPr lang="tr-TR" dirty="0">
                <a:latin typeface="+mj-lt"/>
              </a:rPr>
              <a:t>/</a:t>
            </a:r>
            <a:r>
              <a:rPr lang="tr-TR" dirty="0" err="1">
                <a:latin typeface="+mj-lt"/>
              </a:rPr>
              <a:t>output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by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applying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larger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or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smaller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amounts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labor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materials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other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resources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that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plant</a:t>
            </a:r>
            <a:r>
              <a:rPr lang="tr-TR" dirty="0">
                <a:latin typeface="+mj-lt"/>
              </a:rPr>
              <a:t>.</a:t>
            </a:r>
          </a:p>
          <a:p>
            <a:r>
              <a:rPr lang="tr-TR" dirty="0" err="1">
                <a:latin typeface="+mj-lt"/>
              </a:rPr>
              <a:t>Long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run</a:t>
            </a:r>
            <a:r>
              <a:rPr lang="tr-TR" dirty="0">
                <a:latin typeface="+mj-lt"/>
              </a:rPr>
              <a:t>: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long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run</a:t>
            </a:r>
            <a:r>
              <a:rPr lang="tr-TR" dirty="0">
                <a:latin typeface="+mj-lt"/>
              </a:rPr>
              <a:t> is a </a:t>
            </a:r>
            <a:r>
              <a:rPr lang="tr-TR" dirty="0" err="1">
                <a:latin typeface="+mj-lt"/>
              </a:rPr>
              <a:t>period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long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enough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for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that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firm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adjust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quantities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all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resources</a:t>
            </a:r>
            <a:r>
              <a:rPr lang="tr-TR" dirty="0">
                <a:latin typeface="+mj-lt"/>
              </a:rPr>
              <a:t> it </a:t>
            </a:r>
            <a:r>
              <a:rPr lang="tr-TR" dirty="0" err="1">
                <a:latin typeface="+mj-lt"/>
              </a:rPr>
              <a:t>employs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including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plant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capacity</a:t>
            </a:r>
            <a:r>
              <a:rPr lang="tr-TR" dirty="0">
                <a:latin typeface="+mj-lt"/>
              </a:rPr>
              <a:t>.</a:t>
            </a:r>
          </a:p>
          <a:p>
            <a:r>
              <a:rPr lang="tr-TR" dirty="0" err="1">
                <a:latin typeface="+mj-lt"/>
              </a:rPr>
              <a:t>Give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example</a:t>
            </a:r>
            <a:r>
              <a:rPr lang="tr-TR" dirty="0">
                <a:latin typeface="+mj-lt"/>
              </a:rPr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979685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1280</Words>
  <Application>Microsoft Office PowerPoint</Application>
  <PresentationFormat>Geniş ekran</PresentationFormat>
  <Paragraphs>102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Teması</vt:lpstr>
      <vt:lpstr>Econ 105, Week 4</vt:lpstr>
      <vt:lpstr>Econ 105, Week 4, 3</vt:lpstr>
      <vt:lpstr>Econ 105, Week 4, 4 </vt:lpstr>
      <vt:lpstr>Econ 105, Week 4, 5</vt:lpstr>
      <vt:lpstr>Econ 105, Week 4, 6</vt:lpstr>
      <vt:lpstr>Econ 105, Week 4, 7</vt:lpstr>
      <vt:lpstr>Econ 105, Week 4, 8</vt:lpstr>
      <vt:lpstr>Econ 105, Week 4, 9</vt:lpstr>
      <vt:lpstr>Econ 105, Week 4, 10</vt:lpstr>
      <vt:lpstr>Econ105, Week 4, 11</vt:lpstr>
      <vt:lpstr>Econ 105, Week 4, 12</vt:lpstr>
      <vt:lpstr>Econ 105, Week 4, 13</vt:lpstr>
      <vt:lpstr>Econ 105, Week 4, 14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Econ 104, week 4, March 2</dc:title>
  <dc:creator>Mahir Fisunoğlu</dc:creator>
  <cp:lastModifiedBy>Mahir Fisunoğlu</cp:lastModifiedBy>
  <cp:revision>70</cp:revision>
  <dcterms:created xsi:type="dcterms:W3CDTF">2021-02-27T19:48:34Z</dcterms:created>
  <dcterms:modified xsi:type="dcterms:W3CDTF">2023-10-22T18:06:19Z</dcterms:modified>
</cp:coreProperties>
</file>