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9" r:id="rId24"/>
    <p:sldId id="278"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p:scale>
          <a:sx n="76" d="100"/>
          <a:sy n="76" d="100"/>
        </p:scale>
        <p:origin x="-480"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A3737-A77D-429D-B756-DE2AE1A10A65}" type="datetimeFigureOut">
              <a:rPr lang="tr-TR" smtClean="0"/>
              <a:t>4.03.2024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B02F0-34B9-448E-9BD4-C4BC9769B06B}" type="slidenum">
              <a:rPr lang="tr-TR" smtClean="0"/>
              <a:t>‹#›</a:t>
            </a:fld>
            <a:endParaRPr lang="tr-TR"/>
          </a:p>
        </p:txBody>
      </p:sp>
    </p:spTree>
    <p:extLst>
      <p:ext uri="{BB962C8B-B14F-4D97-AF65-F5344CB8AC3E}">
        <p14:creationId xmlns:p14="http://schemas.microsoft.com/office/powerpoint/2010/main" val="99878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4.03.2024</a:t>
            </a:fld>
            <a:endParaRPr lang="tr-TR"/>
          </a:p>
        </p:txBody>
      </p:sp>
      <p:sp>
        <p:nvSpPr>
          <p:cNvPr id="5" name="Footer Placeholder 4"/>
          <p:cNvSpPr>
            <a:spLocks noGrp="1"/>
          </p:cNvSpPr>
          <p:nvPr>
            <p:ph type="ftr" sz="quarter" idx="11"/>
          </p:nvPr>
        </p:nvSpPr>
        <p:spPr/>
        <p:txBody>
          <a:bodyPr/>
          <a:lstStyle>
            <a:lvl1pPr>
              <a:defRPr sz="1200" b="1"/>
            </a:lvl1pPr>
          </a:lstStyle>
          <a:p>
            <a:r>
              <a:rPr lang="tr-TR" dirty="0" err="1"/>
              <a:t>Öğr</a:t>
            </a:r>
            <a:r>
              <a:rPr lang="tr-TR" dirty="0"/>
              <a:t>. Gör. Emine SARAÇ</a:t>
            </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377801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3FAC90A-F252-4F74-A3B7-78A25122B142}" type="datetimeFigureOut">
              <a:rPr lang="tr-TR" smtClean="0"/>
              <a:t>4.03.2024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101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4.03.2024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9827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4.03.2024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372494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B3FAC90A-F252-4F74-A3B7-78A25122B142}" type="datetimeFigureOut">
              <a:rPr lang="tr-TR" smtClean="0"/>
              <a:t>4.03.2024</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43561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AC90A-F252-4F74-A3B7-78A25122B142}" type="datetimeFigureOut">
              <a:rPr lang="tr-TR" smtClean="0"/>
              <a:t>4.03.2024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918911548"/>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AC90A-F252-4F74-A3B7-78A25122B142}" type="datetimeFigureOut">
              <a:rPr lang="tr-TR" smtClean="0"/>
              <a:t>4.03.2024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111112-7B20-47C8-9174-E082416283E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636501520"/>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3FAC90A-F252-4F74-A3B7-78A25122B142}" type="datetimeFigureOut">
              <a:rPr lang="tr-TR" smtClean="0"/>
              <a:t>4.03.2024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111112-7B20-47C8-9174-E082416283E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706916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AC90A-F252-4F74-A3B7-78A25122B142}" type="datetimeFigureOut">
              <a:rPr lang="tr-TR" smtClean="0"/>
              <a:t>4.03.2024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36851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4.03.2024</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4256532858"/>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4.03.2024</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237255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FAC90A-F252-4F74-A3B7-78A25122B142}" type="datetimeFigureOut">
              <a:rPr lang="tr-TR" smtClean="0"/>
              <a:t>4.03.2024</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8111112-7B20-47C8-9174-E082416283E6}" type="slidenum">
              <a:rPr lang="tr-TR" smtClean="0"/>
              <a:t>‹#›</a:t>
            </a:fld>
            <a:endParaRPr lang="tr-TR"/>
          </a:p>
        </p:txBody>
      </p:sp>
    </p:spTree>
    <p:extLst>
      <p:ext uri="{BB962C8B-B14F-4D97-AF65-F5344CB8AC3E}">
        <p14:creationId xmlns:p14="http://schemas.microsoft.com/office/powerpoint/2010/main" val="3050382742"/>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3C85FC6-7892-4188-8FE9-C359560DF18E}"/>
              </a:ext>
            </a:extLst>
          </p:cNvPr>
          <p:cNvSpPr>
            <a:spLocks noGrp="1"/>
          </p:cNvSpPr>
          <p:nvPr>
            <p:ph type="ctrTitle"/>
          </p:nvPr>
        </p:nvSpPr>
        <p:spPr>
          <a:xfrm>
            <a:off x="1083517" y="0"/>
            <a:ext cx="8825658" cy="3681663"/>
          </a:xfrm>
        </p:spPr>
        <p:txBody>
          <a:bodyPr>
            <a:normAutofit/>
          </a:bodyPr>
          <a:lstStyle/>
          <a:p>
            <a:r>
              <a:rPr lang="tr-TR" b="1" dirty="0"/>
              <a:t>Sosyal Psikoloji</a:t>
            </a:r>
          </a:p>
        </p:txBody>
      </p:sp>
      <p:sp>
        <p:nvSpPr>
          <p:cNvPr id="3" name="Alt Başlık 2">
            <a:extLst>
              <a:ext uri="{FF2B5EF4-FFF2-40B4-BE49-F238E27FC236}">
                <a16:creationId xmlns:a16="http://schemas.microsoft.com/office/drawing/2014/main" xmlns="" id="{F6884E2B-9509-4CD4-9BDD-601CB3B07A2E}"/>
              </a:ext>
            </a:extLst>
          </p:cNvPr>
          <p:cNvSpPr>
            <a:spLocks noGrp="1"/>
          </p:cNvSpPr>
          <p:nvPr>
            <p:ph type="subTitle" idx="1"/>
          </p:nvPr>
        </p:nvSpPr>
        <p:spPr>
          <a:xfrm>
            <a:off x="7472363" y="5015505"/>
            <a:ext cx="5994400" cy="1166220"/>
          </a:xfrm>
        </p:spPr>
        <p:txBody>
          <a:bodyPr>
            <a:normAutofit/>
          </a:bodyPr>
          <a:lstStyle/>
          <a:p>
            <a:r>
              <a:rPr lang="tr-TR" b="1" dirty="0"/>
              <a:t> </a:t>
            </a:r>
          </a:p>
        </p:txBody>
      </p:sp>
      <p:sp>
        <p:nvSpPr>
          <p:cNvPr id="4" name="Metin kutusu 3">
            <a:extLst>
              <a:ext uri="{FF2B5EF4-FFF2-40B4-BE49-F238E27FC236}">
                <a16:creationId xmlns:a16="http://schemas.microsoft.com/office/drawing/2014/main" xmlns="" id="{B12EFD82-9026-42D7-B80A-D2D6D2DD6998}"/>
              </a:ext>
            </a:extLst>
          </p:cNvPr>
          <p:cNvSpPr txBox="1"/>
          <p:nvPr/>
        </p:nvSpPr>
        <p:spPr>
          <a:xfrm>
            <a:off x="1083517" y="3059667"/>
            <a:ext cx="6060233" cy="1077218"/>
          </a:xfrm>
          <a:prstGeom prst="rect">
            <a:avLst/>
          </a:prstGeom>
          <a:noFill/>
        </p:spPr>
        <p:txBody>
          <a:bodyPr wrap="square" rtlCol="0">
            <a:spAutoFit/>
          </a:bodyPr>
          <a:lstStyle/>
          <a:p>
            <a:r>
              <a:rPr lang="tr-TR" sz="3200" b="1" dirty="0"/>
              <a:t>Konu</a:t>
            </a:r>
            <a:r>
              <a:rPr lang="tr-TR" sz="3200" dirty="0"/>
              <a:t>: Sosyal Psikolojinin Temel Kavramları</a:t>
            </a:r>
          </a:p>
        </p:txBody>
      </p:sp>
    </p:spTree>
    <p:extLst>
      <p:ext uri="{BB962C8B-B14F-4D97-AF65-F5344CB8AC3E}">
        <p14:creationId xmlns:p14="http://schemas.microsoft.com/office/powerpoint/2010/main" val="75384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D19B795-D7C9-16C7-6686-2FE0179351A2}"/>
              </a:ext>
            </a:extLst>
          </p:cNvPr>
          <p:cNvSpPr>
            <a:spLocks noGrp="1"/>
          </p:cNvSpPr>
          <p:nvPr>
            <p:ph type="title"/>
          </p:nvPr>
        </p:nvSpPr>
        <p:spPr>
          <a:xfrm>
            <a:off x="427512" y="484632"/>
            <a:ext cx="10700736" cy="1609344"/>
          </a:xfrm>
        </p:spPr>
        <p:txBody>
          <a:bodyPr/>
          <a:lstStyle/>
          <a:p>
            <a:r>
              <a:rPr lang="tr-TR" dirty="0"/>
              <a:t>7. rol</a:t>
            </a:r>
          </a:p>
        </p:txBody>
      </p:sp>
      <p:sp>
        <p:nvSpPr>
          <p:cNvPr id="3" name="İçerik Yer Tutucusu 2">
            <a:extLst>
              <a:ext uri="{FF2B5EF4-FFF2-40B4-BE49-F238E27FC236}">
                <a16:creationId xmlns:a16="http://schemas.microsoft.com/office/drawing/2014/main" xmlns="" id="{8239DDD9-B5A9-9B64-6C59-2F823FFBFB87}"/>
              </a:ext>
            </a:extLst>
          </p:cNvPr>
          <p:cNvSpPr>
            <a:spLocks noGrp="1"/>
          </p:cNvSpPr>
          <p:nvPr>
            <p:ph idx="1"/>
          </p:nvPr>
        </p:nvSpPr>
        <p:spPr>
          <a:xfrm>
            <a:off x="427512" y="2121408"/>
            <a:ext cx="10700736" cy="4050792"/>
          </a:xfrm>
        </p:spPr>
        <p:txBody>
          <a:bodyPr/>
          <a:lstStyle/>
          <a:p>
            <a:r>
              <a:rPr lang="tr-TR" dirty="0"/>
              <a:t>Rol;  belirli statülere sahip bireylerden, statüleri gereği istenen ve beklenen davranışlar bütünüdür.</a:t>
            </a:r>
          </a:p>
          <a:p>
            <a:r>
              <a:rPr lang="tr-TR" dirty="0"/>
              <a:t>Sosyal yapı içerisinde bireyin diğer bireylerle ilgili davranışlarında, beklenen hareket kalıplarını ifade eder. </a:t>
            </a:r>
          </a:p>
          <a:p>
            <a:r>
              <a:rPr lang="tr-TR" dirty="0"/>
              <a:t>Rol sayesinde insanlar sosyal yapı içerisinde birbirlerinin davranışlarını önceden tahmin edebilirler. </a:t>
            </a:r>
          </a:p>
          <a:p>
            <a:r>
              <a:rPr lang="tr-TR" dirty="0"/>
              <a:t>Rol, insanların iş ya da sosyal yaşamda sergiledikleri davranışları anlamamızı kolaylaştırır.</a:t>
            </a:r>
          </a:p>
          <a:p>
            <a:r>
              <a:rPr lang="tr-TR" dirty="0"/>
              <a:t>Sosyal rol, bireysel davranışlara sınırlamalar koyması açısından da önemli bir sosyal psikoloji kavramıdır.</a:t>
            </a:r>
          </a:p>
        </p:txBody>
      </p:sp>
    </p:spTree>
    <p:extLst>
      <p:ext uri="{BB962C8B-B14F-4D97-AF65-F5344CB8AC3E}">
        <p14:creationId xmlns:p14="http://schemas.microsoft.com/office/powerpoint/2010/main" val="3916084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CF8DCC6-B02E-29B8-0774-FDD510D6AF3F}"/>
              </a:ext>
            </a:extLst>
          </p:cNvPr>
          <p:cNvSpPr>
            <a:spLocks noGrp="1"/>
          </p:cNvSpPr>
          <p:nvPr>
            <p:ph type="title"/>
          </p:nvPr>
        </p:nvSpPr>
        <p:spPr>
          <a:xfrm>
            <a:off x="534390" y="484632"/>
            <a:ext cx="10593858" cy="1609344"/>
          </a:xfrm>
        </p:spPr>
        <p:txBody>
          <a:bodyPr/>
          <a:lstStyle/>
          <a:p>
            <a:r>
              <a:rPr lang="tr-TR" dirty="0"/>
              <a:t>8. Duygusal zeka</a:t>
            </a:r>
          </a:p>
        </p:txBody>
      </p:sp>
      <p:sp>
        <p:nvSpPr>
          <p:cNvPr id="3" name="İçerik Yer Tutucusu 2">
            <a:extLst>
              <a:ext uri="{FF2B5EF4-FFF2-40B4-BE49-F238E27FC236}">
                <a16:creationId xmlns:a16="http://schemas.microsoft.com/office/drawing/2014/main" xmlns="" id="{105288EB-1DE1-0694-B6A7-F068CF42F4A8}"/>
              </a:ext>
            </a:extLst>
          </p:cNvPr>
          <p:cNvSpPr>
            <a:spLocks noGrp="1"/>
          </p:cNvSpPr>
          <p:nvPr>
            <p:ph idx="1"/>
          </p:nvPr>
        </p:nvSpPr>
        <p:spPr>
          <a:xfrm>
            <a:off x="320634" y="1805049"/>
            <a:ext cx="10807614" cy="4702629"/>
          </a:xfrm>
        </p:spPr>
        <p:txBody>
          <a:bodyPr>
            <a:normAutofit lnSpcReduction="10000"/>
          </a:bodyPr>
          <a:lstStyle/>
          <a:p>
            <a:r>
              <a:rPr lang="tr-TR" dirty="0"/>
              <a:t>Kişinin kendisini ve diğerlerinin hislerini ve duygularını izleme, bunlar arasında ayrım yapma ve bu bilgiyi düşünce ve eylemlerinde kullanma becerisini içeren sosyal zekanın bir alt kümesidir. (</a:t>
            </a:r>
            <a:r>
              <a:rPr lang="tr-TR" dirty="0" err="1"/>
              <a:t>Salovey</a:t>
            </a:r>
            <a:r>
              <a:rPr lang="tr-TR" dirty="0"/>
              <a:t> ve </a:t>
            </a:r>
            <a:r>
              <a:rPr lang="tr-TR" dirty="0" err="1"/>
              <a:t>Mayer</a:t>
            </a:r>
            <a:r>
              <a:rPr lang="tr-TR" dirty="0"/>
              <a:t>)</a:t>
            </a:r>
          </a:p>
          <a:p>
            <a:r>
              <a:rPr lang="tr-TR" dirty="0"/>
              <a:t>Günümüzde yoğun çalışma temposu insanların kısa sürede yorulmalarına neden olmaktadır. Bundan dolayı insanlar özel yaşamlarında bazı düzenlemeler yapmaktadırlar.</a:t>
            </a:r>
          </a:p>
          <a:p>
            <a:r>
              <a:rPr lang="tr-TR" dirty="0"/>
              <a:t>Bu yoğun tempoda insanlar duygu, düşünce ve sıkıntılarını birilerine anlatmaya ve birbirlerini dinlemeye daha çok önem vermeye başlamışlardır.</a:t>
            </a:r>
          </a:p>
          <a:p>
            <a:r>
              <a:rPr lang="tr-TR" dirty="0"/>
              <a:t>İnsanların ruhsal açıdan doyuma ulaşma ihtiyacı hissetmesi duygusal zekayı günümüzün önemli bir konusu haline getirmiştir.</a:t>
            </a:r>
          </a:p>
          <a:p>
            <a:r>
              <a:rPr lang="tr-TR" dirty="0"/>
              <a:t>İş gücündeki globalleşme, gelişmiş ülkelerde duygusal zekaya daha fazla önem verme gerekliliğini getirmektedir.</a:t>
            </a:r>
          </a:p>
          <a:p>
            <a:r>
              <a:rPr lang="tr-TR" dirty="0"/>
              <a:t>Çünkü teknolojik değişmeler ve yenilikler ne kadar iyi olursa olsun önemli olan insanların buna uyum sağlamalarıdır. Bunun için insanların duygusal açıdan bazı becerilere sahip olmaları gerekir. Takım oluşturma, yeniliklere ayak uydurma,  değişime açık olma gibi.</a:t>
            </a:r>
          </a:p>
        </p:txBody>
      </p:sp>
    </p:spTree>
    <p:extLst>
      <p:ext uri="{BB962C8B-B14F-4D97-AF65-F5344CB8AC3E}">
        <p14:creationId xmlns:p14="http://schemas.microsoft.com/office/powerpoint/2010/main" val="1073823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E977CFF-659C-85B5-14D0-6F852CDB789B}"/>
              </a:ext>
            </a:extLst>
          </p:cNvPr>
          <p:cNvSpPr>
            <a:spLocks noGrp="1"/>
          </p:cNvSpPr>
          <p:nvPr>
            <p:ph type="title"/>
          </p:nvPr>
        </p:nvSpPr>
        <p:spPr>
          <a:xfrm>
            <a:off x="522514" y="484632"/>
            <a:ext cx="10605734" cy="1609344"/>
          </a:xfrm>
        </p:spPr>
        <p:txBody>
          <a:bodyPr/>
          <a:lstStyle/>
          <a:p>
            <a:r>
              <a:rPr lang="tr-TR" dirty="0"/>
              <a:t>8. Duygusal zeka</a:t>
            </a:r>
          </a:p>
        </p:txBody>
      </p:sp>
      <p:sp>
        <p:nvSpPr>
          <p:cNvPr id="3" name="İçerik Yer Tutucusu 2">
            <a:extLst>
              <a:ext uri="{FF2B5EF4-FFF2-40B4-BE49-F238E27FC236}">
                <a16:creationId xmlns:a16="http://schemas.microsoft.com/office/drawing/2014/main" xmlns="" id="{B98A3280-6F3A-B160-7FAC-A04F3DD5A2EC}"/>
              </a:ext>
            </a:extLst>
          </p:cNvPr>
          <p:cNvSpPr>
            <a:spLocks noGrp="1"/>
          </p:cNvSpPr>
          <p:nvPr>
            <p:ph idx="1"/>
          </p:nvPr>
        </p:nvSpPr>
        <p:spPr>
          <a:xfrm>
            <a:off x="522514" y="2121408"/>
            <a:ext cx="10605734" cy="4050792"/>
          </a:xfrm>
        </p:spPr>
        <p:txBody>
          <a:bodyPr/>
          <a:lstStyle/>
          <a:p>
            <a:r>
              <a:rPr lang="tr-TR" dirty="0"/>
              <a:t>Duygusal zeka kavramı ilk defa 1990 yılında </a:t>
            </a:r>
            <a:r>
              <a:rPr lang="tr-TR" dirty="0" err="1"/>
              <a:t>Psk</a:t>
            </a:r>
            <a:r>
              <a:rPr lang="tr-TR" dirty="0"/>
              <a:t>. Peter </a:t>
            </a:r>
            <a:r>
              <a:rPr lang="tr-TR" dirty="0" err="1"/>
              <a:t>Salovey</a:t>
            </a:r>
            <a:r>
              <a:rPr lang="tr-TR" dirty="0"/>
              <a:t> ve </a:t>
            </a:r>
            <a:r>
              <a:rPr lang="tr-TR" dirty="0" err="1"/>
              <a:t>Psk</a:t>
            </a:r>
            <a:r>
              <a:rPr lang="tr-TR" dirty="0"/>
              <a:t>. John </a:t>
            </a:r>
            <a:r>
              <a:rPr lang="tr-TR" dirty="0" err="1"/>
              <a:t>Meyer</a:t>
            </a:r>
            <a:r>
              <a:rPr lang="tr-TR" dirty="0"/>
              <a:t> kullanmıştır.</a:t>
            </a:r>
          </a:p>
          <a:p>
            <a:r>
              <a:rPr lang="tr-TR" dirty="0"/>
              <a:t>İş ya da sosyal yaşamda başarılı olabilmek için duygusal özelliklerin uygun düzeyde olması gerekir.</a:t>
            </a:r>
          </a:p>
          <a:p>
            <a:r>
              <a:rPr lang="tr-TR" dirty="0"/>
              <a:t>Duygusal özelliklerin belirlenmesinde duygusal zeka kavramından yararlanılmalıdır.</a:t>
            </a:r>
          </a:p>
          <a:p>
            <a:r>
              <a:rPr lang="tr-TR" dirty="0"/>
              <a:t>Duygusal zeka: </a:t>
            </a:r>
            <a:r>
              <a:rPr lang="tr-TR" dirty="0" err="1"/>
              <a:t>empatik</a:t>
            </a:r>
            <a:r>
              <a:rPr lang="tr-TR" dirty="0"/>
              <a:t> ilişki, duyguları ifade etme, mizacını kontrol edebilme, bağımsız hareket etme, çevreye uyum, nezaket, bireylere saygı, beğenilme, sorun çözme</a:t>
            </a:r>
          </a:p>
        </p:txBody>
      </p:sp>
    </p:spTree>
    <p:extLst>
      <p:ext uri="{BB962C8B-B14F-4D97-AF65-F5344CB8AC3E}">
        <p14:creationId xmlns:p14="http://schemas.microsoft.com/office/powerpoint/2010/main" val="3748099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140808E-9AB2-B88D-7144-7EC5BF6FEBB8}"/>
              </a:ext>
            </a:extLst>
          </p:cNvPr>
          <p:cNvSpPr>
            <a:spLocks noGrp="1"/>
          </p:cNvSpPr>
          <p:nvPr>
            <p:ph type="title"/>
          </p:nvPr>
        </p:nvSpPr>
        <p:spPr>
          <a:xfrm>
            <a:off x="439387" y="484632"/>
            <a:ext cx="10688861" cy="1609344"/>
          </a:xfrm>
        </p:spPr>
        <p:txBody>
          <a:bodyPr/>
          <a:lstStyle/>
          <a:p>
            <a:r>
              <a:rPr lang="tr-TR" dirty="0"/>
              <a:t>8. Duygusal zeka</a:t>
            </a:r>
          </a:p>
        </p:txBody>
      </p:sp>
      <p:sp>
        <p:nvSpPr>
          <p:cNvPr id="3" name="İçerik Yer Tutucusu 2">
            <a:extLst>
              <a:ext uri="{FF2B5EF4-FFF2-40B4-BE49-F238E27FC236}">
                <a16:creationId xmlns:a16="http://schemas.microsoft.com/office/drawing/2014/main" xmlns="" id="{1253B04B-144B-8289-43DC-584AB86D149A}"/>
              </a:ext>
            </a:extLst>
          </p:cNvPr>
          <p:cNvSpPr>
            <a:spLocks noGrp="1"/>
          </p:cNvSpPr>
          <p:nvPr>
            <p:ph idx="1"/>
          </p:nvPr>
        </p:nvSpPr>
        <p:spPr>
          <a:xfrm>
            <a:off x="439387" y="2121408"/>
            <a:ext cx="10688861" cy="4050792"/>
          </a:xfrm>
        </p:spPr>
        <p:txBody>
          <a:bodyPr/>
          <a:lstStyle/>
          <a:p>
            <a:r>
              <a:rPr lang="tr-TR" dirty="0" err="1"/>
              <a:t>Salovey</a:t>
            </a:r>
            <a:r>
              <a:rPr lang="tr-TR" dirty="0"/>
              <a:t> ve </a:t>
            </a:r>
            <a:r>
              <a:rPr lang="tr-TR" dirty="0" err="1"/>
              <a:t>mayer’e</a:t>
            </a:r>
            <a:r>
              <a:rPr lang="tr-TR" dirty="0"/>
              <a:t> göre duygusal zeka şu temel noktaları kapsamaktadır:</a:t>
            </a:r>
          </a:p>
          <a:p>
            <a:r>
              <a:rPr lang="tr-TR" b="1" dirty="0"/>
              <a:t>Duyguların ifade edilmesi</a:t>
            </a:r>
            <a:r>
              <a:rPr lang="tr-TR" dirty="0"/>
              <a:t>: Kişinin hem kendisinin hem de başkalarının duygularını değerlendirilmesini içermektedir.  Duyguların ifade edilmesi, sözlü ve sözsüz olarak iki alt gruba,; sözsüz algılama ve empati olarak da daha alt gruplara ayrılır.</a:t>
            </a:r>
          </a:p>
          <a:p>
            <a:r>
              <a:rPr lang="tr-TR" b="1" dirty="0"/>
              <a:t>Duyguların Düzenlenmesi</a:t>
            </a:r>
            <a:r>
              <a:rPr lang="tr-TR" dirty="0"/>
              <a:t>: Kişinin kendi duygularını kendi içinde ve diğer kişilerin duygularını düzenlenmesi olarak ayrılır.</a:t>
            </a:r>
          </a:p>
          <a:p>
            <a:r>
              <a:rPr lang="tr-TR" b="1" dirty="0"/>
              <a:t>Problemlerin çözümünde duyguların kullanılması</a:t>
            </a:r>
            <a:r>
              <a:rPr lang="tr-TR" dirty="0"/>
              <a:t>: Esnek planlama, yaratıcı düşünce, dikkat ve motivasyonun yönlendirilmesini içerir.</a:t>
            </a:r>
          </a:p>
        </p:txBody>
      </p:sp>
    </p:spTree>
    <p:extLst>
      <p:ext uri="{BB962C8B-B14F-4D97-AF65-F5344CB8AC3E}">
        <p14:creationId xmlns:p14="http://schemas.microsoft.com/office/powerpoint/2010/main" val="312364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1F7B4BC-FA3F-59FC-41B2-42356F61CBFF}"/>
              </a:ext>
            </a:extLst>
          </p:cNvPr>
          <p:cNvSpPr>
            <a:spLocks noGrp="1"/>
          </p:cNvSpPr>
          <p:nvPr>
            <p:ph type="title"/>
          </p:nvPr>
        </p:nvSpPr>
        <p:spPr>
          <a:xfrm>
            <a:off x="570016" y="484632"/>
            <a:ext cx="10558232" cy="1609344"/>
          </a:xfrm>
        </p:spPr>
        <p:txBody>
          <a:bodyPr/>
          <a:lstStyle/>
          <a:p>
            <a:r>
              <a:rPr lang="tr-TR" dirty="0"/>
              <a:t>8. Duygusal zeka</a:t>
            </a:r>
          </a:p>
        </p:txBody>
      </p:sp>
      <p:sp>
        <p:nvSpPr>
          <p:cNvPr id="3" name="İçerik Yer Tutucusu 2">
            <a:extLst>
              <a:ext uri="{FF2B5EF4-FFF2-40B4-BE49-F238E27FC236}">
                <a16:creationId xmlns:a16="http://schemas.microsoft.com/office/drawing/2014/main" xmlns="" id="{97DB2E40-97E2-924C-A187-5D1830634D00}"/>
              </a:ext>
            </a:extLst>
          </p:cNvPr>
          <p:cNvSpPr>
            <a:spLocks noGrp="1"/>
          </p:cNvSpPr>
          <p:nvPr>
            <p:ph idx="1"/>
          </p:nvPr>
        </p:nvSpPr>
        <p:spPr>
          <a:xfrm>
            <a:off x="570016" y="2121408"/>
            <a:ext cx="10558232" cy="4050792"/>
          </a:xfrm>
        </p:spPr>
        <p:txBody>
          <a:bodyPr/>
          <a:lstStyle/>
          <a:p>
            <a:r>
              <a:rPr lang="tr-TR" dirty="0"/>
              <a:t>Duygusal zeka, ruh halleri ve duygular konusunda bir olgunluğu ifade eden eğilim ve kabiliyetler sistemidir. </a:t>
            </a:r>
          </a:p>
          <a:p>
            <a:r>
              <a:rPr lang="tr-TR" dirty="0"/>
              <a:t>Bu kavram bir olgunluğu ifade eder. Çünkü duygusal zeka akademik zekadan farklı olarak öğrenilebilir ve geliştirilebilir.</a:t>
            </a:r>
          </a:p>
          <a:p>
            <a:r>
              <a:rPr lang="tr-TR" dirty="0"/>
              <a:t>Duygusal zeka, kişilerin başkalarının duygularını fark etmesi kadar bu duyguları doğru bir şekilde değerlendirmeleri ve hayatlarında başarılı olabilmeleri ve motive edilebilmeleri için bu duyguları kullanabilme yetenekleridir.</a:t>
            </a:r>
          </a:p>
          <a:p>
            <a:r>
              <a:rPr lang="tr-TR" dirty="0"/>
              <a:t>Kendini harekete geçirebilme, aksiliklere rağmen yoluna devam edebilme, dürtüleri kontrol etme, ruh halini düzenleyebilme, empati, umut besleme duygusal zekanın tanımı içindeki temel noktalardır.</a:t>
            </a:r>
          </a:p>
        </p:txBody>
      </p:sp>
    </p:spTree>
    <p:extLst>
      <p:ext uri="{BB962C8B-B14F-4D97-AF65-F5344CB8AC3E}">
        <p14:creationId xmlns:p14="http://schemas.microsoft.com/office/powerpoint/2010/main" val="1086812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E86F614-3399-9F69-A4EE-BC98CBDC289C}"/>
              </a:ext>
            </a:extLst>
          </p:cNvPr>
          <p:cNvSpPr>
            <a:spLocks noGrp="1"/>
          </p:cNvSpPr>
          <p:nvPr>
            <p:ph type="title"/>
          </p:nvPr>
        </p:nvSpPr>
        <p:spPr>
          <a:xfrm>
            <a:off x="368135" y="484632"/>
            <a:ext cx="10760113" cy="1609344"/>
          </a:xfrm>
        </p:spPr>
        <p:txBody>
          <a:bodyPr/>
          <a:lstStyle/>
          <a:p>
            <a:r>
              <a:rPr lang="tr-TR" dirty="0"/>
              <a:t>9. SOSYAL GRUP</a:t>
            </a:r>
          </a:p>
        </p:txBody>
      </p:sp>
      <p:sp>
        <p:nvSpPr>
          <p:cNvPr id="3" name="İçerik Yer Tutucusu 2">
            <a:extLst>
              <a:ext uri="{FF2B5EF4-FFF2-40B4-BE49-F238E27FC236}">
                <a16:creationId xmlns:a16="http://schemas.microsoft.com/office/drawing/2014/main" xmlns="" id="{7509168D-5E99-C58C-0FF6-47DEE61DBE59}"/>
              </a:ext>
            </a:extLst>
          </p:cNvPr>
          <p:cNvSpPr>
            <a:spLocks noGrp="1"/>
          </p:cNvSpPr>
          <p:nvPr>
            <p:ph idx="1"/>
          </p:nvPr>
        </p:nvSpPr>
        <p:spPr>
          <a:xfrm>
            <a:off x="475013" y="2121408"/>
            <a:ext cx="10653235" cy="4050792"/>
          </a:xfrm>
        </p:spPr>
        <p:txBody>
          <a:bodyPr/>
          <a:lstStyle/>
          <a:p>
            <a:r>
              <a:rPr lang="tr-TR" dirty="0"/>
              <a:t>Sosyal grup, birbirlerini etkileyen, sosyolojik ve psikolojik açıdan birbirlerinden haberdar olan, grubun bir üyesi olarak kendilerini algılayan, ortak amaçları, hedefleri ve istekleri olan iki ya da daha fazla insanın oluşturduğu bütündür.</a:t>
            </a:r>
          </a:p>
          <a:p>
            <a:r>
              <a:rPr lang="tr-TR" dirty="0"/>
              <a:t>Sosyal grup oluşabilmesi için temel kriter iki veya daha çok insanın ortak bir amaç, ihtiyaç, inanç ve düşünce sistemi etrafında karşılıklı ilişki içine girmeleridir.</a:t>
            </a:r>
          </a:p>
          <a:p>
            <a:r>
              <a:rPr lang="tr-TR" dirty="0"/>
              <a:t>İnsanlar yaşamları boyunca birçok sosyal grup içinde yer alırlar. Çünkü belirli amaçlara ulaşmalarını sağlayan ya da kolaylaştıran temel araçlardan biri sosyal gruplardır.</a:t>
            </a:r>
          </a:p>
          <a:p>
            <a:endParaRPr lang="tr-TR" dirty="0"/>
          </a:p>
        </p:txBody>
      </p:sp>
    </p:spTree>
    <p:extLst>
      <p:ext uri="{BB962C8B-B14F-4D97-AF65-F5344CB8AC3E}">
        <p14:creationId xmlns:p14="http://schemas.microsoft.com/office/powerpoint/2010/main" val="3302948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E5D0A00-CE48-0B7F-C489-CCA999FDF4B2}"/>
              </a:ext>
            </a:extLst>
          </p:cNvPr>
          <p:cNvSpPr>
            <a:spLocks noGrp="1"/>
          </p:cNvSpPr>
          <p:nvPr>
            <p:ph type="title"/>
          </p:nvPr>
        </p:nvSpPr>
        <p:spPr>
          <a:xfrm>
            <a:off x="403761" y="484632"/>
            <a:ext cx="10724487" cy="1609344"/>
          </a:xfrm>
        </p:spPr>
        <p:txBody>
          <a:bodyPr/>
          <a:lstStyle/>
          <a:p>
            <a:r>
              <a:rPr lang="tr-TR" dirty="0"/>
              <a:t>9. SOSYAL GRUP</a:t>
            </a:r>
          </a:p>
        </p:txBody>
      </p:sp>
      <p:sp>
        <p:nvSpPr>
          <p:cNvPr id="3" name="İçerik Yer Tutucusu 2">
            <a:extLst>
              <a:ext uri="{FF2B5EF4-FFF2-40B4-BE49-F238E27FC236}">
                <a16:creationId xmlns:a16="http://schemas.microsoft.com/office/drawing/2014/main" xmlns="" id="{8EAFC4DC-4AC5-A93C-0155-CD511E8B508C}"/>
              </a:ext>
            </a:extLst>
          </p:cNvPr>
          <p:cNvSpPr>
            <a:spLocks noGrp="1"/>
          </p:cNvSpPr>
          <p:nvPr>
            <p:ph idx="1"/>
          </p:nvPr>
        </p:nvSpPr>
        <p:spPr>
          <a:xfrm>
            <a:off x="403761" y="2121408"/>
            <a:ext cx="10724487" cy="4050792"/>
          </a:xfrm>
        </p:spPr>
        <p:txBody>
          <a:bodyPr>
            <a:normAutofit/>
          </a:bodyPr>
          <a:lstStyle/>
          <a:p>
            <a:r>
              <a:rPr lang="tr-TR" dirty="0"/>
              <a:t>Sosyal gruplar insanların tatmin ve kimlik sahibi olmalarını sağlayan önemli bir örgütlenme biçimidir. İş yaşamında sosyal gruplara olan ilgi insan ilişkileri yaklaşımı ile başlar. </a:t>
            </a:r>
          </a:p>
          <a:p>
            <a:r>
              <a:rPr lang="tr-TR" dirty="0"/>
              <a:t>Gruplardaki etkileşim ve iletişim, değişmeyi ve gelişmeyi sağlayan önemli bir süreçtir.</a:t>
            </a:r>
          </a:p>
          <a:p>
            <a:r>
              <a:rPr lang="tr-TR" dirty="0"/>
              <a:t>Bugün işlerin istenilen düzeyde yapılmasının temelinde grup etkisi oldukça fazladır.</a:t>
            </a:r>
          </a:p>
          <a:p>
            <a:r>
              <a:rPr lang="tr-TR" dirty="0"/>
              <a:t>Bu nedenle yönetici, çalışanın grup içindeki pozisyonunu dikkate alarak değerlendirme yapmalıdır. </a:t>
            </a:r>
          </a:p>
          <a:p>
            <a:r>
              <a:rPr lang="tr-TR" dirty="0"/>
              <a:t>Sosyal grupların yönetim organizasyon açısından önemli olmasının nedeni insan davranışlarını anlama kolaylığı sağlamasıdır. Çünkü insanlar etki-tepki neticesinde birçok davranışı gerçekleştirir.</a:t>
            </a:r>
          </a:p>
        </p:txBody>
      </p:sp>
    </p:spTree>
    <p:extLst>
      <p:ext uri="{BB962C8B-B14F-4D97-AF65-F5344CB8AC3E}">
        <p14:creationId xmlns:p14="http://schemas.microsoft.com/office/powerpoint/2010/main" val="2190362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0024DCC-860D-9433-B463-54B22138B3AD}"/>
              </a:ext>
            </a:extLst>
          </p:cNvPr>
          <p:cNvSpPr>
            <a:spLocks noGrp="1"/>
          </p:cNvSpPr>
          <p:nvPr>
            <p:ph type="title"/>
          </p:nvPr>
        </p:nvSpPr>
        <p:spPr>
          <a:xfrm>
            <a:off x="498764" y="484632"/>
            <a:ext cx="10629484" cy="1609344"/>
          </a:xfrm>
        </p:spPr>
        <p:txBody>
          <a:bodyPr/>
          <a:lstStyle/>
          <a:p>
            <a:r>
              <a:rPr lang="tr-TR" dirty="0"/>
              <a:t>10. Davranış dinamiği</a:t>
            </a:r>
          </a:p>
        </p:txBody>
      </p:sp>
      <p:sp>
        <p:nvSpPr>
          <p:cNvPr id="3" name="İçerik Yer Tutucusu 2">
            <a:extLst>
              <a:ext uri="{FF2B5EF4-FFF2-40B4-BE49-F238E27FC236}">
                <a16:creationId xmlns:a16="http://schemas.microsoft.com/office/drawing/2014/main" xmlns="" id="{FD747311-766C-3D69-36D5-035432AE4A2E}"/>
              </a:ext>
            </a:extLst>
          </p:cNvPr>
          <p:cNvSpPr>
            <a:spLocks noGrp="1"/>
          </p:cNvSpPr>
          <p:nvPr>
            <p:ph idx="1"/>
          </p:nvPr>
        </p:nvSpPr>
        <p:spPr>
          <a:xfrm>
            <a:off x="403761" y="2121408"/>
            <a:ext cx="10724487" cy="4050792"/>
          </a:xfrm>
        </p:spPr>
        <p:txBody>
          <a:bodyPr/>
          <a:lstStyle/>
          <a:p>
            <a:r>
              <a:rPr lang="tr-TR" dirty="0"/>
              <a:t>İnsanlar davranışlarını birtakım itici güçlerin etkisiyle gerçekleştirirler. Örneğin insanların araştırma, isteme, arama, korkma, başarma, özgür olma gibi itici faktörler etkisiyle davranış sergilemesi gibi.</a:t>
            </a:r>
          </a:p>
          <a:p>
            <a:r>
              <a:rPr lang="tr-TR" dirty="0"/>
              <a:t>Bu itici faktörler etkisiyle yöneldiğimiz nesne ya da durumlar arasındaki ilişkinin tümü davranış dinamiğini oluşturmaktadır.</a:t>
            </a:r>
          </a:p>
          <a:p>
            <a:r>
              <a:rPr lang="tr-TR" dirty="0"/>
              <a:t>Davranış dinamiğinin iyi incelenmesi ve bilinmesi insanları tanımamızı kolaylaştırır.. </a:t>
            </a:r>
          </a:p>
          <a:p>
            <a:r>
              <a:rPr lang="tr-TR" dirty="0"/>
              <a:t>Bu nedenle insanla çalışmak isteyen herkesin öncelikle bilmesi gereken konuların başında davranış ve onun arkasındaki itici güçler gelir.</a:t>
            </a:r>
          </a:p>
          <a:p>
            <a:r>
              <a:rPr lang="tr-TR" dirty="0"/>
              <a:t>Bu itici faktörler insanları etkileyip bir işi en iyi şekilde başarmalarını sağlar.</a:t>
            </a:r>
          </a:p>
        </p:txBody>
      </p:sp>
    </p:spTree>
    <p:extLst>
      <p:ext uri="{BB962C8B-B14F-4D97-AF65-F5344CB8AC3E}">
        <p14:creationId xmlns:p14="http://schemas.microsoft.com/office/powerpoint/2010/main" val="2198625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511FB8E-0D60-E314-077B-03DAFE144DE5}"/>
              </a:ext>
            </a:extLst>
          </p:cNvPr>
          <p:cNvSpPr>
            <a:spLocks noGrp="1"/>
          </p:cNvSpPr>
          <p:nvPr>
            <p:ph type="title"/>
          </p:nvPr>
        </p:nvSpPr>
        <p:spPr>
          <a:xfrm>
            <a:off x="676894" y="484632"/>
            <a:ext cx="10451354" cy="1609344"/>
          </a:xfrm>
        </p:spPr>
        <p:txBody>
          <a:bodyPr/>
          <a:lstStyle/>
          <a:p>
            <a:r>
              <a:rPr lang="tr-TR" dirty="0"/>
              <a:t>11. Grup dinamiği</a:t>
            </a:r>
          </a:p>
        </p:txBody>
      </p:sp>
      <p:sp>
        <p:nvSpPr>
          <p:cNvPr id="3" name="İçerik Yer Tutucusu 2">
            <a:extLst>
              <a:ext uri="{FF2B5EF4-FFF2-40B4-BE49-F238E27FC236}">
                <a16:creationId xmlns:a16="http://schemas.microsoft.com/office/drawing/2014/main" xmlns="" id="{8E959FAC-3952-31E4-1C08-A0D523C950AD}"/>
              </a:ext>
            </a:extLst>
          </p:cNvPr>
          <p:cNvSpPr>
            <a:spLocks noGrp="1"/>
          </p:cNvSpPr>
          <p:nvPr>
            <p:ph idx="1"/>
          </p:nvPr>
        </p:nvSpPr>
        <p:spPr>
          <a:xfrm>
            <a:off x="415636" y="1828799"/>
            <a:ext cx="10712612" cy="4690753"/>
          </a:xfrm>
        </p:spPr>
        <p:txBody>
          <a:bodyPr>
            <a:normAutofit fontScale="92500" lnSpcReduction="10000"/>
          </a:bodyPr>
          <a:lstStyle/>
          <a:p>
            <a:r>
              <a:rPr lang="tr-TR" dirty="0"/>
              <a:t>Grubun herhangi bir biriminde meydana gelen değişmelerin grup üyeleri üzerinde ve grubun yapısında meydana getirdiği etki ve tepki bütünlüğüne grup dinamiği denir.</a:t>
            </a:r>
          </a:p>
          <a:p>
            <a:r>
              <a:rPr lang="tr-TR" dirty="0"/>
              <a:t>Sosyal grupların içindeki faaliyetler ve karşılıklı etkileşimler grup dinamiğini oluşturur. Grup içindeki mevcut dengenin bozulması durumunda hemen grup içi hareketlenmeler başlar ve denge yeniden kurulmalıdır. </a:t>
            </a:r>
          </a:p>
          <a:p>
            <a:r>
              <a:rPr lang="tr-TR" dirty="0"/>
              <a:t>Bu dengenin yeniden kurulması için yapılacak olan tüm faaliyetler grup içinde bir dinamiklik meydana getirir.</a:t>
            </a:r>
          </a:p>
          <a:p>
            <a:r>
              <a:rPr lang="tr-TR" dirty="0"/>
              <a:t>Sosyal grup içinde yer alan her bireyin statüler ve buna bağlı olarak gerçekleştirmek zorunda olduğu rolleri mevcuttur. </a:t>
            </a:r>
          </a:p>
          <a:p>
            <a:r>
              <a:rPr lang="tr-TR" dirty="0"/>
              <a:t>Grup üyeleri statü ve rolleri gereği birbirleriyle ilişki ve iletişim kurmak zorundadır. Bu ilişki sırasında her üye diğerinden etkilenir ya da diğerini etkiler.</a:t>
            </a:r>
          </a:p>
          <a:p>
            <a:r>
              <a:rPr lang="tr-TR" dirty="0"/>
              <a:t>Aynı zamanda gruplar da hem kendi içinde hem de dış şartlardan etkilenerek bir hareketlilik yaşayabilir. </a:t>
            </a:r>
          </a:p>
          <a:p>
            <a:r>
              <a:rPr lang="tr-TR" dirty="0"/>
              <a:t>Dolayısıyla grup dinamiği kavramı, grubun kendi içindeki etki ve tepkilerin yanında grubun dış şartlardan etkilenmesini de içine almaktadır.</a:t>
            </a:r>
          </a:p>
        </p:txBody>
      </p:sp>
    </p:spTree>
    <p:extLst>
      <p:ext uri="{BB962C8B-B14F-4D97-AF65-F5344CB8AC3E}">
        <p14:creationId xmlns:p14="http://schemas.microsoft.com/office/powerpoint/2010/main" val="838422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E37759F-FC25-7A9A-1EBF-9FFA52354C55}"/>
              </a:ext>
            </a:extLst>
          </p:cNvPr>
          <p:cNvSpPr>
            <a:spLocks noGrp="1"/>
          </p:cNvSpPr>
          <p:nvPr>
            <p:ph type="title"/>
          </p:nvPr>
        </p:nvSpPr>
        <p:spPr>
          <a:xfrm>
            <a:off x="463138" y="484632"/>
            <a:ext cx="10665110" cy="1609344"/>
          </a:xfrm>
        </p:spPr>
        <p:txBody>
          <a:bodyPr/>
          <a:lstStyle/>
          <a:p>
            <a:r>
              <a:rPr lang="tr-TR" dirty="0"/>
              <a:t>12.GÜÇ</a:t>
            </a:r>
          </a:p>
        </p:txBody>
      </p:sp>
      <p:sp>
        <p:nvSpPr>
          <p:cNvPr id="3" name="İçerik Yer Tutucusu 2">
            <a:extLst>
              <a:ext uri="{FF2B5EF4-FFF2-40B4-BE49-F238E27FC236}">
                <a16:creationId xmlns:a16="http://schemas.microsoft.com/office/drawing/2014/main" xmlns="" id="{2FC708CB-8F15-E632-646F-B0E86EFA637F}"/>
              </a:ext>
            </a:extLst>
          </p:cNvPr>
          <p:cNvSpPr>
            <a:spLocks noGrp="1"/>
          </p:cNvSpPr>
          <p:nvPr>
            <p:ph idx="1"/>
          </p:nvPr>
        </p:nvSpPr>
        <p:spPr>
          <a:xfrm>
            <a:off x="581891" y="2121408"/>
            <a:ext cx="10546357" cy="4050792"/>
          </a:xfrm>
        </p:spPr>
        <p:txBody>
          <a:bodyPr/>
          <a:lstStyle/>
          <a:p>
            <a:r>
              <a:rPr lang="tr-TR" dirty="0"/>
              <a:t>Güç, başkalarını etkileyebilme kapasitesidir. Başkasını kontrol etme, tutum ve davranışlarını örgütsel amaçlar doğrultusunda etkileyebilme potansiyelidir.</a:t>
            </a:r>
          </a:p>
          <a:p>
            <a:r>
              <a:rPr lang="tr-TR" dirty="0"/>
              <a:t>Güç ve otorite çoğunlukla birbirine karıştırılan iki kavramdır. Aslında bu iki kavram birbirinden farklıdır.</a:t>
            </a:r>
          </a:p>
          <a:p>
            <a:r>
              <a:rPr lang="tr-TR" dirty="0"/>
              <a:t>Güç, bütün örgütlü insan topluluklarının temel gerçeğidir. Kurum ya da kuruluşlarının etkililiğinde gücün çok iyi tanımlanmış ve anlaşılmış olması gerekir.</a:t>
            </a:r>
          </a:p>
          <a:p>
            <a:r>
              <a:rPr lang="tr-TR" dirty="0"/>
              <a:t>Güç kullanımındaki başarı  ya da başarısızlığın temelinde gücün; nasıl algılandığı, nerede, ne zaman ve ne biçimde kullanıldığı gerçeği yatar.</a:t>
            </a:r>
          </a:p>
          <a:p>
            <a:r>
              <a:rPr lang="tr-TR" dirty="0"/>
              <a:t>Güç, somut değil soyut bir özellik taşır. Görülmez, hissedilir. </a:t>
            </a:r>
          </a:p>
          <a:p>
            <a:r>
              <a:rPr lang="tr-TR" dirty="0"/>
              <a:t>Eğer bir insan kendi istekleri doğrultusunda başkalarının hal ve hareketlerini etkileyebiliyorsa, bu kişinin güç sahibi olduğunu söyleyebiliriz.</a:t>
            </a:r>
          </a:p>
        </p:txBody>
      </p:sp>
    </p:spTree>
    <p:extLst>
      <p:ext uri="{BB962C8B-B14F-4D97-AF65-F5344CB8AC3E}">
        <p14:creationId xmlns:p14="http://schemas.microsoft.com/office/powerpoint/2010/main" val="323651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3712560-81D8-C3D6-C48D-51CA3DEE66D5}"/>
              </a:ext>
            </a:extLst>
          </p:cNvPr>
          <p:cNvSpPr>
            <a:spLocks noGrp="1"/>
          </p:cNvSpPr>
          <p:nvPr>
            <p:ph type="title"/>
          </p:nvPr>
        </p:nvSpPr>
        <p:spPr/>
        <p:txBody>
          <a:bodyPr/>
          <a:lstStyle/>
          <a:p>
            <a:r>
              <a:rPr lang="tr-TR" dirty="0"/>
              <a:t>1.algılama</a:t>
            </a:r>
          </a:p>
        </p:txBody>
      </p:sp>
      <p:sp>
        <p:nvSpPr>
          <p:cNvPr id="3" name="İçerik Yer Tutucusu 2">
            <a:extLst>
              <a:ext uri="{FF2B5EF4-FFF2-40B4-BE49-F238E27FC236}">
                <a16:creationId xmlns:a16="http://schemas.microsoft.com/office/drawing/2014/main" xmlns="" id="{4BC4257B-5C82-36A6-3BEC-8AEF933F741A}"/>
              </a:ext>
            </a:extLst>
          </p:cNvPr>
          <p:cNvSpPr>
            <a:spLocks noGrp="1"/>
          </p:cNvSpPr>
          <p:nvPr>
            <p:ph idx="1"/>
          </p:nvPr>
        </p:nvSpPr>
        <p:spPr>
          <a:xfrm>
            <a:off x="332509" y="1816925"/>
            <a:ext cx="10795739" cy="4355275"/>
          </a:xfrm>
        </p:spPr>
        <p:txBody>
          <a:bodyPr>
            <a:normAutofit/>
          </a:bodyPr>
          <a:lstStyle/>
          <a:p>
            <a:r>
              <a:rPr lang="tr-TR" dirty="0"/>
              <a:t>Algılama, uyarıcılar vasıtasıyla kişide oluşan duyumların yorumlanıp anlamlı hale getirilmesi sürecidir.</a:t>
            </a:r>
          </a:p>
          <a:p>
            <a:r>
              <a:rPr lang="tr-TR" dirty="0"/>
              <a:t>Sosyal yaşamda insanlar sürekli çevreden gelen uyarıcılara maruz kalır. Bu uyarıcılar duyu organlarını etkileyerek insanların çevreyi algılamalarına neden olur.</a:t>
            </a:r>
          </a:p>
          <a:p>
            <a:r>
              <a:rPr lang="tr-TR" dirty="0"/>
              <a:t>Başka bir deyişle, insanlar uyarıcılar vasıtasıyla uyarım yaşar ve neticesinde çevrelerini algılarlar.</a:t>
            </a:r>
          </a:p>
          <a:p>
            <a:r>
              <a:rPr lang="tr-TR" dirty="0"/>
              <a:t>Toplumsal süreçte hayatını sürdürmek isteyen her insan çevresindeki soyut ya da somut her şeyi değerlendirir, yorumlar ve yargılar. Önemli olan kişinin çevresindeki uyarıcılara çok dikkat etmesi ve ilgilenmesidir.</a:t>
            </a:r>
          </a:p>
          <a:p>
            <a:r>
              <a:rPr lang="tr-TR" dirty="0"/>
              <a:t>İnsanlar arasındaki algılama süreci diğer algılama biçimlerinden çok farklıdır. Bunun nedeni insanların duygusal yapıları ve bu yapıların kişiden kişiye farklılık göstermesidir.</a:t>
            </a:r>
          </a:p>
        </p:txBody>
      </p:sp>
    </p:spTree>
    <p:extLst>
      <p:ext uri="{BB962C8B-B14F-4D97-AF65-F5344CB8AC3E}">
        <p14:creationId xmlns:p14="http://schemas.microsoft.com/office/powerpoint/2010/main" val="2898470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7702396-309E-A528-92F6-01F99CA1E2A6}"/>
              </a:ext>
            </a:extLst>
          </p:cNvPr>
          <p:cNvSpPr>
            <a:spLocks noGrp="1"/>
          </p:cNvSpPr>
          <p:nvPr>
            <p:ph type="title"/>
          </p:nvPr>
        </p:nvSpPr>
        <p:spPr/>
        <p:txBody>
          <a:bodyPr/>
          <a:lstStyle/>
          <a:p>
            <a:r>
              <a:rPr lang="tr-TR" dirty="0"/>
              <a:t>12.GÜÇ</a:t>
            </a:r>
          </a:p>
        </p:txBody>
      </p:sp>
      <p:sp>
        <p:nvSpPr>
          <p:cNvPr id="3" name="İçerik Yer Tutucusu 2">
            <a:extLst>
              <a:ext uri="{FF2B5EF4-FFF2-40B4-BE49-F238E27FC236}">
                <a16:creationId xmlns:a16="http://schemas.microsoft.com/office/drawing/2014/main" xmlns="" id="{F9D5416F-7FF7-41B4-1C74-AC8C418A8FCD}"/>
              </a:ext>
            </a:extLst>
          </p:cNvPr>
          <p:cNvSpPr>
            <a:spLocks noGrp="1"/>
          </p:cNvSpPr>
          <p:nvPr>
            <p:ph idx="1"/>
          </p:nvPr>
        </p:nvSpPr>
        <p:spPr/>
        <p:txBody>
          <a:bodyPr/>
          <a:lstStyle/>
          <a:p>
            <a:r>
              <a:rPr lang="tr-TR" dirty="0"/>
              <a:t>Gücün anlaşılması için bazı temel özellikler vardır:</a:t>
            </a:r>
          </a:p>
          <a:p>
            <a:r>
              <a:rPr lang="tr-TR" b="1" dirty="0"/>
              <a:t>Güç göreceli olarak ölçülebilen bir niteliktir</a:t>
            </a:r>
            <a:r>
              <a:rPr lang="tr-TR" dirty="0"/>
              <a:t>: gücün ölçümü, başka bir güç noktası dikkate alınarak çevre faktörlerin etkisinde yapılır. Yani bir kişinin gücü başka bir kişiye göre değerlendirilir.</a:t>
            </a:r>
          </a:p>
          <a:p>
            <a:r>
              <a:rPr lang="tr-TR" b="1" dirty="0"/>
              <a:t>Gücün varlığı tarafların kabul etme derecesi ile yakından ilişkilidir: </a:t>
            </a:r>
            <a:r>
              <a:rPr lang="tr-TR" dirty="0"/>
              <a:t>Güç, etkileyen ve etkilenen tarafından belirlenen bir özelliğe sahiptir. Gücün denge unsuru, farklı güç çeşitlerinin birbirini dengeleme özelliğinden kaynaklanır.</a:t>
            </a:r>
          </a:p>
          <a:p>
            <a:r>
              <a:rPr lang="tr-TR" b="1" dirty="0"/>
              <a:t>Güç sahibi olan kişi her yerde ve her zaman etkili olamaz: </a:t>
            </a:r>
            <a:r>
              <a:rPr lang="tr-TR" dirty="0"/>
              <a:t>Her zaman ve her yerde geçerli olan bir güç çeşidi yoktur. Çünkü bir kişinin güç alanının genişlemesi başka birinin güç alanını daralttığından bütün bireyler açısından standart bir güç biçimi yoktur.</a:t>
            </a:r>
          </a:p>
        </p:txBody>
      </p:sp>
    </p:spTree>
    <p:extLst>
      <p:ext uri="{BB962C8B-B14F-4D97-AF65-F5344CB8AC3E}">
        <p14:creationId xmlns:p14="http://schemas.microsoft.com/office/powerpoint/2010/main" val="4058379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25195A-B041-6551-066F-338446347885}"/>
              </a:ext>
            </a:extLst>
          </p:cNvPr>
          <p:cNvSpPr>
            <a:spLocks noGrp="1"/>
          </p:cNvSpPr>
          <p:nvPr>
            <p:ph type="title"/>
          </p:nvPr>
        </p:nvSpPr>
        <p:spPr/>
        <p:txBody>
          <a:bodyPr/>
          <a:lstStyle/>
          <a:p>
            <a:r>
              <a:rPr lang="tr-TR" dirty="0"/>
              <a:t>13. otorite</a:t>
            </a:r>
          </a:p>
        </p:txBody>
      </p:sp>
      <p:sp>
        <p:nvSpPr>
          <p:cNvPr id="3" name="İçerik Yer Tutucusu 2">
            <a:extLst>
              <a:ext uri="{FF2B5EF4-FFF2-40B4-BE49-F238E27FC236}">
                <a16:creationId xmlns:a16="http://schemas.microsoft.com/office/drawing/2014/main" xmlns="" id="{84A6E65E-26B7-244A-E5E8-3E0961A2DFA4}"/>
              </a:ext>
            </a:extLst>
          </p:cNvPr>
          <p:cNvSpPr>
            <a:spLocks noGrp="1"/>
          </p:cNvSpPr>
          <p:nvPr>
            <p:ph idx="1"/>
          </p:nvPr>
        </p:nvSpPr>
        <p:spPr>
          <a:xfrm>
            <a:off x="403761" y="1781299"/>
            <a:ext cx="10724487" cy="4750130"/>
          </a:xfrm>
        </p:spPr>
        <p:txBody>
          <a:bodyPr>
            <a:normAutofit fontScale="92500"/>
          </a:bodyPr>
          <a:lstStyle/>
          <a:p>
            <a:r>
              <a:rPr lang="tr-TR" dirty="0"/>
              <a:t>Organizasyon ve grubun yöneticiye verdiği bir haktır. Emir verme ve emrin gereklerini yerine getirmeyi bekleme hakkıdır.</a:t>
            </a:r>
          </a:p>
          <a:p>
            <a:r>
              <a:rPr lang="tr-TR" dirty="0"/>
              <a:t>Gruplaşmanın başlangıcıyla ortaya çıkan bir kavramdır. İnsanlar toplu yaşamaya başlayınca iş bölümü ve teşkilatlanma zorunlu olarak gündeme gelmiştir.</a:t>
            </a:r>
          </a:p>
          <a:p>
            <a:r>
              <a:rPr lang="tr-TR" dirty="0"/>
              <a:t>Otorite sahibi olanların bazı emirler vermeye yasal hakkı vardır.</a:t>
            </a:r>
          </a:p>
          <a:p>
            <a:r>
              <a:rPr lang="tr-TR" dirty="0"/>
              <a:t>Yöneticiye otorite sahibi olma hakkı verilse de önemli olan bu otoritenin astlar tarafından kabul edilmesidir.</a:t>
            </a:r>
          </a:p>
          <a:p>
            <a:pPr marL="0" indent="0">
              <a:buNone/>
            </a:pPr>
            <a:r>
              <a:rPr lang="tr-TR" b="1" dirty="0">
                <a:solidFill>
                  <a:srgbClr val="FF0000"/>
                </a:solidFill>
              </a:rPr>
              <a:t>Güç ve Otorite Arasındaki Farklar</a:t>
            </a:r>
          </a:p>
          <a:p>
            <a:r>
              <a:rPr lang="tr-TR" dirty="0"/>
              <a:t>Otorite bir güç şeklidir. Yani otorite gücün kurumsallaştırılmış şeklidir. Güç otoriteyi de kapsayan daha geniş bir kavramdır.</a:t>
            </a:r>
          </a:p>
          <a:p>
            <a:r>
              <a:rPr lang="tr-TR" dirty="0"/>
              <a:t>Güç bir hak değil bir şeyi yapabilme yeteneğidir. Otorite ise, bir şeyi yapabilme hakkıdır.</a:t>
            </a:r>
          </a:p>
          <a:p>
            <a:r>
              <a:rPr lang="tr-TR" dirty="0"/>
              <a:t>Yönetilen astlar açısından genellikle güç ve otoritenin derecesi belirlenir.</a:t>
            </a:r>
          </a:p>
          <a:p>
            <a:r>
              <a:rPr lang="tr-TR" dirty="0"/>
              <a:t>Otorite sahibi olan bir yöneticinin aynı zamanda güç sahibi olması söz konusu olmayabilir.</a:t>
            </a:r>
          </a:p>
        </p:txBody>
      </p:sp>
    </p:spTree>
    <p:extLst>
      <p:ext uri="{BB962C8B-B14F-4D97-AF65-F5344CB8AC3E}">
        <p14:creationId xmlns:p14="http://schemas.microsoft.com/office/powerpoint/2010/main" val="4281945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2CF435C-3FA8-F7C8-626C-94EC2564F21B}"/>
              </a:ext>
            </a:extLst>
          </p:cNvPr>
          <p:cNvSpPr>
            <a:spLocks noGrp="1"/>
          </p:cNvSpPr>
          <p:nvPr>
            <p:ph type="title"/>
          </p:nvPr>
        </p:nvSpPr>
        <p:spPr/>
        <p:txBody>
          <a:bodyPr/>
          <a:lstStyle/>
          <a:p>
            <a:r>
              <a:rPr lang="tr-TR" dirty="0"/>
              <a:t>14. yönetim</a:t>
            </a:r>
          </a:p>
        </p:txBody>
      </p:sp>
      <p:sp>
        <p:nvSpPr>
          <p:cNvPr id="3" name="İçerik Yer Tutucusu 2">
            <a:extLst>
              <a:ext uri="{FF2B5EF4-FFF2-40B4-BE49-F238E27FC236}">
                <a16:creationId xmlns:a16="http://schemas.microsoft.com/office/drawing/2014/main" xmlns="" id="{998BAF25-0CC2-8BCC-DCED-D8717D7A8584}"/>
              </a:ext>
            </a:extLst>
          </p:cNvPr>
          <p:cNvSpPr>
            <a:spLocks noGrp="1"/>
          </p:cNvSpPr>
          <p:nvPr>
            <p:ph idx="1"/>
          </p:nvPr>
        </p:nvSpPr>
        <p:spPr/>
        <p:txBody>
          <a:bodyPr/>
          <a:lstStyle/>
          <a:p>
            <a:r>
              <a:rPr lang="tr-TR" dirty="0" smtClean="0"/>
              <a:t>İnsanlar, yaşamı kolaylaştırmak, düzene koymak, belirlediği amaç ve hedeflere ulaşmak ve bireysel olarak başaramadığı birçok şeyi gerçekleştirebilmek için örgütler meydana getirmiştir.</a:t>
            </a:r>
          </a:p>
          <a:p>
            <a:r>
              <a:rPr lang="tr-TR" dirty="0" smtClean="0"/>
              <a:t>Örgütlerin ayakta kalması, sürekliliği, etkinliği ve verimliliği de rasyonel, günün koşullarına ve örgüt üyelerinin isteklerine cevap verecek bir yönetim anlayışı ve uygulaması ile mümkün olmaktadır.</a:t>
            </a:r>
          </a:p>
          <a:p>
            <a:r>
              <a:rPr lang="tr-TR" dirty="0" smtClean="0"/>
              <a:t>Yönetim olgusu bu nedenle en önemli faaliyetlerden biridir.</a:t>
            </a:r>
          </a:p>
          <a:p>
            <a:r>
              <a:rPr lang="tr-TR" dirty="0" smtClean="0"/>
              <a:t>Yönetim, belirlenen amaçlara ulaşmak için insanlara iş yaptırabilme, onların yaptıkları işlerde işbirliği ve koordinasyonu sağlama faaliyetleridir.</a:t>
            </a:r>
          </a:p>
          <a:p>
            <a:r>
              <a:rPr lang="tr-TR" dirty="0" smtClean="0"/>
              <a:t>Yönetim, organizasyonun belirlenen amaçlara ulaşması için var olan kaynakları etkin, becerikli ve rasyonel bir şekilde kullanmaktır.</a:t>
            </a:r>
          </a:p>
          <a:p>
            <a:endParaRPr lang="tr-TR" dirty="0"/>
          </a:p>
        </p:txBody>
      </p:sp>
    </p:spTree>
    <p:extLst>
      <p:ext uri="{BB962C8B-B14F-4D97-AF65-F5344CB8AC3E}">
        <p14:creationId xmlns:p14="http://schemas.microsoft.com/office/powerpoint/2010/main" val="3085405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14. yönetim</a:t>
            </a:r>
          </a:p>
        </p:txBody>
      </p:sp>
      <p:sp>
        <p:nvSpPr>
          <p:cNvPr id="3" name="İçerik Yer Tutucusu 2"/>
          <p:cNvSpPr>
            <a:spLocks noGrp="1"/>
          </p:cNvSpPr>
          <p:nvPr>
            <p:ph idx="1"/>
          </p:nvPr>
        </p:nvSpPr>
        <p:spPr/>
        <p:txBody>
          <a:bodyPr/>
          <a:lstStyle/>
          <a:p>
            <a:r>
              <a:rPr lang="tr-TR" dirty="0" smtClean="0"/>
              <a:t>Günümüzün gelişmiş ve modern toplumlarında insanların istek ve ihtiyaçlarının karşılanabilmesi ancak üstün bir çaba ve işbirliği yoluyla mümkün olabilir.</a:t>
            </a:r>
          </a:p>
          <a:p>
            <a:r>
              <a:rPr lang="tr-TR" dirty="0" smtClean="0"/>
              <a:t>Yönetim, her örgütlenen insan topluluğunda mevcut olan bir </a:t>
            </a:r>
            <a:r>
              <a:rPr lang="tr-TR" dirty="0" err="1" smtClean="0"/>
              <a:t>süreçtir.Kurum</a:t>
            </a:r>
            <a:r>
              <a:rPr lang="tr-TR" dirty="0" smtClean="0"/>
              <a:t> ve kuruluşların başarısı yönetime bağlıdır.</a:t>
            </a:r>
          </a:p>
          <a:p>
            <a:r>
              <a:rPr lang="tr-TR" dirty="0" smtClean="0"/>
              <a:t>Yönetim süreci planlama, örgütleme, yöneltme, denetim faaliyetlerini içinde barındırır.</a:t>
            </a:r>
            <a:endParaRPr lang="tr-TR" dirty="0"/>
          </a:p>
        </p:txBody>
      </p:sp>
    </p:spTree>
    <p:extLst>
      <p:ext uri="{BB962C8B-B14F-4D97-AF65-F5344CB8AC3E}">
        <p14:creationId xmlns:p14="http://schemas.microsoft.com/office/powerpoint/2010/main" val="700791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C9F6008-F313-4299-96DF-BDD360AA4755}"/>
              </a:ext>
            </a:extLst>
          </p:cNvPr>
          <p:cNvSpPr>
            <a:spLocks noGrp="1"/>
          </p:cNvSpPr>
          <p:nvPr>
            <p:ph type="title"/>
          </p:nvPr>
        </p:nvSpPr>
        <p:spPr/>
        <p:txBody>
          <a:bodyPr/>
          <a:lstStyle/>
          <a:p>
            <a:r>
              <a:rPr lang="tr-TR" dirty="0"/>
              <a:t>15. yönetici</a:t>
            </a:r>
          </a:p>
        </p:txBody>
      </p:sp>
      <p:sp>
        <p:nvSpPr>
          <p:cNvPr id="3" name="İçerik Yer Tutucusu 2">
            <a:extLst>
              <a:ext uri="{FF2B5EF4-FFF2-40B4-BE49-F238E27FC236}">
                <a16:creationId xmlns:a16="http://schemas.microsoft.com/office/drawing/2014/main" xmlns="" id="{62F43475-10EC-E6F2-9C26-F5FD8ADA80AC}"/>
              </a:ext>
            </a:extLst>
          </p:cNvPr>
          <p:cNvSpPr>
            <a:spLocks noGrp="1"/>
          </p:cNvSpPr>
          <p:nvPr>
            <p:ph idx="1"/>
          </p:nvPr>
        </p:nvSpPr>
        <p:spPr/>
        <p:txBody>
          <a:bodyPr/>
          <a:lstStyle/>
          <a:p>
            <a:r>
              <a:rPr lang="tr-TR" dirty="0"/>
              <a:t>Yöneticiler, kendilerine yasal olarak verilen yetki sayesinde mevcut olan kuralları uygulayarak işlerin düzenli bir şekilde örgütsel amaçlar doğrultusunda yürümesini sağlayan kişilerdir.</a:t>
            </a:r>
          </a:p>
          <a:p>
            <a:r>
              <a:rPr lang="tr-TR" dirty="0"/>
              <a:t>Kurum ve kuruluşlara canlı bir organizma özelliği katan temel unsur insandır. İnsanları belirlenen amaç ve hedefler doğrultusunda çalışmalarını sağlayan kişi yöneticidir.</a:t>
            </a:r>
          </a:p>
          <a:p>
            <a:r>
              <a:rPr lang="tr-TR" dirty="0" smtClean="0"/>
              <a:t>Yöneticilerin, kişiler arası ilişkileri düzenleyen, çalışanları bilgilendiren ve karar vermeye ilişkin rolleri vardır. Bu rolleri gerçekleştirdiğinde başarılı olur.</a:t>
            </a:r>
          </a:p>
          <a:p>
            <a:r>
              <a:rPr lang="tr-TR" dirty="0" smtClean="0"/>
              <a:t>Örgüt performansı için iç ve dış çevreyi </a:t>
            </a:r>
            <a:r>
              <a:rPr lang="tr-TR" dirty="0" err="1" smtClean="0"/>
              <a:t>düzenler.Yöneticilerin</a:t>
            </a:r>
            <a:r>
              <a:rPr lang="tr-TR" dirty="0" smtClean="0"/>
              <a:t> başarılı olabilmeleri için başında bulundukları örgütün ya da toplumun sosyal, politik ve etik değerleri ile ekonomik ve teknolojik yapılarını iyi bilmeleri gerekir.</a:t>
            </a:r>
            <a:endParaRPr lang="tr-TR" dirty="0"/>
          </a:p>
        </p:txBody>
      </p:sp>
    </p:spTree>
    <p:extLst>
      <p:ext uri="{BB962C8B-B14F-4D97-AF65-F5344CB8AC3E}">
        <p14:creationId xmlns:p14="http://schemas.microsoft.com/office/powerpoint/2010/main" val="3592162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16. LİDER-LİDERLİK</a:t>
            </a:r>
            <a:endParaRPr lang="tr-TR" dirty="0"/>
          </a:p>
        </p:txBody>
      </p:sp>
      <p:sp>
        <p:nvSpPr>
          <p:cNvPr id="3" name="İçerik Yer Tutucusu 2"/>
          <p:cNvSpPr>
            <a:spLocks noGrp="1"/>
          </p:cNvSpPr>
          <p:nvPr>
            <p:ph idx="1"/>
          </p:nvPr>
        </p:nvSpPr>
        <p:spPr/>
        <p:txBody>
          <a:bodyPr/>
          <a:lstStyle/>
          <a:p>
            <a:r>
              <a:rPr lang="tr-TR" dirty="0" smtClean="0"/>
              <a:t>Grubun ya da kurumun amacını belirleyen, grup ve kurum içi iletişimi sağlayan yaratıcı, örgütleyici ve düzenleyici kimseye lider denir.</a:t>
            </a:r>
          </a:p>
          <a:p>
            <a:r>
              <a:rPr lang="tr-TR" dirty="0" smtClean="0"/>
              <a:t>Liderlik, insanları belirli amaçlar etrafında toplama ve bu amaçları gerçekleştirmek için onları etkileyerek harekete geçirme işlevlerinin toplamıdır.</a:t>
            </a:r>
          </a:p>
          <a:p>
            <a:r>
              <a:rPr lang="tr-TR" dirty="0" smtClean="0"/>
              <a:t>Bir lider ne zaman ortaya çıkar? Belirgin yetenekleri nelerdir? Gibi sorulara cevap vermek zordur. Çünkü tek bir liderlik tarzı yoktur.</a:t>
            </a:r>
            <a:endParaRPr lang="tr-TR" dirty="0"/>
          </a:p>
        </p:txBody>
      </p:sp>
    </p:spTree>
    <p:extLst>
      <p:ext uri="{BB962C8B-B14F-4D97-AF65-F5344CB8AC3E}">
        <p14:creationId xmlns:p14="http://schemas.microsoft.com/office/powerpoint/2010/main" val="274057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5928BC9-87C0-FF96-4EE1-6087520BB53A}"/>
              </a:ext>
            </a:extLst>
          </p:cNvPr>
          <p:cNvSpPr>
            <a:spLocks noGrp="1"/>
          </p:cNvSpPr>
          <p:nvPr>
            <p:ph type="title"/>
          </p:nvPr>
        </p:nvSpPr>
        <p:spPr>
          <a:xfrm>
            <a:off x="249382" y="484632"/>
            <a:ext cx="10878866" cy="1609344"/>
          </a:xfrm>
        </p:spPr>
        <p:txBody>
          <a:bodyPr/>
          <a:lstStyle/>
          <a:p>
            <a:r>
              <a:rPr lang="tr-TR" dirty="0"/>
              <a:t>2.öğrenme</a:t>
            </a:r>
          </a:p>
        </p:txBody>
      </p:sp>
      <p:sp>
        <p:nvSpPr>
          <p:cNvPr id="3" name="İçerik Yer Tutucusu 2">
            <a:extLst>
              <a:ext uri="{FF2B5EF4-FFF2-40B4-BE49-F238E27FC236}">
                <a16:creationId xmlns:a16="http://schemas.microsoft.com/office/drawing/2014/main" xmlns="" id="{5496702D-E069-5127-3148-5CFC6E5EAB09}"/>
              </a:ext>
            </a:extLst>
          </p:cNvPr>
          <p:cNvSpPr>
            <a:spLocks noGrp="1"/>
          </p:cNvSpPr>
          <p:nvPr>
            <p:ph idx="1"/>
          </p:nvPr>
        </p:nvSpPr>
        <p:spPr>
          <a:xfrm>
            <a:off x="498764" y="1935678"/>
            <a:ext cx="10629484" cy="4236522"/>
          </a:xfrm>
        </p:spPr>
        <p:txBody>
          <a:bodyPr/>
          <a:lstStyle/>
          <a:p>
            <a:r>
              <a:rPr lang="tr-TR" dirty="0"/>
              <a:t>İnsanları diğer canlılardan ayıran en önemli özelliklerden biri öğrenme yetenekleridir.</a:t>
            </a:r>
          </a:p>
          <a:p>
            <a:r>
              <a:rPr lang="tr-TR" dirty="0"/>
              <a:t>Doğumdan itibaren insanlar çok kısa sürede birçok şeyi öğrenir.</a:t>
            </a:r>
          </a:p>
          <a:p>
            <a:r>
              <a:rPr lang="tr-TR" dirty="0"/>
              <a:t>İnsanın toplumsal yaşamda varlığını sürdürebilmesi ve kendine yer edinebilmesi bu öğrendiklerine bağlıdır. Ne kadar iyi ve çok şey öğrenirse sosyal yaşamda o derece başarılı ve mutlu yaşar.</a:t>
            </a:r>
          </a:p>
          <a:p>
            <a:r>
              <a:rPr lang="tr-TR" dirty="0"/>
              <a:t>İnsanlar sahip oldukları bilgi, beceri, tutum ve değerleri çevreleri ile etkileşimleri sonucu elde ederler.  </a:t>
            </a:r>
          </a:p>
          <a:p>
            <a:r>
              <a:rPr lang="tr-TR" dirty="0"/>
              <a:t>Birey her türlü yolla çevresinden devamlı olarak kendisine ulaşan bilgileri değerlendirir ve bu bilgiler ışığında düşünsel, </a:t>
            </a:r>
            <a:r>
              <a:rPr lang="tr-TR" dirty="0" err="1"/>
              <a:t>duyuşsal</a:t>
            </a:r>
            <a:r>
              <a:rPr lang="tr-TR" dirty="0"/>
              <a:t> ve davranışsal  boyutlarda davranışlar sergiler. Bu sürecin tümü öğrenmeyi ifade eder.</a:t>
            </a:r>
          </a:p>
        </p:txBody>
      </p:sp>
    </p:spTree>
    <p:extLst>
      <p:ext uri="{BB962C8B-B14F-4D97-AF65-F5344CB8AC3E}">
        <p14:creationId xmlns:p14="http://schemas.microsoft.com/office/powerpoint/2010/main" val="2505854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F257CF6-E0FD-4B71-91C9-38CA393A5BBD}"/>
              </a:ext>
            </a:extLst>
          </p:cNvPr>
          <p:cNvSpPr>
            <a:spLocks noGrp="1"/>
          </p:cNvSpPr>
          <p:nvPr>
            <p:ph type="title"/>
          </p:nvPr>
        </p:nvSpPr>
        <p:spPr>
          <a:xfrm>
            <a:off x="380010" y="484632"/>
            <a:ext cx="10748238" cy="1609344"/>
          </a:xfrm>
        </p:spPr>
        <p:txBody>
          <a:bodyPr/>
          <a:lstStyle/>
          <a:p>
            <a:r>
              <a:rPr lang="tr-TR" dirty="0"/>
              <a:t>2.öğrenme</a:t>
            </a:r>
          </a:p>
        </p:txBody>
      </p:sp>
      <p:sp>
        <p:nvSpPr>
          <p:cNvPr id="3" name="İçerik Yer Tutucusu 2">
            <a:extLst>
              <a:ext uri="{FF2B5EF4-FFF2-40B4-BE49-F238E27FC236}">
                <a16:creationId xmlns:a16="http://schemas.microsoft.com/office/drawing/2014/main" xmlns="" id="{5A3CF58C-0D11-B42A-6AA9-AB4A2CB3BE3D}"/>
              </a:ext>
            </a:extLst>
          </p:cNvPr>
          <p:cNvSpPr>
            <a:spLocks noGrp="1"/>
          </p:cNvSpPr>
          <p:nvPr>
            <p:ph idx="1"/>
          </p:nvPr>
        </p:nvSpPr>
        <p:spPr>
          <a:xfrm>
            <a:off x="380010" y="1840675"/>
            <a:ext cx="10748238" cy="4331525"/>
          </a:xfrm>
        </p:spPr>
        <p:txBody>
          <a:bodyPr/>
          <a:lstStyle/>
          <a:p>
            <a:r>
              <a:rPr lang="tr-TR" dirty="0"/>
              <a:t>Öğrenme;  Bilişsel (kavramlar, kanunlar, teoriler ve problem çözme yetisi),</a:t>
            </a:r>
          </a:p>
          <a:p>
            <a:pPr marL="0" indent="0">
              <a:buNone/>
            </a:pPr>
            <a:r>
              <a:rPr lang="tr-TR" dirty="0" err="1"/>
              <a:t>Duyuşsal</a:t>
            </a:r>
            <a:r>
              <a:rPr lang="tr-TR" dirty="0"/>
              <a:t> (öğrenme, inanç, niyet ve hisler),</a:t>
            </a:r>
          </a:p>
          <a:p>
            <a:pPr marL="0" indent="0">
              <a:buNone/>
            </a:pPr>
            <a:r>
              <a:rPr lang="tr-TR" dirty="0" err="1"/>
              <a:t>Psikomotor</a:t>
            </a:r>
            <a:r>
              <a:rPr lang="tr-TR" dirty="0"/>
              <a:t> (farklı organların eğitim öğretimde kullanılması) alanlarında meydana gelen değişiklikler olarak tanımlanabilir.</a:t>
            </a:r>
          </a:p>
          <a:p>
            <a:r>
              <a:rPr lang="tr-TR" dirty="0"/>
              <a:t>Sosyalleşmesini tamamlayan her insanın davranışlarının hemen hemen hepsi öğrenme yoluyla kazanılmıştır. Öğrenme insanın çevresine uyumunu ifade eden bir süreçtir.</a:t>
            </a:r>
          </a:p>
          <a:p>
            <a:pPr marL="0" indent="0">
              <a:buNone/>
            </a:pPr>
            <a:r>
              <a:rPr lang="tr-TR" dirty="0"/>
              <a:t>İnsan davranışlarının ana teması olan uyum çabasının belli bir genel yönü vardır. Bu yön, dinamik bir varlık olan insanın çevresiyle etkileşimlerinin sonucu olan birtakım değişiklikler geçirerek kendini </a:t>
            </a:r>
            <a:r>
              <a:rPr lang="tr-TR" dirty="0" err="1"/>
              <a:t>biyo</a:t>
            </a:r>
            <a:r>
              <a:rPr lang="tr-TR" dirty="0"/>
              <a:t>-</a:t>
            </a:r>
            <a:r>
              <a:rPr lang="tr-TR" dirty="0" err="1"/>
              <a:t>psiko</a:t>
            </a:r>
            <a:r>
              <a:rPr lang="tr-TR" dirty="0"/>
              <a:t>-sosyal bir varlık olarak gerçekleştirmesi doğrultusundadır.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0724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6AA7F77-68AD-95C8-7362-A8E83778619D}"/>
              </a:ext>
            </a:extLst>
          </p:cNvPr>
          <p:cNvSpPr>
            <a:spLocks noGrp="1"/>
          </p:cNvSpPr>
          <p:nvPr>
            <p:ph type="title"/>
          </p:nvPr>
        </p:nvSpPr>
        <p:spPr>
          <a:xfrm>
            <a:off x="285008" y="484632"/>
            <a:ext cx="10843240" cy="1609344"/>
          </a:xfrm>
        </p:spPr>
        <p:txBody>
          <a:bodyPr/>
          <a:lstStyle/>
          <a:p>
            <a:r>
              <a:rPr lang="tr-TR" dirty="0"/>
              <a:t>2.öğrenme</a:t>
            </a:r>
          </a:p>
        </p:txBody>
      </p:sp>
      <p:sp>
        <p:nvSpPr>
          <p:cNvPr id="3" name="İçerik Yer Tutucusu 2">
            <a:extLst>
              <a:ext uri="{FF2B5EF4-FFF2-40B4-BE49-F238E27FC236}">
                <a16:creationId xmlns:a16="http://schemas.microsoft.com/office/drawing/2014/main" xmlns="" id="{5B588C98-8C3D-031B-B915-0AB8DD63AD71}"/>
              </a:ext>
            </a:extLst>
          </p:cNvPr>
          <p:cNvSpPr>
            <a:spLocks noGrp="1"/>
          </p:cNvSpPr>
          <p:nvPr>
            <p:ph idx="1"/>
          </p:nvPr>
        </p:nvSpPr>
        <p:spPr>
          <a:xfrm>
            <a:off x="285006" y="2121408"/>
            <a:ext cx="10843241" cy="4050792"/>
          </a:xfrm>
        </p:spPr>
        <p:txBody>
          <a:bodyPr/>
          <a:lstStyle/>
          <a:p>
            <a:r>
              <a:rPr lang="tr-TR" dirty="0"/>
              <a:t>Öğrenme, yaşanılan tecrübelerden kaynaklanan ve davranışlarda meydana gelen oldukça iyi gözlenebilen kalıcı değişmelerdir.</a:t>
            </a:r>
          </a:p>
          <a:p>
            <a:r>
              <a:rPr lang="tr-TR" dirty="0"/>
              <a:t>Bu tanımda 3 önemli nokta mevcuttur:</a:t>
            </a:r>
          </a:p>
          <a:p>
            <a:r>
              <a:rPr lang="tr-TR" dirty="0"/>
              <a:t>Birincisi değişen davranışın kalıcı olması gerekliliği</a:t>
            </a:r>
          </a:p>
          <a:p>
            <a:r>
              <a:rPr lang="tr-TR" dirty="0"/>
              <a:t>İkincisi öğrenme, davranışta potansiyel bir değişimi yansıtmalıdır; davranış oluşması için harekete geçiren bir güdü olması gerekliliği</a:t>
            </a:r>
          </a:p>
          <a:p>
            <a:r>
              <a:rPr lang="tr-TR" dirty="0"/>
              <a:t>Üçüncüsü bütün davranışsal değişmeler öğrenmeyi yansıtmaz. Kimi davranışlar refleks sonucu oluşabilir.</a:t>
            </a:r>
          </a:p>
        </p:txBody>
      </p:sp>
    </p:spTree>
    <p:extLst>
      <p:ext uri="{BB962C8B-B14F-4D97-AF65-F5344CB8AC3E}">
        <p14:creationId xmlns:p14="http://schemas.microsoft.com/office/powerpoint/2010/main" val="312520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B0248E5-5FC2-B780-6703-900FD070CF5B}"/>
              </a:ext>
            </a:extLst>
          </p:cNvPr>
          <p:cNvSpPr>
            <a:spLocks noGrp="1"/>
          </p:cNvSpPr>
          <p:nvPr>
            <p:ph type="title"/>
          </p:nvPr>
        </p:nvSpPr>
        <p:spPr>
          <a:xfrm>
            <a:off x="522514" y="484632"/>
            <a:ext cx="10605734" cy="1609344"/>
          </a:xfrm>
        </p:spPr>
        <p:txBody>
          <a:bodyPr/>
          <a:lstStyle/>
          <a:p>
            <a:r>
              <a:rPr lang="tr-TR" dirty="0"/>
              <a:t>3.Sosyal etki</a:t>
            </a:r>
          </a:p>
        </p:txBody>
      </p:sp>
      <p:sp>
        <p:nvSpPr>
          <p:cNvPr id="3" name="İçerik Yer Tutucusu 2">
            <a:extLst>
              <a:ext uri="{FF2B5EF4-FFF2-40B4-BE49-F238E27FC236}">
                <a16:creationId xmlns:a16="http://schemas.microsoft.com/office/drawing/2014/main" xmlns="" id="{B737461F-E357-3876-ABA7-37F57D6EA923}"/>
              </a:ext>
            </a:extLst>
          </p:cNvPr>
          <p:cNvSpPr>
            <a:spLocks noGrp="1"/>
          </p:cNvSpPr>
          <p:nvPr>
            <p:ph idx="1"/>
          </p:nvPr>
        </p:nvSpPr>
        <p:spPr>
          <a:xfrm>
            <a:off x="522514" y="2121408"/>
            <a:ext cx="10605734" cy="4050792"/>
          </a:xfrm>
        </p:spPr>
        <p:txBody>
          <a:bodyPr/>
          <a:lstStyle/>
          <a:p>
            <a:r>
              <a:rPr lang="tr-TR" dirty="0"/>
              <a:t>Toplumsal yaşamda insanın en önemli özelliği sosyal bir varlık olarak çevresinden etkilenmesi ve çevresini etkilemesidir.</a:t>
            </a:r>
          </a:p>
          <a:p>
            <a:r>
              <a:rPr lang="tr-TR" dirty="0"/>
              <a:t>Etkileme ya da etkilenme yüz yüze gerçekleşen bir süreçtir.</a:t>
            </a:r>
          </a:p>
          <a:p>
            <a:r>
              <a:rPr lang="tr-TR" dirty="0"/>
              <a:t>Sosyal etkileme süreci sonunda insanlar benimseme, kabul etme, itaat ve mutlak itaat davranışlarında bulunurlar.</a:t>
            </a:r>
          </a:p>
          <a:p>
            <a:r>
              <a:rPr lang="tr-TR" dirty="0"/>
              <a:t>Etkilemenin derecesi bu davranışların şiddetini belirler. Yani insanlar karşısındaki kişi ya da kişilerden ne kadar etkilenmişse o oranda uyma davranışı sergiler.</a:t>
            </a:r>
          </a:p>
          <a:p>
            <a:r>
              <a:rPr lang="tr-TR" dirty="0"/>
              <a:t>Sosyal etki: Bir kişinin, başka bir kişi ya da kişilerin doğrudan ya da dolaylı olarak duygu, düşünce, tutum ve yargıların etkisinde kalarak davranışlar sergilemesi sürecidir.</a:t>
            </a:r>
          </a:p>
          <a:p>
            <a:r>
              <a:rPr lang="tr-TR" dirty="0"/>
              <a:t>Yaşam boyu devam eder.</a:t>
            </a:r>
          </a:p>
        </p:txBody>
      </p:sp>
    </p:spTree>
    <p:extLst>
      <p:ext uri="{BB962C8B-B14F-4D97-AF65-F5344CB8AC3E}">
        <p14:creationId xmlns:p14="http://schemas.microsoft.com/office/powerpoint/2010/main" val="3787576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5458922-A361-5DA2-295B-280F70BEA6A2}"/>
              </a:ext>
            </a:extLst>
          </p:cNvPr>
          <p:cNvSpPr>
            <a:spLocks noGrp="1"/>
          </p:cNvSpPr>
          <p:nvPr>
            <p:ph type="title"/>
          </p:nvPr>
        </p:nvSpPr>
        <p:spPr/>
        <p:txBody>
          <a:bodyPr/>
          <a:lstStyle/>
          <a:p>
            <a:r>
              <a:rPr lang="tr-TR" dirty="0"/>
              <a:t>4.tutum</a:t>
            </a:r>
          </a:p>
        </p:txBody>
      </p:sp>
      <p:sp>
        <p:nvSpPr>
          <p:cNvPr id="3" name="İçerik Yer Tutucusu 2">
            <a:extLst>
              <a:ext uri="{FF2B5EF4-FFF2-40B4-BE49-F238E27FC236}">
                <a16:creationId xmlns:a16="http://schemas.microsoft.com/office/drawing/2014/main" xmlns="" id="{2D10CFAB-4AA5-67B5-363B-389F0F4A8D7F}"/>
              </a:ext>
            </a:extLst>
          </p:cNvPr>
          <p:cNvSpPr>
            <a:spLocks noGrp="1"/>
          </p:cNvSpPr>
          <p:nvPr>
            <p:ph idx="1"/>
          </p:nvPr>
        </p:nvSpPr>
        <p:spPr>
          <a:xfrm>
            <a:off x="486888" y="2121408"/>
            <a:ext cx="10641360" cy="4050792"/>
          </a:xfrm>
        </p:spPr>
        <p:txBody>
          <a:bodyPr/>
          <a:lstStyle/>
          <a:p>
            <a:r>
              <a:rPr lang="tr-TR" dirty="0"/>
              <a:t>Tutum; kişinin çevresindeki soyut-somut, canlı-cansız her şeye karşı sahip olduğu bir ön eğilim olarak tanımlanabilir.</a:t>
            </a:r>
          </a:p>
          <a:p>
            <a:r>
              <a:rPr lang="tr-TR" dirty="0"/>
              <a:t>Her insan kendi kişisel özellikleri ve kriterleri doğrultusunda ön eğilimler geliştirir ve buna bağlı olarak davranış sergiler.</a:t>
            </a:r>
          </a:p>
          <a:p>
            <a:r>
              <a:rPr lang="tr-TR" dirty="0"/>
              <a:t>Tutumlar bireyin toplumsallaşmasını da sağlar çünkü insanların davranışlarına yön veren konuların başında gelmektedir. Dolayısıyla insanların tutumlarının bilinmesi sergileyecekleri davranışlardan bazılarını tahmin etmemizi ya da denetim altına almamızı kolaylaştırır.</a:t>
            </a:r>
          </a:p>
          <a:p>
            <a:r>
              <a:rPr lang="tr-TR" dirty="0"/>
              <a:t>Tutumlar kişilerin grup ya da toplum içinde yer edinmelerine de katkı sağlar. Çünkü insanlar grup ya da toplumsal yapıya uygun tutum geliştirmek zorundadır.</a:t>
            </a:r>
          </a:p>
        </p:txBody>
      </p:sp>
    </p:spTree>
    <p:extLst>
      <p:ext uri="{BB962C8B-B14F-4D97-AF65-F5344CB8AC3E}">
        <p14:creationId xmlns:p14="http://schemas.microsoft.com/office/powerpoint/2010/main" val="879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1FDBB37-E29D-0E44-5FC1-B6AD42D5B175}"/>
              </a:ext>
            </a:extLst>
          </p:cNvPr>
          <p:cNvSpPr>
            <a:spLocks noGrp="1"/>
          </p:cNvSpPr>
          <p:nvPr>
            <p:ph type="title"/>
          </p:nvPr>
        </p:nvSpPr>
        <p:spPr>
          <a:xfrm>
            <a:off x="415636" y="484632"/>
            <a:ext cx="10712612" cy="1609344"/>
          </a:xfrm>
        </p:spPr>
        <p:txBody>
          <a:bodyPr/>
          <a:lstStyle/>
          <a:p>
            <a:r>
              <a:rPr lang="tr-TR" dirty="0"/>
              <a:t>5. ÖN YARGI</a:t>
            </a:r>
          </a:p>
        </p:txBody>
      </p:sp>
      <p:sp>
        <p:nvSpPr>
          <p:cNvPr id="3" name="İçerik Yer Tutucusu 2">
            <a:extLst>
              <a:ext uri="{FF2B5EF4-FFF2-40B4-BE49-F238E27FC236}">
                <a16:creationId xmlns:a16="http://schemas.microsoft.com/office/drawing/2014/main" xmlns="" id="{9B36D7BB-8FF3-DD8F-975F-7931B4535222}"/>
              </a:ext>
            </a:extLst>
          </p:cNvPr>
          <p:cNvSpPr>
            <a:spLocks noGrp="1"/>
          </p:cNvSpPr>
          <p:nvPr>
            <p:ph idx="1"/>
          </p:nvPr>
        </p:nvSpPr>
        <p:spPr>
          <a:xfrm>
            <a:off x="415636" y="2121408"/>
            <a:ext cx="10712612" cy="4050792"/>
          </a:xfrm>
        </p:spPr>
        <p:txBody>
          <a:bodyPr/>
          <a:lstStyle/>
          <a:p>
            <a:r>
              <a:rPr lang="tr-TR" dirty="0"/>
              <a:t>Ön yargı: her çeşit gerçek bilgi ve değerlendirmeden yoksun olarak üretilen olumsuz tutumdur. Kısaca araştırma yapılmadan ileri sürülen peşin hükümdür.</a:t>
            </a:r>
          </a:p>
          <a:p>
            <a:r>
              <a:rPr lang="tr-TR" dirty="0"/>
              <a:t>Sağlıklı düşünmeyi olumsuz etkileyen, bilgilenme ve aydınlanmanın önündeki engeldir.</a:t>
            </a:r>
          </a:p>
          <a:p>
            <a:r>
              <a:rPr lang="tr-TR" dirty="0"/>
              <a:t>İnsan davranışının hoş olmayan yönünü oluşturur ama buna rağmen çoğumuz bazı konularda ön yargılı davranırız. Çünkü ön yargı sosyal yaşamımıza dahil olmuş durumdadır.</a:t>
            </a:r>
          </a:p>
          <a:p>
            <a:r>
              <a:rPr lang="tr-TR" dirty="0"/>
              <a:t>Bunun nedeni kişisel ya da toplumsal faktörlerdir.</a:t>
            </a:r>
          </a:p>
          <a:p>
            <a:r>
              <a:rPr lang="tr-TR" dirty="0"/>
              <a:t>İki yönlü sosyal psikolojik bir olgudur. Birinci yönü, insanların başkaları hakkındaki duygu, düşünce ve bunlara ilişkin davranışlardır. İkinci yönü ise ait olduğumuz grup ve toplumun tarihsel geçmişi ve buna bağlı eylemlerdir. </a:t>
            </a:r>
          </a:p>
        </p:txBody>
      </p:sp>
    </p:spTree>
    <p:extLst>
      <p:ext uri="{BB962C8B-B14F-4D97-AF65-F5344CB8AC3E}">
        <p14:creationId xmlns:p14="http://schemas.microsoft.com/office/powerpoint/2010/main" val="4068078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0C0AB7D-6872-BA76-B163-34737B6DDDCE}"/>
              </a:ext>
            </a:extLst>
          </p:cNvPr>
          <p:cNvSpPr>
            <a:spLocks noGrp="1"/>
          </p:cNvSpPr>
          <p:nvPr>
            <p:ph type="title"/>
          </p:nvPr>
        </p:nvSpPr>
        <p:spPr>
          <a:xfrm>
            <a:off x="510639" y="484632"/>
            <a:ext cx="10617609" cy="1609344"/>
          </a:xfrm>
        </p:spPr>
        <p:txBody>
          <a:bodyPr/>
          <a:lstStyle/>
          <a:p>
            <a:r>
              <a:rPr lang="tr-TR" dirty="0"/>
              <a:t>6. statü</a:t>
            </a:r>
          </a:p>
        </p:txBody>
      </p:sp>
      <p:sp>
        <p:nvSpPr>
          <p:cNvPr id="3" name="İçerik Yer Tutucusu 2">
            <a:extLst>
              <a:ext uri="{FF2B5EF4-FFF2-40B4-BE49-F238E27FC236}">
                <a16:creationId xmlns:a16="http://schemas.microsoft.com/office/drawing/2014/main" xmlns="" id="{74BBC166-4684-1612-F454-4B6F3CA437F6}"/>
              </a:ext>
            </a:extLst>
          </p:cNvPr>
          <p:cNvSpPr>
            <a:spLocks noGrp="1"/>
          </p:cNvSpPr>
          <p:nvPr>
            <p:ph idx="1"/>
          </p:nvPr>
        </p:nvSpPr>
        <p:spPr>
          <a:xfrm>
            <a:off x="427512" y="2121408"/>
            <a:ext cx="10700736" cy="4050792"/>
          </a:xfrm>
        </p:spPr>
        <p:txBody>
          <a:bodyPr/>
          <a:lstStyle/>
          <a:p>
            <a:r>
              <a:rPr lang="tr-TR" dirty="0"/>
              <a:t>Statü, bireylerin toplumsal saygınlık ve değer atfetme derecesini belirleyen bir kriter olarak kabul edilebilir. </a:t>
            </a:r>
          </a:p>
          <a:p>
            <a:r>
              <a:rPr lang="tr-TR" dirty="0"/>
              <a:t>Toplumsal yaşamda statü ilişki düzenleyici bir özelliğe sahiptir.</a:t>
            </a:r>
          </a:p>
          <a:p>
            <a:r>
              <a:rPr lang="tr-TR" dirty="0"/>
              <a:t>Sosyal statü, sosyal sistem içinde toplumun kabul ettiği sınırlara göre belirlenmiş görevler ve ilişkiler bütünüdür. </a:t>
            </a:r>
          </a:p>
          <a:p>
            <a:r>
              <a:rPr lang="tr-TR" dirty="0"/>
              <a:t>Kişinin üstlendiği görevler ona toplum içinde yer kazandırır. İşte bireyin sahip olduğu bu sosyal konum statü olarak değerlendirilmektedir.</a:t>
            </a:r>
          </a:p>
          <a:p>
            <a:r>
              <a:rPr lang="tr-TR" dirty="0"/>
              <a:t>Resmi statü</a:t>
            </a:r>
          </a:p>
          <a:p>
            <a:r>
              <a:rPr lang="tr-TR" dirty="0"/>
              <a:t>Resmi olmayan statü</a:t>
            </a:r>
          </a:p>
        </p:txBody>
      </p:sp>
    </p:spTree>
    <p:extLst>
      <p:ext uri="{BB962C8B-B14F-4D97-AF65-F5344CB8AC3E}">
        <p14:creationId xmlns:p14="http://schemas.microsoft.com/office/powerpoint/2010/main" val="374968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{2983EBD1-F0F6-C24B-84AA-92A381C4F9A0}tf10001070</Template>
  <TotalTime>1215</TotalTime>
  <Words>2330</Words>
  <Application>Microsoft Office PowerPoint</Application>
  <PresentationFormat>Özel</PresentationFormat>
  <Paragraphs>145</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Tahta Yazı</vt:lpstr>
      <vt:lpstr>Sosyal Psikoloji</vt:lpstr>
      <vt:lpstr>1.algılama</vt:lpstr>
      <vt:lpstr>2.öğrenme</vt:lpstr>
      <vt:lpstr>2.öğrenme</vt:lpstr>
      <vt:lpstr>2.öğrenme</vt:lpstr>
      <vt:lpstr>3.Sosyal etki</vt:lpstr>
      <vt:lpstr>4.tutum</vt:lpstr>
      <vt:lpstr>5. ÖN YARGI</vt:lpstr>
      <vt:lpstr>6. statü</vt:lpstr>
      <vt:lpstr>7. rol</vt:lpstr>
      <vt:lpstr>8. Duygusal zeka</vt:lpstr>
      <vt:lpstr>8. Duygusal zeka</vt:lpstr>
      <vt:lpstr>8. Duygusal zeka</vt:lpstr>
      <vt:lpstr>8. Duygusal zeka</vt:lpstr>
      <vt:lpstr>9. SOSYAL GRUP</vt:lpstr>
      <vt:lpstr>9. SOSYAL GRUP</vt:lpstr>
      <vt:lpstr>10. Davranış dinamiği</vt:lpstr>
      <vt:lpstr>11. Grup dinamiği</vt:lpstr>
      <vt:lpstr>12.GÜÇ</vt:lpstr>
      <vt:lpstr>12.GÜÇ</vt:lpstr>
      <vt:lpstr>13. otorite</vt:lpstr>
      <vt:lpstr>14. yönetim</vt:lpstr>
      <vt:lpstr>14. yönetim</vt:lpstr>
      <vt:lpstr>15. yönetici</vt:lpstr>
      <vt:lpstr>16. LİDER-LİDERLİK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Sosyal Psikoloji Dersi</dc:title>
  <dc:creator>Mine Tümen</dc:creator>
  <cp:lastModifiedBy>Emine Sarac</cp:lastModifiedBy>
  <cp:revision>12</cp:revision>
  <dcterms:created xsi:type="dcterms:W3CDTF">2022-03-12T12:14:11Z</dcterms:created>
  <dcterms:modified xsi:type="dcterms:W3CDTF">2024-03-04T07:11:28Z</dcterms:modified>
</cp:coreProperties>
</file>