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4"/>
  </p:sldMasterIdLst>
  <p:notesMasterIdLst>
    <p:notesMasterId r:id="rId35"/>
  </p:notesMasterIdLst>
  <p:handoutMasterIdLst>
    <p:handoutMasterId r:id="rId36"/>
  </p:handoutMasterIdLst>
  <p:sldIdLst>
    <p:sldId id="388" r:id="rId5"/>
    <p:sldId id="290" r:id="rId6"/>
    <p:sldId id="399" r:id="rId7"/>
    <p:sldId id="400" r:id="rId8"/>
    <p:sldId id="401" r:id="rId9"/>
    <p:sldId id="402" r:id="rId10"/>
    <p:sldId id="403" r:id="rId11"/>
    <p:sldId id="404" r:id="rId12"/>
    <p:sldId id="405" r:id="rId13"/>
    <p:sldId id="406" r:id="rId14"/>
    <p:sldId id="342" r:id="rId15"/>
    <p:sldId id="407" r:id="rId16"/>
    <p:sldId id="408" r:id="rId17"/>
    <p:sldId id="409" r:id="rId18"/>
    <p:sldId id="410" r:id="rId19"/>
    <p:sldId id="411" r:id="rId20"/>
    <p:sldId id="412" r:id="rId21"/>
    <p:sldId id="413" r:id="rId22"/>
    <p:sldId id="414" r:id="rId23"/>
    <p:sldId id="415" r:id="rId24"/>
    <p:sldId id="417" r:id="rId25"/>
    <p:sldId id="416" r:id="rId26"/>
    <p:sldId id="418" r:id="rId27"/>
    <p:sldId id="419" r:id="rId28"/>
    <p:sldId id="420" r:id="rId29"/>
    <p:sldId id="341" r:id="rId30"/>
    <p:sldId id="421" r:id="rId31"/>
    <p:sldId id="422" r:id="rId32"/>
    <p:sldId id="423" r:id="rId33"/>
    <p:sldId id="424"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512319-A854-7873-E598-1A900235EAC6}" name="Lam, Amanda" initials="LA" userId="S::Amanda.Lam@mheducation.com::b23fb414-92b7-42ca-a50e-069dfd3bec31" providerId="AD"/>
  <p188:author id="{E65B927C-72D2-802B-9F31-3AC86C11C121}" name="Lam, Amanda" initials="LA" userId="S::amanda.lam@mheducation.com::b23fb414-92b7-42ca-a50e-069dfd3bec31" providerId="AD"/>
  <p188:author id="{46A14CCD-CDD3-2A6F-23B4-A6E781242578}" name="Teressa Farough" initials="TF" userId="ba06a992ca5cef62" providerId="Windows Live"/>
  <p188:author id="{C69B20E6-2F9E-9760-7B52-B4A4B3F58E60}" name="teressafarough@gmail.com" initials="te" userId="S::urn:spo:guest#teressafarough@gmail.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00"/>
    <a:srgbClr val="000066"/>
    <a:srgbClr val="663300"/>
    <a:srgbClr val="1C1C1C"/>
    <a:srgbClr val="CC9900"/>
    <a:srgbClr val="007FBE"/>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1368B-7CC9-763D-3A49-53FB828740D8}" v="4" dt="2023-09-05T21:46:09.097"/>
    <p1510:client id="{8393C9B7-86AD-4E02-07D2-9711BF49A2B8}" v="16" dt="2023-09-04T21:43:30.262"/>
    <p1510:client id="{B30C976E-C701-C5DA-1E78-0FFCDAF25FCE}" v="27" dt="2023-09-05T20:36:55.430"/>
    <p1510:client id="{C7C11F54-2F89-AFD8-A90D-0FFD1CFCF303}" v="7" dt="2023-09-04T18:17:22.962"/>
    <p1510:client id="{DD5793B5-5281-11D4-74A2-B7A4DFCCCCCA}" v="1" dt="2023-09-06T15:14:40.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78395" autoAdjust="0"/>
  </p:normalViewPr>
  <p:slideViewPr>
    <p:cSldViewPr snapToGrid="0" snapToObjects="1">
      <p:cViewPr varScale="1">
        <p:scale>
          <a:sx n="87" d="100"/>
          <a:sy n="87" d="100"/>
        </p:scale>
        <p:origin x="22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 Amanda" userId="S::amanda.lam@mheducation.com::b23fb414-92b7-42ca-a50e-069dfd3bec31" providerId="AD" clId="Web-{2491368B-7CC9-763D-3A49-53FB828740D8}"/>
    <pc:docChg chg="mod">
      <pc:chgData name="Lam, Amanda" userId="S::amanda.lam@mheducation.com::b23fb414-92b7-42ca-a50e-069dfd3bec31" providerId="AD" clId="Web-{2491368B-7CC9-763D-3A49-53FB828740D8}" dt="2023-09-05T21:46:09.097" v="3"/>
      <pc:docMkLst>
        <pc:docMk/>
      </pc:docMkLst>
      <pc:sldChg chg="addCm">
        <pc:chgData name="Lam, Amanda" userId="S::amanda.lam@mheducation.com::b23fb414-92b7-42ca-a50e-069dfd3bec31" providerId="AD" clId="Web-{2491368B-7CC9-763D-3A49-53FB828740D8}" dt="2023-09-05T21:35:29.181" v="1"/>
        <pc:sldMkLst>
          <pc:docMk/>
          <pc:sldMk cId="3271428257" sldId="406"/>
        </pc:sldMkLst>
        <pc:extLst>
          <p:ext xmlns:p="http://schemas.openxmlformats.org/presentationml/2006/main" uri="{D6D511B9-2390-475A-947B-AFAB55BFBCF1}">
            <pc226:cmChg xmlns:pc226="http://schemas.microsoft.com/office/powerpoint/2022/06/main/command" chg="add">
              <pc226:chgData name="Lam, Amanda" userId="S::amanda.lam@mheducation.com::b23fb414-92b7-42ca-a50e-069dfd3bec31" providerId="AD" clId="Web-{2491368B-7CC9-763D-3A49-53FB828740D8}" dt="2023-09-05T21:35:29.181" v="1"/>
              <pc2:cmMkLst xmlns:pc2="http://schemas.microsoft.com/office/powerpoint/2019/9/main/command">
                <pc:docMk/>
                <pc:sldMk cId="3271428257" sldId="406"/>
                <pc2:cmMk id="{44EC52C3-38BA-4315-878A-B3B9FD9A4EA6}"/>
              </pc2:cmMkLst>
            </pc226:cmChg>
          </p:ext>
        </pc:extLst>
      </pc:sldChg>
      <pc:sldChg chg="addCm">
        <pc:chgData name="Lam, Amanda" userId="S::amanda.lam@mheducation.com::b23fb414-92b7-42ca-a50e-069dfd3bec31" providerId="AD" clId="Web-{2491368B-7CC9-763D-3A49-53FB828740D8}" dt="2023-09-05T21:41:07.101" v="2"/>
        <pc:sldMkLst>
          <pc:docMk/>
          <pc:sldMk cId="3581280677" sldId="410"/>
        </pc:sldMkLst>
        <pc:extLst>
          <p:ext xmlns:p="http://schemas.openxmlformats.org/presentationml/2006/main" uri="{D6D511B9-2390-475A-947B-AFAB55BFBCF1}">
            <pc226:cmChg xmlns:pc226="http://schemas.microsoft.com/office/powerpoint/2022/06/main/command" chg="add">
              <pc226:chgData name="Lam, Amanda" userId="S::amanda.lam@mheducation.com::b23fb414-92b7-42ca-a50e-069dfd3bec31" providerId="AD" clId="Web-{2491368B-7CC9-763D-3A49-53FB828740D8}" dt="2023-09-05T21:41:07.101" v="2"/>
              <pc2:cmMkLst xmlns:pc2="http://schemas.microsoft.com/office/powerpoint/2019/9/main/command">
                <pc:docMk/>
                <pc:sldMk cId="3581280677" sldId="410"/>
                <pc2:cmMk id="{2FD5BF6F-CEAB-4C2B-ABCB-B489A1507B84}"/>
              </pc2:cmMkLst>
            </pc226:cmChg>
          </p:ext>
        </pc:extLst>
      </pc:sldChg>
      <pc:sldChg chg="modCm">
        <pc:chgData name="Lam, Amanda" userId="S::amanda.lam@mheducation.com::b23fb414-92b7-42ca-a50e-069dfd3bec31" providerId="AD" clId="Web-{2491368B-7CC9-763D-3A49-53FB828740D8}" dt="2023-09-05T21:46:09.097" v="3"/>
        <pc:sldMkLst>
          <pc:docMk/>
          <pc:sldMk cId="3215991198" sldId="411"/>
        </pc:sldMkLst>
        <pc:extLst>
          <p:ext xmlns:p="http://schemas.openxmlformats.org/presentationml/2006/main" uri="{D6D511B9-2390-475A-947B-AFAB55BFBCF1}">
            <pc226:cmChg xmlns:pc226="http://schemas.microsoft.com/office/powerpoint/2022/06/main/command" chg="">
              <pc226:chgData name="Lam, Amanda" userId="S::amanda.lam@mheducation.com::b23fb414-92b7-42ca-a50e-069dfd3bec31" providerId="AD" clId="Web-{2491368B-7CC9-763D-3A49-53FB828740D8}" dt="2023-09-05T21:46:09.097" v="3"/>
              <pc2:cmMkLst xmlns:pc2="http://schemas.microsoft.com/office/powerpoint/2019/9/main/command">
                <pc:docMk/>
                <pc:sldMk cId="3215991198" sldId="411"/>
                <pc2:cmMk id="{93E45372-892E-4C5F-95CA-A793DE0B463C}"/>
              </pc2:cmMkLst>
              <pc226:cmRplyChg chg="add">
                <pc226:chgData name="Lam, Amanda" userId="S::amanda.lam@mheducation.com::b23fb414-92b7-42ca-a50e-069dfd3bec31" providerId="AD" clId="Web-{2491368B-7CC9-763D-3A49-53FB828740D8}" dt="2023-09-05T21:46:09.097" v="3"/>
                <pc2:cmRplyMkLst xmlns:pc2="http://schemas.microsoft.com/office/powerpoint/2019/9/main/command">
                  <pc:docMk/>
                  <pc:sldMk cId="3215991198" sldId="411"/>
                  <pc2:cmMk id="{93E45372-892E-4C5F-95CA-A793DE0B463C}"/>
                  <pc2:cmRplyMk id="{A5B37E6A-0FC9-4E26-A202-D38AF7F81CAD}"/>
                </pc2:cmRplyMkLst>
              </pc226:cmRplyChg>
            </pc226:cmChg>
          </p:ext>
        </pc:extLst>
      </pc:sldChg>
    </pc:docChg>
  </pc:docChgLst>
  <pc:docChgLst>
    <pc:chgData name="teressafarough@gmail.com" userId="S::urn:spo:guest#teressafarough@gmail.com::" providerId="AD" clId="Web-{DD5793B5-5281-11D4-74A2-B7A4DFCCCCCA}"/>
    <pc:docChg chg="">
      <pc:chgData name="teressafarough@gmail.com" userId="S::urn:spo:guest#teressafarough@gmail.com::" providerId="AD" clId="Web-{DD5793B5-5281-11D4-74A2-B7A4DFCCCCCA}" dt="2023-09-06T15:14:40.066" v="0"/>
      <pc:docMkLst>
        <pc:docMk/>
      </pc:docMkLst>
      <pc:sldChg chg="addCm">
        <pc:chgData name="teressafarough@gmail.com" userId="S::urn:spo:guest#teressafarough@gmail.com::" providerId="AD" clId="Web-{DD5793B5-5281-11D4-74A2-B7A4DFCCCCCA}" dt="2023-09-06T15:14:40.066" v="0"/>
        <pc:sldMkLst>
          <pc:docMk/>
          <pc:sldMk cId="3215991198" sldId="411"/>
        </pc:sldMkLst>
        <pc:extLst>
          <p:ext xmlns:p="http://schemas.openxmlformats.org/presentationml/2006/main" uri="{D6D511B9-2390-475A-947B-AFAB55BFBCF1}">
            <pc226:cmChg xmlns:pc226="http://schemas.microsoft.com/office/powerpoint/2022/06/main/command" chg="add">
              <pc226:chgData name="teressafarough@gmail.com" userId="S::urn:spo:guest#teressafarough@gmail.com::" providerId="AD" clId="Web-{DD5793B5-5281-11D4-74A2-B7A4DFCCCCCA}" dt="2023-09-06T15:14:40.066" v="0"/>
              <pc2:cmMkLst xmlns:pc2="http://schemas.microsoft.com/office/powerpoint/2019/9/main/command">
                <pc:docMk/>
                <pc:sldMk cId="3215991198" sldId="411"/>
                <pc2:cmMk id="{314CDCE2-A9D0-4886-879D-7C20A979302B}"/>
              </pc2:cmMkLst>
            </pc226:cmChg>
          </p:ext>
        </pc:extLst>
      </pc:sldChg>
    </pc:docChg>
  </pc:docChgLst>
  <pc:docChgLst>
    <pc:chgData name="teressafarough@gmail.com" userId="S::urn:spo:guest#teressafarough@gmail.com::" providerId="AD" clId="Web-{8393C9B7-86AD-4E02-07D2-9711BF49A2B8}"/>
    <pc:docChg chg="modSld">
      <pc:chgData name="teressafarough@gmail.com" userId="S::urn:spo:guest#teressafarough@gmail.com::" providerId="AD" clId="Web-{8393C9B7-86AD-4E02-07D2-9711BF49A2B8}" dt="2023-09-04T21:43:30.262" v="15" actId="1076"/>
      <pc:docMkLst>
        <pc:docMk/>
      </pc:docMkLst>
      <pc:sldChg chg="modSp">
        <pc:chgData name="teressafarough@gmail.com" userId="S::urn:spo:guest#teressafarough@gmail.com::" providerId="AD" clId="Web-{8393C9B7-86AD-4E02-07D2-9711BF49A2B8}" dt="2023-09-04T21:40:50.069" v="0"/>
        <pc:sldMkLst>
          <pc:docMk/>
          <pc:sldMk cId="0" sldId="290"/>
        </pc:sldMkLst>
        <pc:spChg chg="mod">
          <ac:chgData name="teressafarough@gmail.com" userId="S::urn:spo:guest#teressafarough@gmail.com::" providerId="AD" clId="Web-{8393C9B7-86AD-4E02-07D2-9711BF49A2B8}" dt="2023-09-04T21:40:50.069" v="0"/>
          <ac:spMkLst>
            <pc:docMk/>
            <pc:sldMk cId="0" sldId="290"/>
            <ac:spMk id="5" creationId="{1D9B70BD-2F9E-42FD-B593-CF586C7D91B6}"/>
          </ac:spMkLst>
        </pc:spChg>
      </pc:sldChg>
      <pc:sldChg chg="modSp">
        <pc:chgData name="teressafarough@gmail.com" userId="S::urn:spo:guest#teressafarough@gmail.com::" providerId="AD" clId="Web-{8393C9B7-86AD-4E02-07D2-9711BF49A2B8}" dt="2023-09-04T21:43:18.934" v="12" actId="1076"/>
        <pc:sldMkLst>
          <pc:docMk/>
          <pc:sldMk cId="0" sldId="341"/>
        </pc:sldMkLst>
        <pc:spChg chg="mod">
          <ac:chgData name="teressafarough@gmail.com" userId="S::urn:spo:guest#teressafarough@gmail.com::" providerId="AD" clId="Web-{8393C9B7-86AD-4E02-07D2-9711BF49A2B8}" dt="2023-09-04T21:43:18.934" v="12" actId="1076"/>
          <ac:spMkLst>
            <pc:docMk/>
            <pc:sldMk cId="0" sldId="341"/>
            <ac:spMk id="8" creationId="{308AE2AA-45C1-4CC2-9562-30B316CABD91}"/>
          </ac:spMkLst>
        </pc:spChg>
      </pc:sldChg>
      <pc:sldChg chg="modSp">
        <pc:chgData name="teressafarough@gmail.com" userId="S::urn:spo:guest#teressafarough@gmail.com::" providerId="AD" clId="Web-{8393C9B7-86AD-4E02-07D2-9711BF49A2B8}" dt="2023-09-04T21:42:00.399" v="5" actId="1076"/>
        <pc:sldMkLst>
          <pc:docMk/>
          <pc:sldMk cId="0" sldId="342"/>
        </pc:sldMkLst>
        <pc:spChg chg="mod">
          <ac:chgData name="teressafarough@gmail.com" userId="S::urn:spo:guest#teressafarough@gmail.com::" providerId="AD" clId="Web-{8393C9B7-86AD-4E02-07D2-9711BF49A2B8}" dt="2023-09-04T21:40:50.069" v="0"/>
          <ac:spMkLst>
            <pc:docMk/>
            <pc:sldMk cId="0" sldId="342"/>
            <ac:spMk id="5" creationId="{9A8031C6-39DD-4256-9022-7EF185E50BB9}"/>
          </ac:spMkLst>
        </pc:spChg>
        <pc:spChg chg="mod">
          <ac:chgData name="teressafarough@gmail.com" userId="S::urn:spo:guest#teressafarough@gmail.com::" providerId="AD" clId="Web-{8393C9B7-86AD-4E02-07D2-9711BF49A2B8}" dt="2023-09-04T21:42:00.399" v="5" actId="1076"/>
          <ac:spMkLst>
            <pc:docMk/>
            <pc:sldMk cId="0" sldId="342"/>
            <ac:spMk id="6" creationId="{726106A0-054B-4FB3-85BF-87ACBE27E202}"/>
          </ac:spMkLst>
        </pc:spChg>
      </pc:sldChg>
      <pc:sldChg chg="modSp">
        <pc:chgData name="teressafarough@gmail.com" userId="S::urn:spo:guest#teressafarough@gmail.com::" providerId="AD" clId="Web-{8393C9B7-86AD-4E02-07D2-9711BF49A2B8}" dt="2023-09-04T21:40:50.069" v="0"/>
        <pc:sldMkLst>
          <pc:docMk/>
          <pc:sldMk cId="0" sldId="388"/>
        </pc:sldMkLst>
        <pc:spChg chg="mod">
          <ac:chgData name="teressafarough@gmail.com" userId="S::urn:spo:guest#teressafarough@gmail.com::" providerId="AD" clId="Web-{8393C9B7-86AD-4E02-07D2-9711BF49A2B8}" dt="2023-09-04T21:40:50.069" v="0"/>
          <ac:spMkLst>
            <pc:docMk/>
            <pc:sldMk cId="0" sldId="388"/>
            <ac:spMk id="4" creationId="{F83488F0-25FC-4E8C-B550-DF9261969238}"/>
          </ac:spMkLst>
        </pc:spChg>
      </pc:sldChg>
      <pc:sldChg chg="modSp">
        <pc:chgData name="teressafarough@gmail.com" userId="S::urn:spo:guest#teressafarough@gmail.com::" providerId="AD" clId="Web-{8393C9B7-86AD-4E02-07D2-9711BF49A2B8}" dt="2023-09-04T21:40:50.069" v="0"/>
        <pc:sldMkLst>
          <pc:docMk/>
          <pc:sldMk cId="1049185067" sldId="399"/>
        </pc:sldMkLst>
        <pc:spChg chg="mod">
          <ac:chgData name="teressafarough@gmail.com" userId="S::urn:spo:guest#teressafarough@gmail.com::" providerId="AD" clId="Web-{8393C9B7-86AD-4E02-07D2-9711BF49A2B8}" dt="2023-09-04T21:40:50.069" v="0"/>
          <ac:spMkLst>
            <pc:docMk/>
            <pc:sldMk cId="1049185067" sldId="399"/>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696868277" sldId="400"/>
        </pc:sldMkLst>
        <pc:spChg chg="mod">
          <ac:chgData name="teressafarough@gmail.com" userId="S::urn:spo:guest#teressafarough@gmail.com::" providerId="AD" clId="Web-{8393C9B7-86AD-4E02-07D2-9711BF49A2B8}" dt="2023-09-04T21:40:50.069" v="0"/>
          <ac:spMkLst>
            <pc:docMk/>
            <pc:sldMk cId="696868277" sldId="400"/>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817669011" sldId="401"/>
        </pc:sldMkLst>
        <pc:spChg chg="mod">
          <ac:chgData name="teressafarough@gmail.com" userId="S::urn:spo:guest#teressafarough@gmail.com::" providerId="AD" clId="Web-{8393C9B7-86AD-4E02-07D2-9711BF49A2B8}" dt="2023-09-04T21:40:50.069" v="0"/>
          <ac:spMkLst>
            <pc:docMk/>
            <pc:sldMk cId="817669011" sldId="401"/>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347413670" sldId="402"/>
        </pc:sldMkLst>
        <pc:spChg chg="mod">
          <ac:chgData name="teressafarough@gmail.com" userId="S::urn:spo:guest#teressafarough@gmail.com::" providerId="AD" clId="Web-{8393C9B7-86AD-4E02-07D2-9711BF49A2B8}" dt="2023-09-04T21:40:50.069" v="0"/>
          <ac:spMkLst>
            <pc:docMk/>
            <pc:sldMk cId="347413670" sldId="402"/>
            <ac:spMk id="5" creationId="{1D9B70BD-2F9E-42FD-B593-CF586C7D91B6}"/>
          </ac:spMkLst>
        </pc:spChg>
      </pc:sldChg>
      <pc:sldChg chg="modSp">
        <pc:chgData name="teressafarough@gmail.com" userId="S::urn:spo:guest#teressafarough@gmail.com::" providerId="AD" clId="Web-{8393C9B7-86AD-4E02-07D2-9711BF49A2B8}" dt="2023-09-04T21:41:16.320" v="1" actId="1076"/>
        <pc:sldMkLst>
          <pc:docMk/>
          <pc:sldMk cId="2642030661" sldId="403"/>
        </pc:sldMkLst>
        <pc:spChg chg="mod">
          <ac:chgData name="teressafarough@gmail.com" userId="S::urn:spo:guest#teressafarough@gmail.com::" providerId="AD" clId="Web-{8393C9B7-86AD-4E02-07D2-9711BF49A2B8}" dt="2023-09-04T21:40:50.069" v="0"/>
          <ac:spMkLst>
            <pc:docMk/>
            <pc:sldMk cId="2642030661" sldId="403"/>
            <ac:spMk id="5" creationId="{1D9B70BD-2F9E-42FD-B593-CF586C7D91B6}"/>
          </ac:spMkLst>
        </pc:spChg>
        <pc:spChg chg="mod">
          <ac:chgData name="teressafarough@gmail.com" userId="S::urn:spo:guest#teressafarough@gmail.com::" providerId="AD" clId="Web-{8393C9B7-86AD-4E02-07D2-9711BF49A2B8}" dt="2023-09-04T21:41:16.320" v="1" actId="1076"/>
          <ac:spMkLst>
            <pc:docMk/>
            <pc:sldMk cId="2642030661" sldId="403"/>
            <ac:spMk id="6" creationId="{F513E6E2-DF72-4EEC-A81C-FF3B70E26EE4}"/>
          </ac:spMkLst>
        </pc:spChg>
      </pc:sldChg>
      <pc:sldChg chg="modSp">
        <pc:chgData name="teressafarough@gmail.com" userId="S::urn:spo:guest#teressafarough@gmail.com::" providerId="AD" clId="Web-{8393C9B7-86AD-4E02-07D2-9711BF49A2B8}" dt="2023-09-04T21:41:30.320" v="3" actId="1076"/>
        <pc:sldMkLst>
          <pc:docMk/>
          <pc:sldMk cId="2835581162" sldId="404"/>
        </pc:sldMkLst>
        <pc:spChg chg="mod">
          <ac:chgData name="teressafarough@gmail.com" userId="S::urn:spo:guest#teressafarough@gmail.com::" providerId="AD" clId="Web-{8393C9B7-86AD-4E02-07D2-9711BF49A2B8}" dt="2023-09-04T21:40:50.069" v="0"/>
          <ac:spMkLst>
            <pc:docMk/>
            <pc:sldMk cId="2835581162" sldId="404"/>
            <ac:spMk id="5" creationId="{1D9B70BD-2F9E-42FD-B593-CF586C7D91B6}"/>
          </ac:spMkLst>
        </pc:spChg>
        <pc:spChg chg="mod">
          <ac:chgData name="teressafarough@gmail.com" userId="S::urn:spo:guest#teressafarough@gmail.com::" providerId="AD" clId="Web-{8393C9B7-86AD-4E02-07D2-9711BF49A2B8}" dt="2023-09-04T21:41:30.320" v="3" actId="1076"/>
          <ac:spMkLst>
            <pc:docMk/>
            <pc:sldMk cId="2835581162" sldId="404"/>
            <ac:spMk id="6" creationId="{F513E6E2-DF72-4EEC-A81C-FF3B70E26EE4}"/>
          </ac:spMkLst>
        </pc:spChg>
        <pc:spChg chg="mod">
          <ac:chgData name="teressafarough@gmail.com" userId="S::urn:spo:guest#teressafarough@gmail.com::" providerId="AD" clId="Web-{8393C9B7-86AD-4E02-07D2-9711BF49A2B8}" dt="2023-09-04T21:41:24.914" v="2" actId="1076"/>
          <ac:spMkLst>
            <pc:docMk/>
            <pc:sldMk cId="2835581162" sldId="404"/>
            <ac:spMk id="4101" creationId="{00000000-0000-0000-0000-000000000000}"/>
          </ac:spMkLst>
        </pc:spChg>
      </pc:sldChg>
      <pc:sldChg chg="modSp">
        <pc:chgData name="teressafarough@gmail.com" userId="S::urn:spo:guest#teressafarough@gmail.com::" providerId="AD" clId="Web-{8393C9B7-86AD-4E02-07D2-9711BF49A2B8}" dt="2023-09-04T21:41:46.993" v="4" actId="1076"/>
        <pc:sldMkLst>
          <pc:docMk/>
          <pc:sldMk cId="3296262064" sldId="405"/>
        </pc:sldMkLst>
        <pc:spChg chg="mod">
          <ac:chgData name="teressafarough@gmail.com" userId="S::urn:spo:guest#teressafarough@gmail.com::" providerId="AD" clId="Web-{8393C9B7-86AD-4E02-07D2-9711BF49A2B8}" dt="2023-09-04T21:40:50.069" v="0"/>
          <ac:spMkLst>
            <pc:docMk/>
            <pc:sldMk cId="3296262064" sldId="405"/>
            <ac:spMk id="5" creationId="{1D9B70BD-2F9E-42FD-B593-CF586C7D91B6}"/>
          </ac:spMkLst>
        </pc:spChg>
        <pc:spChg chg="mod">
          <ac:chgData name="teressafarough@gmail.com" userId="S::urn:spo:guest#teressafarough@gmail.com::" providerId="AD" clId="Web-{8393C9B7-86AD-4E02-07D2-9711BF49A2B8}" dt="2023-09-04T21:41:46.993" v="4" actId="1076"/>
          <ac:spMkLst>
            <pc:docMk/>
            <pc:sldMk cId="3296262064" sldId="405"/>
            <ac:spMk id="4101" creationId="{00000000-0000-0000-0000-000000000000}"/>
          </ac:spMkLst>
        </pc:spChg>
      </pc:sldChg>
      <pc:sldChg chg="modSp">
        <pc:chgData name="teressafarough@gmail.com" userId="S::urn:spo:guest#teressafarough@gmail.com::" providerId="AD" clId="Web-{8393C9B7-86AD-4E02-07D2-9711BF49A2B8}" dt="2023-09-04T21:40:50.069" v="0"/>
        <pc:sldMkLst>
          <pc:docMk/>
          <pc:sldMk cId="3271428257" sldId="406"/>
        </pc:sldMkLst>
        <pc:spChg chg="mod">
          <ac:chgData name="teressafarough@gmail.com" userId="S::urn:spo:guest#teressafarough@gmail.com::" providerId="AD" clId="Web-{8393C9B7-86AD-4E02-07D2-9711BF49A2B8}" dt="2023-09-04T21:40:50.069" v="0"/>
          <ac:spMkLst>
            <pc:docMk/>
            <pc:sldMk cId="3271428257" sldId="406"/>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3610827280" sldId="407"/>
        </pc:sldMkLst>
        <pc:spChg chg="mod">
          <ac:chgData name="teressafarough@gmail.com" userId="S::urn:spo:guest#teressafarough@gmail.com::" providerId="AD" clId="Web-{8393C9B7-86AD-4E02-07D2-9711BF49A2B8}" dt="2023-09-04T21:40:50.069" v="0"/>
          <ac:spMkLst>
            <pc:docMk/>
            <pc:sldMk cId="3610827280" sldId="407"/>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2128756422" sldId="408"/>
        </pc:sldMkLst>
        <pc:spChg chg="mod">
          <ac:chgData name="teressafarough@gmail.com" userId="S::urn:spo:guest#teressafarough@gmail.com::" providerId="AD" clId="Web-{8393C9B7-86AD-4E02-07D2-9711BF49A2B8}" dt="2023-09-04T21:40:50.069" v="0"/>
          <ac:spMkLst>
            <pc:docMk/>
            <pc:sldMk cId="2128756422" sldId="408"/>
            <ac:spMk id="5" creationId="{1D9B70BD-2F9E-42FD-B593-CF586C7D91B6}"/>
          </ac:spMkLst>
        </pc:spChg>
      </pc:sldChg>
      <pc:sldChg chg="modSp">
        <pc:chgData name="teressafarough@gmail.com" userId="S::urn:spo:guest#teressafarough@gmail.com::" providerId="AD" clId="Web-{8393C9B7-86AD-4E02-07D2-9711BF49A2B8}" dt="2023-09-04T21:42:13.869" v="6" actId="1076"/>
        <pc:sldMkLst>
          <pc:docMk/>
          <pc:sldMk cId="1211240798" sldId="409"/>
        </pc:sldMkLst>
        <pc:spChg chg="mod">
          <ac:chgData name="teressafarough@gmail.com" userId="S::urn:spo:guest#teressafarough@gmail.com::" providerId="AD" clId="Web-{8393C9B7-86AD-4E02-07D2-9711BF49A2B8}" dt="2023-09-04T21:40:50.069" v="0"/>
          <ac:spMkLst>
            <pc:docMk/>
            <pc:sldMk cId="1211240798" sldId="409"/>
            <ac:spMk id="5" creationId="{9A8031C6-39DD-4256-9022-7EF185E50BB9}"/>
          </ac:spMkLst>
        </pc:spChg>
        <pc:spChg chg="mod">
          <ac:chgData name="teressafarough@gmail.com" userId="S::urn:spo:guest#teressafarough@gmail.com::" providerId="AD" clId="Web-{8393C9B7-86AD-4E02-07D2-9711BF49A2B8}" dt="2023-09-04T21:42:13.869" v="6" actId="1076"/>
          <ac:spMkLst>
            <pc:docMk/>
            <pc:sldMk cId="1211240798" sldId="409"/>
            <ac:spMk id="6" creationId="{726106A0-054B-4FB3-85BF-87ACBE27E202}"/>
          </ac:spMkLst>
        </pc:spChg>
      </pc:sldChg>
      <pc:sldChg chg="modSp">
        <pc:chgData name="teressafarough@gmail.com" userId="S::urn:spo:guest#teressafarough@gmail.com::" providerId="AD" clId="Web-{8393C9B7-86AD-4E02-07D2-9711BF49A2B8}" dt="2023-09-04T21:40:50.069" v="0"/>
        <pc:sldMkLst>
          <pc:docMk/>
          <pc:sldMk cId="3581280677" sldId="410"/>
        </pc:sldMkLst>
        <pc:spChg chg="mod">
          <ac:chgData name="teressafarough@gmail.com" userId="S::urn:spo:guest#teressafarough@gmail.com::" providerId="AD" clId="Web-{8393C9B7-86AD-4E02-07D2-9711BF49A2B8}" dt="2023-09-04T21:40:50.069" v="0"/>
          <ac:spMkLst>
            <pc:docMk/>
            <pc:sldMk cId="3581280677" sldId="410"/>
            <ac:spMk id="5" creationId="{1D9B70BD-2F9E-42FD-B593-CF586C7D91B6}"/>
          </ac:spMkLst>
        </pc:spChg>
      </pc:sldChg>
      <pc:sldChg chg="modSp">
        <pc:chgData name="teressafarough@gmail.com" userId="S::urn:spo:guest#teressafarough@gmail.com::" providerId="AD" clId="Web-{8393C9B7-86AD-4E02-07D2-9711BF49A2B8}" dt="2023-09-04T21:40:50.069" v="0"/>
        <pc:sldMkLst>
          <pc:docMk/>
          <pc:sldMk cId="3215991198" sldId="411"/>
        </pc:sldMkLst>
        <pc:spChg chg="mod">
          <ac:chgData name="teressafarough@gmail.com" userId="S::urn:spo:guest#teressafarough@gmail.com::" providerId="AD" clId="Web-{8393C9B7-86AD-4E02-07D2-9711BF49A2B8}" dt="2023-09-04T21:40:50.069" v="0"/>
          <ac:spMkLst>
            <pc:docMk/>
            <pc:sldMk cId="3215991198" sldId="411"/>
            <ac:spMk id="5" creationId="{9A8031C6-39DD-4256-9022-7EF185E50BB9}"/>
          </ac:spMkLst>
        </pc:spChg>
      </pc:sldChg>
      <pc:sldChg chg="modSp">
        <pc:chgData name="teressafarough@gmail.com" userId="S::urn:spo:guest#teressafarough@gmail.com::" providerId="AD" clId="Web-{8393C9B7-86AD-4E02-07D2-9711BF49A2B8}" dt="2023-09-04T21:40:50.069" v="0"/>
        <pc:sldMkLst>
          <pc:docMk/>
          <pc:sldMk cId="3948217347" sldId="412"/>
        </pc:sldMkLst>
        <pc:spChg chg="mod">
          <ac:chgData name="teressafarough@gmail.com" userId="S::urn:spo:guest#teressafarough@gmail.com::" providerId="AD" clId="Web-{8393C9B7-86AD-4E02-07D2-9711BF49A2B8}" dt="2023-09-04T21:40:50.069" v="0"/>
          <ac:spMkLst>
            <pc:docMk/>
            <pc:sldMk cId="3948217347" sldId="412"/>
            <ac:spMk id="5" creationId="{9A8031C6-39DD-4256-9022-7EF185E50BB9}"/>
          </ac:spMkLst>
        </pc:spChg>
      </pc:sldChg>
      <pc:sldChg chg="modSp">
        <pc:chgData name="teressafarough@gmail.com" userId="S::urn:spo:guest#teressafarough@gmail.com::" providerId="AD" clId="Web-{8393C9B7-86AD-4E02-07D2-9711BF49A2B8}" dt="2023-09-04T21:40:50.069" v="0"/>
        <pc:sldMkLst>
          <pc:docMk/>
          <pc:sldMk cId="790819368" sldId="413"/>
        </pc:sldMkLst>
        <pc:spChg chg="mod">
          <ac:chgData name="teressafarough@gmail.com" userId="S::urn:spo:guest#teressafarough@gmail.com::" providerId="AD" clId="Web-{8393C9B7-86AD-4E02-07D2-9711BF49A2B8}" dt="2023-09-04T21:40:50.069" v="0"/>
          <ac:spMkLst>
            <pc:docMk/>
            <pc:sldMk cId="790819368" sldId="413"/>
            <ac:spMk id="5" creationId="{9A8031C6-39DD-4256-9022-7EF185E50BB9}"/>
          </ac:spMkLst>
        </pc:spChg>
      </pc:sldChg>
      <pc:sldChg chg="modSp">
        <pc:chgData name="teressafarough@gmail.com" userId="S::urn:spo:guest#teressafarough@gmail.com::" providerId="AD" clId="Web-{8393C9B7-86AD-4E02-07D2-9711BF49A2B8}" dt="2023-09-04T21:40:50.069" v="0"/>
        <pc:sldMkLst>
          <pc:docMk/>
          <pc:sldMk cId="22567532" sldId="414"/>
        </pc:sldMkLst>
        <pc:spChg chg="mod">
          <ac:chgData name="teressafarough@gmail.com" userId="S::urn:spo:guest#teressafarough@gmail.com::" providerId="AD" clId="Web-{8393C9B7-86AD-4E02-07D2-9711BF49A2B8}" dt="2023-09-04T21:40:50.069" v="0"/>
          <ac:spMkLst>
            <pc:docMk/>
            <pc:sldMk cId="22567532" sldId="414"/>
            <ac:spMk id="5" creationId="{9A8031C6-39DD-4256-9022-7EF185E50BB9}"/>
          </ac:spMkLst>
        </pc:spChg>
      </pc:sldChg>
      <pc:sldChg chg="modSp">
        <pc:chgData name="teressafarough@gmail.com" userId="S::urn:spo:guest#teressafarough@gmail.com::" providerId="AD" clId="Web-{8393C9B7-86AD-4E02-07D2-9711BF49A2B8}" dt="2023-09-04T21:40:50.069" v="0"/>
        <pc:sldMkLst>
          <pc:docMk/>
          <pc:sldMk cId="2512366398" sldId="415"/>
        </pc:sldMkLst>
        <pc:spChg chg="mod">
          <ac:chgData name="teressafarough@gmail.com" userId="S::urn:spo:guest#teressafarough@gmail.com::" providerId="AD" clId="Web-{8393C9B7-86AD-4E02-07D2-9711BF49A2B8}" dt="2023-09-04T21:40:50.069" v="0"/>
          <ac:spMkLst>
            <pc:docMk/>
            <pc:sldMk cId="2512366398" sldId="415"/>
            <ac:spMk id="5" creationId="{9A8031C6-39DD-4256-9022-7EF185E50BB9}"/>
          </ac:spMkLst>
        </pc:spChg>
      </pc:sldChg>
      <pc:sldChg chg="modSp">
        <pc:chgData name="teressafarough@gmail.com" userId="S::urn:spo:guest#teressafarough@gmail.com::" providerId="AD" clId="Web-{8393C9B7-86AD-4E02-07D2-9711BF49A2B8}" dt="2023-09-04T21:42:49.073" v="8" actId="1076"/>
        <pc:sldMkLst>
          <pc:docMk/>
          <pc:sldMk cId="3710655638" sldId="416"/>
        </pc:sldMkLst>
        <pc:spChg chg="mod">
          <ac:chgData name="teressafarough@gmail.com" userId="S::urn:spo:guest#teressafarough@gmail.com::" providerId="AD" clId="Web-{8393C9B7-86AD-4E02-07D2-9711BF49A2B8}" dt="2023-09-04T21:42:49.073" v="8" actId="1076"/>
          <ac:spMkLst>
            <pc:docMk/>
            <pc:sldMk cId="3710655638" sldId="416"/>
            <ac:spMk id="5" creationId="{9A8031C6-39DD-4256-9022-7EF185E50BB9}"/>
          </ac:spMkLst>
        </pc:spChg>
        <pc:spChg chg="mod">
          <ac:chgData name="teressafarough@gmail.com" userId="S::urn:spo:guest#teressafarough@gmail.com::" providerId="AD" clId="Web-{8393C9B7-86AD-4E02-07D2-9711BF49A2B8}" dt="2023-09-04T21:42:41.276" v="7" actId="1076"/>
          <ac:spMkLst>
            <pc:docMk/>
            <pc:sldMk cId="3710655638" sldId="416"/>
            <ac:spMk id="9221" creationId="{00000000-0000-0000-0000-000000000000}"/>
          </ac:spMkLst>
        </pc:spChg>
      </pc:sldChg>
      <pc:sldChg chg="modSp">
        <pc:chgData name="teressafarough@gmail.com" userId="S::urn:spo:guest#teressafarough@gmail.com::" providerId="AD" clId="Web-{8393C9B7-86AD-4E02-07D2-9711BF49A2B8}" dt="2023-09-04T21:40:50.069" v="0"/>
        <pc:sldMkLst>
          <pc:docMk/>
          <pc:sldMk cId="3273110902" sldId="417"/>
        </pc:sldMkLst>
        <pc:spChg chg="mod">
          <ac:chgData name="teressafarough@gmail.com" userId="S::urn:spo:guest#teressafarough@gmail.com::" providerId="AD" clId="Web-{8393C9B7-86AD-4E02-07D2-9711BF49A2B8}" dt="2023-09-04T21:40:50.069" v="0"/>
          <ac:spMkLst>
            <pc:docMk/>
            <pc:sldMk cId="3273110902" sldId="417"/>
            <ac:spMk id="5" creationId="{1D9B70BD-2F9E-42FD-B593-CF586C7D91B6}"/>
          </ac:spMkLst>
        </pc:spChg>
      </pc:sldChg>
      <pc:sldChg chg="modSp">
        <pc:chgData name="teressafarough@gmail.com" userId="S::urn:spo:guest#teressafarough@gmail.com::" providerId="AD" clId="Web-{8393C9B7-86AD-4E02-07D2-9711BF49A2B8}" dt="2023-09-04T21:43:01.621" v="10" actId="1076"/>
        <pc:sldMkLst>
          <pc:docMk/>
          <pc:sldMk cId="3648551678" sldId="418"/>
        </pc:sldMkLst>
        <pc:spChg chg="mod">
          <ac:chgData name="teressafarough@gmail.com" userId="S::urn:spo:guest#teressafarough@gmail.com::" providerId="AD" clId="Web-{8393C9B7-86AD-4E02-07D2-9711BF49A2B8}" dt="2023-09-04T21:43:01.621" v="10" actId="1076"/>
          <ac:spMkLst>
            <pc:docMk/>
            <pc:sldMk cId="3648551678" sldId="418"/>
            <ac:spMk id="5" creationId="{9A8031C6-39DD-4256-9022-7EF185E50BB9}"/>
          </ac:spMkLst>
        </pc:spChg>
        <pc:spChg chg="mod">
          <ac:chgData name="teressafarough@gmail.com" userId="S::urn:spo:guest#teressafarough@gmail.com::" providerId="AD" clId="Web-{8393C9B7-86AD-4E02-07D2-9711BF49A2B8}" dt="2023-09-04T21:42:54.933" v="9" actId="1076"/>
          <ac:spMkLst>
            <pc:docMk/>
            <pc:sldMk cId="3648551678" sldId="418"/>
            <ac:spMk id="9221" creationId="{00000000-0000-0000-0000-000000000000}"/>
          </ac:spMkLst>
        </pc:spChg>
      </pc:sldChg>
      <pc:sldChg chg="modSp">
        <pc:chgData name="teressafarough@gmail.com" userId="S::urn:spo:guest#teressafarough@gmail.com::" providerId="AD" clId="Web-{8393C9B7-86AD-4E02-07D2-9711BF49A2B8}" dt="2023-09-04T21:40:50.069" v="0"/>
        <pc:sldMkLst>
          <pc:docMk/>
          <pc:sldMk cId="2976633004" sldId="419"/>
        </pc:sldMkLst>
        <pc:spChg chg="mod">
          <ac:chgData name="teressafarough@gmail.com" userId="S::urn:spo:guest#teressafarough@gmail.com::" providerId="AD" clId="Web-{8393C9B7-86AD-4E02-07D2-9711BF49A2B8}" dt="2023-09-04T21:40:50.069" v="0"/>
          <ac:spMkLst>
            <pc:docMk/>
            <pc:sldMk cId="2976633004" sldId="419"/>
            <ac:spMk id="8" creationId="{308AE2AA-45C1-4CC2-9562-30B316CABD91}"/>
          </ac:spMkLst>
        </pc:spChg>
      </pc:sldChg>
      <pc:sldChg chg="modSp">
        <pc:chgData name="teressafarough@gmail.com" userId="S::urn:spo:guest#teressafarough@gmail.com::" providerId="AD" clId="Web-{8393C9B7-86AD-4E02-07D2-9711BF49A2B8}" dt="2023-09-04T21:43:13.668" v="11" actId="1076"/>
        <pc:sldMkLst>
          <pc:docMk/>
          <pc:sldMk cId="708356426" sldId="420"/>
        </pc:sldMkLst>
        <pc:spChg chg="mod">
          <ac:chgData name="teressafarough@gmail.com" userId="S::urn:spo:guest#teressafarough@gmail.com::" providerId="AD" clId="Web-{8393C9B7-86AD-4E02-07D2-9711BF49A2B8}" dt="2023-09-04T21:43:13.668" v="11" actId="1076"/>
          <ac:spMkLst>
            <pc:docMk/>
            <pc:sldMk cId="708356426" sldId="420"/>
            <ac:spMk id="8" creationId="{308AE2AA-45C1-4CC2-9562-30B316CABD91}"/>
          </ac:spMkLst>
        </pc:spChg>
      </pc:sldChg>
      <pc:sldChg chg="modSp">
        <pc:chgData name="teressafarough@gmail.com" userId="S::urn:spo:guest#teressafarough@gmail.com::" providerId="AD" clId="Web-{8393C9B7-86AD-4E02-07D2-9711BF49A2B8}" dt="2023-09-04T21:43:30.262" v="15" actId="1076"/>
        <pc:sldMkLst>
          <pc:docMk/>
          <pc:sldMk cId="1843446751" sldId="421"/>
        </pc:sldMkLst>
        <pc:spChg chg="mod">
          <ac:chgData name="teressafarough@gmail.com" userId="S::urn:spo:guest#teressafarough@gmail.com::" providerId="AD" clId="Web-{8393C9B7-86AD-4E02-07D2-9711BF49A2B8}" dt="2023-09-04T21:43:26.622" v="14" actId="14100"/>
          <ac:spMkLst>
            <pc:docMk/>
            <pc:sldMk cId="1843446751" sldId="421"/>
            <ac:spMk id="8" creationId="{308AE2AA-45C1-4CC2-9562-30B316CABD91}"/>
          </ac:spMkLst>
        </pc:spChg>
        <pc:spChg chg="mod">
          <ac:chgData name="teressafarough@gmail.com" userId="S::urn:spo:guest#teressafarough@gmail.com::" providerId="AD" clId="Web-{8393C9B7-86AD-4E02-07D2-9711BF49A2B8}" dt="2023-09-04T21:43:30.262" v="15" actId="1076"/>
          <ac:spMkLst>
            <pc:docMk/>
            <pc:sldMk cId="1843446751" sldId="421"/>
            <ac:spMk id="30725" creationId="{00000000-0000-0000-0000-000000000000}"/>
          </ac:spMkLst>
        </pc:spChg>
      </pc:sldChg>
      <pc:sldChg chg="modSp">
        <pc:chgData name="teressafarough@gmail.com" userId="S::urn:spo:guest#teressafarough@gmail.com::" providerId="AD" clId="Web-{8393C9B7-86AD-4E02-07D2-9711BF49A2B8}" dt="2023-09-04T21:40:50.069" v="0"/>
        <pc:sldMkLst>
          <pc:docMk/>
          <pc:sldMk cId="1854404638" sldId="422"/>
        </pc:sldMkLst>
        <pc:spChg chg="mod">
          <ac:chgData name="teressafarough@gmail.com" userId="S::urn:spo:guest#teressafarough@gmail.com::" providerId="AD" clId="Web-{8393C9B7-86AD-4E02-07D2-9711BF49A2B8}" dt="2023-09-04T21:40:50.069" v="0"/>
          <ac:spMkLst>
            <pc:docMk/>
            <pc:sldMk cId="1854404638" sldId="422"/>
            <ac:spMk id="8" creationId="{308AE2AA-45C1-4CC2-9562-30B316CABD91}"/>
          </ac:spMkLst>
        </pc:spChg>
      </pc:sldChg>
      <pc:sldChg chg="modSp">
        <pc:chgData name="teressafarough@gmail.com" userId="S::urn:spo:guest#teressafarough@gmail.com::" providerId="AD" clId="Web-{8393C9B7-86AD-4E02-07D2-9711BF49A2B8}" dt="2023-09-04T21:40:50.069" v="0"/>
        <pc:sldMkLst>
          <pc:docMk/>
          <pc:sldMk cId="2858758640" sldId="423"/>
        </pc:sldMkLst>
        <pc:spChg chg="mod">
          <ac:chgData name="teressafarough@gmail.com" userId="S::urn:spo:guest#teressafarough@gmail.com::" providerId="AD" clId="Web-{8393C9B7-86AD-4E02-07D2-9711BF49A2B8}" dt="2023-09-04T21:40:50.069" v="0"/>
          <ac:spMkLst>
            <pc:docMk/>
            <pc:sldMk cId="2858758640" sldId="423"/>
            <ac:spMk id="8" creationId="{308AE2AA-45C1-4CC2-9562-30B316CABD91}"/>
          </ac:spMkLst>
        </pc:spChg>
      </pc:sldChg>
      <pc:sldChg chg="modSp">
        <pc:chgData name="teressafarough@gmail.com" userId="S::urn:spo:guest#teressafarough@gmail.com::" providerId="AD" clId="Web-{8393C9B7-86AD-4E02-07D2-9711BF49A2B8}" dt="2023-09-04T21:40:50.069" v="0"/>
        <pc:sldMkLst>
          <pc:docMk/>
          <pc:sldMk cId="3686026986" sldId="424"/>
        </pc:sldMkLst>
        <pc:spChg chg="mod">
          <ac:chgData name="teressafarough@gmail.com" userId="S::urn:spo:guest#teressafarough@gmail.com::" providerId="AD" clId="Web-{8393C9B7-86AD-4E02-07D2-9711BF49A2B8}" dt="2023-09-04T21:40:50.069" v="0"/>
          <ac:spMkLst>
            <pc:docMk/>
            <pc:sldMk cId="3686026986" sldId="424"/>
            <ac:spMk id="8" creationId="{308AE2AA-45C1-4CC2-9562-30B316CABD91}"/>
          </ac:spMkLst>
        </pc:spChg>
      </pc:sldChg>
    </pc:docChg>
  </pc:docChgLst>
  <pc:docChgLst>
    <pc:chgData name="teressafarough@gmail.com" userId="S::urn:spo:guest#teressafarough@gmail.com::" providerId="AD" clId="Web-{B30C976E-C701-C5DA-1E78-0FFCDAF25FCE}"/>
    <pc:docChg chg="modSld">
      <pc:chgData name="teressafarough@gmail.com" userId="S::urn:spo:guest#teressafarough@gmail.com::" providerId="AD" clId="Web-{B30C976E-C701-C5DA-1E78-0FFCDAF25FCE}" dt="2023-09-05T20:36:55.430" v="24"/>
      <pc:docMkLst>
        <pc:docMk/>
      </pc:docMkLst>
      <pc:sldChg chg="addSp delSp modSp modCm">
        <pc:chgData name="teressafarough@gmail.com" userId="S::urn:spo:guest#teressafarough@gmail.com::" providerId="AD" clId="Web-{B30C976E-C701-C5DA-1E78-0FFCDAF25FCE}" dt="2023-09-05T20:32:15.436" v="17" actId="1076"/>
        <pc:sldMkLst>
          <pc:docMk/>
          <pc:sldMk cId="3581280677" sldId="410"/>
        </pc:sldMkLst>
        <pc:picChg chg="add del mod">
          <ac:chgData name="teressafarough@gmail.com" userId="S::urn:spo:guest#teressafarough@gmail.com::" providerId="AD" clId="Web-{B30C976E-C701-C5DA-1E78-0FFCDAF25FCE}" dt="2023-09-05T20:31:35.762" v="10"/>
          <ac:picMkLst>
            <pc:docMk/>
            <pc:sldMk cId="3581280677" sldId="410"/>
            <ac:picMk id="2" creationId="{271FB382-25B6-B689-5F79-A481DB4774F5}"/>
          </ac:picMkLst>
        </pc:picChg>
        <pc:picChg chg="add mod">
          <ac:chgData name="teressafarough@gmail.com" userId="S::urn:spo:guest#teressafarough@gmail.com::" providerId="AD" clId="Web-{B30C976E-C701-C5DA-1E78-0FFCDAF25FCE}" dt="2023-09-05T20:32:15.436" v="17" actId="1076"/>
          <ac:picMkLst>
            <pc:docMk/>
            <pc:sldMk cId="3581280677" sldId="410"/>
            <ac:picMk id="3" creationId="{F6EF9EEF-76B8-2758-C38F-C4A6EE373712}"/>
          </ac:picMkLst>
        </pc:picChg>
        <pc:picChg chg="del">
          <ac:chgData name="teressafarough@gmail.com" userId="S::urn:spo:guest#teressafarough@gmail.com::" providerId="AD" clId="Web-{B30C976E-C701-C5DA-1E78-0FFCDAF25FCE}" dt="2023-09-05T20:29:53.790" v="0"/>
          <ac:picMkLst>
            <pc:docMk/>
            <pc:sldMk cId="3581280677" sldId="410"/>
            <ac:picMk id="4" creationId="{73E54783-96D9-44AF-9BD7-06A02AD9A36D}"/>
          </ac:picMkLst>
        </pc:picChg>
        <pc:extLst>
          <p:ext xmlns:p="http://schemas.openxmlformats.org/presentationml/2006/main" uri="{D6D511B9-2390-475A-947B-AFAB55BFBCF1}">
            <pc226:cmChg xmlns:pc226="http://schemas.microsoft.com/office/powerpoint/2022/06/main/command" chg="mod">
              <pc226:chgData name="teressafarough@gmail.com" userId="S::urn:spo:guest#teressafarough@gmail.com::" providerId="AD" clId="Web-{B30C976E-C701-C5DA-1E78-0FFCDAF25FCE}" dt="2023-09-05T20:30:54.652" v="9"/>
              <pc2:cmMkLst xmlns:pc2="http://schemas.microsoft.com/office/powerpoint/2019/9/main/command">
                <pc:docMk/>
                <pc:sldMk cId="3581280677" sldId="410"/>
                <pc2:cmMk id="{D4E145DF-570E-4194-AEAA-555F8879B5CE}"/>
              </pc2:cmMkLst>
            </pc226:cmChg>
          </p:ext>
        </pc:extLst>
      </pc:sldChg>
      <pc:sldChg chg="addSp delSp modSp modCm">
        <pc:chgData name="teressafarough@gmail.com" userId="S::urn:spo:guest#teressafarough@gmail.com::" providerId="AD" clId="Web-{B30C976E-C701-C5DA-1E78-0FFCDAF25FCE}" dt="2023-09-05T20:36:55.430" v="24"/>
        <pc:sldMkLst>
          <pc:docMk/>
          <pc:sldMk cId="3686026986" sldId="424"/>
        </pc:sldMkLst>
        <pc:picChg chg="add mod">
          <ac:chgData name="teressafarough@gmail.com" userId="S::urn:spo:guest#teressafarough@gmail.com::" providerId="AD" clId="Web-{B30C976E-C701-C5DA-1E78-0FFCDAF25FCE}" dt="2023-09-05T20:36:51.961" v="23" actId="1076"/>
          <ac:picMkLst>
            <pc:docMk/>
            <pc:sldMk cId="3686026986" sldId="424"/>
            <ac:picMk id="2" creationId="{29DC24AC-3481-9364-041D-DF9E0E06706C}"/>
          </ac:picMkLst>
        </pc:picChg>
        <pc:picChg chg="del">
          <ac:chgData name="teressafarough@gmail.com" userId="S::urn:spo:guest#teressafarough@gmail.com::" providerId="AD" clId="Web-{B30C976E-C701-C5DA-1E78-0FFCDAF25FCE}" dt="2023-09-05T20:36:13.507" v="18"/>
          <ac:picMkLst>
            <pc:docMk/>
            <pc:sldMk cId="3686026986" sldId="424"/>
            <ac:picMk id="4" creationId="{F5B1A421-6EB0-4061-8420-DDE9EDD84A4B}"/>
          </ac:picMkLst>
        </pc:picChg>
        <pc:extLst>
          <p:ext xmlns:p="http://schemas.openxmlformats.org/presentationml/2006/main" uri="{D6D511B9-2390-475A-947B-AFAB55BFBCF1}">
            <pc226:cmChg xmlns:pc226="http://schemas.microsoft.com/office/powerpoint/2022/06/main/command" chg="mod">
              <pc226:chgData name="teressafarough@gmail.com" userId="S::urn:spo:guest#teressafarough@gmail.com::" providerId="AD" clId="Web-{B30C976E-C701-C5DA-1E78-0FFCDAF25FCE}" dt="2023-09-05T20:36:55.430" v="24"/>
              <pc2:cmMkLst xmlns:pc2="http://schemas.microsoft.com/office/powerpoint/2019/9/main/command">
                <pc:docMk/>
                <pc:sldMk cId="3686026986" sldId="424"/>
                <pc2:cmMk id="{0417B19C-CA36-4B11-8B0F-197676D1EC99}"/>
              </pc2:cmMkLst>
            </pc226:cmChg>
          </p:ext>
        </pc:extLst>
      </pc:sldChg>
    </pc:docChg>
  </pc:docChgLst>
  <pc:docChgLst>
    <pc:chgData name="teressafarough@gmail.com" userId="S::urn:spo:guest#teressafarough@gmail.com::" providerId="AD" clId="Web-{C7C11F54-2F89-AFD8-A90D-0FFD1CFCF303}"/>
    <pc:docChg chg="mod modSld">
      <pc:chgData name="teressafarough@gmail.com" userId="S::urn:spo:guest#teressafarough@gmail.com::" providerId="AD" clId="Web-{C7C11F54-2F89-AFD8-A90D-0FFD1CFCF303}" dt="2023-09-04T18:17:22.962" v="6"/>
      <pc:docMkLst>
        <pc:docMk/>
      </pc:docMkLst>
      <pc:sldChg chg="modSp addCm">
        <pc:chgData name="teressafarough@gmail.com" userId="S::urn:spo:guest#teressafarough@gmail.com::" providerId="AD" clId="Web-{C7C11F54-2F89-AFD8-A90D-0FFD1CFCF303}" dt="2023-09-04T18:16:48.914" v="5"/>
        <pc:sldMkLst>
          <pc:docMk/>
          <pc:sldMk cId="3581280677" sldId="410"/>
        </pc:sldMkLst>
        <pc:spChg chg="mod">
          <ac:chgData name="teressafarough@gmail.com" userId="S::urn:spo:guest#teressafarough@gmail.com::" providerId="AD" clId="Web-{C7C11F54-2F89-AFD8-A90D-0FFD1CFCF303}" dt="2023-09-04T18:16:14.022" v="3" actId="1076"/>
          <ac:spMkLst>
            <pc:docMk/>
            <pc:sldMk cId="3581280677" sldId="410"/>
            <ac:spMk id="5" creationId="{1D9B70BD-2F9E-42FD-B593-CF586C7D91B6}"/>
          </ac:spMkLst>
        </pc:spChg>
        <pc:extLst>
          <p:ext xmlns:p="http://schemas.openxmlformats.org/presentationml/2006/main" uri="{D6D511B9-2390-475A-947B-AFAB55BFBCF1}">
            <pc226:cmChg xmlns:pc226="http://schemas.microsoft.com/office/powerpoint/2022/06/main/command" chg="add">
              <pc226:chgData name="teressafarough@gmail.com" userId="S::urn:spo:guest#teressafarough@gmail.com::" providerId="AD" clId="Web-{C7C11F54-2F89-AFD8-A90D-0FFD1CFCF303}" dt="2023-09-04T18:16:48.914" v="5"/>
              <pc2:cmMkLst xmlns:pc2="http://schemas.microsoft.com/office/powerpoint/2019/9/main/command">
                <pc:docMk/>
                <pc:sldMk cId="3581280677" sldId="410"/>
                <pc2:cmMk id="{D4E145DF-570E-4194-AEAA-555F8879B5CE}"/>
              </pc2:cmMkLst>
            </pc226:cmChg>
          </p:ext>
        </pc:extLst>
      </pc:sldChg>
      <pc:sldChg chg="addCm">
        <pc:chgData name="teressafarough@gmail.com" userId="S::urn:spo:guest#teressafarough@gmail.com::" providerId="AD" clId="Web-{C7C11F54-2F89-AFD8-A90D-0FFD1CFCF303}" dt="2023-09-04T18:17:22.962" v="6"/>
        <pc:sldMkLst>
          <pc:docMk/>
          <pc:sldMk cId="3686026986" sldId="424"/>
        </pc:sldMkLst>
        <pc:extLst>
          <p:ext xmlns:p="http://schemas.openxmlformats.org/presentationml/2006/main" uri="{D6D511B9-2390-475A-947B-AFAB55BFBCF1}">
            <pc226:cmChg xmlns:pc226="http://schemas.microsoft.com/office/powerpoint/2022/06/main/command" chg="add">
              <pc226:chgData name="teressafarough@gmail.com" userId="S::urn:spo:guest#teressafarough@gmail.com::" providerId="AD" clId="Web-{C7C11F54-2F89-AFD8-A90D-0FFD1CFCF303}" dt="2023-09-04T18:17:22.962" v="6"/>
              <pc2:cmMkLst xmlns:pc2="http://schemas.microsoft.com/office/powerpoint/2019/9/main/command">
                <pc:docMk/>
                <pc:sldMk cId="3686026986" sldId="424"/>
                <pc2:cmMk id="{0417B19C-CA36-4B11-8B0F-197676D1EC99}"/>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7FD5FDC-181A-4ECA-8D84-8A7E46D39E9F}" type="slidenum">
              <a:rPr lang="en-US"/>
              <a:pPr>
                <a:defRPr/>
              </a:pPr>
              <a:t>‹#›</a:t>
            </a:fld>
            <a:endParaRPr lang="en-US" dirty="0"/>
          </a:p>
        </p:txBody>
      </p:sp>
    </p:spTree>
    <p:extLst>
      <p:ext uri="{BB962C8B-B14F-4D97-AF65-F5344CB8AC3E}">
        <p14:creationId xmlns:p14="http://schemas.microsoft.com/office/powerpoint/2010/main" val="827105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3083066-441E-461E-879B-7B0F715FB6AB}" type="slidenum">
              <a:rPr lang="en-US"/>
              <a:pPr>
                <a:defRPr/>
              </a:pPr>
              <a:t>‹#›</a:t>
            </a:fld>
            <a:endParaRPr lang="en-US" dirty="0"/>
          </a:p>
        </p:txBody>
      </p:sp>
    </p:spTree>
    <p:extLst>
      <p:ext uri="{BB962C8B-B14F-4D97-AF65-F5344CB8AC3E}">
        <p14:creationId xmlns:p14="http://schemas.microsoft.com/office/powerpoint/2010/main" val="4137378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11</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12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2589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13</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Figure 9–3 shows the pattern of spot exchange rates between the U.S. dollar and several foreign currencies from 2002 through 2022. </a:t>
            </a:r>
            <a:endParaRPr lang="en-US" altLang="en-US" sz="1200" dirty="0">
              <a:latin typeface="+mn-lt"/>
            </a:endParaRPr>
          </a:p>
        </p:txBody>
      </p:sp>
    </p:spTree>
    <p:extLst>
      <p:ext uri="{BB962C8B-B14F-4D97-AF65-F5344CB8AC3E}">
        <p14:creationId xmlns:p14="http://schemas.microsoft.com/office/powerpoint/2010/main" val="2960957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14</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3032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15</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40039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16</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discussion is directly tied to the example provided on the previous slide.</a:t>
            </a:r>
          </a:p>
        </p:txBody>
      </p:sp>
    </p:spTree>
    <p:extLst>
      <p:ext uri="{BB962C8B-B14F-4D97-AF65-F5344CB8AC3E}">
        <p14:creationId xmlns:p14="http://schemas.microsoft.com/office/powerpoint/2010/main" val="193948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17</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73214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18</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Example 9-3 provides an example of hedging on the balance sheet. </a:t>
            </a:r>
          </a:p>
        </p:txBody>
      </p:sp>
    </p:spTree>
    <p:extLst>
      <p:ext uri="{BB962C8B-B14F-4D97-AF65-F5344CB8AC3E}">
        <p14:creationId xmlns:p14="http://schemas.microsoft.com/office/powerpoint/2010/main" val="840660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19</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Example 9-4 provides an example of hedging with forwards.</a:t>
            </a:r>
          </a:p>
          <a:p>
            <a:endParaRPr lang="en-US" altLang="en-US" dirty="0"/>
          </a:p>
        </p:txBody>
      </p:sp>
    </p:spTree>
    <p:extLst>
      <p:ext uri="{BB962C8B-B14F-4D97-AF65-F5344CB8AC3E}">
        <p14:creationId xmlns:p14="http://schemas.microsoft.com/office/powerpoint/2010/main" val="511411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20</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8041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3</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20364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21</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9–4 lists the outstanding dollar value of U.S. banks’ foreign assets and liabilities for the period 1993 to September 2022.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Table 9–5 gives the categories of foreign currency positions (or investments) of all U.S. banks in five major currencies in September 2022. Columns 1 and 2 of Table 9–5 refer to the assets and liabilities denominated in foreign currencies that are held in the portfolios of U.S. banks. Columns 3 and 4 refer to foreign currency trading activities (the spot and forward foreign exchange contracts bought—a long position—and sold—a short position—in each major currency). A financial institution’s overall net foreign exchange (FX) exposure in any given currency can be measured by its net book or position exposure, which is measured in column 5. </a:t>
            </a:r>
            <a:endParaRPr lang="en-US" altLang="en-US" sz="1200" dirty="0">
              <a:latin typeface="+mn-lt"/>
            </a:endParaRPr>
          </a:p>
        </p:txBody>
      </p:sp>
    </p:spTree>
    <p:extLst>
      <p:ext uri="{BB962C8B-B14F-4D97-AF65-F5344CB8AC3E}">
        <p14:creationId xmlns:p14="http://schemas.microsoft.com/office/powerpoint/2010/main" val="30483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22</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9724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6BD32-9DCC-4045-B244-D531806CF78E}" type="slidenum">
              <a:rPr lang="en-US" altLang="en-US" sz="1200" smtClean="0"/>
              <a:pPr/>
              <a:t>23</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In the first two activities, the financial institution normally acts as an </a:t>
            </a:r>
            <a:r>
              <a:rPr lang="en-US" sz="1200" b="0" i="1" u="none" strike="noStrike" baseline="0" dirty="0">
                <a:solidFill>
                  <a:srgbClr val="424D67"/>
                </a:solidFill>
                <a:latin typeface="+mn-lt"/>
              </a:rPr>
              <a:t>agent </a:t>
            </a:r>
            <a:r>
              <a:rPr lang="en-US" sz="1200" b="0" i="0" u="none" strike="noStrike" baseline="0" dirty="0">
                <a:solidFill>
                  <a:srgbClr val="424D67"/>
                </a:solidFill>
                <a:latin typeface="+mn-lt"/>
              </a:rPr>
              <a:t>on behalf of its customers for a fee but does not assume the foreign exchange risk itself. In the third activity, the financial institution acts defensively as a hedger to reduce foreign exchange exposure. In the fourth, the FI acts as a speculator. </a:t>
            </a:r>
            <a:endParaRPr lang="en-US" altLang="en-US" sz="1200" dirty="0">
              <a:latin typeface="+mn-lt"/>
            </a:endParaRPr>
          </a:p>
        </p:txBody>
      </p:sp>
    </p:spTree>
    <p:extLst>
      <p:ext uri="{BB962C8B-B14F-4D97-AF65-F5344CB8AC3E}">
        <p14:creationId xmlns:p14="http://schemas.microsoft.com/office/powerpoint/2010/main" val="1024175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24</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As global financial markets and financial institutions and their customers have become increasingly interlinked, so have interest rates, inflation, and foreign exchange rates. </a:t>
            </a:r>
            <a:endParaRPr lang="en-US" altLang="en-US" sz="1200" dirty="0">
              <a:latin typeface="+mn-lt"/>
            </a:endParaRPr>
          </a:p>
        </p:txBody>
      </p:sp>
    </p:spTree>
    <p:extLst>
      <p:ext uri="{BB962C8B-B14F-4D97-AF65-F5344CB8AC3E}">
        <p14:creationId xmlns:p14="http://schemas.microsoft.com/office/powerpoint/2010/main" val="4165843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25</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international Fisher effect assumes the appreciation or depreciation of exchange rates is proportional to differences in nominal interest rates across countries. </a:t>
            </a:r>
          </a:p>
          <a:p>
            <a:endParaRPr lang="en-US" altLang="en-US" sz="1800" b="0" i="0" u="none" strike="noStrike" baseline="0" dirty="0">
              <a:solidFill>
                <a:srgbClr val="424D67"/>
              </a:solidFill>
              <a:latin typeface="STIX MathJax Main"/>
            </a:endParaRPr>
          </a:p>
        </p:txBody>
      </p:sp>
    </p:spTree>
    <p:extLst>
      <p:ext uri="{BB962C8B-B14F-4D97-AF65-F5344CB8AC3E}">
        <p14:creationId xmlns:p14="http://schemas.microsoft.com/office/powerpoint/2010/main" val="600026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26</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One factor affecting a country’s foreign currency exchange rate with another country is the relative inflation rate in each country. From Chapter 2, recall relative inflation rates are directly related to relative interest rates.</a:t>
            </a:r>
            <a:endParaRPr lang="en-US" altLang="en-US" sz="1200"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27</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67037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28</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00639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29</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relationship that links spot exchange rates, interest rates, and forward exchange rates is described as the </a:t>
            </a:r>
            <a:r>
              <a:rPr lang="en-US" sz="1200" b="1" i="0" u="none" strike="noStrike" baseline="0" dirty="0">
                <a:solidFill>
                  <a:srgbClr val="424D67"/>
                </a:solidFill>
                <a:latin typeface="+mn-lt"/>
              </a:rPr>
              <a:t>interest rate parity theorem (IRPT)</a:t>
            </a:r>
            <a:r>
              <a:rPr lang="en-US" sz="1200" b="0" i="0" u="none" strike="noStrike" baseline="0" dirty="0">
                <a:solidFill>
                  <a:srgbClr val="424D67"/>
                </a:solidFill>
                <a:latin typeface="+mn-lt"/>
              </a:rPr>
              <a:t>. </a:t>
            </a:r>
            <a:endParaRPr lang="en-US" altLang="en-US" sz="1200" dirty="0">
              <a:latin typeface="+mn-lt"/>
            </a:endParaRPr>
          </a:p>
        </p:txBody>
      </p:sp>
    </p:spTree>
    <p:extLst>
      <p:ext uri="{BB962C8B-B14F-4D97-AF65-F5344CB8AC3E}">
        <p14:creationId xmlns:p14="http://schemas.microsoft.com/office/powerpoint/2010/main" val="647085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A8180B-39DA-4735-BF8D-2A7E59A0C0A0}" type="slidenum">
              <a:rPr lang="en-US" altLang="en-US" sz="1200" smtClean="0"/>
              <a:pPr/>
              <a:t>30</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6422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4</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9498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5</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foreign exchange markets have become among the largest of all financial markets, with turnover exceeding $9.8 trillion per day in 2022. Figure 9–1 shows the percentage share of the major foreign exchange trading centers worldwide from 1995 through 2022. </a:t>
            </a:r>
            <a:endParaRPr lang="en-US" altLang="en-US" sz="1200" dirty="0">
              <a:latin typeface="+mn-lt"/>
            </a:endParaRPr>
          </a:p>
        </p:txBody>
      </p:sp>
    </p:spTree>
    <p:extLst>
      <p:ext uri="{BB962C8B-B14F-4D97-AF65-F5344CB8AC3E}">
        <p14:creationId xmlns:p14="http://schemas.microsoft.com/office/powerpoint/2010/main" val="338082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6</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mn-lt"/>
              </a:rPr>
              <a:t>With respect to the statistic about FX transactions, </a:t>
            </a:r>
            <a:r>
              <a:rPr lang="en-US" sz="1200" b="0" i="0" u="none" strike="noStrike" baseline="0" dirty="0">
                <a:solidFill>
                  <a:srgbClr val="424D67"/>
                </a:solidFill>
                <a:latin typeface="+mn-lt"/>
              </a:rPr>
              <a:t>two currencies are involved in each FX transaction. As such, the sum of the percentage shares of individual currencies totals 200 percent instead of 100 percent. </a:t>
            </a:r>
            <a:endParaRPr lang="en-US" altLang="en-US" sz="1200" dirty="0">
              <a:latin typeface="+mn-lt"/>
            </a:endParaRPr>
          </a:p>
        </p:txBody>
      </p:sp>
    </p:spTree>
    <p:extLst>
      <p:ext uri="{BB962C8B-B14F-4D97-AF65-F5344CB8AC3E}">
        <p14:creationId xmlns:p14="http://schemas.microsoft.com/office/powerpoint/2010/main" val="206316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7</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U.S. dollar, the euro, the New Zealand dollar, the Swiss franc, the Indian rupee, and the Australian dollar are the only currencies used by other countries for official dollarization. </a:t>
            </a:r>
            <a:endParaRPr lang="en-US" altLang="en-US" sz="1200" dirty="0">
              <a:latin typeface="+mn-lt"/>
            </a:endParaRPr>
          </a:p>
        </p:txBody>
      </p:sp>
    </p:spTree>
    <p:extLst>
      <p:ext uri="{BB962C8B-B14F-4D97-AF65-F5344CB8AC3E}">
        <p14:creationId xmlns:p14="http://schemas.microsoft.com/office/powerpoint/2010/main" val="132820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8</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2751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9</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9946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444987-F33D-4C66-AF94-74183AFE5638}" type="slidenum">
              <a:rPr lang="en-US" altLang="en-US" sz="1200" smtClean="0"/>
              <a:pPr/>
              <a:t>10</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9–1 lists the exchange rates between the U.S. dollar and other currencies as of 4:00 p.m. eastern standard time on January 9, 2023.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For example, the exchange rate of U.S. dollars for Canadian dollars (CAD) on January 9, 2023, was $0.7469 (US$/C$ or CAD/ USD), or U.S. $0.7469 could be received for each Canadian dollar exchanged. Conversely, the exchange rate of Canadian dollars for U.S. dollars was 1.3390 (C$/US$ or USD/CAD), or 1.3390 Canadian dollars could be received for each U.S. dollar exchanged. </a:t>
            </a:r>
            <a:endParaRPr lang="en-US" altLang="en-US" sz="1200" dirty="0">
              <a:latin typeface="+mn-lt"/>
            </a:endParaRPr>
          </a:p>
        </p:txBody>
      </p:sp>
    </p:spTree>
    <p:extLst>
      <p:ext uri="{BB962C8B-B14F-4D97-AF65-F5344CB8AC3E}">
        <p14:creationId xmlns:p14="http://schemas.microsoft.com/office/powerpoint/2010/main" val="1247696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 name="Rectangle 5">
            <a:extLst>
              <a:ext uri="{FF2B5EF4-FFF2-40B4-BE49-F238E27FC236}">
                <a16:creationId xmlns:a16="http://schemas.microsoft.com/office/drawing/2014/main" id="{0DA5BE94-9A71-4EE8-9734-F864FD66CD26}"/>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2" name="Line 2">
            <a:extLst>
              <a:ext uri="{FF2B5EF4-FFF2-40B4-BE49-F238E27FC236}">
                <a16:creationId xmlns:a16="http://schemas.microsoft.com/office/drawing/2014/main" id="{6703D3D9-4172-4C09-A4CF-2180AAC0FE11}"/>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3" name="Group 8">
            <a:extLst>
              <a:ext uri="{FF2B5EF4-FFF2-40B4-BE49-F238E27FC236}">
                <a16:creationId xmlns:a16="http://schemas.microsoft.com/office/drawing/2014/main" id="{F3E88280-321B-40B6-8CA8-12B3C30B699E}"/>
              </a:ext>
            </a:extLst>
          </p:cNvPr>
          <p:cNvGrpSpPr>
            <a:grpSpLocks/>
          </p:cNvGrpSpPr>
          <p:nvPr userDrawn="1"/>
        </p:nvGrpSpPr>
        <p:grpSpPr bwMode="auto">
          <a:xfrm rot="16200000">
            <a:off x="6595105" y="186698"/>
            <a:ext cx="1287785" cy="2133599"/>
            <a:chOff x="4704" y="1885"/>
            <a:chExt cx="843" cy="1379"/>
          </a:xfrm>
        </p:grpSpPr>
        <p:sp>
          <p:nvSpPr>
            <p:cNvPr id="44" name="Oval 9">
              <a:extLst>
                <a:ext uri="{FF2B5EF4-FFF2-40B4-BE49-F238E27FC236}">
                  <a16:creationId xmlns:a16="http://schemas.microsoft.com/office/drawing/2014/main" id="{808DE087-90BF-4EBF-96FE-9D4803D719E4}"/>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0">
              <a:extLst>
                <a:ext uri="{FF2B5EF4-FFF2-40B4-BE49-F238E27FC236}">
                  <a16:creationId xmlns:a16="http://schemas.microsoft.com/office/drawing/2014/main" id="{1CA77755-413B-455F-A0FE-A700F4107C62}"/>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1">
              <a:extLst>
                <a:ext uri="{FF2B5EF4-FFF2-40B4-BE49-F238E27FC236}">
                  <a16:creationId xmlns:a16="http://schemas.microsoft.com/office/drawing/2014/main" id="{654466BC-CB4E-45D0-89BE-5F950C163F8C}"/>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2">
              <a:extLst>
                <a:ext uri="{FF2B5EF4-FFF2-40B4-BE49-F238E27FC236}">
                  <a16:creationId xmlns:a16="http://schemas.microsoft.com/office/drawing/2014/main" id="{BF13D239-8B42-4C1B-A1C6-01CEF84A0B9D}"/>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3">
              <a:extLst>
                <a:ext uri="{FF2B5EF4-FFF2-40B4-BE49-F238E27FC236}">
                  <a16:creationId xmlns:a16="http://schemas.microsoft.com/office/drawing/2014/main" id="{75C7EF4B-8696-412B-BFEB-91297B58F357}"/>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4">
              <a:extLst>
                <a:ext uri="{FF2B5EF4-FFF2-40B4-BE49-F238E27FC236}">
                  <a16:creationId xmlns:a16="http://schemas.microsoft.com/office/drawing/2014/main" id="{A15FA0C7-4EBD-41C7-B06B-826226AF726A}"/>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5">
              <a:extLst>
                <a:ext uri="{FF2B5EF4-FFF2-40B4-BE49-F238E27FC236}">
                  <a16:creationId xmlns:a16="http://schemas.microsoft.com/office/drawing/2014/main" id="{37B72F6C-9B68-4064-9D22-93F08870242A}"/>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6">
              <a:extLst>
                <a:ext uri="{FF2B5EF4-FFF2-40B4-BE49-F238E27FC236}">
                  <a16:creationId xmlns:a16="http://schemas.microsoft.com/office/drawing/2014/main" id="{6BC41F68-F1AE-4FFE-BB44-C224BC124590}"/>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7">
              <a:extLst>
                <a:ext uri="{FF2B5EF4-FFF2-40B4-BE49-F238E27FC236}">
                  <a16:creationId xmlns:a16="http://schemas.microsoft.com/office/drawing/2014/main" id="{F2BFC45E-D230-447F-AADB-74AC5335B2F6}"/>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8">
              <a:extLst>
                <a:ext uri="{FF2B5EF4-FFF2-40B4-BE49-F238E27FC236}">
                  <a16:creationId xmlns:a16="http://schemas.microsoft.com/office/drawing/2014/main" id="{9FEA207A-2881-46BA-8669-C5230F02A60D}"/>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9">
              <a:extLst>
                <a:ext uri="{FF2B5EF4-FFF2-40B4-BE49-F238E27FC236}">
                  <a16:creationId xmlns:a16="http://schemas.microsoft.com/office/drawing/2014/main" id="{65D71100-C02A-457E-8DAA-5341969F46B1}"/>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0">
              <a:extLst>
                <a:ext uri="{FF2B5EF4-FFF2-40B4-BE49-F238E27FC236}">
                  <a16:creationId xmlns:a16="http://schemas.microsoft.com/office/drawing/2014/main" id="{C5AEED22-00B4-4C1A-BD41-7E6A60D0E4E7}"/>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1">
              <a:extLst>
                <a:ext uri="{FF2B5EF4-FFF2-40B4-BE49-F238E27FC236}">
                  <a16:creationId xmlns:a16="http://schemas.microsoft.com/office/drawing/2014/main" id="{7215945E-EE1B-4977-A3AA-B74DA8385D1B}"/>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2">
              <a:extLst>
                <a:ext uri="{FF2B5EF4-FFF2-40B4-BE49-F238E27FC236}">
                  <a16:creationId xmlns:a16="http://schemas.microsoft.com/office/drawing/2014/main" id="{8656D2AC-9FDB-4B2E-8509-515D6044A88D}"/>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3">
              <a:extLst>
                <a:ext uri="{FF2B5EF4-FFF2-40B4-BE49-F238E27FC236}">
                  <a16:creationId xmlns:a16="http://schemas.microsoft.com/office/drawing/2014/main" id="{D9DBE5D1-1DBA-4332-A567-5178642046B0}"/>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4">
              <a:extLst>
                <a:ext uri="{FF2B5EF4-FFF2-40B4-BE49-F238E27FC236}">
                  <a16:creationId xmlns:a16="http://schemas.microsoft.com/office/drawing/2014/main" id="{8F456C18-F254-417E-94F5-A4D472594669}"/>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5">
              <a:extLst>
                <a:ext uri="{FF2B5EF4-FFF2-40B4-BE49-F238E27FC236}">
                  <a16:creationId xmlns:a16="http://schemas.microsoft.com/office/drawing/2014/main" id="{72BFDD13-B160-4FB0-9486-556716401F13}"/>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6">
              <a:extLst>
                <a:ext uri="{FF2B5EF4-FFF2-40B4-BE49-F238E27FC236}">
                  <a16:creationId xmlns:a16="http://schemas.microsoft.com/office/drawing/2014/main" id="{7B895B9C-0561-4852-9CC8-B13A2BEA4743}"/>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7">
              <a:extLst>
                <a:ext uri="{FF2B5EF4-FFF2-40B4-BE49-F238E27FC236}">
                  <a16:creationId xmlns:a16="http://schemas.microsoft.com/office/drawing/2014/main" id="{B5C9AAA7-7FDD-4EBE-9A1A-0BED16BCC033}"/>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8">
              <a:extLst>
                <a:ext uri="{FF2B5EF4-FFF2-40B4-BE49-F238E27FC236}">
                  <a16:creationId xmlns:a16="http://schemas.microsoft.com/office/drawing/2014/main" id="{233976B4-442D-4BED-8AD2-2B7D3026736D}"/>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9">
              <a:extLst>
                <a:ext uri="{FF2B5EF4-FFF2-40B4-BE49-F238E27FC236}">
                  <a16:creationId xmlns:a16="http://schemas.microsoft.com/office/drawing/2014/main" id="{88149456-536A-4E0E-A6E1-030329245A3B}"/>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0">
              <a:extLst>
                <a:ext uri="{FF2B5EF4-FFF2-40B4-BE49-F238E27FC236}">
                  <a16:creationId xmlns:a16="http://schemas.microsoft.com/office/drawing/2014/main" id="{44E945C5-D3D3-47C4-B84F-06AAC763F902}"/>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1">
              <a:extLst>
                <a:ext uri="{FF2B5EF4-FFF2-40B4-BE49-F238E27FC236}">
                  <a16:creationId xmlns:a16="http://schemas.microsoft.com/office/drawing/2014/main" id="{B2596199-7D9A-4716-9442-A9B7370AD988}"/>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2">
              <a:extLst>
                <a:ext uri="{FF2B5EF4-FFF2-40B4-BE49-F238E27FC236}">
                  <a16:creationId xmlns:a16="http://schemas.microsoft.com/office/drawing/2014/main" id="{119A914F-C748-4564-9AE2-88D2A186A607}"/>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3">
              <a:extLst>
                <a:ext uri="{FF2B5EF4-FFF2-40B4-BE49-F238E27FC236}">
                  <a16:creationId xmlns:a16="http://schemas.microsoft.com/office/drawing/2014/main" id="{1FDD6FF4-220E-4F2F-A4D6-E08FDEDE505C}"/>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4">
              <a:extLst>
                <a:ext uri="{FF2B5EF4-FFF2-40B4-BE49-F238E27FC236}">
                  <a16:creationId xmlns:a16="http://schemas.microsoft.com/office/drawing/2014/main" id="{26D4E303-0BEA-49E1-8AC7-250CAEECA200}"/>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5">
              <a:extLst>
                <a:ext uri="{FF2B5EF4-FFF2-40B4-BE49-F238E27FC236}">
                  <a16:creationId xmlns:a16="http://schemas.microsoft.com/office/drawing/2014/main" id="{768989B8-8E5E-481C-87BC-748503A69A6F}"/>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6">
              <a:extLst>
                <a:ext uri="{FF2B5EF4-FFF2-40B4-BE49-F238E27FC236}">
                  <a16:creationId xmlns:a16="http://schemas.microsoft.com/office/drawing/2014/main" id="{32A44780-5EAB-4FC2-94B0-23BF9F31755E}"/>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7">
              <a:extLst>
                <a:ext uri="{FF2B5EF4-FFF2-40B4-BE49-F238E27FC236}">
                  <a16:creationId xmlns:a16="http://schemas.microsoft.com/office/drawing/2014/main" id="{9DABF1B8-B6B7-4470-863B-760B8329718A}"/>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8">
              <a:extLst>
                <a:ext uri="{FF2B5EF4-FFF2-40B4-BE49-F238E27FC236}">
                  <a16:creationId xmlns:a16="http://schemas.microsoft.com/office/drawing/2014/main" id="{0B4D4AC8-BE64-49CF-9DE5-29DF848F5C62}"/>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9">
              <a:extLst>
                <a:ext uri="{FF2B5EF4-FFF2-40B4-BE49-F238E27FC236}">
                  <a16:creationId xmlns:a16="http://schemas.microsoft.com/office/drawing/2014/main" id="{0B35E431-F96D-493D-96B3-D38E2C45CD7A}"/>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5" name="Rectangle 3">
            <a:extLst>
              <a:ext uri="{FF2B5EF4-FFF2-40B4-BE49-F238E27FC236}">
                <a16:creationId xmlns:a16="http://schemas.microsoft.com/office/drawing/2014/main" id="{4AFD9596-28C7-4C25-B6AB-A6A150BA7EE6}"/>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6" name="Rectangle 4">
            <a:extLst>
              <a:ext uri="{FF2B5EF4-FFF2-40B4-BE49-F238E27FC236}">
                <a16:creationId xmlns:a16="http://schemas.microsoft.com/office/drawing/2014/main" id="{E229EE27-7E90-4E56-8706-73D29E417049}"/>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7" name="Picture 76" descr="A city skyline with tall buildings&#10;&#10;Description automatically generated with low confidence">
            <a:extLst>
              <a:ext uri="{FF2B5EF4-FFF2-40B4-BE49-F238E27FC236}">
                <a16:creationId xmlns:a16="http://schemas.microsoft.com/office/drawing/2014/main" id="{41396BD9-55D6-4A9C-A6D3-61E4426D5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8" name="Line 40">
            <a:extLst>
              <a:ext uri="{FF2B5EF4-FFF2-40B4-BE49-F238E27FC236}">
                <a16:creationId xmlns:a16="http://schemas.microsoft.com/office/drawing/2014/main" id="{C126F73A-5770-472D-9C97-246DFE711846}"/>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9" name="Rectangle 6">
            <a:extLst>
              <a:ext uri="{FF2B5EF4-FFF2-40B4-BE49-F238E27FC236}">
                <a16:creationId xmlns:a16="http://schemas.microsoft.com/office/drawing/2014/main" id="{38DA6D6C-87BB-43F2-9CDE-63EFE15CC7D0}"/>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395142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CCAA0FF1-9347-4EB7-95C3-88CE964EE2CA}"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9B190B7-2637-4036-B7ED-0A9608D23DFC}" type="slidenum">
              <a:rPr lang="en-US" altLang="en-US"/>
              <a:pPr>
                <a:defRPr/>
              </a:pPr>
              <a:t>‹#›</a:t>
            </a:fld>
            <a:endParaRPr lang="en-US" altLang="en-US" dirty="0"/>
          </a:p>
        </p:txBody>
      </p:sp>
    </p:spTree>
    <p:extLst>
      <p:ext uri="{BB962C8B-B14F-4D97-AF65-F5344CB8AC3E}">
        <p14:creationId xmlns:p14="http://schemas.microsoft.com/office/powerpoint/2010/main" val="84132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2E66658-7259-4A31-AAEE-26CDADE66507}"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10EC43D5-40F4-4505-ABBC-862081D76C38}" type="slidenum">
              <a:rPr lang="en-US" altLang="en-US"/>
              <a:pPr>
                <a:defRPr/>
              </a:pPr>
              <a:t>‹#›</a:t>
            </a:fld>
            <a:endParaRPr lang="en-US" altLang="en-US" dirty="0"/>
          </a:p>
        </p:txBody>
      </p:sp>
    </p:spTree>
    <p:extLst>
      <p:ext uri="{BB962C8B-B14F-4D97-AF65-F5344CB8AC3E}">
        <p14:creationId xmlns:p14="http://schemas.microsoft.com/office/powerpoint/2010/main" val="277222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26B21DEC-5046-433A-95B7-173BE8A0DA90}"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6006FB07-E6C0-4C8B-81A1-B1EA4ED2022C}" type="slidenum">
              <a:rPr lang="en-US" altLang="en-US"/>
              <a:pPr>
                <a:defRPr/>
              </a:pPr>
              <a:t>‹#›</a:t>
            </a:fld>
            <a:endParaRPr lang="en-US" altLang="en-US" dirty="0"/>
          </a:p>
        </p:txBody>
      </p:sp>
    </p:spTree>
    <p:extLst>
      <p:ext uri="{BB962C8B-B14F-4D97-AF65-F5344CB8AC3E}">
        <p14:creationId xmlns:p14="http://schemas.microsoft.com/office/powerpoint/2010/main" val="418167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EBB407A5-FFD5-4FDA-BDD9-56A540D55833}"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7EF1DAA2-E259-471E-9FD9-4FF495B4C8A0}" type="slidenum">
              <a:rPr lang="en-US" altLang="en-US"/>
              <a:pPr>
                <a:defRPr/>
              </a:pPr>
              <a:t>‹#›</a:t>
            </a:fld>
            <a:endParaRPr lang="en-US" altLang="en-US" dirty="0"/>
          </a:p>
        </p:txBody>
      </p:sp>
    </p:spTree>
    <p:extLst>
      <p:ext uri="{BB962C8B-B14F-4D97-AF65-F5344CB8AC3E}">
        <p14:creationId xmlns:p14="http://schemas.microsoft.com/office/powerpoint/2010/main" val="236390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6E4CD02B-67FB-48C2-8E81-AF09330498F9}"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F83819B0-26B5-4225-836B-E1A9CE89DA30}" type="slidenum">
              <a:rPr lang="en-US" altLang="en-US"/>
              <a:pPr>
                <a:defRPr/>
              </a:pPr>
              <a:t>‹#›</a:t>
            </a:fld>
            <a:endParaRPr lang="en-US" altLang="en-US" dirty="0"/>
          </a:p>
        </p:txBody>
      </p:sp>
    </p:spTree>
    <p:extLst>
      <p:ext uri="{BB962C8B-B14F-4D97-AF65-F5344CB8AC3E}">
        <p14:creationId xmlns:p14="http://schemas.microsoft.com/office/powerpoint/2010/main" val="140626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64914750-D690-42C8-862F-544BF1550104}"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4505FACB-1502-4916-A045-FB822DD9EDCC}" type="slidenum">
              <a:rPr lang="en-US" altLang="en-US"/>
              <a:pPr>
                <a:defRPr/>
              </a:pPr>
              <a:t>‹#›</a:t>
            </a:fld>
            <a:endParaRPr lang="en-US" altLang="en-US" dirty="0"/>
          </a:p>
        </p:txBody>
      </p:sp>
    </p:spTree>
    <p:extLst>
      <p:ext uri="{BB962C8B-B14F-4D97-AF65-F5344CB8AC3E}">
        <p14:creationId xmlns:p14="http://schemas.microsoft.com/office/powerpoint/2010/main" val="156815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38B3AF41-1292-49D2-B6D4-8188EEAEC3EE}"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3170D54A-AEE6-4358-AB81-9C77C4A431BF}" type="slidenum">
              <a:rPr lang="en-US" altLang="en-US"/>
              <a:pPr>
                <a:defRPr/>
              </a:pPr>
              <a:t>‹#›</a:t>
            </a:fld>
            <a:endParaRPr lang="en-US" altLang="en-US" dirty="0"/>
          </a:p>
        </p:txBody>
      </p:sp>
    </p:spTree>
    <p:extLst>
      <p:ext uri="{BB962C8B-B14F-4D97-AF65-F5344CB8AC3E}">
        <p14:creationId xmlns:p14="http://schemas.microsoft.com/office/powerpoint/2010/main" val="53621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8C17325-4566-408E-A0D2-4C9EC160E683}"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FAEF47AB-E172-4ADD-ADDA-AB78B0490AF9}" type="slidenum">
              <a:rPr lang="en-US" altLang="en-US"/>
              <a:pPr>
                <a:defRPr/>
              </a:pPr>
              <a:t>‹#›</a:t>
            </a:fld>
            <a:endParaRPr lang="en-US" altLang="en-US" dirty="0"/>
          </a:p>
        </p:txBody>
      </p:sp>
    </p:spTree>
    <p:extLst>
      <p:ext uri="{BB962C8B-B14F-4D97-AF65-F5344CB8AC3E}">
        <p14:creationId xmlns:p14="http://schemas.microsoft.com/office/powerpoint/2010/main" val="411197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0C2CFAB-92F0-4595-8707-C7A0445E42D4}"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F78CF795-93A0-4512-8C1F-A4B3AB3A8FB8}" type="slidenum">
              <a:rPr lang="en-US" altLang="en-US"/>
              <a:pPr>
                <a:defRPr/>
              </a:pPr>
              <a:t>‹#›</a:t>
            </a:fld>
            <a:endParaRPr lang="en-US" altLang="en-US" dirty="0"/>
          </a:p>
        </p:txBody>
      </p:sp>
    </p:spTree>
    <p:extLst>
      <p:ext uri="{BB962C8B-B14F-4D97-AF65-F5344CB8AC3E}">
        <p14:creationId xmlns:p14="http://schemas.microsoft.com/office/powerpoint/2010/main" val="316337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7BFEFAF-CEED-4E6D-89D7-58C477FDBE7A}"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433C8593-40CD-4FED-B597-9434F7FE98A1}" type="slidenum">
              <a:rPr lang="en-US" altLang="en-US"/>
              <a:pPr>
                <a:defRPr/>
              </a:pPr>
              <a:t>‹#›</a:t>
            </a:fld>
            <a:endParaRPr lang="en-US" altLang="en-US" dirty="0"/>
          </a:p>
        </p:txBody>
      </p:sp>
    </p:spTree>
    <p:extLst>
      <p:ext uri="{BB962C8B-B14F-4D97-AF65-F5344CB8AC3E}">
        <p14:creationId xmlns:p14="http://schemas.microsoft.com/office/powerpoint/2010/main" val="219644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090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fld id="{EED59819-C33B-48CF-9096-80B86586D971}" type="datetime1">
              <a:rPr lang="en-US" smtClean="0"/>
              <a:t>3/13/2024</a:t>
            </a:fld>
            <a:endParaRPr lang="en-US" altLang="en-US" dirty="0"/>
          </a:p>
        </p:txBody>
      </p:sp>
      <p:sp>
        <p:nvSpPr>
          <p:cNvPr id="809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090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r>
              <a:rPr lang="en-US" altLang="en-US" dirty="0"/>
              <a:t>1-</a:t>
            </a:r>
            <a:fld id="{0939EEB4-99D6-4901-A09D-46864BAFB3BC}"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Nine</a:t>
            </a:r>
          </a:p>
        </p:txBody>
      </p:sp>
      <p:sp>
        <p:nvSpPr>
          <p:cNvPr id="3075" name="Rectangle 5"/>
          <p:cNvSpPr>
            <a:spLocks noGrp="1" noChangeArrowheads="1"/>
          </p:cNvSpPr>
          <p:nvPr>
            <p:ph type="subTitle" idx="1"/>
          </p:nvPr>
        </p:nvSpPr>
        <p:spPr/>
        <p:txBody>
          <a:bodyPr/>
          <a:lstStyle/>
          <a:p>
            <a:pPr eaLnBrk="1" hangingPunct="1"/>
            <a:r>
              <a:rPr lang="en-US" altLang="en-US" sz="5500" dirty="0"/>
              <a:t>Foreign Exchange Markets</a:t>
            </a:r>
          </a:p>
        </p:txBody>
      </p:sp>
      <p:sp>
        <p:nvSpPr>
          <p:cNvPr id="4" name="Content Placeholder 1">
            <a:extLst>
              <a:ext uri="{FF2B5EF4-FFF2-40B4-BE49-F238E27FC236}">
                <a16:creationId xmlns:a16="http://schemas.microsoft.com/office/drawing/2014/main" id="{F83488F0-25FC-4E8C-B550-DF9261969238}"/>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08105" y="26239"/>
            <a:ext cx="7543800" cy="739284"/>
          </a:xfrm>
        </p:spPr>
        <p:txBody>
          <a:bodyPr anchor="ctr"/>
          <a:lstStyle/>
          <a:p>
            <a:pPr eaLnBrk="1" hangingPunct="1"/>
            <a:r>
              <a:rPr lang="en-US" altLang="en-US" sz="3500" dirty="0"/>
              <a:t>Foreign Currency Exchange Rates</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228110" y="6569075"/>
            <a:ext cx="790378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10</a:t>
            </a:fld>
            <a:endParaRPr lang="en-US" altLang="en-US" dirty="0"/>
          </a:p>
        </p:txBody>
      </p:sp>
      <p:pic>
        <p:nvPicPr>
          <p:cNvPr id="4" name="Picture 3">
            <a:extLst>
              <a:ext uri="{FF2B5EF4-FFF2-40B4-BE49-F238E27FC236}">
                <a16:creationId xmlns:a16="http://schemas.microsoft.com/office/drawing/2014/main" id="{236335F9-72FC-AF09-5869-F4816AF3FD15}"/>
              </a:ext>
            </a:extLst>
          </p:cNvPr>
          <p:cNvPicPr>
            <a:picLocks noChangeAspect="1"/>
          </p:cNvPicPr>
          <p:nvPr/>
        </p:nvPicPr>
        <p:blipFill>
          <a:blip r:embed="rId3"/>
          <a:stretch>
            <a:fillRect/>
          </a:stretch>
        </p:blipFill>
        <p:spPr>
          <a:xfrm>
            <a:off x="1290637" y="890761"/>
            <a:ext cx="6562725" cy="5553075"/>
          </a:xfrm>
          <a:prstGeom prst="rect">
            <a:avLst/>
          </a:prstGeom>
        </p:spPr>
      </p:pic>
    </p:spTree>
    <p:extLst>
      <p:ext uri="{BB962C8B-B14F-4D97-AF65-F5344CB8AC3E}">
        <p14:creationId xmlns:p14="http://schemas.microsoft.com/office/powerpoint/2010/main" val="32714282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Foreign Exchange Transactions</a:t>
            </a:r>
          </a:p>
        </p:txBody>
      </p:sp>
      <p:sp>
        <p:nvSpPr>
          <p:cNvPr id="9221" name="Rectangle 3"/>
          <p:cNvSpPr>
            <a:spLocks noGrp="1" noChangeArrowheads="1"/>
          </p:cNvSpPr>
          <p:nvPr>
            <p:ph type="body" sz="half" idx="4294967295"/>
          </p:nvPr>
        </p:nvSpPr>
        <p:spPr>
          <a:xfrm>
            <a:off x="247338" y="1468942"/>
            <a:ext cx="8686800" cy="493185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Two types of FX rates and FX transactions:</a:t>
            </a:r>
          </a:p>
          <a:p>
            <a:pPr marL="801687" lvl="1" indent="-457200" eaLnBrk="1" hangingPunct="1">
              <a:buFont typeface="+mj-lt"/>
              <a:buAutoNum type="arabicPeriod"/>
            </a:pPr>
            <a:r>
              <a:rPr lang="en-US" altLang="en-US" sz="2200" b="1" dirty="0"/>
              <a:t>Spot FX transactions </a:t>
            </a:r>
            <a:r>
              <a:rPr lang="en-US" altLang="en-US" sz="2200" dirty="0"/>
              <a:t>involve the immediate exchange of currencies at the current (or spot) exchange rate</a:t>
            </a:r>
          </a:p>
          <a:p>
            <a:pPr marL="801687" lvl="1" indent="-457200" eaLnBrk="1" hangingPunct="1">
              <a:buFont typeface="+mj-lt"/>
              <a:buAutoNum type="arabicPeriod"/>
            </a:pPr>
            <a:r>
              <a:rPr lang="en-US" altLang="en-US" sz="2200" b="1" dirty="0"/>
              <a:t>Forward FX transaction </a:t>
            </a:r>
            <a:r>
              <a:rPr lang="en-US" altLang="en-US" sz="2200" dirty="0"/>
              <a:t>is the exchange of currencies at a specified exchange rate (or forward exchange rate) at some specified date in the future</a:t>
            </a:r>
          </a:p>
          <a:p>
            <a:pPr marL="1096962" lvl="2" indent="-457200" eaLnBrk="1" hangingPunct="1"/>
            <a:r>
              <a:rPr lang="en-US" altLang="en-US" sz="2000" dirty="0"/>
              <a:t>Example is an agreement today (at time 0) to exchange dollars for pounds at a given (forward) exchange rate in three months</a:t>
            </a:r>
          </a:p>
          <a:p>
            <a:pPr marL="1096962" lvl="2" indent="-457200" eaLnBrk="1" hangingPunct="1"/>
            <a:r>
              <a:rPr lang="en-US" altLang="en-US" sz="2000" dirty="0"/>
              <a:t>Typically written for one-, three-, or six-month periods</a:t>
            </a:r>
          </a:p>
          <a:p>
            <a:pPr marL="452437" indent="-457200" eaLnBrk="1" hangingPunct="1">
              <a:tabLst>
                <a:tab pos="1828800" algn="l"/>
              </a:tabLst>
            </a:pPr>
            <a:r>
              <a:rPr lang="en-US" altLang="en-US" sz="2500" dirty="0"/>
              <a:t>Of the $7.51 trillion in average daily trading volume in the FX markets in 2022(on a net-net basis), 28% involved spot transactions while 72% involved forward and other transactions</a:t>
            </a:r>
          </a:p>
        </p:txBody>
      </p:sp>
      <p:sp>
        <p:nvSpPr>
          <p:cNvPr id="5" name="Footer Placeholder 3">
            <a:extLst>
              <a:ext uri="{FF2B5EF4-FFF2-40B4-BE49-F238E27FC236}">
                <a16:creationId xmlns:a16="http://schemas.microsoft.com/office/drawing/2014/main" id="{9A8031C6-39DD-4256-9022-7EF185E50BB9}"/>
              </a:ext>
            </a:extLst>
          </p:cNvPr>
          <p:cNvSpPr>
            <a:spLocks noGrp="1"/>
          </p:cNvSpPr>
          <p:nvPr>
            <p:ph type="ftr" sz="quarter" idx="11"/>
          </p:nvPr>
        </p:nvSpPr>
        <p:spPr>
          <a:xfrm>
            <a:off x="957430" y="6537325"/>
            <a:ext cx="722913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26106A0-054B-4FB3-85BF-87ACBE27E202}"/>
              </a:ext>
            </a:extLst>
          </p:cNvPr>
          <p:cNvSpPr>
            <a:spLocks noGrp="1"/>
          </p:cNvSpPr>
          <p:nvPr>
            <p:ph type="sldNum" sz="quarter" idx="12"/>
          </p:nvPr>
        </p:nvSpPr>
        <p:spPr>
          <a:xfrm>
            <a:off x="6516976" y="6537846"/>
            <a:ext cx="2133600" cy="273050"/>
          </a:xfrm>
        </p:spPr>
        <p:txBody>
          <a:bodyPr/>
          <a:lstStyle/>
          <a:p>
            <a:pPr>
              <a:defRPr/>
            </a:pPr>
            <a:r>
              <a:rPr lang="en-US" altLang="en-US" dirty="0"/>
              <a:t>9-</a:t>
            </a:r>
            <a:fld id="{50570873-5802-4945-8C73-C2B4359A39C0}" type="slidenum">
              <a:rPr lang="en-US" altLang="en-US" smtClean="0"/>
              <a:pPr>
                <a:defRPr/>
              </a:pPr>
              <a:t>11</a:t>
            </a:fld>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119921" y="26238"/>
            <a:ext cx="7831984" cy="1555224"/>
          </a:xfrm>
        </p:spPr>
        <p:txBody>
          <a:bodyPr anchor="ctr"/>
          <a:lstStyle/>
          <a:p>
            <a:pPr eaLnBrk="1" hangingPunct="1"/>
            <a:r>
              <a:rPr lang="en-US" altLang="en-US" sz="3500" dirty="0"/>
              <a:t>Spot versus Forward Foreign Exchange Transaction</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804036" y="6539118"/>
            <a:ext cx="753592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12</a:t>
            </a:fld>
            <a:endParaRPr lang="en-US" altLang="en-US" dirty="0"/>
          </a:p>
        </p:txBody>
      </p:sp>
      <p:pic>
        <p:nvPicPr>
          <p:cNvPr id="4" name="Picture 3">
            <a:extLst>
              <a:ext uri="{FF2B5EF4-FFF2-40B4-BE49-F238E27FC236}">
                <a16:creationId xmlns:a16="http://schemas.microsoft.com/office/drawing/2014/main" id="{00CE349B-73F1-4FC1-8110-5C712C38F50E}"/>
              </a:ext>
            </a:extLst>
          </p:cNvPr>
          <p:cNvPicPr>
            <a:picLocks noChangeAspect="1"/>
          </p:cNvPicPr>
          <p:nvPr/>
        </p:nvPicPr>
        <p:blipFill>
          <a:blip r:embed="rId3"/>
          <a:stretch>
            <a:fillRect/>
          </a:stretch>
        </p:blipFill>
        <p:spPr>
          <a:xfrm>
            <a:off x="415977" y="1967980"/>
            <a:ext cx="8312046" cy="4313110"/>
          </a:xfrm>
          <a:prstGeom prst="rect">
            <a:avLst/>
          </a:prstGeom>
        </p:spPr>
      </p:pic>
    </p:spTree>
    <p:extLst>
      <p:ext uri="{BB962C8B-B14F-4D97-AF65-F5344CB8AC3E}">
        <p14:creationId xmlns:p14="http://schemas.microsoft.com/office/powerpoint/2010/main" val="36108272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119921" y="26238"/>
            <a:ext cx="7831984" cy="1292896"/>
          </a:xfrm>
        </p:spPr>
        <p:txBody>
          <a:bodyPr anchor="ctr"/>
          <a:lstStyle/>
          <a:p>
            <a:pPr eaLnBrk="1" hangingPunct="1"/>
            <a:r>
              <a:rPr lang="en-US" altLang="en-US" sz="3500" dirty="0"/>
              <a:t>Exchange Rate of the U.S. Dollar with Various Foreign Currencies</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855232" y="6553200"/>
            <a:ext cx="743353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13</a:t>
            </a:fld>
            <a:endParaRPr lang="en-US" altLang="en-US" dirty="0"/>
          </a:p>
        </p:txBody>
      </p:sp>
      <p:pic>
        <p:nvPicPr>
          <p:cNvPr id="4" name="Picture 3">
            <a:extLst>
              <a:ext uri="{FF2B5EF4-FFF2-40B4-BE49-F238E27FC236}">
                <a16:creationId xmlns:a16="http://schemas.microsoft.com/office/drawing/2014/main" id="{FDB9B89A-4C61-8AC5-08C7-A5A60FE38BF6}"/>
              </a:ext>
            </a:extLst>
          </p:cNvPr>
          <p:cNvPicPr>
            <a:picLocks noChangeAspect="1"/>
          </p:cNvPicPr>
          <p:nvPr/>
        </p:nvPicPr>
        <p:blipFill rotWithShape="1">
          <a:blip r:embed="rId3"/>
          <a:srcRect t="1774"/>
          <a:stretch/>
        </p:blipFill>
        <p:spPr>
          <a:xfrm>
            <a:off x="1047749" y="1430766"/>
            <a:ext cx="6659789" cy="4959275"/>
          </a:xfrm>
          <a:prstGeom prst="rect">
            <a:avLst/>
          </a:prstGeom>
        </p:spPr>
      </p:pic>
    </p:spTree>
    <p:extLst>
      <p:ext uri="{BB962C8B-B14F-4D97-AF65-F5344CB8AC3E}">
        <p14:creationId xmlns:p14="http://schemas.microsoft.com/office/powerpoint/2010/main" val="21287564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Measuring Risk and Return on FX Transactions</a:t>
            </a:r>
          </a:p>
        </p:txBody>
      </p:sp>
      <p:sp>
        <p:nvSpPr>
          <p:cNvPr id="9221" name="Rectangle 3"/>
          <p:cNvSpPr>
            <a:spLocks noGrp="1" noChangeArrowheads="1"/>
          </p:cNvSpPr>
          <p:nvPr>
            <p:ph type="body" sz="half" idx="4294967295"/>
          </p:nvPr>
        </p:nvSpPr>
        <p:spPr>
          <a:xfrm>
            <a:off x="457200" y="1719262"/>
            <a:ext cx="8147154" cy="453163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Risk involved with a spot FX transaction is that the value of the foreign currency may change relative to the U.S. dollar over a holding period</a:t>
            </a:r>
          </a:p>
          <a:p>
            <a:pPr lvl="1" eaLnBrk="1" hangingPunct="1"/>
            <a:r>
              <a:rPr lang="en-US" altLang="en-US" sz="2200" dirty="0"/>
              <a:t>FX risk is also introduced by adding foreign currency assets and liabilities to a firm’s balance sheet</a:t>
            </a:r>
          </a:p>
          <a:p>
            <a:pPr eaLnBrk="1" hangingPunct="1"/>
            <a:endParaRPr lang="en-US" altLang="en-US" sz="2500" dirty="0"/>
          </a:p>
          <a:p>
            <a:pPr eaLnBrk="1" hangingPunct="1"/>
            <a:r>
              <a:rPr lang="en-US" altLang="en-US" sz="2500" dirty="0"/>
              <a:t>FIs, and particularly commercial banks, are the main participants in the FX markets</a:t>
            </a:r>
          </a:p>
        </p:txBody>
      </p:sp>
      <p:sp>
        <p:nvSpPr>
          <p:cNvPr id="5" name="Footer Placeholder 3">
            <a:extLst>
              <a:ext uri="{FF2B5EF4-FFF2-40B4-BE49-F238E27FC236}">
                <a16:creationId xmlns:a16="http://schemas.microsoft.com/office/drawing/2014/main" id="{9A8031C6-39DD-4256-9022-7EF185E50BB9}"/>
              </a:ext>
            </a:extLst>
          </p:cNvPr>
          <p:cNvSpPr>
            <a:spLocks noGrp="1"/>
          </p:cNvSpPr>
          <p:nvPr>
            <p:ph type="ftr" sz="quarter" idx="11"/>
          </p:nvPr>
        </p:nvSpPr>
        <p:spPr>
          <a:xfrm>
            <a:off x="643429" y="6537325"/>
            <a:ext cx="777469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26106A0-054B-4FB3-85BF-87ACBE27E202}"/>
              </a:ext>
            </a:extLst>
          </p:cNvPr>
          <p:cNvSpPr>
            <a:spLocks noGrp="1"/>
          </p:cNvSpPr>
          <p:nvPr>
            <p:ph type="sldNum" sz="quarter" idx="12"/>
          </p:nvPr>
        </p:nvSpPr>
        <p:spPr>
          <a:xfrm>
            <a:off x="6523222" y="6537846"/>
            <a:ext cx="2133600" cy="273050"/>
          </a:xfrm>
        </p:spPr>
        <p:txBody>
          <a:bodyPr/>
          <a:lstStyle/>
          <a:p>
            <a:pPr>
              <a:defRPr/>
            </a:pPr>
            <a:r>
              <a:rPr lang="en-US" altLang="en-US" dirty="0"/>
              <a:t>9-</a:t>
            </a:r>
            <a:fld id="{50570873-5802-4945-8C73-C2B4359A39C0}" type="slidenum">
              <a:rPr lang="en-US" altLang="en-US" smtClean="0"/>
              <a:pPr>
                <a:defRPr/>
              </a:pPr>
              <a:t>14</a:t>
            </a:fld>
            <a:endParaRPr lang="en-US" altLang="en-US" dirty="0"/>
          </a:p>
        </p:txBody>
      </p:sp>
    </p:spTree>
    <p:extLst>
      <p:ext uri="{BB962C8B-B14F-4D97-AF65-F5344CB8AC3E}">
        <p14:creationId xmlns:p14="http://schemas.microsoft.com/office/powerpoint/2010/main" val="12112407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119921" y="26238"/>
            <a:ext cx="7831984" cy="903152"/>
          </a:xfrm>
        </p:spPr>
        <p:txBody>
          <a:bodyPr anchor="ctr"/>
          <a:lstStyle/>
          <a:p>
            <a:pPr eaLnBrk="1" hangingPunct="1"/>
            <a:r>
              <a:rPr lang="en-US" altLang="en-US" sz="3500" dirty="0"/>
              <a:t>FX Risk: Example</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413480" y="6571937"/>
            <a:ext cx="7236500" cy="286063"/>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15</a:t>
            </a:fld>
            <a:endParaRPr lang="en-US" altLang="en-US" dirty="0"/>
          </a:p>
        </p:txBody>
      </p:sp>
      <p:pic>
        <p:nvPicPr>
          <p:cNvPr id="3" name="Picture 2" descr="A screenshot of a text&#10;&#10;Description automatically generated">
            <a:extLst>
              <a:ext uri="{FF2B5EF4-FFF2-40B4-BE49-F238E27FC236}">
                <a16:creationId xmlns:a16="http://schemas.microsoft.com/office/drawing/2014/main" id="{F6EF9EEF-76B8-2758-C38F-C4A6EE373712}"/>
              </a:ext>
            </a:extLst>
          </p:cNvPr>
          <p:cNvPicPr>
            <a:picLocks noChangeAspect="1"/>
          </p:cNvPicPr>
          <p:nvPr/>
        </p:nvPicPr>
        <p:blipFill>
          <a:blip r:embed="rId3"/>
          <a:stretch>
            <a:fillRect/>
          </a:stretch>
        </p:blipFill>
        <p:spPr>
          <a:xfrm>
            <a:off x="520558" y="1026044"/>
            <a:ext cx="7383693" cy="5242566"/>
          </a:xfrm>
          <a:prstGeom prst="rect">
            <a:avLst/>
          </a:prstGeom>
        </p:spPr>
      </p:pic>
    </p:spTree>
    <p:extLst>
      <p:ext uri="{BB962C8B-B14F-4D97-AF65-F5344CB8AC3E}">
        <p14:creationId xmlns:p14="http://schemas.microsoft.com/office/powerpoint/2010/main" val="35812806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FX Risk: Example (Continued)</a:t>
            </a:r>
          </a:p>
        </p:txBody>
      </p:sp>
      <p:sp>
        <p:nvSpPr>
          <p:cNvPr id="9221" name="Rectangle 3"/>
          <p:cNvSpPr>
            <a:spLocks noGrp="1" noChangeArrowheads="1"/>
          </p:cNvSpPr>
          <p:nvPr>
            <p:ph type="body" sz="half" idx="4294967295"/>
          </p:nvPr>
        </p:nvSpPr>
        <p:spPr>
          <a:xfrm>
            <a:off x="179882" y="1417637"/>
            <a:ext cx="8731770" cy="501543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To hedge, the U.S. firm could have entered into a forward:</a:t>
            </a:r>
          </a:p>
          <a:p>
            <a:pPr lvl="1" eaLnBrk="1" hangingPunct="1"/>
            <a:r>
              <a:rPr lang="en-US" altLang="en-US" sz="2200" dirty="0"/>
              <a:t>If the U.S. firm had entered into a one-month forward contract selling the Swiss franc on January 9, 2023, at the same time it purchase the spot francs, the U.S. firm would have been guaranteed an exchange rate of 1.0926 U.S. dollars per Swiss franc, or 0.9152 Swiss francs per U.S. dollar, on delivering the francs to the buyer in one month’s time</a:t>
            </a:r>
          </a:p>
          <a:p>
            <a:pPr lvl="1" eaLnBrk="1" hangingPunct="1"/>
            <a:r>
              <a:rPr lang="en-US" altLang="en-US" sz="2200" dirty="0"/>
              <a:t>If the U.S. firm had sold francs one month forward at 1.0926 on January 9, 2023, it would have largely avoided the $53,400 loss</a:t>
            </a:r>
          </a:p>
          <a:p>
            <a:pPr lvl="1" eaLnBrk="1" hangingPunct="1"/>
            <a:r>
              <a:rPr lang="en-US" altLang="en-US" sz="2200" dirty="0"/>
              <a:t>By selling 3 million francs forward, it would have received 1.0926 x Sf 3 million = $3,277,800 at the end of the month, suggesting a gain of $3,277,800 - $3,255,900 = $21,900.00 on the combined spot and forward transactions</a:t>
            </a:r>
          </a:p>
          <a:p>
            <a:pPr lvl="2" eaLnBrk="1" hangingPunct="1"/>
            <a:endParaRPr lang="en-US" altLang="en-US" sz="1900" dirty="0"/>
          </a:p>
          <a:p>
            <a:pPr lvl="1" eaLnBrk="1" hangingPunct="1"/>
            <a:endParaRPr lang="en-US" altLang="en-US" sz="2200" dirty="0"/>
          </a:p>
        </p:txBody>
      </p:sp>
      <p:sp>
        <p:nvSpPr>
          <p:cNvPr id="5" name="Footer Placeholder 3">
            <a:extLst>
              <a:ext uri="{FF2B5EF4-FFF2-40B4-BE49-F238E27FC236}">
                <a16:creationId xmlns:a16="http://schemas.microsoft.com/office/drawing/2014/main" id="{9A8031C6-39DD-4256-9022-7EF185E50BB9}"/>
              </a:ext>
            </a:extLst>
          </p:cNvPr>
          <p:cNvSpPr>
            <a:spLocks noGrp="1"/>
          </p:cNvSpPr>
          <p:nvPr>
            <p:ph type="ftr" sz="quarter" idx="11"/>
          </p:nvPr>
        </p:nvSpPr>
        <p:spPr>
          <a:xfrm>
            <a:off x="613185" y="6553200"/>
            <a:ext cx="783156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16</a:t>
            </a:fld>
            <a:endParaRPr lang="en-US" altLang="en-US" dirty="0"/>
          </a:p>
        </p:txBody>
      </p:sp>
    </p:spTree>
    <p:extLst>
      <p:ext uri="{BB962C8B-B14F-4D97-AF65-F5344CB8AC3E}">
        <p14:creationId xmlns:p14="http://schemas.microsoft.com/office/powerpoint/2010/main" val="32159911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Hedging Foreign Exchange Risk</a:t>
            </a:r>
          </a:p>
        </p:txBody>
      </p:sp>
      <p:sp>
        <p:nvSpPr>
          <p:cNvPr id="9221" name="Rectangle 3"/>
          <p:cNvSpPr>
            <a:spLocks noGrp="1" noChangeArrowheads="1"/>
          </p:cNvSpPr>
          <p:nvPr>
            <p:ph type="body" sz="half" idx="4294967295"/>
          </p:nvPr>
        </p:nvSpPr>
        <p:spPr>
          <a:xfrm>
            <a:off x="187377" y="1786717"/>
            <a:ext cx="8769246" cy="459159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Managers hedge to manage their exposure to currency risks, not to eliminate it</a:t>
            </a:r>
          </a:p>
          <a:p>
            <a:pPr lvl="1" eaLnBrk="1" hangingPunct="1"/>
            <a:r>
              <a:rPr lang="en-US" altLang="en-US" sz="2200" dirty="0"/>
              <a:t>While it reduces possible losses, it also reduces possible gains</a:t>
            </a:r>
          </a:p>
          <a:p>
            <a:pPr eaLnBrk="1" hangingPunct="1"/>
            <a:r>
              <a:rPr lang="en-US" altLang="en-US" sz="2500" dirty="0"/>
              <a:t>An FI can better control the scale of its FX exposure in either of two major ways:</a:t>
            </a:r>
          </a:p>
          <a:p>
            <a:pPr marL="801687" lvl="1" indent="-457200" eaLnBrk="1" hangingPunct="1">
              <a:buFont typeface="+mj-lt"/>
              <a:buAutoNum type="arabicPeriod"/>
            </a:pPr>
            <a:r>
              <a:rPr lang="en-US" altLang="en-US" sz="2200" dirty="0"/>
              <a:t>On-balance-sheet hedging involves making changes in the on-balance-sheet assets and liabilities to protect the FI’s profits from FX risk</a:t>
            </a:r>
          </a:p>
          <a:p>
            <a:pPr marL="801687" lvl="1" indent="-457200" eaLnBrk="1" hangingPunct="1">
              <a:buFont typeface="+mj-lt"/>
              <a:buAutoNum type="arabicPeriod"/>
            </a:pPr>
            <a:r>
              <a:rPr lang="en-US" altLang="en-US" sz="2200" dirty="0"/>
              <a:t>Off-balance-sheet hedging involves no on-balance-sheet changes, but rather involves taking a position in forward or other derivative securities to hedge FX risk</a:t>
            </a:r>
          </a:p>
          <a:p>
            <a:pPr eaLnBrk="1" hangingPunct="1"/>
            <a:endParaRPr lang="en-US" altLang="en-US" sz="2500" dirty="0"/>
          </a:p>
        </p:txBody>
      </p:sp>
      <p:sp>
        <p:nvSpPr>
          <p:cNvPr id="5" name="Footer Placeholder 3">
            <a:extLst>
              <a:ext uri="{FF2B5EF4-FFF2-40B4-BE49-F238E27FC236}">
                <a16:creationId xmlns:a16="http://schemas.microsoft.com/office/drawing/2014/main" id="{9A8031C6-39DD-4256-9022-7EF185E50BB9}"/>
              </a:ext>
            </a:extLst>
          </p:cNvPr>
          <p:cNvSpPr>
            <a:spLocks noGrp="1"/>
          </p:cNvSpPr>
          <p:nvPr>
            <p:ph type="ftr" sz="quarter" idx="11"/>
          </p:nvPr>
        </p:nvSpPr>
        <p:spPr>
          <a:xfrm>
            <a:off x="1086522" y="6553200"/>
            <a:ext cx="707853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17</a:t>
            </a:fld>
            <a:endParaRPr lang="en-US" altLang="en-US" dirty="0"/>
          </a:p>
        </p:txBody>
      </p:sp>
    </p:spTree>
    <p:extLst>
      <p:ext uri="{BB962C8B-B14F-4D97-AF65-F5344CB8AC3E}">
        <p14:creationId xmlns:p14="http://schemas.microsoft.com/office/powerpoint/2010/main" val="39482173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On-Balance-Sheet Hedging</a:t>
            </a:r>
          </a:p>
        </p:txBody>
      </p:sp>
      <p:sp>
        <p:nvSpPr>
          <p:cNvPr id="9221" name="Rectangle 3"/>
          <p:cNvSpPr>
            <a:spLocks noGrp="1" noChangeArrowheads="1"/>
          </p:cNvSpPr>
          <p:nvPr>
            <p:ph type="body" sz="half" idx="4294967295"/>
          </p:nvPr>
        </p:nvSpPr>
        <p:spPr>
          <a:xfrm>
            <a:off x="187377" y="1786717"/>
            <a:ext cx="8769246" cy="459159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By directly matching its foreign asset and liability book, an FI can lock in a positive return or profit spread whichever direction exchange rates change over the investment period</a:t>
            </a:r>
          </a:p>
          <a:p>
            <a:pPr eaLnBrk="1" hangingPunct="1"/>
            <a:r>
              <a:rPr lang="en-US" altLang="en-US" sz="2500" dirty="0"/>
              <a:t>Sources of FX risk exposure include the following:</a:t>
            </a:r>
          </a:p>
          <a:p>
            <a:pPr lvl="1" eaLnBrk="1" hangingPunct="1"/>
            <a:r>
              <a:rPr lang="en-US" altLang="en-US" sz="2200" dirty="0"/>
              <a:t>International differentials in real prices</a:t>
            </a:r>
          </a:p>
          <a:p>
            <a:pPr lvl="1" eaLnBrk="1" hangingPunct="1"/>
            <a:r>
              <a:rPr lang="en-US" altLang="en-US" sz="2200" dirty="0"/>
              <a:t>Cross-country differences in the real rate of interest</a:t>
            </a:r>
          </a:p>
          <a:p>
            <a:pPr lvl="1" eaLnBrk="1" hangingPunct="1"/>
            <a:r>
              <a:rPr lang="en-US" altLang="en-US" sz="2200" dirty="0"/>
              <a:t>Regulatory and government intervention</a:t>
            </a:r>
          </a:p>
          <a:p>
            <a:pPr lvl="1" eaLnBrk="1" hangingPunct="1"/>
            <a:r>
              <a:rPr lang="en-US" altLang="en-US" sz="2200" dirty="0"/>
              <a:t>Restrictions on capital movements</a:t>
            </a:r>
          </a:p>
          <a:p>
            <a:pPr lvl="1" eaLnBrk="1" hangingPunct="1"/>
            <a:r>
              <a:rPr lang="en-US" altLang="en-US" sz="2200" dirty="0"/>
              <a:t>Trade barriers</a:t>
            </a:r>
          </a:p>
          <a:p>
            <a:pPr lvl="1" eaLnBrk="1" hangingPunct="1"/>
            <a:r>
              <a:rPr lang="en-US" altLang="en-US" sz="2200" dirty="0"/>
              <a:t>Tariffs</a:t>
            </a:r>
          </a:p>
        </p:txBody>
      </p:sp>
      <p:sp>
        <p:nvSpPr>
          <p:cNvPr id="5" name="Footer Placeholder 3">
            <a:extLst>
              <a:ext uri="{FF2B5EF4-FFF2-40B4-BE49-F238E27FC236}">
                <a16:creationId xmlns:a16="http://schemas.microsoft.com/office/drawing/2014/main" id="{9A8031C6-39DD-4256-9022-7EF185E50BB9}"/>
              </a:ext>
            </a:extLst>
          </p:cNvPr>
          <p:cNvSpPr>
            <a:spLocks noGrp="1"/>
          </p:cNvSpPr>
          <p:nvPr>
            <p:ph type="ftr" sz="quarter" idx="11"/>
          </p:nvPr>
        </p:nvSpPr>
        <p:spPr>
          <a:xfrm>
            <a:off x="605117" y="6544235"/>
            <a:ext cx="793376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18</a:t>
            </a:fld>
            <a:endParaRPr lang="en-US" altLang="en-US" dirty="0"/>
          </a:p>
        </p:txBody>
      </p:sp>
    </p:spTree>
    <p:extLst>
      <p:ext uri="{BB962C8B-B14F-4D97-AF65-F5344CB8AC3E}">
        <p14:creationId xmlns:p14="http://schemas.microsoft.com/office/powerpoint/2010/main" val="7908193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Hedging with Forwards</a:t>
            </a:r>
          </a:p>
        </p:txBody>
      </p:sp>
      <p:sp>
        <p:nvSpPr>
          <p:cNvPr id="9221" name="Rectangle 3"/>
          <p:cNvSpPr>
            <a:spLocks noGrp="1" noChangeArrowheads="1"/>
          </p:cNvSpPr>
          <p:nvPr>
            <p:ph type="body" sz="half" idx="4294967295"/>
          </p:nvPr>
        </p:nvSpPr>
        <p:spPr>
          <a:xfrm>
            <a:off x="344774" y="1936097"/>
            <a:ext cx="8312047" cy="44042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Securities that may be used to hedge foreign exchange risk includes the following:</a:t>
            </a:r>
          </a:p>
          <a:p>
            <a:pPr lvl="1" eaLnBrk="1" hangingPunct="1"/>
            <a:r>
              <a:rPr lang="en-US" altLang="en-US" sz="2200" dirty="0"/>
              <a:t>Forwards</a:t>
            </a:r>
          </a:p>
          <a:p>
            <a:pPr lvl="1" eaLnBrk="1" hangingPunct="1"/>
            <a:r>
              <a:rPr lang="en-US" altLang="en-US" sz="2200" dirty="0"/>
              <a:t>Futures and options foreign exchange contracts</a:t>
            </a:r>
          </a:p>
          <a:p>
            <a:pPr lvl="1" eaLnBrk="1" hangingPunct="1"/>
            <a:r>
              <a:rPr lang="en-US" altLang="en-US" sz="2200" dirty="0"/>
              <a:t>Foreign exchange swaps</a:t>
            </a:r>
          </a:p>
        </p:txBody>
      </p:sp>
      <p:sp>
        <p:nvSpPr>
          <p:cNvPr id="5" name="Footer Placeholder 3">
            <a:extLst>
              <a:ext uri="{FF2B5EF4-FFF2-40B4-BE49-F238E27FC236}">
                <a16:creationId xmlns:a16="http://schemas.microsoft.com/office/drawing/2014/main" id="{9A8031C6-39DD-4256-9022-7EF185E50BB9}"/>
              </a:ext>
            </a:extLst>
          </p:cNvPr>
          <p:cNvSpPr>
            <a:spLocks noGrp="1"/>
          </p:cNvSpPr>
          <p:nvPr>
            <p:ph type="ftr" sz="quarter" idx="11"/>
          </p:nvPr>
        </p:nvSpPr>
        <p:spPr>
          <a:xfrm>
            <a:off x="1011218" y="6537325"/>
            <a:ext cx="712156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19</a:t>
            </a:fld>
            <a:endParaRPr lang="en-US" altLang="en-US" dirty="0"/>
          </a:p>
        </p:txBody>
      </p:sp>
    </p:spTree>
    <p:extLst>
      <p:ext uri="{BB962C8B-B14F-4D97-AF65-F5344CB8AC3E}">
        <p14:creationId xmlns:p14="http://schemas.microsoft.com/office/powerpoint/2010/main" val="225675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Overview of Foreign Exchange Markets</a:t>
            </a:r>
          </a:p>
        </p:txBody>
      </p:sp>
      <p:sp>
        <p:nvSpPr>
          <p:cNvPr id="4101" name="Rectangle 3"/>
          <p:cNvSpPr>
            <a:spLocks noGrp="1" noChangeArrowheads="1"/>
          </p:cNvSpPr>
          <p:nvPr>
            <p:ph type="body" sz="half" idx="4294967295"/>
          </p:nvPr>
        </p:nvSpPr>
        <p:spPr>
          <a:xfrm>
            <a:off x="127416" y="1719263"/>
            <a:ext cx="8836702"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Cash flows from the sale of products, services, or assets denominated in a foreign currency are transacted in </a:t>
            </a:r>
            <a:r>
              <a:rPr lang="en-US" altLang="en-US" sz="2500" b="1" dirty="0"/>
              <a:t>foreign exchange (FX) markets</a:t>
            </a:r>
          </a:p>
          <a:p>
            <a:pPr lvl="1" eaLnBrk="1" hangingPunct="1"/>
            <a:r>
              <a:rPr lang="en-US" altLang="en-US" sz="2200" dirty="0"/>
              <a:t>A </a:t>
            </a:r>
            <a:r>
              <a:rPr lang="en-US" altLang="en-US" sz="2200" b="1" dirty="0"/>
              <a:t>foreign exchange rate </a:t>
            </a:r>
            <a:r>
              <a:rPr lang="en-US" altLang="en-US" sz="2200" dirty="0"/>
              <a:t>is the price at which one currency (e.g., the U.S. dollar) can be exchanged for another currency (e.g., the Swiss franc) in the foreign exchange markets</a:t>
            </a:r>
          </a:p>
          <a:p>
            <a:pPr lvl="1" eaLnBrk="1" hangingPunct="1"/>
            <a:r>
              <a:rPr lang="en-US" altLang="en-US" sz="2200" dirty="0"/>
              <a:t>These transactions expose U.S. corporations and investors to </a:t>
            </a:r>
            <a:r>
              <a:rPr lang="en-US" altLang="en-US" sz="2200" b="1" dirty="0"/>
              <a:t>foreign exchange risk </a:t>
            </a:r>
            <a:r>
              <a:rPr lang="en-US" altLang="en-US" sz="2200" dirty="0"/>
              <a:t>as the cash flows are converted into and out of U.S. dollars</a:t>
            </a:r>
          </a:p>
          <a:p>
            <a:pPr eaLnBrk="1" hangingPunct="1"/>
            <a:r>
              <a:rPr lang="en-US" altLang="en-US" sz="2500" b="1" dirty="0"/>
              <a:t>Currency depreciation (appreciation) </a:t>
            </a:r>
            <a:r>
              <a:rPr lang="en-US" altLang="en-US" sz="2500" dirty="0"/>
              <a:t>occurs when a country’s currency falls (rises) in value relative to other currencies</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925157" y="6537325"/>
            <a:ext cx="729368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Role of Financial Institutions in FX Transactions</a:t>
            </a:r>
          </a:p>
        </p:txBody>
      </p:sp>
      <p:sp>
        <p:nvSpPr>
          <p:cNvPr id="9221" name="Rectangle 3"/>
          <p:cNvSpPr>
            <a:spLocks noGrp="1" noChangeArrowheads="1"/>
          </p:cNvSpPr>
          <p:nvPr>
            <p:ph type="body" sz="half" idx="4294967295"/>
          </p:nvPr>
        </p:nvSpPr>
        <p:spPr>
          <a:xfrm>
            <a:off x="194872" y="1936097"/>
            <a:ext cx="8701790" cy="44042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FX market transactions are conducted among dealers mainly OTC using telecommunication and computer networks</a:t>
            </a:r>
          </a:p>
          <a:p>
            <a:pPr lvl="1" eaLnBrk="1" hangingPunct="1"/>
            <a:r>
              <a:rPr lang="en-US" altLang="en-US" sz="2200" dirty="0"/>
              <a:t>A major structural change in FX trading has been the growing share of electronic brokerage in the interbank markets at the expense of direct dealing (and telecommunication)</a:t>
            </a:r>
          </a:p>
          <a:p>
            <a:pPr eaLnBrk="1" hangingPunct="1"/>
            <a:endParaRPr lang="en-US" altLang="en-US" sz="2500" dirty="0"/>
          </a:p>
          <a:p>
            <a:pPr eaLnBrk="1" hangingPunct="1"/>
            <a:r>
              <a:rPr lang="en-US" altLang="en-US" sz="2500" dirty="0"/>
              <a:t>Since 1982, when Singapore opened its FX market, FX markets have operated 24 hours a day	</a:t>
            </a:r>
          </a:p>
        </p:txBody>
      </p:sp>
      <p:sp>
        <p:nvSpPr>
          <p:cNvPr id="5" name="Footer Placeholder 3">
            <a:extLst>
              <a:ext uri="{FF2B5EF4-FFF2-40B4-BE49-F238E27FC236}">
                <a16:creationId xmlns:a16="http://schemas.microsoft.com/office/drawing/2014/main" id="{9A8031C6-39DD-4256-9022-7EF185E50BB9}"/>
              </a:ext>
            </a:extLst>
          </p:cNvPr>
          <p:cNvSpPr>
            <a:spLocks noGrp="1"/>
          </p:cNvSpPr>
          <p:nvPr>
            <p:ph type="ftr" sz="quarter" idx="11"/>
          </p:nvPr>
        </p:nvSpPr>
        <p:spPr>
          <a:xfrm>
            <a:off x="1093246" y="6533478"/>
            <a:ext cx="695750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20</a:t>
            </a:fld>
            <a:endParaRPr lang="en-US" altLang="en-US" dirty="0"/>
          </a:p>
        </p:txBody>
      </p:sp>
    </p:spTree>
    <p:extLst>
      <p:ext uri="{BB962C8B-B14F-4D97-AF65-F5344CB8AC3E}">
        <p14:creationId xmlns:p14="http://schemas.microsoft.com/office/powerpoint/2010/main" val="25123663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119921" y="26238"/>
            <a:ext cx="7831984" cy="1472778"/>
          </a:xfrm>
        </p:spPr>
        <p:txBody>
          <a:bodyPr anchor="ctr"/>
          <a:lstStyle/>
          <a:p>
            <a:pPr eaLnBrk="1" hangingPunct="1"/>
            <a:r>
              <a:rPr lang="en-US" altLang="en-US" sz="3500" dirty="0"/>
              <a:t>Financial Institutions in FX Transactions</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714181" y="6565228"/>
            <a:ext cx="771563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21</a:t>
            </a:fld>
            <a:endParaRPr lang="en-US" altLang="en-US" dirty="0"/>
          </a:p>
        </p:txBody>
      </p:sp>
      <p:pic>
        <p:nvPicPr>
          <p:cNvPr id="3" name="Picture 2">
            <a:extLst>
              <a:ext uri="{FF2B5EF4-FFF2-40B4-BE49-F238E27FC236}">
                <a16:creationId xmlns:a16="http://schemas.microsoft.com/office/drawing/2014/main" id="{1595528D-0E04-3228-0DE7-2E9101F1B70E}"/>
              </a:ext>
            </a:extLst>
          </p:cNvPr>
          <p:cNvPicPr>
            <a:picLocks noChangeAspect="1"/>
          </p:cNvPicPr>
          <p:nvPr/>
        </p:nvPicPr>
        <p:blipFill>
          <a:blip r:embed="rId3"/>
          <a:stretch>
            <a:fillRect/>
          </a:stretch>
        </p:blipFill>
        <p:spPr>
          <a:xfrm>
            <a:off x="567752" y="1499016"/>
            <a:ext cx="7418929" cy="1929984"/>
          </a:xfrm>
          <a:prstGeom prst="rect">
            <a:avLst/>
          </a:prstGeom>
        </p:spPr>
      </p:pic>
      <p:pic>
        <p:nvPicPr>
          <p:cNvPr id="7" name="Picture 6">
            <a:extLst>
              <a:ext uri="{FF2B5EF4-FFF2-40B4-BE49-F238E27FC236}">
                <a16:creationId xmlns:a16="http://schemas.microsoft.com/office/drawing/2014/main" id="{4C5F3366-28AF-CC9A-3DB7-7BD63068E668}"/>
              </a:ext>
            </a:extLst>
          </p:cNvPr>
          <p:cNvPicPr>
            <a:picLocks noChangeAspect="1"/>
          </p:cNvPicPr>
          <p:nvPr/>
        </p:nvPicPr>
        <p:blipFill>
          <a:blip r:embed="rId4"/>
          <a:stretch>
            <a:fillRect/>
          </a:stretch>
        </p:blipFill>
        <p:spPr>
          <a:xfrm>
            <a:off x="567752" y="3535026"/>
            <a:ext cx="7981950" cy="2924175"/>
          </a:xfrm>
          <a:prstGeom prst="rect">
            <a:avLst/>
          </a:prstGeom>
        </p:spPr>
      </p:pic>
    </p:spTree>
    <p:extLst>
      <p:ext uri="{BB962C8B-B14F-4D97-AF65-F5344CB8AC3E}">
        <p14:creationId xmlns:p14="http://schemas.microsoft.com/office/powerpoint/2010/main" val="32731109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Role of Financial Institutions in FX Transactions (Continued)</a:t>
            </a:r>
          </a:p>
        </p:txBody>
      </p:sp>
      <p:sp>
        <p:nvSpPr>
          <p:cNvPr id="9221" name="Rectangle 3"/>
          <p:cNvSpPr>
            <a:spLocks noGrp="1" noChangeArrowheads="1"/>
          </p:cNvSpPr>
          <p:nvPr>
            <p:ph type="body" sz="half" idx="4294967295"/>
          </p:nvPr>
        </p:nvSpPr>
        <p:spPr>
          <a:xfrm>
            <a:off x="273570" y="1593954"/>
            <a:ext cx="8596859" cy="488179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An FI’s </a:t>
            </a:r>
            <a:r>
              <a:rPr lang="en-US" altLang="en-US" sz="2400" b="1" dirty="0"/>
              <a:t>net exposure </a:t>
            </a:r>
            <a:r>
              <a:rPr lang="en-US" altLang="en-US" sz="2400" dirty="0"/>
              <a:t>is the overall FX exposure in any given currency, measured by its net book or position exposure, where </a:t>
            </a:r>
            <a:r>
              <a:rPr lang="en-US" altLang="en-US" sz="2400" i="1" dirty="0"/>
              <a:t>i</a:t>
            </a:r>
            <a:r>
              <a:rPr lang="en-US" altLang="en-US" sz="2400" dirty="0"/>
              <a:t> = </a:t>
            </a:r>
            <a:r>
              <a:rPr lang="en-US" altLang="en-US" sz="2400" i="1" dirty="0"/>
              <a:t>i</a:t>
            </a:r>
            <a:r>
              <a:rPr lang="en-US" altLang="en-US" sz="2400" i="1" baseline="30000" dirty="0"/>
              <a:t>th</a:t>
            </a:r>
            <a:r>
              <a:rPr lang="en-US" altLang="en-US" sz="2400" dirty="0"/>
              <a:t> country’s currency:</a:t>
            </a:r>
          </a:p>
          <a:p>
            <a:pPr eaLnBrk="1" hangingPunct="1"/>
            <a:endParaRPr lang="en-US" altLang="en-US" sz="2400" dirty="0"/>
          </a:p>
          <a:p>
            <a:pPr eaLnBrk="1" hangingPunct="1"/>
            <a:endParaRPr lang="en-US" altLang="en-US" sz="2400" dirty="0"/>
          </a:p>
          <a:p>
            <a:pPr marL="0" indent="0" eaLnBrk="1" hangingPunct="1">
              <a:buNone/>
            </a:pPr>
            <a:endParaRPr lang="en-US" altLang="en-US" sz="2400" dirty="0"/>
          </a:p>
          <a:p>
            <a:pPr eaLnBrk="1" hangingPunct="1"/>
            <a:r>
              <a:rPr lang="en-US" altLang="en-US" sz="2400" dirty="0"/>
              <a:t>A </a:t>
            </a:r>
            <a:r>
              <a:rPr lang="en-US" altLang="en-US" sz="2400" i="1" dirty="0"/>
              <a:t>positive</a:t>
            </a:r>
            <a:r>
              <a:rPr lang="en-US" altLang="en-US" sz="2400" dirty="0"/>
              <a:t> net exposure position implies an FI is overall </a:t>
            </a:r>
            <a:r>
              <a:rPr lang="en-US" altLang="en-US" sz="2400" b="1" dirty="0"/>
              <a:t>net long in a currency </a:t>
            </a:r>
            <a:r>
              <a:rPr lang="en-US" altLang="en-US" sz="2400" dirty="0"/>
              <a:t>(i.e., the FI has purchased more foreign currency than it has sold)</a:t>
            </a:r>
          </a:p>
          <a:p>
            <a:pPr eaLnBrk="1" hangingPunct="1"/>
            <a:r>
              <a:rPr lang="en-US" altLang="en-US" sz="2400" dirty="0"/>
              <a:t>A </a:t>
            </a:r>
            <a:r>
              <a:rPr lang="en-US" altLang="en-US" sz="2400" i="1" dirty="0"/>
              <a:t>negative</a:t>
            </a:r>
            <a:r>
              <a:rPr lang="en-US" altLang="en-US" sz="2400" dirty="0"/>
              <a:t> net exposure position implies the FI is </a:t>
            </a:r>
            <a:r>
              <a:rPr lang="en-US" altLang="en-US" sz="2400" b="1" dirty="0"/>
              <a:t>net short</a:t>
            </a:r>
            <a:r>
              <a:rPr lang="en-US" altLang="en-US" sz="2400" dirty="0"/>
              <a:t> (i.e., the FI has sold more foreign currency than it has purchased) in a foreign currency</a:t>
            </a:r>
          </a:p>
        </p:txBody>
      </p:sp>
      <p:sp>
        <p:nvSpPr>
          <p:cNvPr id="5" name="Footer Placeholder 3">
            <a:extLst>
              <a:ext uri="{FF2B5EF4-FFF2-40B4-BE49-F238E27FC236}">
                <a16:creationId xmlns:a16="http://schemas.microsoft.com/office/drawing/2014/main" id="{9A8031C6-39DD-4256-9022-7EF185E50BB9}"/>
              </a:ext>
            </a:extLst>
          </p:cNvPr>
          <p:cNvSpPr>
            <a:spLocks noGrp="1"/>
          </p:cNvSpPr>
          <p:nvPr>
            <p:ph type="ftr" sz="quarter" idx="11"/>
          </p:nvPr>
        </p:nvSpPr>
        <p:spPr>
          <a:xfrm>
            <a:off x="908154" y="6569440"/>
            <a:ext cx="742277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22</a:t>
            </a:fld>
            <a:endParaRPr lang="en-US" altLang="en-US" dirty="0"/>
          </a:p>
        </p:txBody>
      </p:sp>
      <p:pic>
        <p:nvPicPr>
          <p:cNvPr id="3" name="Picture 2">
            <a:extLst>
              <a:ext uri="{FF2B5EF4-FFF2-40B4-BE49-F238E27FC236}">
                <a16:creationId xmlns:a16="http://schemas.microsoft.com/office/drawing/2014/main" id="{F02CC0E2-D4C9-4F2D-81A9-65130C2D5E43}"/>
              </a:ext>
            </a:extLst>
          </p:cNvPr>
          <p:cNvPicPr>
            <a:picLocks noChangeAspect="1"/>
          </p:cNvPicPr>
          <p:nvPr/>
        </p:nvPicPr>
        <p:blipFill>
          <a:blip r:embed="rId3"/>
          <a:stretch>
            <a:fillRect/>
          </a:stretch>
        </p:blipFill>
        <p:spPr>
          <a:xfrm>
            <a:off x="742012" y="2987866"/>
            <a:ext cx="7764905" cy="1182070"/>
          </a:xfrm>
          <a:prstGeom prst="rect">
            <a:avLst/>
          </a:prstGeom>
        </p:spPr>
      </p:pic>
    </p:spTree>
    <p:extLst>
      <p:ext uri="{BB962C8B-B14F-4D97-AF65-F5344CB8AC3E}">
        <p14:creationId xmlns:p14="http://schemas.microsoft.com/office/powerpoint/2010/main" val="37106556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p:txBody>
          <a:bodyPr anchor="ctr"/>
          <a:lstStyle/>
          <a:p>
            <a:pPr eaLnBrk="1" hangingPunct="1"/>
            <a:r>
              <a:rPr lang="en-US" altLang="en-US" sz="3500" dirty="0"/>
              <a:t>Role of Financial Institutions in FX Transactions (Concluded)</a:t>
            </a:r>
          </a:p>
        </p:txBody>
      </p:sp>
      <p:sp>
        <p:nvSpPr>
          <p:cNvPr id="9221" name="Rectangle 3"/>
          <p:cNvSpPr>
            <a:spLocks noGrp="1" noChangeArrowheads="1"/>
          </p:cNvSpPr>
          <p:nvPr>
            <p:ph type="body" sz="half" idx="4294967295"/>
          </p:nvPr>
        </p:nvSpPr>
        <p:spPr>
          <a:xfrm>
            <a:off x="202367" y="1656413"/>
            <a:ext cx="8649326" cy="480684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A financial institution’s position in the FX markets generally reflects four trading activities:</a:t>
            </a:r>
          </a:p>
          <a:p>
            <a:pPr marL="801687" lvl="1" indent="-457200" eaLnBrk="1" hangingPunct="1">
              <a:buFont typeface="+mj-lt"/>
              <a:buAutoNum type="arabicPeriod"/>
            </a:pPr>
            <a:r>
              <a:rPr lang="en-US" altLang="en-US" sz="2200" dirty="0"/>
              <a:t>Purchase and sale of foreign currencies to allow customers to partake in and complete international commercial trade transactions</a:t>
            </a:r>
          </a:p>
          <a:p>
            <a:pPr marL="801687" lvl="1" indent="-457200" eaLnBrk="1" hangingPunct="1">
              <a:buFont typeface="+mj-lt"/>
              <a:buAutoNum type="arabicPeriod"/>
            </a:pPr>
            <a:r>
              <a:rPr lang="en-US" altLang="en-US" sz="2200" dirty="0"/>
              <a:t>Purchase and sale of foreign currencies to allow customers (or the FI itself) to take positions in foreign real and financial investments</a:t>
            </a:r>
          </a:p>
          <a:p>
            <a:pPr marL="801687" lvl="1" indent="-457200" eaLnBrk="1" hangingPunct="1">
              <a:buFont typeface="+mj-lt"/>
              <a:buAutoNum type="arabicPeriod"/>
            </a:pPr>
            <a:r>
              <a:rPr lang="en-US" altLang="en-US" sz="2200" dirty="0"/>
              <a:t>Purchase and sale of foreign currencies for hedging purposes to offset customer (or FI) exposure in any given currency</a:t>
            </a:r>
          </a:p>
          <a:p>
            <a:pPr marL="801687" lvl="1" indent="-457200" eaLnBrk="1" hangingPunct="1">
              <a:buFont typeface="+mj-lt"/>
              <a:buAutoNum type="arabicPeriod"/>
            </a:pPr>
            <a:r>
              <a:rPr lang="en-US" altLang="en-US" sz="2200" dirty="0"/>
              <a:t>Purchase and sale of foreign currencies for speculative purposes through forecasting or anticipating future movements in FX rates</a:t>
            </a:r>
          </a:p>
        </p:txBody>
      </p:sp>
      <p:sp>
        <p:nvSpPr>
          <p:cNvPr id="5" name="Footer Placeholder 3">
            <a:extLst>
              <a:ext uri="{FF2B5EF4-FFF2-40B4-BE49-F238E27FC236}">
                <a16:creationId xmlns:a16="http://schemas.microsoft.com/office/drawing/2014/main" id="{9A8031C6-39DD-4256-9022-7EF185E50BB9}"/>
              </a:ext>
            </a:extLst>
          </p:cNvPr>
          <p:cNvSpPr>
            <a:spLocks noGrp="1"/>
          </p:cNvSpPr>
          <p:nvPr>
            <p:ph type="ftr" sz="quarter" idx="11"/>
          </p:nvPr>
        </p:nvSpPr>
        <p:spPr>
          <a:xfrm>
            <a:off x="629322" y="6552503"/>
            <a:ext cx="788535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726106A0-054B-4FB3-85BF-87ACBE27E20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23</a:t>
            </a:fld>
            <a:endParaRPr lang="en-US" altLang="en-US" dirty="0"/>
          </a:p>
        </p:txBody>
      </p:sp>
    </p:spTree>
    <p:extLst>
      <p:ext uri="{BB962C8B-B14F-4D97-AF65-F5344CB8AC3E}">
        <p14:creationId xmlns:p14="http://schemas.microsoft.com/office/powerpoint/2010/main" val="36485516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Interaction of Interest Rates, Inflation, and Exchange Rates</a:t>
            </a:r>
          </a:p>
        </p:txBody>
      </p:sp>
      <p:sp>
        <p:nvSpPr>
          <p:cNvPr id="30725" name="Rectangle 3"/>
          <p:cNvSpPr>
            <a:spLocks noGrp="1" noChangeArrowheads="1"/>
          </p:cNvSpPr>
          <p:nvPr>
            <p:ph type="body" sz="half" idx="4294967295"/>
          </p:nvPr>
        </p:nvSpPr>
        <p:spPr>
          <a:xfrm>
            <a:off x="269823" y="1719263"/>
            <a:ext cx="8581869" cy="471901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Recall the relationship among nominal interest rates, real interest rates, and expected inflation is the </a:t>
            </a:r>
            <a:r>
              <a:rPr lang="en-US" altLang="en-US" sz="2500" i="1" dirty="0"/>
              <a:t>Fisher effect</a:t>
            </a:r>
          </a:p>
          <a:p>
            <a:pPr eaLnBrk="1" hangingPunct="1"/>
            <a:endParaRPr lang="en-US" altLang="en-US" sz="2500" i="1" dirty="0"/>
          </a:p>
          <a:p>
            <a:pPr eaLnBrk="1" hangingPunct="1"/>
            <a:endParaRPr lang="en-US" altLang="en-US" sz="2500" i="1" dirty="0"/>
          </a:p>
          <a:p>
            <a:pPr eaLnBrk="1" hangingPunct="1"/>
            <a:endParaRPr lang="en-US" altLang="en-US" sz="2500" i="1" dirty="0"/>
          </a:p>
          <a:p>
            <a:pPr eaLnBrk="1" hangingPunct="1"/>
            <a:endParaRPr lang="en-US" altLang="en-US" sz="2500" i="1" dirty="0"/>
          </a:p>
          <a:p>
            <a:pPr eaLnBrk="1" hangingPunct="1"/>
            <a:endParaRPr lang="en-US" altLang="en-US" sz="2500" i="1" dirty="0"/>
          </a:p>
          <a:p>
            <a:pPr eaLnBrk="1" hangingPunct="1"/>
            <a:endParaRPr lang="en-US" altLang="en-US" sz="2500" i="1" dirty="0"/>
          </a:p>
          <a:p>
            <a:pPr eaLnBrk="1" hangingPunct="1"/>
            <a:endParaRPr lang="en-US" altLang="en-US" sz="2500" i="1" dirty="0"/>
          </a:p>
          <a:p>
            <a:pPr marL="452437" indent="-457200" eaLnBrk="1" hangingPunct="1"/>
            <a:endParaRPr lang="en-US" altLang="en-US" sz="2600" dirty="0"/>
          </a:p>
        </p:txBody>
      </p:sp>
      <p:sp>
        <p:nvSpPr>
          <p:cNvPr id="8" name="Footer Placeholder 3">
            <a:extLst>
              <a:ext uri="{FF2B5EF4-FFF2-40B4-BE49-F238E27FC236}">
                <a16:creationId xmlns:a16="http://schemas.microsoft.com/office/drawing/2014/main" id="{308AE2AA-45C1-4CC2-9562-30B316CABD91}"/>
              </a:ext>
            </a:extLst>
          </p:cNvPr>
          <p:cNvSpPr>
            <a:spLocks noGrp="1"/>
          </p:cNvSpPr>
          <p:nvPr>
            <p:ph type="ftr" sz="quarter" idx="11"/>
          </p:nvPr>
        </p:nvSpPr>
        <p:spPr>
          <a:xfrm>
            <a:off x="753035" y="6553200"/>
            <a:ext cx="7605657"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24</a:t>
            </a:fld>
            <a:endParaRPr lang="en-US" altLang="en-US" dirty="0"/>
          </a:p>
        </p:txBody>
      </p:sp>
      <p:pic>
        <p:nvPicPr>
          <p:cNvPr id="3" name="Picture 2">
            <a:extLst>
              <a:ext uri="{FF2B5EF4-FFF2-40B4-BE49-F238E27FC236}">
                <a16:creationId xmlns:a16="http://schemas.microsoft.com/office/drawing/2014/main" id="{9E2D0A73-3099-4768-BF35-92B9CE29C5E0}"/>
              </a:ext>
            </a:extLst>
          </p:cNvPr>
          <p:cNvPicPr>
            <a:picLocks noChangeAspect="1"/>
          </p:cNvPicPr>
          <p:nvPr/>
        </p:nvPicPr>
        <p:blipFill>
          <a:blip r:embed="rId3"/>
          <a:stretch>
            <a:fillRect/>
          </a:stretch>
        </p:blipFill>
        <p:spPr>
          <a:xfrm>
            <a:off x="2949355" y="2874490"/>
            <a:ext cx="2559490" cy="669405"/>
          </a:xfrm>
          <a:prstGeom prst="rect">
            <a:avLst/>
          </a:prstGeom>
        </p:spPr>
      </p:pic>
      <p:pic>
        <p:nvPicPr>
          <p:cNvPr id="5" name="Picture 4">
            <a:extLst>
              <a:ext uri="{FF2B5EF4-FFF2-40B4-BE49-F238E27FC236}">
                <a16:creationId xmlns:a16="http://schemas.microsoft.com/office/drawing/2014/main" id="{5268B34D-0160-4CFF-A72C-3BB73E4FAD69}"/>
              </a:ext>
            </a:extLst>
          </p:cNvPr>
          <p:cNvPicPr>
            <a:picLocks noChangeAspect="1"/>
          </p:cNvPicPr>
          <p:nvPr/>
        </p:nvPicPr>
        <p:blipFill>
          <a:blip r:embed="rId4"/>
          <a:stretch>
            <a:fillRect/>
          </a:stretch>
        </p:blipFill>
        <p:spPr>
          <a:xfrm>
            <a:off x="2128486" y="3694708"/>
            <a:ext cx="4201228" cy="1770632"/>
          </a:xfrm>
          <a:prstGeom prst="rect">
            <a:avLst/>
          </a:prstGeom>
        </p:spPr>
      </p:pic>
    </p:spTree>
    <p:extLst>
      <p:ext uri="{BB962C8B-B14F-4D97-AF65-F5344CB8AC3E}">
        <p14:creationId xmlns:p14="http://schemas.microsoft.com/office/powerpoint/2010/main" val="29766330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Interaction of Interest Rates, Inflation, and Exchange Rates (Continued)</a:t>
            </a:r>
          </a:p>
        </p:txBody>
      </p:sp>
      <p:sp>
        <p:nvSpPr>
          <p:cNvPr id="30725" name="Rectangle 3"/>
          <p:cNvSpPr>
            <a:spLocks noGrp="1" noChangeArrowheads="1"/>
          </p:cNvSpPr>
          <p:nvPr>
            <p:ph type="body" sz="half" idx="4294967295"/>
          </p:nvPr>
        </p:nvSpPr>
        <p:spPr>
          <a:xfrm>
            <a:off x="269823" y="1719263"/>
            <a:ext cx="8581869" cy="471901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The international Fisher effect incorporated FX rates into the relationship; the expected spot rate is the current spot rate multiplied by the ratio of the foreign nominal interest rate to the domestic nominal interest rate:</a:t>
            </a:r>
          </a:p>
          <a:p>
            <a:pPr eaLnBrk="1" hangingPunct="1"/>
            <a:endParaRPr lang="en-US" altLang="en-US" sz="2400" dirty="0"/>
          </a:p>
          <a:p>
            <a:pPr eaLnBrk="1" hangingPunct="1"/>
            <a:endParaRPr lang="en-US" altLang="en-US" sz="2400" dirty="0"/>
          </a:p>
          <a:p>
            <a:pPr eaLnBrk="1" hangingPunct="1"/>
            <a:r>
              <a:rPr lang="en-US" altLang="en-US" sz="2400" dirty="0"/>
              <a:t>Suppose the spot exchange rate of U.S. dollars for Canadian dollars is 0.7709, the current nominal interest rate in the U.S. is 4%, and the nominal interest rate in Canada is 5%. The international Fisher effect predicts:</a:t>
            </a:r>
          </a:p>
        </p:txBody>
      </p:sp>
      <p:sp>
        <p:nvSpPr>
          <p:cNvPr id="8" name="Footer Placeholder 3">
            <a:extLst>
              <a:ext uri="{FF2B5EF4-FFF2-40B4-BE49-F238E27FC236}">
                <a16:creationId xmlns:a16="http://schemas.microsoft.com/office/drawing/2014/main" id="{308AE2AA-45C1-4CC2-9562-30B316CABD91}"/>
              </a:ext>
            </a:extLst>
          </p:cNvPr>
          <p:cNvSpPr>
            <a:spLocks noGrp="1"/>
          </p:cNvSpPr>
          <p:nvPr>
            <p:ph type="ftr" sz="quarter" idx="11"/>
          </p:nvPr>
        </p:nvSpPr>
        <p:spPr>
          <a:xfrm>
            <a:off x="790201" y="6568554"/>
            <a:ext cx="7541111"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25</a:t>
            </a:fld>
            <a:endParaRPr lang="en-US" altLang="en-US" dirty="0"/>
          </a:p>
        </p:txBody>
      </p:sp>
      <p:pic>
        <p:nvPicPr>
          <p:cNvPr id="4" name="Picture 3">
            <a:extLst>
              <a:ext uri="{FF2B5EF4-FFF2-40B4-BE49-F238E27FC236}">
                <a16:creationId xmlns:a16="http://schemas.microsoft.com/office/drawing/2014/main" id="{AFA34A58-468B-4FD1-83EB-D4E8BEEFBFC1}"/>
              </a:ext>
            </a:extLst>
          </p:cNvPr>
          <p:cNvPicPr>
            <a:picLocks noChangeAspect="1"/>
          </p:cNvPicPr>
          <p:nvPr/>
        </p:nvPicPr>
        <p:blipFill>
          <a:blip r:embed="rId3"/>
          <a:stretch>
            <a:fillRect/>
          </a:stretch>
        </p:blipFill>
        <p:spPr>
          <a:xfrm>
            <a:off x="1321008" y="3404739"/>
            <a:ext cx="6479498" cy="638039"/>
          </a:xfrm>
          <a:prstGeom prst="rect">
            <a:avLst/>
          </a:prstGeom>
        </p:spPr>
      </p:pic>
      <p:pic>
        <p:nvPicPr>
          <p:cNvPr id="7" name="Picture 6">
            <a:extLst>
              <a:ext uri="{FF2B5EF4-FFF2-40B4-BE49-F238E27FC236}">
                <a16:creationId xmlns:a16="http://schemas.microsoft.com/office/drawing/2014/main" id="{A29A2515-B6F2-49AB-AF43-0D2079E77580}"/>
              </a:ext>
            </a:extLst>
          </p:cNvPr>
          <p:cNvPicPr>
            <a:picLocks noChangeAspect="1"/>
          </p:cNvPicPr>
          <p:nvPr/>
        </p:nvPicPr>
        <p:blipFill>
          <a:blip r:embed="rId4"/>
          <a:stretch>
            <a:fillRect/>
          </a:stretch>
        </p:blipFill>
        <p:spPr>
          <a:xfrm>
            <a:off x="775741" y="5722000"/>
            <a:ext cx="7570032" cy="658031"/>
          </a:xfrm>
          <a:prstGeom prst="rect">
            <a:avLst/>
          </a:prstGeom>
        </p:spPr>
      </p:pic>
    </p:spTree>
    <p:extLst>
      <p:ext uri="{BB962C8B-B14F-4D97-AF65-F5344CB8AC3E}">
        <p14:creationId xmlns:p14="http://schemas.microsoft.com/office/powerpoint/2010/main" val="7083564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Purchasing Power Parity (PPP)</a:t>
            </a:r>
          </a:p>
        </p:txBody>
      </p:sp>
      <p:sp>
        <p:nvSpPr>
          <p:cNvPr id="30725" name="Rectangle 3"/>
          <p:cNvSpPr>
            <a:spLocks noGrp="1" noChangeArrowheads="1"/>
          </p:cNvSpPr>
          <p:nvPr>
            <p:ph type="body" sz="half" idx="4294967295"/>
          </p:nvPr>
        </p:nvSpPr>
        <p:spPr>
          <a:xfrm>
            <a:off x="269823" y="1719263"/>
            <a:ext cx="8581869" cy="471901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Purchasing power parity (PPP) </a:t>
            </a:r>
            <a:r>
              <a:rPr lang="en-US" altLang="en-US" sz="2500" dirty="0"/>
              <a:t>is the theory explaining the change in foreign currency exchange rates as inflation rates in the countries change</a:t>
            </a:r>
          </a:p>
          <a:p>
            <a:pPr eaLnBrk="1" hangingPunct="1">
              <a:buFont typeface="Wingdings" pitchFamily="2" charset="2"/>
              <a:buNone/>
            </a:pPr>
            <a:endParaRPr lang="en-US" altLang="en-US" sz="2500" dirty="0"/>
          </a:p>
          <a:p>
            <a:pPr eaLnBrk="1" hangingPunct="1"/>
            <a:endParaRPr lang="en-US" altLang="en-US" sz="2500" dirty="0"/>
          </a:p>
          <a:p>
            <a:pPr lvl="2" eaLnBrk="1" hangingPunct="1">
              <a:buFont typeface="Wingdings" pitchFamily="2" charset="2"/>
              <a:buNone/>
            </a:pPr>
            <a:endParaRPr lang="en-US" altLang="en-US" sz="2500" b="1" i="1" dirty="0"/>
          </a:p>
          <a:p>
            <a:pPr lvl="2" eaLnBrk="1" hangingPunct="1">
              <a:buFont typeface="Wingdings" pitchFamily="2" charset="2"/>
              <a:buNone/>
            </a:pPr>
            <a:endParaRPr lang="en-US" altLang="en-US" sz="2500" b="1" i="1" dirty="0"/>
          </a:p>
        </p:txBody>
      </p:sp>
      <p:sp>
        <p:nvSpPr>
          <p:cNvPr id="8" name="Footer Placeholder 3">
            <a:extLst>
              <a:ext uri="{FF2B5EF4-FFF2-40B4-BE49-F238E27FC236}">
                <a16:creationId xmlns:a16="http://schemas.microsoft.com/office/drawing/2014/main" id="{308AE2AA-45C1-4CC2-9562-30B316CABD91}"/>
              </a:ext>
            </a:extLst>
          </p:cNvPr>
          <p:cNvSpPr>
            <a:spLocks noGrp="1"/>
          </p:cNvSpPr>
          <p:nvPr>
            <p:ph type="ftr" sz="quarter" idx="11"/>
          </p:nvPr>
        </p:nvSpPr>
        <p:spPr>
          <a:xfrm>
            <a:off x="597063" y="6568554"/>
            <a:ext cx="7952371"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26</a:t>
            </a:fld>
            <a:endParaRPr lang="en-US" altLang="en-US" dirty="0"/>
          </a:p>
        </p:txBody>
      </p:sp>
      <p:pic>
        <p:nvPicPr>
          <p:cNvPr id="7" name="Picture 6">
            <a:extLst>
              <a:ext uri="{FF2B5EF4-FFF2-40B4-BE49-F238E27FC236}">
                <a16:creationId xmlns:a16="http://schemas.microsoft.com/office/drawing/2014/main" id="{8B017D57-1850-4B5C-A3D4-A5FD25C5DF41}"/>
              </a:ext>
            </a:extLst>
          </p:cNvPr>
          <p:cNvPicPr>
            <a:picLocks noChangeAspect="1"/>
          </p:cNvPicPr>
          <p:nvPr/>
        </p:nvPicPr>
        <p:blipFill>
          <a:blip r:embed="rId3"/>
          <a:stretch>
            <a:fillRect/>
          </a:stretch>
        </p:blipFill>
        <p:spPr>
          <a:xfrm>
            <a:off x="524655" y="3023817"/>
            <a:ext cx="3695075" cy="841656"/>
          </a:xfrm>
          <a:prstGeom prst="rect">
            <a:avLst/>
          </a:prstGeom>
        </p:spPr>
      </p:pic>
      <p:pic>
        <p:nvPicPr>
          <p:cNvPr id="11" name="Picture 10">
            <a:extLst>
              <a:ext uri="{FF2B5EF4-FFF2-40B4-BE49-F238E27FC236}">
                <a16:creationId xmlns:a16="http://schemas.microsoft.com/office/drawing/2014/main" id="{A728939D-8BFB-45B8-A80C-B036988E83CB}"/>
              </a:ext>
            </a:extLst>
          </p:cNvPr>
          <p:cNvPicPr>
            <a:picLocks noChangeAspect="1"/>
          </p:cNvPicPr>
          <p:nvPr/>
        </p:nvPicPr>
        <p:blipFill>
          <a:blip r:embed="rId4"/>
          <a:stretch>
            <a:fillRect/>
          </a:stretch>
        </p:blipFill>
        <p:spPr>
          <a:xfrm>
            <a:off x="5093789" y="3037613"/>
            <a:ext cx="3064741" cy="926388"/>
          </a:xfrm>
          <a:prstGeom prst="rect">
            <a:avLst/>
          </a:prstGeom>
        </p:spPr>
      </p:pic>
      <p:pic>
        <p:nvPicPr>
          <p:cNvPr id="13" name="Picture 12">
            <a:extLst>
              <a:ext uri="{FF2B5EF4-FFF2-40B4-BE49-F238E27FC236}">
                <a16:creationId xmlns:a16="http://schemas.microsoft.com/office/drawing/2014/main" id="{2CFC8842-EDED-462F-A8EF-35895926A486}"/>
              </a:ext>
            </a:extLst>
          </p:cNvPr>
          <p:cNvPicPr>
            <a:picLocks noChangeAspect="1"/>
          </p:cNvPicPr>
          <p:nvPr/>
        </p:nvPicPr>
        <p:blipFill>
          <a:blip r:embed="rId5"/>
          <a:stretch>
            <a:fillRect/>
          </a:stretch>
        </p:blipFill>
        <p:spPr>
          <a:xfrm>
            <a:off x="985470" y="3980398"/>
            <a:ext cx="7586026" cy="2329966"/>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Purchasing Power Parity (PPP) (Continued)</a:t>
            </a:r>
          </a:p>
        </p:txBody>
      </p:sp>
      <p:sp>
        <p:nvSpPr>
          <p:cNvPr id="30725" name="Rectangle 3"/>
          <p:cNvSpPr>
            <a:spLocks noGrp="1" noChangeArrowheads="1"/>
          </p:cNvSpPr>
          <p:nvPr>
            <p:ph type="body" sz="half" idx="4294967295"/>
          </p:nvPr>
        </p:nvSpPr>
        <p:spPr>
          <a:xfrm>
            <a:off x="282315" y="1669295"/>
            <a:ext cx="8581869"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Assuming real rates of interest (or rates of time preference) are equal across countries:</a:t>
            </a:r>
          </a:p>
          <a:p>
            <a:pPr marL="0" indent="0" eaLnBrk="1" hangingPunct="1">
              <a:buNone/>
            </a:pPr>
            <a:endParaRPr lang="en-US" altLang="en-US" sz="2500" dirty="0"/>
          </a:p>
          <a:p>
            <a:pPr eaLnBrk="1" hangingPunct="1"/>
            <a:endParaRPr lang="en-US" altLang="en-US" sz="2500" dirty="0"/>
          </a:p>
          <a:p>
            <a:pPr eaLnBrk="1" hangingPunct="1"/>
            <a:r>
              <a:rPr lang="en-US" altLang="en-US" sz="2500" dirty="0"/>
              <a:t>Then, the following is true:</a:t>
            </a:r>
          </a:p>
          <a:p>
            <a:pPr eaLnBrk="1" hangingPunct="1"/>
            <a:r>
              <a:rPr lang="en-US" altLang="en-US" sz="2500" dirty="0"/>
              <a:t>PPP theorem states the change in the exchange rate between two countries’ currencies is proportional to the difference in their inflation rates:</a:t>
            </a:r>
          </a:p>
        </p:txBody>
      </p:sp>
      <p:sp>
        <p:nvSpPr>
          <p:cNvPr id="8" name="Footer Placeholder 3">
            <a:extLst>
              <a:ext uri="{FF2B5EF4-FFF2-40B4-BE49-F238E27FC236}">
                <a16:creationId xmlns:a16="http://schemas.microsoft.com/office/drawing/2014/main" id="{308AE2AA-45C1-4CC2-9562-30B316CABD91}"/>
              </a:ext>
            </a:extLst>
          </p:cNvPr>
          <p:cNvSpPr>
            <a:spLocks noGrp="1"/>
          </p:cNvSpPr>
          <p:nvPr>
            <p:ph type="ftr" sz="quarter" idx="11"/>
          </p:nvPr>
        </p:nvSpPr>
        <p:spPr>
          <a:xfrm>
            <a:off x="1150496" y="6571937"/>
            <a:ext cx="6949189" cy="286063"/>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27</a:t>
            </a:fld>
            <a:endParaRPr lang="en-US" altLang="en-US" dirty="0"/>
          </a:p>
        </p:txBody>
      </p:sp>
      <p:pic>
        <p:nvPicPr>
          <p:cNvPr id="3" name="Picture 2">
            <a:extLst>
              <a:ext uri="{FF2B5EF4-FFF2-40B4-BE49-F238E27FC236}">
                <a16:creationId xmlns:a16="http://schemas.microsoft.com/office/drawing/2014/main" id="{3DC5498C-4F25-474E-A735-6803A8C4D752}"/>
              </a:ext>
            </a:extLst>
          </p:cNvPr>
          <p:cNvPicPr>
            <a:picLocks noChangeAspect="1"/>
          </p:cNvPicPr>
          <p:nvPr/>
        </p:nvPicPr>
        <p:blipFill>
          <a:blip r:embed="rId3"/>
          <a:stretch>
            <a:fillRect/>
          </a:stretch>
        </p:blipFill>
        <p:spPr>
          <a:xfrm>
            <a:off x="2855765" y="2616957"/>
            <a:ext cx="2746670" cy="738285"/>
          </a:xfrm>
          <a:prstGeom prst="rect">
            <a:avLst/>
          </a:prstGeom>
        </p:spPr>
      </p:pic>
      <p:pic>
        <p:nvPicPr>
          <p:cNvPr id="5" name="Picture 4">
            <a:extLst>
              <a:ext uri="{FF2B5EF4-FFF2-40B4-BE49-F238E27FC236}">
                <a16:creationId xmlns:a16="http://schemas.microsoft.com/office/drawing/2014/main" id="{A6C07478-7A6D-4C07-8A11-E739B8154253}"/>
              </a:ext>
            </a:extLst>
          </p:cNvPr>
          <p:cNvPicPr>
            <a:picLocks noChangeAspect="1"/>
          </p:cNvPicPr>
          <p:nvPr/>
        </p:nvPicPr>
        <p:blipFill>
          <a:blip r:embed="rId4"/>
          <a:stretch>
            <a:fillRect/>
          </a:stretch>
        </p:blipFill>
        <p:spPr>
          <a:xfrm>
            <a:off x="4468017" y="3184578"/>
            <a:ext cx="4110410" cy="842416"/>
          </a:xfrm>
          <a:prstGeom prst="rect">
            <a:avLst/>
          </a:prstGeom>
        </p:spPr>
      </p:pic>
      <p:pic>
        <p:nvPicPr>
          <p:cNvPr id="10" name="Picture 9">
            <a:extLst>
              <a:ext uri="{FF2B5EF4-FFF2-40B4-BE49-F238E27FC236}">
                <a16:creationId xmlns:a16="http://schemas.microsoft.com/office/drawing/2014/main" id="{06B6227F-5575-495B-8F11-14AA3533AFC9}"/>
              </a:ext>
            </a:extLst>
          </p:cNvPr>
          <p:cNvPicPr>
            <a:picLocks noChangeAspect="1"/>
          </p:cNvPicPr>
          <p:nvPr/>
        </p:nvPicPr>
        <p:blipFill>
          <a:blip r:embed="rId5"/>
          <a:stretch>
            <a:fillRect/>
          </a:stretch>
        </p:blipFill>
        <p:spPr>
          <a:xfrm>
            <a:off x="2404125" y="5123166"/>
            <a:ext cx="4335749" cy="738285"/>
          </a:xfrm>
          <a:prstGeom prst="rect">
            <a:avLst/>
          </a:prstGeom>
        </p:spPr>
      </p:pic>
      <p:pic>
        <p:nvPicPr>
          <p:cNvPr id="14" name="Picture 13">
            <a:extLst>
              <a:ext uri="{FF2B5EF4-FFF2-40B4-BE49-F238E27FC236}">
                <a16:creationId xmlns:a16="http://schemas.microsoft.com/office/drawing/2014/main" id="{F8D7F981-681D-4BA2-B7FA-E145561266E9}"/>
              </a:ext>
            </a:extLst>
          </p:cNvPr>
          <p:cNvPicPr>
            <a:picLocks noChangeAspect="1"/>
          </p:cNvPicPr>
          <p:nvPr/>
        </p:nvPicPr>
        <p:blipFill>
          <a:blip r:embed="rId6"/>
          <a:stretch>
            <a:fillRect/>
          </a:stretch>
        </p:blipFill>
        <p:spPr>
          <a:xfrm>
            <a:off x="467517" y="5722341"/>
            <a:ext cx="8001000" cy="777823"/>
          </a:xfrm>
          <a:prstGeom prst="rect">
            <a:avLst/>
          </a:prstGeom>
        </p:spPr>
      </p:pic>
    </p:spTree>
    <p:extLst>
      <p:ext uri="{BB962C8B-B14F-4D97-AF65-F5344CB8AC3E}">
        <p14:creationId xmlns:p14="http://schemas.microsoft.com/office/powerpoint/2010/main" val="18434467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Purchasing Power Parity (PPP) (Concluded)</a:t>
            </a:r>
          </a:p>
        </p:txBody>
      </p:sp>
      <p:sp>
        <p:nvSpPr>
          <p:cNvPr id="30725" name="Rectangle 3"/>
          <p:cNvSpPr>
            <a:spLocks noGrp="1" noChangeArrowheads="1"/>
          </p:cNvSpPr>
          <p:nvPr>
            <p:ph type="body" sz="half" idx="4294967295"/>
          </p:nvPr>
        </p:nvSpPr>
        <p:spPr>
          <a:xfrm>
            <a:off x="359764" y="1768839"/>
            <a:ext cx="8364512" cy="461197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a:t>
            </a:r>
            <a:r>
              <a:rPr lang="en-US" altLang="en-US" sz="2500" b="1" dirty="0"/>
              <a:t>law of one price </a:t>
            </a:r>
            <a:r>
              <a:rPr lang="en-US" altLang="en-US" sz="2500" dirty="0"/>
              <a:t>is an economic rule which states that, in an efficient market, identical goods and services produced in different countries should have a single price</a:t>
            </a:r>
          </a:p>
          <a:p>
            <a:pPr lvl="1" eaLnBrk="1" hangingPunct="1"/>
            <a:r>
              <a:rPr lang="en-US" altLang="en-US" sz="2200" dirty="0"/>
              <a:t>This is the theory behind purchasing power parity</a:t>
            </a:r>
            <a:endParaRPr lang="en-US" altLang="en-US" sz="2500" dirty="0"/>
          </a:p>
          <a:p>
            <a:pPr eaLnBrk="1" hangingPunct="1"/>
            <a:r>
              <a:rPr lang="en-US" altLang="en-US" sz="2500" dirty="0"/>
              <a:t>An example of this line of thinking is demonstrated in </a:t>
            </a:r>
            <a:r>
              <a:rPr lang="en-US" altLang="en-US" sz="2500" i="1" dirty="0"/>
              <a:t>The Economist</a:t>
            </a:r>
            <a:r>
              <a:rPr lang="en-US" altLang="en-US" sz="2500" dirty="0"/>
              <a:t>’s</a:t>
            </a:r>
            <a:r>
              <a:rPr lang="en-US" altLang="en-US" sz="2500" i="1" dirty="0"/>
              <a:t> “</a:t>
            </a:r>
            <a:r>
              <a:rPr lang="en-US" altLang="en-US" sz="2500" dirty="0"/>
              <a:t>Big Mac” index</a:t>
            </a:r>
          </a:p>
        </p:txBody>
      </p:sp>
      <p:sp>
        <p:nvSpPr>
          <p:cNvPr id="8" name="Footer Placeholder 3">
            <a:extLst>
              <a:ext uri="{FF2B5EF4-FFF2-40B4-BE49-F238E27FC236}">
                <a16:creationId xmlns:a16="http://schemas.microsoft.com/office/drawing/2014/main" id="{308AE2AA-45C1-4CC2-9562-30B316CABD91}"/>
              </a:ext>
            </a:extLst>
          </p:cNvPr>
          <p:cNvSpPr>
            <a:spLocks noGrp="1"/>
          </p:cNvSpPr>
          <p:nvPr>
            <p:ph type="ftr" sz="quarter" idx="11"/>
          </p:nvPr>
        </p:nvSpPr>
        <p:spPr>
          <a:xfrm>
            <a:off x="601723" y="6553200"/>
            <a:ext cx="7880594"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28</a:t>
            </a:fld>
            <a:endParaRPr lang="en-US" altLang="en-US" dirty="0"/>
          </a:p>
        </p:txBody>
      </p:sp>
    </p:spTree>
    <p:extLst>
      <p:ext uri="{BB962C8B-B14F-4D97-AF65-F5344CB8AC3E}">
        <p14:creationId xmlns:p14="http://schemas.microsoft.com/office/powerpoint/2010/main" val="18544046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Interest Rate Parity</a:t>
            </a:r>
          </a:p>
        </p:txBody>
      </p:sp>
      <p:sp>
        <p:nvSpPr>
          <p:cNvPr id="30725" name="Rectangle 3"/>
          <p:cNvSpPr>
            <a:spLocks noGrp="1" noChangeArrowheads="1"/>
          </p:cNvSpPr>
          <p:nvPr>
            <p:ph type="body" sz="half" idx="4294967295"/>
          </p:nvPr>
        </p:nvSpPr>
        <p:spPr>
          <a:xfrm>
            <a:off x="157397" y="1641423"/>
            <a:ext cx="8784235" cy="473938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b="1" dirty="0"/>
              <a:t>Interest rate parity theorem (IRPT) </a:t>
            </a:r>
            <a:r>
              <a:rPr lang="en-US" altLang="en-US" sz="2400" dirty="0"/>
              <a:t>is the theory that the domestic interest rate should equal the foreign interest rate minus the expected appreciation of the domestic currency</a:t>
            </a:r>
          </a:p>
          <a:p>
            <a:pPr eaLnBrk="1" hangingPunct="1"/>
            <a:r>
              <a:rPr lang="en-US" altLang="en-US" sz="2400" dirty="0"/>
              <a:t>IRPT can be expressed as the following:</a:t>
            </a:r>
          </a:p>
        </p:txBody>
      </p:sp>
      <p:sp>
        <p:nvSpPr>
          <p:cNvPr id="8" name="Footer Placeholder 3">
            <a:extLst>
              <a:ext uri="{FF2B5EF4-FFF2-40B4-BE49-F238E27FC236}">
                <a16:creationId xmlns:a16="http://schemas.microsoft.com/office/drawing/2014/main" id="{308AE2AA-45C1-4CC2-9562-30B316CABD91}"/>
              </a:ext>
            </a:extLst>
          </p:cNvPr>
          <p:cNvSpPr>
            <a:spLocks noGrp="1"/>
          </p:cNvSpPr>
          <p:nvPr>
            <p:ph type="ftr" sz="quarter" idx="11"/>
          </p:nvPr>
        </p:nvSpPr>
        <p:spPr>
          <a:xfrm>
            <a:off x="1086522" y="6553200"/>
            <a:ext cx="6914478"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29</a:t>
            </a:fld>
            <a:endParaRPr lang="en-US" altLang="en-US" dirty="0"/>
          </a:p>
        </p:txBody>
      </p:sp>
      <p:pic>
        <p:nvPicPr>
          <p:cNvPr id="3" name="Picture 2">
            <a:extLst>
              <a:ext uri="{FF2B5EF4-FFF2-40B4-BE49-F238E27FC236}">
                <a16:creationId xmlns:a16="http://schemas.microsoft.com/office/drawing/2014/main" id="{85767B37-105D-4AB5-9906-F8F756891AF5}"/>
              </a:ext>
            </a:extLst>
          </p:cNvPr>
          <p:cNvPicPr>
            <a:picLocks noChangeAspect="1"/>
          </p:cNvPicPr>
          <p:nvPr/>
        </p:nvPicPr>
        <p:blipFill>
          <a:blip r:embed="rId3"/>
          <a:stretch>
            <a:fillRect/>
          </a:stretch>
        </p:blipFill>
        <p:spPr>
          <a:xfrm>
            <a:off x="640829" y="3393544"/>
            <a:ext cx="7862341" cy="868586"/>
          </a:xfrm>
          <a:prstGeom prst="rect">
            <a:avLst/>
          </a:prstGeom>
        </p:spPr>
      </p:pic>
      <p:pic>
        <p:nvPicPr>
          <p:cNvPr id="5" name="Picture 4">
            <a:extLst>
              <a:ext uri="{FF2B5EF4-FFF2-40B4-BE49-F238E27FC236}">
                <a16:creationId xmlns:a16="http://schemas.microsoft.com/office/drawing/2014/main" id="{A55E159A-2B15-4000-B3BA-BCC5EE8C32B5}"/>
              </a:ext>
            </a:extLst>
          </p:cNvPr>
          <p:cNvPicPr>
            <a:picLocks noChangeAspect="1"/>
          </p:cNvPicPr>
          <p:nvPr/>
        </p:nvPicPr>
        <p:blipFill>
          <a:blip r:embed="rId4"/>
          <a:stretch>
            <a:fillRect/>
          </a:stretch>
        </p:blipFill>
        <p:spPr>
          <a:xfrm>
            <a:off x="610849" y="4405923"/>
            <a:ext cx="8184630" cy="1831096"/>
          </a:xfrm>
          <a:prstGeom prst="rect">
            <a:avLst/>
          </a:prstGeom>
        </p:spPr>
      </p:pic>
    </p:spTree>
    <p:extLst>
      <p:ext uri="{BB962C8B-B14F-4D97-AF65-F5344CB8AC3E}">
        <p14:creationId xmlns:p14="http://schemas.microsoft.com/office/powerpoint/2010/main" val="28587586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Background and History of Foreign Exchange Markets</a:t>
            </a:r>
          </a:p>
        </p:txBody>
      </p:sp>
      <p:sp>
        <p:nvSpPr>
          <p:cNvPr id="4101" name="Rectangle 3"/>
          <p:cNvSpPr>
            <a:spLocks noGrp="1" noChangeArrowheads="1"/>
          </p:cNvSpPr>
          <p:nvPr>
            <p:ph type="body" sz="half" idx="4294967295"/>
          </p:nvPr>
        </p:nvSpPr>
        <p:spPr>
          <a:xfrm>
            <a:off x="119921" y="1591742"/>
            <a:ext cx="8904158" cy="494558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During most of the 1800s, FX markets operated under a </a:t>
            </a:r>
            <a:r>
              <a:rPr lang="en-US" altLang="en-US" sz="2500" i="1" dirty="0"/>
              <a:t>gold system</a:t>
            </a:r>
            <a:r>
              <a:rPr lang="en-US" altLang="en-US" sz="2500" dirty="0"/>
              <a:t>, where currency issuers guaranteed to redeem notes, upon demand, in an equivalent amount of gold</a:t>
            </a:r>
          </a:p>
          <a:p>
            <a:pPr eaLnBrk="1" hangingPunct="1"/>
            <a:r>
              <a:rPr lang="en-US" altLang="en-US" sz="2500" dirty="0"/>
              <a:t>From 1944-1971, the </a:t>
            </a:r>
            <a:r>
              <a:rPr lang="en-US" altLang="en-US" sz="2500" i="1" dirty="0"/>
              <a:t>Bretton Woods Agreement </a:t>
            </a:r>
            <a:r>
              <a:rPr lang="en-US" altLang="en-US" sz="2500" dirty="0"/>
              <a:t>called for the exchange rate of one currency for another to be fixed within narrow bands around a specified rate with the help of government intervention</a:t>
            </a:r>
          </a:p>
          <a:p>
            <a:pPr lvl="1" eaLnBrk="1" hangingPunct="1"/>
            <a:r>
              <a:rPr lang="en-US" altLang="en-US" sz="2200" i="1" dirty="0"/>
              <a:t>Smithsonian Agreement of 1971 </a:t>
            </a:r>
            <a:r>
              <a:rPr lang="en-US" altLang="en-US" sz="2200" dirty="0"/>
              <a:t>allowed the dollar to be devalued and the boundaries between which exchange rates could fluctuate were increased from 1% to 2.25%</a:t>
            </a:r>
          </a:p>
          <a:p>
            <a:pPr lvl="1" eaLnBrk="1" hangingPunct="1"/>
            <a:r>
              <a:rPr lang="en-US" altLang="en-US" sz="2200" dirty="0"/>
              <a:t>In 1973, under </a:t>
            </a:r>
            <a:r>
              <a:rPr lang="en-US" altLang="en-US" sz="2200" i="1" dirty="0"/>
              <a:t>Smithsonian Agreement II</a:t>
            </a:r>
            <a:r>
              <a:rPr lang="en-US" altLang="en-US" sz="2200" dirty="0"/>
              <a:t>, exchange rate boundaries were eliminated, creating a free-floating system that is still partially in place</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1137621" y="6583362"/>
            <a:ext cx="686337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3</a:t>
            </a:fld>
            <a:endParaRPr lang="en-US" altLang="en-US" dirty="0"/>
          </a:p>
        </p:txBody>
      </p:sp>
    </p:spTree>
    <p:extLst>
      <p:ext uri="{BB962C8B-B14F-4D97-AF65-F5344CB8AC3E}">
        <p14:creationId xmlns:p14="http://schemas.microsoft.com/office/powerpoint/2010/main" val="10491850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nchor="ctr"/>
          <a:lstStyle/>
          <a:p>
            <a:pPr eaLnBrk="1" hangingPunct="1"/>
            <a:r>
              <a:rPr lang="en-US" altLang="en-US" sz="3500" dirty="0"/>
              <a:t>Interest Rate Parity: Example</a:t>
            </a:r>
          </a:p>
        </p:txBody>
      </p:sp>
      <p:sp>
        <p:nvSpPr>
          <p:cNvPr id="8" name="Footer Placeholder 3">
            <a:extLst>
              <a:ext uri="{FF2B5EF4-FFF2-40B4-BE49-F238E27FC236}">
                <a16:creationId xmlns:a16="http://schemas.microsoft.com/office/drawing/2014/main" id="{308AE2AA-45C1-4CC2-9562-30B316CABD91}"/>
              </a:ext>
            </a:extLst>
          </p:cNvPr>
          <p:cNvSpPr>
            <a:spLocks noGrp="1"/>
          </p:cNvSpPr>
          <p:nvPr>
            <p:ph type="ftr" sz="quarter" idx="11"/>
          </p:nvPr>
        </p:nvSpPr>
        <p:spPr>
          <a:xfrm>
            <a:off x="410332" y="6537325"/>
            <a:ext cx="8323335"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2">
            <a:extLst>
              <a:ext uri="{FF2B5EF4-FFF2-40B4-BE49-F238E27FC236}">
                <a16:creationId xmlns:a16="http://schemas.microsoft.com/office/drawing/2014/main" id="{7DFA7B9A-0D80-4592-86E0-F2894BE4B9E2}"/>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30</a:t>
            </a:fld>
            <a:endParaRPr lang="en-US" altLang="en-US" dirty="0"/>
          </a:p>
        </p:txBody>
      </p:sp>
      <p:pic>
        <p:nvPicPr>
          <p:cNvPr id="2" name="Picture 1">
            <a:extLst>
              <a:ext uri="{FF2B5EF4-FFF2-40B4-BE49-F238E27FC236}">
                <a16:creationId xmlns:a16="http://schemas.microsoft.com/office/drawing/2014/main" id="{29DC24AC-3481-9364-041D-DF9E0E06706C}"/>
              </a:ext>
            </a:extLst>
          </p:cNvPr>
          <p:cNvPicPr>
            <a:picLocks noChangeAspect="1"/>
          </p:cNvPicPr>
          <p:nvPr/>
        </p:nvPicPr>
        <p:blipFill>
          <a:blip r:embed="rId3"/>
          <a:stretch>
            <a:fillRect/>
          </a:stretch>
        </p:blipFill>
        <p:spPr>
          <a:xfrm>
            <a:off x="679939" y="1528010"/>
            <a:ext cx="7514491" cy="4704658"/>
          </a:xfrm>
          <a:prstGeom prst="rect">
            <a:avLst/>
          </a:prstGeom>
        </p:spPr>
      </p:pic>
    </p:spTree>
    <p:extLst>
      <p:ext uri="{BB962C8B-B14F-4D97-AF65-F5344CB8AC3E}">
        <p14:creationId xmlns:p14="http://schemas.microsoft.com/office/powerpoint/2010/main" val="36860269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Background and History of Foreign Exchange Markets (Continued)</a:t>
            </a:r>
          </a:p>
        </p:txBody>
      </p:sp>
      <p:sp>
        <p:nvSpPr>
          <p:cNvPr id="4101" name="Rectangle 3"/>
          <p:cNvSpPr>
            <a:spLocks noGrp="1" noChangeArrowheads="1"/>
          </p:cNvSpPr>
          <p:nvPr>
            <p:ph type="body" sz="half" idx="4294967295"/>
          </p:nvPr>
        </p:nvSpPr>
        <p:spPr>
          <a:xfrm>
            <a:off x="224852" y="1926236"/>
            <a:ext cx="8694295" cy="451953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Though the free-floating FX rate system is still partially in place, central governments may still intervene in the FX markets </a:t>
            </a:r>
          </a:p>
          <a:p>
            <a:pPr lvl="1" eaLnBrk="1" hangingPunct="1"/>
            <a:r>
              <a:rPr lang="en-US" altLang="en-US" sz="2100" dirty="0"/>
              <a:t>In 1992, 12 major European countries and Vatican City pegged their exchange rates together to create a single currency, called the euro</a:t>
            </a:r>
          </a:p>
          <a:p>
            <a:pPr eaLnBrk="1" hangingPunct="1"/>
            <a:r>
              <a:rPr lang="en-US" altLang="en-US" sz="2500" dirty="0"/>
              <a:t>Until 1972, the interbank FX market was the only channel through which spot and forward FX transactions took place</a:t>
            </a:r>
          </a:p>
          <a:p>
            <a:pPr lvl="1" eaLnBrk="1" hangingPunct="1"/>
            <a:r>
              <a:rPr lang="en-US" altLang="en-US" sz="2100" dirty="0"/>
              <a:t>Since 1972, organized markets such as the International Money Market (IMM) or the Chicago Mercantile Exchange (CME) have developed derivatives trading in FX currency futures and options</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1005839" y="6565228"/>
            <a:ext cx="713232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4</a:t>
            </a:fld>
            <a:endParaRPr lang="en-US" altLang="en-US" dirty="0"/>
          </a:p>
        </p:txBody>
      </p:sp>
    </p:spTree>
    <p:extLst>
      <p:ext uri="{BB962C8B-B14F-4D97-AF65-F5344CB8AC3E}">
        <p14:creationId xmlns:p14="http://schemas.microsoft.com/office/powerpoint/2010/main" val="6968682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Largest Global FX Markets</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620106" y="6537325"/>
            <a:ext cx="790378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5</a:t>
            </a:fld>
            <a:endParaRPr lang="en-US" altLang="en-US" dirty="0"/>
          </a:p>
        </p:txBody>
      </p:sp>
      <p:pic>
        <p:nvPicPr>
          <p:cNvPr id="4" name="Picture 3">
            <a:extLst>
              <a:ext uri="{FF2B5EF4-FFF2-40B4-BE49-F238E27FC236}">
                <a16:creationId xmlns:a16="http://schemas.microsoft.com/office/drawing/2014/main" id="{A15C2D0D-816F-2228-8BED-D3BF2DFF0861}"/>
              </a:ext>
            </a:extLst>
          </p:cNvPr>
          <p:cNvPicPr>
            <a:picLocks noChangeAspect="1"/>
          </p:cNvPicPr>
          <p:nvPr/>
        </p:nvPicPr>
        <p:blipFill>
          <a:blip r:embed="rId3"/>
          <a:stretch>
            <a:fillRect/>
          </a:stretch>
        </p:blipFill>
        <p:spPr>
          <a:xfrm>
            <a:off x="1228725" y="1150340"/>
            <a:ext cx="6772275" cy="5267325"/>
          </a:xfrm>
          <a:prstGeom prst="rect">
            <a:avLst/>
          </a:prstGeom>
        </p:spPr>
      </p:pic>
    </p:spTree>
    <p:extLst>
      <p:ext uri="{BB962C8B-B14F-4D97-AF65-F5344CB8AC3E}">
        <p14:creationId xmlns:p14="http://schemas.microsoft.com/office/powerpoint/2010/main" val="8176690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The Introduction of the Euro</a:t>
            </a:r>
          </a:p>
        </p:txBody>
      </p:sp>
      <p:sp>
        <p:nvSpPr>
          <p:cNvPr id="4101" name="Rectangle 3"/>
          <p:cNvSpPr>
            <a:spLocks noGrp="1" noChangeArrowheads="1"/>
          </p:cNvSpPr>
          <p:nvPr>
            <p:ph type="body" sz="half" idx="4294967295"/>
          </p:nvPr>
        </p:nvSpPr>
        <p:spPr>
          <a:xfrm>
            <a:off x="224852" y="1716374"/>
            <a:ext cx="8694295" cy="477436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Euro is the European Union’s single currency</a:t>
            </a:r>
          </a:p>
          <a:p>
            <a:pPr lvl="1" eaLnBrk="1" hangingPunct="1"/>
            <a:r>
              <a:rPr lang="en-US" altLang="en-US" sz="2200" dirty="0"/>
              <a:t>Started trading on January 1, 1999</a:t>
            </a:r>
          </a:p>
          <a:p>
            <a:pPr lvl="1" eaLnBrk="1" hangingPunct="1"/>
            <a:r>
              <a:rPr lang="en-US" altLang="en-US" sz="2200" dirty="0"/>
              <a:t>Creation of the euro had its origins in the creation of the European Community (EC) a consolidation of three European communities in 1967:</a:t>
            </a:r>
          </a:p>
          <a:p>
            <a:pPr lvl="2" eaLnBrk="1" hangingPunct="1"/>
            <a:r>
              <a:rPr lang="en-US" altLang="en-US" sz="2000" dirty="0"/>
              <a:t>European Coal and Steel Community, the European Economic Market, and the European Atomic Energy Community</a:t>
            </a:r>
          </a:p>
          <a:p>
            <a:pPr lvl="1" eaLnBrk="1" hangingPunct="1"/>
            <a:r>
              <a:rPr lang="en-US" altLang="en-US" sz="2200" dirty="0"/>
              <a:t>Significant effect throughout Europe, as well as the global financial system</a:t>
            </a:r>
          </a:p>
          <a:p>
            <a:pPr lvl="1" eaLnBrk="1" hangingPunct="1"/>
            <a:r>
              <a:rPr lang="en-US" altLang="en-US" sz="2200" dirty="0"/>
              <a:t>Dollar remains the unparalleled medium of exchange because it is the world’s easiest currency to buy or sell</a:t>
            </a:r>
          </a:p>
          <a:p>
            <a:pPr lvl="2" eaLnBrk="1" hangingPunct="1"/>
            <a:r>
              <a:rPr lang="en-US" altLang="en-US" sz="2000" dirty="0"/>
              <a:t>In 2022, 88% of all FX transactions were denominated in dollars, while 31% were denominated in euros</a:t>
            </a:r>
          </a:p>
          <a:p>
            <a:pPr lvl="1" eaLnBrk="1" hangingPunct="1"/>
            <a:endParaRPr lang="en-US" altLang="en-US" sz="1700" dirty="0"/>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888849" y="6539673"/>
            <a:ext cx="736629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6</a:t>
            </a:fld>
            <a:endParaRPr lang="en-US" altLang="en-US" dirty="0"/>
          </a:p>
        </p:txBody>
      </p:sp>
    </p:spTree>
    <p:extLst>
      <p:ext uri="{BB962C8B-B14F-4D97-AF65-F5344CB8AC3E}">
        <p14:creationId xmlns:p14="http://schemas.microsoft.com/office/powerpoint/2010/main" val="3474136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Dollarization</a:t>
            </a:r>
          </a:p>
        </p:txBody>
      </p:sp>
      <p:sp>
        <p:nvSpPr>
          <p:cNvPr id="4101" name="Rectangle 3"/>
          <p:cNvSpPr>
            <a:spLocks noGrp="1" noChangeArrowheads="1"/>
          </p:cNvSpPr>
          <p:nvPr>
            <p:ph type="body" sz="half" idx="4294967295"/>
          </p:nvPr>
        </p:nvSpPr>
        <p:spPr>
          <a:xfrm>
            <a:off x="224852" y="1716374"/>
            <a:ext cx="8694295" cy="485270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Dollarization</a:t>
            </a:r>
            <a:r>
              <a:rPr lang="en-US" altLang="en-US" sz="2500" dirty="0"/>
              <a:t> is the use of a foreign currency in parallel to, or instead of, the local currency</a:t>
            </a:r>
          </a:p>
          <a:p>
            <a:pPr lvl="1" eaLnBrk="1" hangingPunct="1"/>
            <a:r>
              <a:rPr lang="en-US" altLang="en-US" sz="2100" dirty="0"/>
              <a:t>After the gold standard and the Bretton Woods Agreement were abandoned, many countries achieved currency stabilization by pegging the local currency to a major convertible currency</a:t>
            </a:r>
          </a:p>
          <a:p>
            <a:pPr lvl="1" eaLnBrk="1" hangingPunct="1"/>
            <a:r>
              <a:rPr lang="en-US" altLang="en-US" sz="2100" dirty="0"/>
              <a:t>Other countries abandoned their local currency in favor of exclusive use of the U.S. dollar (or another major international currency, such as the euro)</a:t>
            </a:r>
          </a:p>
          <a:p>
            <a:pPr eaLnBrk="1" hangingPunct="1"/>
            <a:r>
              <a:rPr lang="en-US" altLang="en-US" sz="2500" dirty="0"/>
              <a:t>Dollarization may occur unofficially or officially</a:t>
            </a:r>
          </a:p>
          <a:p>
            <a:pPr eaLnBrk="1" hangingPunct="1"/>
            <a:r>
              <a:rPr lang="en-US" altLang="en-US" sz="2500" dirty="0"/>
              <a:t>Major advantage is the promotion of fiscal discipline and thus greater financial stability and lower inflation</a:t>
            </a:r>
          </a:p>
          <a:p>
            <a:pPr lvl="1" eaLnBrk="1" hangingPunct="1"/>
            <a:r>
              <a:rPr lang="en-US" altLang="en-US" sz="2100" dirty="0"/>
              <a:t>Panama, Ecuador, and El Salvador are the biggest economies to have officially dollarized</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683925" y="6607773"/>
            <a:ext cx="777614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606550"/>
            <a:ext cx="2133600" cy="273050"/>
          </a:xfrm>
        </p:spPr>
        <p:txBody>
          <a:bodyPr/>
          <a:lstStyle/>
          <a:p>
            <a:pPr>
              <a:defRPr/>
            </a:pPr>
            <a:r>
              <a:rPr lang="en-US" altLang="en-US" dirty="0"/>
              <a:t>9-</a:t>
            </a:r>
            <a:fld id="{50570873-5802-4945-8C73-C2B4359A39C0}" type="slidenum">
              <a:rPr lang="en-US" altLang="en-US" smtClean="0"/>
              <a:pPr>
                <a:defRPr/>
              </a:pPr>
              <a:t>7</a:t>
            </a:fld>
            <a:endParaRPr lang="en-US" altLang="en-US" dirty="0"/>
          </a:p>
        </p:txBody>
      </p:sp>
    </p:spTree>
    <p:extLst>
      <p:ext uri="{BB962C8B-B14F-4D97-AF65-F5344CB8AC3E}">
        <p14:creationId xmlns:p14="http://schemas.microsoft.com/office/powerpoint/2010/main" val="26420306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Free-Floating Yuan</a:t>
            </a:r>
          </a:p>
        </p:txBody>
      </p:sp>
      <p:sp>
        <p:nvSpPr>
          <p:cNvPr id="4101" name="Rectangle 3"/>
          <p:cNvSpPr>
            <a:spLocks noGrp="1" noChangeArrowheads="1"/>
          </p:cNvSpPr>
          <p:nvPr>
            <p:ph type="body" sz="half" idx="4294967295"/>
          </p:nvPr>
        </p:nvSpPr>
        <p:spPr>
          <a:xfrm>
            <a:off x="224852" y="1666407"/>
            <a:ext cx="8694295" cy="485270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In 2005, China shifted away from its currency’s (the yuan) peg to the U.S. dollar</a:t>
            </a:r>
          </a:p>
          <a:p>
            <a:pPr lvl="1" eaLnBrk="1" hangingPunct="1"/>
            <a:r>
              <a:rPr lang="en-US" altLang="en-US" sz="2100" dirty="0"/>
              <a:t>China stated the value of the yuan would be determined using a “managed” floating system with reference to an unspecified basket of foreign currencies</a:t>
            </a:r>
          </a:p>
          <a:p>
            <a:pPr lvl="1" eaLnBrk="1" hangingPunct="1"/>
            <a:r>
              <a:rPr lang="en-US" altLang="en-US" sz="2100" dirty="0"/>
              <a:t>Partial free-floating of the yuan was in part the result of pressure from Western countries whose politicians argued that China’s currency regime gave it an unfair advantage in global markets</a:t>
            </a:r>
          </a:p>
          <a:p>
            <a:pPr eaLnBrk="1" hangingPunct="1"/>
            <a:r>
              <a:rPr lang="en-US" altLang="en-US" sz="2400" dirty="0"/>
              <a:t>In 2009, China began a pilot program of internationalizing its currency by allowing Hong Kong banks to trade the yuan</a:t>
            </a:r>
          </a:p>
          <a:p>
            <a:pPr lvl="1" eaLnBrk="1" hangingPunct="1"/>
            <a:r>
              <a:rPr lang="en-US" altLang="en-US" sz="2100" dirty="0"/>
              <a:t>In 2011, China began to allow Americans to trade in the currency</a:t>
            </a:r>
          </a:p>
          <a:p>
            <a:pPr eaLnBrk="1" hangingPunct="1"/>
            <a:r>
              <a:rPr lang="en-US" altLang="en-US" sz="2400" dirty="0"/>
              <a:t>In 2015, the IMF designated the Chines yuan an IMF-accepted reserve currency</a:t>
            </a:r>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1060972" y="6586257"/>
            <a:ext cx="702205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10730" y="6606550"/>
            <a:ext cx="2133600" cy="273050"/>
          </a:xfrm>
        </p:spPr>
        <p:txBody>
          <a:bodyPr/>
          <a:lstStyle/>
          <a:p>
            <a:pPr>
              <a:defRPr/>
            </a:pPr>
            <a:r>
              <a:rPr lang="en-US" altLang="en-US" dirty="0"/>
              <a:t>9-</a:t>
            </a:r>
            <a:fld id="{50570873-5802-4945-8C73-C2B4359A39C0}" type="slidenum">
              <a:rPr lang="en-US" altLang="en-US" smtClean="0"/>
              <a:pPr>
                <a:defRPr/>
              </a:pPr>
              <a:t>8</a:t>
            </a:fld>
            <a:endParaRPr lang="en-US" altLang="en-US" dirty="0"/>
          </a:p>
        </p:txBody>
      </p:sp>
    </p:spTree>
    <p:extLst>
      <p:ext uri="{BB962C8B-B14F-4D97-AF65-F5344CB8AC3E}">
        <p14:creationId xmlns:p14="http://schemas.microsoft.com/office/powerpoint/2010/main" val="28355811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457200" y="182198"/>
            <a:ext cx="7543800" cy="1295400"/>
          </a:xfrm>
        </p:spPr>
        <p:txBody>
          <a:bodyPr anchor="ctr"/>
          <a:lstStyle/>
          <a:p>
            <a:pPr eaLnBrk="1" hangingPunct="1"/>
            <a:r>
              <a:rPr lang="en-US" altLang="en-US" sz="3500" dirty="0"/>
              <a:t>Foreign Exchange Rates</a:t>
            </a:r>
          </a:p>
        </p:txBody>
      </p:sp>
      <p:sp>
        <p:nvSpPr>
          <p:cNvPr id="4101" name="Rectangle 3"/>
          <p:cNvSpPr>
            <a:spLocks noGrp="1" noChangeArrowheads="1"/>
          </p:cNvSpPr>
          <p:nvPr>
            <p:ph type="body" sz="half" idx="4294967295"/>
          </p:nvPr>
        </p:nvSpPr>
        <p:spPr>
          <a:xfrm>
            <a:off x="224852" y="1666407"/>
            <a:ext cx="8694295" cy="485270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Recall, a FX rate is the price at which one currency (e.g., the U.S. dollar) can be exchanged for another currency (e.g., the Swiss franc)</a:t>
            </a:r>
          </a:p>
          <a:p>
            <a:pPr marL="0" indent="0" eaLnBrk="1" hangingPunct="1">
              <a:buNone/>
            </a:pPr>
            <a:endParaRPr lang="en-US" altLang="en-US" sz="2500" dirty="0"/>
          </a:p>
          <a:p>
            <a:pPr eaLnBrk="1" hangingPunct="1"/>
            <a:r>
              <a:rPr lang="en-US" altLang="en-US" sz="2500" dirty="0"/>
              <a:t>FX rates are listed in two ways:</a:t>
            </a:r>
          </a:p>
          <a:p>
            <a:pPr marL="801687" lvl="1" indent="-457200" eaLnBrk="1" hangingPunct="1">
              <a:buFont typeface="+mj-lt"/>
              <a:buAutoNum type="arabicPeriod"/>
            </a:pPr>
            <a:r>
              <a:rPr lang="en-US" altLang="en-US" sz="2200" dirty="0"/>
              <a:t>U.S. dollars received for one unit of the foreign currency exchanged (IN US$ or USD, also referred to as the </a:t>
            </a:r>
            <a:r>
              <a:rPr lang="en-US" altLang="en-US" sz="2200" i="1" dirty="0"/>
              <a:t>direct quote</a:t>
            </a:r>
            <a:r>
              <a:rPr lang="en-US" altLang="en-US" sz="2200" dirty="0"/>
              <a:t>)</a:t>
            </a:r>
          </a:p>
          <a:p>
            <a:pPr marL="801687" lvl="1" indent="-457200" eaLnBrk="1" hangingPunct="1">
              <a:buFont typeface="+mj-lt"/>
              <a:buAutoNum type="arabicPeriod"/>
            </a:pPr>
            <a:r>
              <a:rPr lang="en-US" altLang="en-US" sz="2200" dirty="0"/>
              <a:t>Foreign currency received for each U.S. dollar exchanged (PER US$, also referred to as the </a:t>
            </a:r>
            <a:r>
              <a:rPr lang="en-US" altLang="en-US" sz="2200" i="1" dirty="0"/>
              <a:t>indirect quote</a:t>
            </a:r>
            <a:r>
              <a:rPr lang="en-US" altLang="en-US" sz="2200" dirty="0"/>
              <a:t>)</a:t>
            </a:r>
          </a:p>
          <a:p>
            <a:pPr eaLnBrk="1" hangingPunct="1"/>
            <a:endParaRPr lang="en-US" altLang="en-US" sz="2500" dirty="0"/>
          </a:p>
        </p:txBody>
      </p:sp>
      <p:sp>
        <p:nvSpPr>
          <p:cNvPr id="5" name="Footer Placeholder 3">
            <a:extLst>
              <a:ext uri="{FF2B5EF4-FFF2-40B4-BE49-F238E27FC236}">
                <a16:creationId xmlns:a16="http://schemas.microsoft.com/office/drawing/2014/main" id="{1D9B70BD-2F9E-42FD-B593-CF586C7D91B6}"/>
              </a:ext>
            </a:extLst>
          </p:cNvPr>
          <p:cNvSpPr>
            <a:spLocks noGrp="1"/>
          </p:cNvSpPr>
          <p:nvPr>
            <p:ph type="ftr" sz="quarter" idx="11"/>
          </p:nvPr>
        </p:nvSpPr>
        <p:spPr>
          <a:xfrm>
            <a:off x="1059627" y="6562741"/>
            <a:ext cx="702474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F513E6E2-DF72-4EEC-A81C-FF3B70E26EE4}"/>
              </a:ext>
            </a:extLst>
          </p:cNvPr>
          <p:cNvSpPr>
            <a:spLocks noGrp="1"/>
          </p:cNvSpPr>
          <p:nvPr>
            <p:ph type="sldNum" sz="quarter" idx="12"/>
          </p:nvPr>
        </p:nvSpPr>
        <p:spPr>
          <a:xfrm>
            <a:off x="6523222" y="6569075"/>
            <a:ext cx="2133600" cy="273050"/>
          </a:xfrm>
        </p:spPr>
        <p:txBody>
          <a:bodyPr/>
          <a:lstStyle/>
          <a:p>
            <a:pPr>
              <a:defRPr/>
            </a:pPr>
            <a:r>
              <a:rPr lang="en-US" altLang="en-US" dirty="0"/>
              <a:t>9-</a:t>
            </a:r>
            <a:fld id="{50570873-5802-4945-8C73-C2B4359A39C0}" type="slidenum">
              <a:rPr lang="en-US" altLang="en-US" smtClean="0"/>
              <a:pPr>
                <a:defRPr/>
              </a:pPr>
              <a:t>9</a:t>
            </a:fld>
            <a:endParaRPr lang="en-US" altLang="en-US" dirty="0"/>
          </a:p>
        </p:txBody>
      </p:sp>
    </p:spTree>
    <p:extLst>
      <p:ext uri="{BB962C8B-B14F-4D97-AF65-F5344CB8AC3E}">
        <p14:creationId xmlns:p14="http://schemas.microsoft.com/office/powerpoint/2010/main" val="3296262064"/>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SharedWithUsers xmlns="893f84f8-0566-415c-9cf5-b575de20e0a3">
      <UserInfo>
        <DisplayName>Quinones, Erin</DisplayName>
        <AccountId>205</AccountId>
        <AccountType/>
      </UserInfo>
      <UserInfo>
        <DisplayName>Janicek, Michele</DisplayName>
        <AccountId>184</AccountId>
        <AccountType/>
      </UserInfo>
      <UserInfo>
        <DisplayName>Lam, Amanda</DisplayName>
        <AccountId>194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45D493-F17F-4378-ABEA-85F8525CDEE4}">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2.xml><?xml version="1.0" encoding="utf-8"?>
<ds:datastoreItem xmlns:ds="http://schemas.openxmlformats.org/officeDocument/2006/customXml" ds:itemID="{51123EBB-3928-4F83-836F-34493985B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797F05-C184-46A1-B6A8-E43B895821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5176</TotalTime>
  <Words>3358</Words>
  <Application>Microsoft Office PowerPoint</Application>
  <PresentationFormat>On-screen Show (4:3)</PresentationFormat>
  <Paragraphs>243</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STIX MathJax Main</vt:lpstr>
      <vt:lpstr>Times New Roman</vt:lpstr>
      <vt:lpstr>Wingdings</vt:lpstr>
      <vt:lpstr>Network</vt:lpstr>
      <vt:lpstr>Chapter Nine</vt:lpstr>
      <vt:lpstr>Overview of Foreign Exchange Markets</vt:lpstr>
      <vt:lpstr>Background and History of Foreign Exchange Markets</vt:lpstr>
      <vt:lpstr>Background and History of Foreign Exchange Markets (Continued)</vt:lpstr>
      <vt:lpstr>Largest Global FX Markets</vt:lpstr>
      <vt:lpstr>The Introduction of the Euro</vt:lpstr>
      <vt:lpstr>Dollarization</vt:lpstr>
      <vt:lpstr>Free-Floating Yuan</vt:lpstr>
      <vt:lpstr>Foreign Exchange Rates</vt:lpstr>
      <vt:lpstr>Foreign Currency Exchange Rates</vt:lpstr>
      <vt:lpstr>Foreign Exchange Transactions</vt:lpstr>
      <vt:lpstr>Spot versus Forward Foreign Exchange Transaction</vt:lpstr>
      <vt:lpstr>Exchange Rate of the U.S. Dollar with Various Foreign Currencies</vt:lpstr>
      <vt:lpstr>Measuring Risk and Return on FX Transactions</vt:lpstr>
      <vt:lpstr>FX Risk: Example</vt:lpstr>
      <vt:lpstr>FX Risk: Example (Continued)</vt:lpstr>
      <vt:lpstr>Hedging Foreign Exchange Risk</vt:lpstr>
      <vt:lpstr>On-Balance-Sheet Hedging</vt:lpstr>
      <vt:lpstr>Hedging with Forwards</vt:lpstr>
      <vt:lpstr>Role of Financial Institutions in FX Transactions</vt:lpstr>
      <vt:lpstr>Financial Institutions in FX Transactions</vt:lpstr>
      <vt:lpstr>Role of Financial Institutions in FX Transactions (Continued)</vt:lpstr>
      <vt:lpstr>Role of Financial Institutions in FX Transactions (Concluded)</vt:lpstr>
      <vt:lpstr>Interaction of Interest Rates, Inflation, and Exchange Rates</vt:lpstr>
      <vt:lpstr>Interaction of Interest Rates, Inflation, and Exchange Rates (Continued)</vt:lpstr>
      <vt:lpstr>Purchasing Power Parity (PPP)</vt:lpstr>
      <vt:lpstr>Purchasing Power Parity (PPP) (Continued)</vt:lpstr>
      <vt:lpstr>Purchasing Power Parity (PPP) (Concluded)</vt:lpstr>
      <vt:lpstr>Interest Rate Parity</vt:lpstr>
      <vt:lpstr>Interest Rate Parity: Example</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543</cp:revision>
  <dcterms:created xsi:type="dcterms:W3CDTF">2000-07-01T19:33:32Z</dcterms:created>
  <dcterms:modified xsi:type="dcterms:W3CDTF">2024-03-13T09:33:32Z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