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4" r:id="rId5"/>
    <p:sldId id="265" r:id="rId6"/>
    <p:sldId id="268" r:id="rId7"/>
    <p:sldId id="267" r:id="rId8"/>
    <p:sldId id="269" r:id="rId9"/>
    <p:sldId id="270" r:id="rId10"/>
    <p:sldId id="271" r:id="rId11"/>
    <p:sldId id="280" r:id="rId12"/>
    <p:sldId id="326" r:id="rId13"/>
    <p:sldId id="366" r:id="rId14"/>
    <p:sldId id="358" r:id="rId15"/>
    <p:sldId id="357" r:id="rId16"/>
    <p:sldId id="327" r:id="rId17"/>
    <p:sldId id="324" r:id="rId18"/>
    <p:sldId id="273" r:id="rId19"/>
    <p:sldId id="329" r:id="rId20"/>
    <p:sldId id="331" r:id="rId21"/>
    <p:sldId id="333" r:id="rId22"/>
    <p:sldId id="338" r:id="rId23"/>
    <p:sldId id="339" r:id="rId24"/>
    <p:sldId id="332" r:id="rId25"/>
    <p:sldId id="340" r:id="rId26"/>
    <p:sldId id="341" r:id="rId27"/>
    <p:sldId id="321" r:id="rId28"/>
    <p:sldId id="343" r:id="rId29"/>
    <p:sldId id="345" r:id="rId30"/>
    <p:sldId id="344" r:id="rId31"/>
    <p:sldId id="334" r:id="rId32"/>
    <p:sldId id="335" r:id="rId33"/>
    <p:sldId id="337" r:id="rId34"/>
    <p:sldId id="336" r:id="rId35"/>
    <p:sldId id="365" r:id="rId36"/>
    <p:sldId id="346" r:id="rId37"/>
    <p:sldId id="356" r:id="rId38"/>
    <p:sldId id="354" r:id="rId39"/>
    <p:sldId id="355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359" r:id="rId48"/>
    <p:sldId id="306" r:id="rId49"/>
    <p:sldId id="307" r:id="rId50"/>
    <p:sldId id="308" r:id="rId51"/>
    <p:sldId id="309" r:id="rId52"/>
    <p:sldId id="349" r:id="rId53"/>
    <p:sldId id="352" r:id="rId54"/>
    <p:sldId id="353" r:id="rId55"/>
    <p:sldId id="350" r:id="rId56"/>
    <p:sldId id="314" r:id="rId57"/>
    <p:sldId id="315" r:id="rId58"/>
    <p:sldId id="316" r:id="rId59"/>
    <p:sldId id="317" r:id="rId60"/>
    <p:sldId id="367" r:id="rId61"/>
    <p:sldId id="368" r:id="rId6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EE1C8-66D3-4210-A3BB-37EE6EE0A9A7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E50A217-1317-4148-BD07-55FE0516EE10}">
      <dgm:prSet phldrT="[Metin]"/>
      <dgm:spPr/>
      <dgm:t>
        <a:bodyPr/>
        <a:lstStyle/>
        <a:p>
          <a:r>
            <a:rPr lang="tr-TR" i="1"/>
            <a:t>Araştırma Modelleri</a:t>
          </a:r>
          <a:endParaRPr lang="en-US" i="1" dirty="0"/>
        </a:p>
      </dgm:t>
    </dgm:pt>
    <dgm:pt modelId="{D528F2CF-DAC0-4EE3-936A-15737565ADD6}" type="parTrans" cxnId="{99D88A7B-330B-496E-9E30-4C4C4A6BD2C1}">
      <dgm:prSet/>
      <dgm:spPr/>
      <dgm:t>
        <a:bodyPr/>
        <a:lstStyle/>
        <a:p>
          <a:endParaRPr lang="en-US"/>
        </a:p>
      </dgm:t>
    </dgm:pt>
    <dgm:pt modelId="{9F44CA33-F88F-4FEE-AC60-59C40CF10728}" type="sibTrans" cxnId="{99D88A7B-330B-496E-9E30-4C4C4A6BD2C1}">
      <dgm:prSet/>
      <dgm:spPr/>
      <dgm:t>
        <a:bodyPr/>
        <a:lstStyle/>
        <a:p>
          <a:endParaRPr lang="en-US"/>
        </a:p>
      </dgm:t>
    </dgm:pt>
    <dgm:pt modelId="{99161C0A-BDF8-4E2B-8D4C-E46C55C3C92D}">
      <dgm:prSet phldrT="[Metin]" custT="1"/>
      <dgm:spPr/>
      <dgm:t>
        <a:bodyPr/>
        <a:lstStyle/>
        <a:p>
          <a:pPr algn="ctr"/>
          <a:r>
            <a:rPr lang="en-US" sz="1900" b="1" dirty="0" err="1"/>
            <a:t>Ke</a:t>
          </a:r>
          <a:r>
            <a:rPr lang="tr-TR" sz="1900" b="1" i="1" dirty="0"/>
            <a:t>ş</a:t>
          </a:r>
          <a:r>
            <a:rPr lang="en-US" sz="1900" b="1" i="1" dirty="0" err="1"/>
            <a:t>ifsel</a:t>
          </a:r>
          <a:r>
            <a:rPr lang="en-US" sz="1900" b="1" i="1" dirty="0"/>
            <a:t> </a:t>
          </a:r>
          <a:r>
            <a:rPr lang="en-US" sz="1900" b="1" i="1" dirty="0" err="1"/>
            <a:t>Ara</a:t>
          </a:r>
          <a:r>
            <a:rPr lang="tr-TR" sz="1900" b="1" i="1" dirty="0"/>
            <a:t>ş</a:t>
          </a:r>
          <a:r>
            <a:rPr lang="en-US" sz="1900" b="1" i="1" dirty="0"/>
            <a:t>t</a:t>
          </a:r>
          <a:r>
            <a:rPr lang="tr-TR" sz="1900" b="1" i="1" dirty="0"/>
            <a:t>ı</a:t>
          </a:r>
          <a:r>
            <a:rPr lang="en-US" sz="1900" b="1" i="1" dirty="0" err="1"/>
            <a:t>rma</a:t>
          </a:r>
          <a:r>
            <a:rPr lang="en-US" sz="1900" b="1" i="1" dirty="0"/>
            <a:t> </a:t>
          </a:r>
          <a:r>
            <a:rPr lang="en-US" sz="1900" b="1" i="1" dirty="0" err="1"/>
            <a:t>Modelleri</a:t>
          </a:r>
          <a:endParaRPr lang="tr-TR" sz="1900" b="1" i="1" dirty="0"/>
        </a:p>
        <a:p>
          <a:pPr algn="l"/>
          <a:r>
            <a:rPr lang="en-US" sz="1900" i="0" dirty="0" err="1"/>
            <a:t>Bilgi</a:t>
          </a:r>
          <a:r>
            <a:rPr lang="en-US" sz="1900" i="0" dirty="0"/>
            <a:t> </a:t>
          </a:r>
          <a:r>
            <a:rPr lang="en-US" sz="1900" i="0" dirty="0" err="1"/>
            <a:t>edinmeye</a:t>
          </a:r>
          <a:r>
            <a:rPr lang="en-US" sz="1900" i="0" dirty="0"/>
            <a:t> </a:t>
          </a:r>
          <a:r>
            <a:rPr lang="en-US" sz="1900" i="0" dirty="0" err="1"/>
            <a:t>veya</a:t>
          </a:r>
          <a:r>
            <a:rPr lang="en-US" sz="1900" i="0" dirty="0"/>
            <a:t> </a:t>
          </a:r>
          <a:r>
            <a:rPr lang="en-US" sz="1900" i="0" dirty="0" err="1"/>
            <a:t>ke</a:t>
          </a:r>
          <a:r>
            <a:rPr lang="tr-TR" sz="1900" i="0" dirty="0"/>
            <a:t>ş</a:t>
          </a:r>
          <a:r>
            <a:rPr lang="en-US" sz="1900" i="0" dirty="0" err="1"/>
            <a:t>fetmeye</a:t>
          </a:r>
          <a:r>
            <a:rPr lang="en-US" sz="1900" i="0" dirty="0"/>
            <a:t> </a:t>
          </a:r>
          <a:r>
            <a:rPr lang="en-US" sz="1900" i="0" dirty="0" err="1"/>
            <a:t>yarayan</a:t>
          </a:r>
          <a:r>
            <a:rPr lang="en-US" sz="1900" i="0" dirty="0"/>
            <a:t> </a:t>
          </a:r>
          <a:r>
            <a:rPr lang="en-US" sz="1900" i="0" dirty="0" err="1"/>
            <a:t>ve</a:t>
          </a:r>
          <a:r>
            <a:rPr lang="en-US" sz="1900" i="0" dirty="0"/>
            <a:t> </a:t>
          </a:r>
          <a:r>
            <a:rPr lang="en-US" sz="1900" i="0" dirty="0" err="1"/>
            <a:t>karar</a:t>
          </a:r>
          <a:r>
            <a:rPr lang="en-US" sz="1900" i="0" dirty="0"/>
            <a:t> alma s</a:t>
          </a:r>
          <a:r>
            <a:rPr lang="tr-TR" sz="1900" i="0" dirty="0"/>
            <a:t>ü</a:t>
          </a:r>
          <a:r>
            <a:rPr lang="en-US" sz="1900" i="0" dirty="0" err="1"/>
            <a:t>recinin</a:t>
          </a:r>
          <a:r>
            <a:rPr lang="en-US" sz="1900" i="0" dirty="0"/>
            <a:t> ilk a</a:t>
          </a:r>
          <a:r>
            <a:rPr lang="tr-TR" sz="1900" i="0" dirty="0"/>
            <a:t>ş</a:t>
          </a:r>
          <a:r>
            <a:rPr lang="en-US" sz="1900" i="0" dirty="0" err="1"/>
            <a:t>amalar</a:t>
          </a:r>
          <a:r>
            <a:rPr lang="tr-TR" sz="1900" i="0" dirty="0"/>
            <a:t>ı</a:t>
          </a:r>
          <a:r>
            <a:rPr lang="en-US" sz="1900" i="0" dirty="0" err="1"/>
            <a:t>nda</a:t>
          </a:r>
          <a:r>
            <a:rPr lang="en-US" sz="1900" i="0" dirty="0"/>
            <a:t> yap</a:t>
          </a:r>
          <a:r>
            <a:rPr lang="tr-TR" sz="1900" i="0" dirty="0"/>
            <a:t>ı</a:t>
          </a:r>
          <a:r>
            <a:rPr lang="en-US" sz="1900" i="0" dirty="0" err="1"/>
            <a:t>lan</a:t>
          </a:r>
          <a:r>
            <a:rPr lang="en-US" sz="1900" i="0" dirty="0"/>
            <a:t> </a:t>
          </a:r>
          <a:r>
            <a:rPr lang="tr-TR" sz="1900" i="0" dirty="0"/>
            <a:t>ç</a:t>
          </a:r>
          <a:r>
            <a:rPr lang="en-US" sz="1900" i="0" dirty="0"/>
            <a:t>al</a:t>
          </a:r>
          <a:r>
            <a:rPr lang="tr-TR" sz="1900" i="0" dirty="0" err="1"/>
            <a:t>ış</a:t>
          </a:r>
          <a:r>
            <a:rPr lang="en-US" sz="1900" i="0" dirty="0" err="1"/>
            <a:t>malard</a:t>
          </a:r>
          <a:r>
            <a:rPr lang="tr-TR" sz="1900" i="0" dirty="0"/>
            <a:t>ı</a:t>
          </a:r>
          <a:r>
            <a:rPr lang="en-US" sz="1900" i="0" dirty="0"/>
            <a:t>r. </a:t>
          </a:r>
          <a:endParaRPr lang="tr-TR" sz="1900" i="0" dirty="0"/>
        </a:p>
        <a:p>
          <a:pPr algn="l"/>
          <a:r>
            <a:rPr lang="en-US" sz="1900" i="0" dirty="0" err="1"/>
            <a:t>Ama</a:t>
          </a:r>
          <a:r>
            <a:rPr lang="tr-TR" sz="1900" i="0" dirty="0"/>
            <a:t>ç</a:t>
          </a:r>
          <a:r>
            <a:rPr lang="en-US" sz="1900" i="0" dirty="0"/>
            <a:t> </a:t>
          </a:r>
          <a:r>
            <a:rPr lang="en-US" sz="1900" i="0" dirty="0" err="1"/>
            <a:t>belirli</a:t>
          </a:r>
          <a:r>
            <a:rPr lang="en-US" sz="1900" i="0" dirty="0"/>
            <a:t> </a:t>
          </a:r>
          <a:r>
            <a:rPr lang="en-US" sz="1900" i="0" dirty="0" err="1"/>
            <a:t>ara</a:t>
          </a:r>
          <a:r>
            <a:rPr lang="tr-TR" sz="1900" i="0" dirty="0"/>
            <a:t>ş</a:t>
          </a:r>
          <a:r>
            <a:rPr lang="en-US" sz="1900" i="0" dirty="0"/>
            <a:t>t</a:t>
          </a:r>
          <a:r>
            <a:rPr lang="tr-TR" sz="1900" i="0" dirty="0"/>
            <a:t>ı</a:t>
          </a:r>
          <a:r>
            <a:rPr lang="en-US" sz="1900" i="0" dirty="0" err="1"/>
            <a:t>rma</a:t>
          </a:r>
          <a:r>
            <a:rPr lang="en-US" sz="1900" i="0" dirty="0"/>
            <a:t> </a:t>
          </a:r>
          <a:r>
            <a:rPr lang="en-US" sz="1900" i="0" dirty="0" err="1"/>
            <a:t>sorunlar</a:t>
          </a:r>
          <a:r>
            <a:rPr lang="tr-TR" sz="1900" i="0" dirty="0"/>
            <a:t>ı</a:t>
          </a:r>
          <a:r>
            <a:rPr lang="en-US" sz="1900" i="0" dirty="0"/>
            <a:t>n</a:t>
          </a:r>
          <a:r>
            <a:rPr lang="tr-TR" sz="1900" i="0" dirty="0"/>
            <a:t>ı</a:t>
          </a:r>
          <a:r>
            <a:rPr lang="en-US" sz="1900" i="0" dirty="0"/>
            <a:t>, </a:t>
          </a:r>
          <a:r>
            <a:rPr lang="en-US" sz="1900" i="0" dirty="0" err="1"/>
            <a:t>ara</a:t>
          </a:r>
          <a:r>
            <a:rPr lang="tr-TR" sz="1900" i="0" dirty="0"/>
            <a:t>ş</a:t>
          </a:r>
          <a:r>
            <a:rPr lang="en-US" sz="1900" i="0" dirty="0"/>
            <a:t>t</a:t>
          </a:r>
          <a:r>
            <a:rPr lang="tr-TR" sz="1900" i="0" dirty="0"/>
            <a:t>ı</a:t>
          </a:r>
          <a:r>
            <a:rPr lang="en-US" sz="1900" i="0" dirty="0" err="1"/>
            <a:t>rma</a:t>
          </a:r>
          <a:r>
            <a:rPr lang="en-US" sz="1900" i="0" dirty="0"/>
            <a:t> de</a:t>
          </a:r>
          <a:r>
            <a:rPr lang="tr-TR" sz="1900" i="0" dirty="0"/>
            <a:t>ğ</a:t>
          </a:r>
          <a:r>
            <a:rPr lang="en-US" sz="1900" i="0" dirty="0" err="1"/>
            <a:t>i</a:t>
          </a:r>
          <a:r>
            <a:rPr lang="tr-TR" sz="1900" i="0" dirty="0"/>
            <a:t>ş</a:t>
          </a:r>
          <a:r>
            <a:rPr lang="en-US" sz="1900" i="0" dirty="0" err="1"/>
            <a:t>kenlerini</a:t>
          </a:r>
          <a:r>
            <a:rPr lang="en-US" sz="1900" i="0" dirty="0"/>
            <a:t> </a:t>
          </a:r>
          <a:r>
            <a:rPr lang="en-US" sz="1900" i="0" dirty="0" err="1"/>
            <a:t>ve</a:t>
          </a:r>
          <a:r>
            <a:rPr lang="en-US" sz="1900" i="0" dirty="0"/>
            <a:t>\</a:t>
          </a:r>
          <a:r>
            <a:rPr lang="en-US" sz="1900" i="0" dirty="0" err="1"/>
            <a:t>veya</a:t>
          </a:r>
          <a:r>
            <a:rPr lang="en-US" sz="1900" i="0" dirty="0"/>
            <a:t> </a:t>
          </a:r>
          <a:r>
            <a:rPr lang="en-US" sz="1900" i="0" dirty="0" err="1"/>
            <a:t>bu</a:t>
          </a:r>
          <a:r>
            <a:rPr lang="en-US" sz="1900" i="0" dirty="0"/>
            <a:t> </a:t>
          </a:r>
          <a:r>
            <a:rPr lang="en-US" sz="1900" i="0" dirty="0" err="1"/>
            <a:t>sorunlara</a:t>
          </a:r>
          <a:r>
            <a:rPr lang="en-US" sz="1900" i="0" dirty="0"/>
            <a:t> </a:t>
          </a:r>
          <a:r>
            <a:rPr lang="en-US" sz="1900" i="0" dirty="0" err="1"/>
            <a:t>ili</a:t>
          </a:r>
          <a:r>
            <a:rPr lang="tr-TR" sz="1900" i="0" dirty="0"/>
            <a:t>ş</a:t>
          </a:r>
          <a:r>
            <a:rPr lang="en-US" sz="1900" i="0" dirty="0"/>
            <a:t>kin </a:t>
          </a:r>
          <a:r>
            <a:rPr lang="en-US" sz="1900" i="0" dirty="0" err="1"/>
            <a:t>ara</a:t>
          </a:r>
          <a:r>
            <a:rPr lang="tr-TR" sz="1900" i="0" dirty="0"/>
            <a:t>ş</a:t>
          </a:r>
          <a:r>
            <a:rPr lang="en-US" sz="1900" i="0" dirty="0"/>
            <a:t>t</a:t>
          </a:r>
          <a:r>
            <a:rPr lang="tr-TR" sz="1900" i="0" dirty="0"/>
            <a:t>ı</a:t>
          </a:r>
          <a:r>
            <a:rPr lang="en-US" sz="1900" i="0" dirty="0" err="1"/>
            <a:t>rma</a:t>
          </a:r>
          <a:r>
            <a:rPr lang="en-US" sz="1900" i="0" dirty="0"/>
            <a:t> </a:t>
          </a:r>
          <a:r>
            <a:rPr lang="en-US" sz="1900" i="0" dirty="0" err="1"/>
            <a:t>hipotezlerini</a:t>
          </a:r>
          <a:r>
            <a:rPr lang="en-US" sz="1900" i="0" dirty="0"/>
            <a:t> </a:t>
          </a:r>
          <a:r>
            <a:rPr lang="en-US" sz="1900" i="0" dirty="0" err="1"/>
            <a:t>belirleyebilmek</a:t>
          </a:r>
          <a:r>
            <a:rPr lang="en-US" sz="1900" i="0" dirty="0"/>
            <a:t> </a:t>
          </a:r>
          <a:r>
            <a:rPr lang="en-US" sz="1900" i="0" dirty="0" err="1"/>
            <a:t>i</a:t>
          </a:r>
          <a:r>
            <a:rPr lang="tr-TR" sz="1900" i="0" dirty="0"/>
            <a:t>ç</a:t>
          </a:r>
          <a:r>
            <a:rPr lang="en-US" sz="1900" i="0" dirty="0"/>
            <a:t>in </a:t>
          </a:r>
          <a:r>
            <a:rPr lang="en-US" sz="1900" i="0" dirty="0" err="1"/>
            <a:t>gerekli</a:t>
          </a:r>
          <a:r>
            <a:rPr lang="en-US" sz="1900" i="0" dirty="0"/>
            <a:t> </a:t>
          </a:r>
          <a:r>
            <a:rPr lang="en-US" sz="1900" i="0" dirty="0" err="1"/>
            <a:t>bilgileri</a:t>
          </a:r>
          <a:r>
            <a:rPr lang="en-US" sz="1900" i="0" dirty="0"/>
            <a:t> </a:t>
          </a:r>
          <a:r>
            <a:rPr lang="en-US" sz="1900" i="0" dirty="0" err="1"/>
            <a:t>toplamakt</a:t>
          </a:r>
          <a:r>
            <a:rPr lang="tr-TR" sz="1900" i="0" dirty="0"/>
            <a:t>ı</a:t>
          </a:r>
          <a:r>
            <a:rPr lang="en-US" sz="1900" i="0" dirty="0"/>
            <a:t>r. </a:t>
          </a:r>
          <a:r>
            <a:rPr lang="tr-TR" sz="1900" i="0" dirty="0"/>
            <a:t> </a:t>
          </a:r>
          <a:endParaRPr lang="en-US" sz="1900" i="0" dirty="0"/>
        </a:p>
      </dgm:t>
    </dgm:pt>
    <dgm:pt modelId="{9042B6CA-ADB4-4D8F-B22F-927BFBF27F19}" type="parTrans" cxnId="{84CC40DB-EE89-4AC6-8E60-04844C2B9157}">
      <dgm:prSet/>
      <dgm:spPr/>
      <dgm:t>
        <a:bodyPr/>
        <a:lstStyle/>
        <a:p>
          <a:endParaRPr lang="en-US"/>
        </a:p>
      </dgm:t>
    </dgm:pt>
    <dgm:pt modelId="{FAABCC62-285D-4DD6-9A7E-B6BBCD177BB8}" type="sibTrans" cxnId="{84CC40DB-EE89-4AC6-8E60-04844C2B9157}">
      <dgm:prSet/>
      <dgm:spPr/>
      <dgm:t>
        <a:bodyPr/>
        <a:lstStyle/>
        <a:p>
          <a:endParaRPr lang="en-US"/>
        </a:p>
      </dgm:t>
    </dgm:pt>
    <dgm:pt modelId="{EF1C922D-5F64-416B-B2AF-956620480F28}">
      <dgm:prSet phldrT="[Metin]" custT="1"/>
      <dgm:spPr/>
      <dgm:t>
        <a:bodyPr/>
        <a:lstStyle/>
        <a:p>
          <a:pPr algn="ctr"/>
          <a:r>
            <a:rPr lang="tr-TR" sz="1900" b="1" i="1" dirty="0"/>
            <a:t>Tanımlayıcı Araştırma Modelleri </a:t>
          </a:r>
        </a:p>
        <a:p>
          <a:pPr algn="ctr"/>
          <a:r>
            <a:rPr lang="tr-TR" sz="1900" i="0" dirty="0"/>
            <a:t>Bu modelde amaç, eldeki problemi, bu problemle ilgili durumları, değişkenleri ve değişkenler arasındaki ilişkileri tanımlamaktır.</a:t>
          </a:r>
        </a:p>
        <a:p>
          <a:pPr algn="ctr"/>
          <a:r>
            <a:rPr lang="tr-TR" sz="1900" i="0" dirty="0"/>
            <a:t> Böylece bu tanıma dayanılarak ileriye yönelik tahminler yapmak da mümkün olacaktır.</a:t>
          </a:r>
          <a:r>
            <a:rPr lang="tr-TR" sz="1900" b="1" i="0" dirty="0"/>
            <a:t> </a:t>
          </a:r>
          <a:endParaRPr lang="en-US" sz="1900" b="1" i="0" dirty="0"/>
        </a:p>
      </dgm:t>
    </dgm:pt>
    <dgm:pt modelId="{BFD95700-B119-4399-9EA1-106F208B2361}" type="parTrans" cxnId="{4878D7A1-2B97-4EAB-A73B-2C9D090F8AA6}">
      <dgm:prSet/>
      <dgm:spPr/>
      <dgm:t>
        <a:bodyPr/>
        <a:lstStyle/>
        <a:p>
          <a:endParaRPr lang="en-US"/>
        </a:p>
      </dgm:t>
    </dgm:pt>
    <dgm:pt modelId="{1D67E4CD-A15A-40C5-809C-338222A19C30}" type="sibTrans" cxnId="{4878D7A1-2B97-4EAB-A73B-2C9D090F8AA6}">
      <dgm:prSet/>
      <dgm:spPr/>
      <dgm:t>
        <a:bodyPr/>
        <a:lstStyle/>
        <a:p>
          <a:endParaRPr lang="en-US"/>
        </a:p>
      </dgm:t>
    </dgm:pt>
    <dgm:pt modelId="{6B48247C-207D-411F-BE31-B0858988063C}">
      <dgm:prSet phldrT="[Metin]" custT="1"/>
      <dgm:spPr/>
      <dgm:t>
        <a:bodyPr/>
        <a:lstStyle/>
        <a:p>
          <a:r>
            <a:rPr lang="tr-TR" sz="1900" b="1" i="1" dirty="0"/>
            <a:t>Nedensel Araştırma Modelleri    </a:t>
          </a:r>
        </a:p>
        <a:p>
          <a:r>
            <a:rPr lang="tr-TR" sz="1900" b="1" i="1" dirty="0"/>
            <a:t>   </a:t>
          </a:r>
          <a:r>
            <a:rPr lang="tr-TR" sz="1900" i="0" dirty="0"/>
            <a:t>Araştırma problemi ile ilgili değişkenler arasında neden</a:t>
          </a:r>
          <a:r>
            <a:rPr lang="en-US" sz="1900" i="0" dirty="0"/>
            <a:t>-</a:t>
          </a:r>
          <a:r>
            <a:rPr lang="tr-TR" sz="1900" i="0" dirty="0"/>
            <a:t>sonuç ilişkisini araştırma amacı taşıyan modellerdir. </a:t>
          </a:r>
        </a:p>
        <a:p>
          <a:r>
            <a:rPr lang="tr-TR" sz="1900" i="0" dirty="0"/>
            <a:t>Bu araştırmalarda eldeki problemle ilgili sürecin işleyişi hakkında açıklama yapabilmek esastır.</a:t>
          </a:r>
          <a:endParaRPr lang="en-US" sz="1900" b="1" i="0" dirty="0"/>
        </a:p>
      </dgm:t>
    </dgm:pt>
    <dgm:pt modelId="{BC187F99-7ABA-4F80-AD5F-A135BE175D49}" type="parTrans" cxnId="{0769AE3C-DA95-498E-9039-E26645684EE9}">
      <dgm:prSet/>
      <dgm:spPr/>
      <dgm:t>
        <a:bodyPr/>
        <a:lstStyle/>
        <a:p>
          <a:endParaRPr lang="en-US"/>
        </a:p>
      </dgm:t>
    </dgm:pt>
    <dgm:pt modelId="{057556FF-F088-4354-AAF1-31A0F2B260C2}" type="sibTrans" cxnId="{0769AE3C-DA95-498E-9039-E26645684EE9}">
      <dgm:prSet/>
      <dgm:spPr/>
      <dgm:t>
        <a:bodyPr/>
        <a:lstStyle/>
        <a:p>
          <a:endParaRPr lang="en-US"/>
        </a:p>
      </dgm:t>
    </dgm:pt>
    <dgm:pt modelId="{D1C2FC9D-8614-45EE-8900-56203D76AAD5}" type="pres">
      <dgm:prSet presAssocID="{A95EE1C8-66D3-4210-A3BB-37EE6EE0A9A7}" presName="composite" presStyleCnt="0">
        <dgm:presLayoutVars>
          <dgm:chMax val="1"/>
          <dgm:dir/>
          <dgm:resizeHandles val="exact"/>
        </dgm:presLayoutVars>
      </dgm:prSet>
      <dgm:spPr/>
    </dgm:pt>
    <dgm:pt modelId="{C6F088D8-C4C2-43D8-8648-11B458D6314C}" type="pres">
      <dgm:prSet presAssocID="{6E50A217-1317-4148-BD07-55FE0516EE10}" presName="roof" presStyleLbl="dkBgShp" presStyleIdx="0" presStyleCnt="2" custScaleY="41648"/>
      <dgm:spPr/>
    </dgm:pt>
    <dgm:pt modelId="{DAC26F2E-232F-4394-9F86-D4ACECD69C44}" type="pres">
      <dgm:prSet presAssocID="{6E50A217-1317-4148-BD07-55FE0516EE10}" presName="pillars" presStyleCnt="0"/>
      <dgm:spPr/>
    </dgm:pt>
    <dgm:pt modelId="{9BDB8AD3-2951-42AD-9EB7-8AAC63E308EE}" type="pres">
      <dgm:prSet presAssocID="{6E50A217-1317-4148-BD07-55FE0516EE10}" presName="pillar1" presStyleLbl="node1" presStyleIdx="0" presStyleCnt="3" custScaleY="128215" custLinFactNeighborX="-147" custLinFactNeighborY="-1184">
        <dgm:presLayoutVars>
          <dgm:bulletEnabled val="1"/>
        </dgm:presLayoutVars>
      </dgm:prSet>
      <dgm:spPr/>
    </dgm:pt>
    <dgm:pt modelId="{E14C5A9E-F248-4B08-94E4-E77D14A3F671}" type="pres">
      <dgm:prSet presAssocID="{EF1C922D-5F64-416B-B2AF-956620480F28}" presName="pillarX" presStyleLbl="node1" presStyleIdx="1" presStyleCnt="3" custScaleX="93291" custScaleY="128204" custLinFactNeighborX="973" custLinFactNeighborY="-796">
        <dgm:presLayoutVars>
          <dgm:bulletEnabled val="1"/>
        </dgm:presLayoutVars>
      </dgm:prSet>
      <dgm:spPr/>
    </dgm:pt>
    <dgm:pt modelId="{A8AE7CFD-F713-4415-AE58-1D62C498F828}" type="pres">
      <dgm:prSet presAssocID="{6B48247C-207D-411F-BE31-B0858988063C}" presName="pillarX" presStyleLbl="node1" presStyleIdx="2" presStyleCnt="3" custScaleY="128089" custLinFactNeighborX="2092" custLinFactNeighborY="-1014">
        <dgm:presLayoutVars>
          <dgm:bulletEnabled val="1"/>
        </dgm:presLayoutVars>
      </dgm:prSet>
      <dgm:spPr/>
    </dgm:pt>
    <dgm:pt modelId="{2D9AAB9C-8F68-4698-80DD-5C4BB712EEB7}" type="pres">
      <dgm:prSet presAssocID="{6E50A217-1317-4148-BD07-55FE0516EE10}" presName="base" presStyleLbl="dkBgShp" presStyleIdx="1" presStyleCnt="2" custFlipVert="0" custScaleY="15465"/>
      <dgm:spPr/>
    </dgm:pt>
  </dgm:ptLst>
  <dgm:cxnLst>
    <dgm:cxn modelId="{732C1217-493E-4840-8372-637B9C207437}" type="presOf" srcId="{A95EE1C8-66D3-4210-A3BB-37EE6EE0A9A7}" destId="{D1C2FC9D-8614-45EE-8900-56203D76AAD5}" srcOrd="0" destOrd="0" presId="urn:microsoft.com/office/officeart/2005/8/layout/hList3"/>
    <dgm:cxn modelId="{0769AE3C-DA95-498E-9039-E26645684EE9}" srcId="{6E50A217-1317-4148-BD07-55FE0516EE10}" destId="{6B48247C-207D-411F-BE31-B0858988063C}" srcOrd="2" destOrd="0" parTransId="{BC187F99-7ABA-4F80-AD5F-A135BE175D49}" sibTransId="{057556FF-F088-4354-AAF1-31A0F2B260C2}"/>
    <dgm:cxn modelId="{2226935D-4488-424E-8D66-D6259CDC474E}" type="presOf" srcId="{99161C0A-BDF8-4E2B-8D4C-E46C55C3C92D}" destId="{9BDB8AD3-2951-42AD-9EB7-8AAC63E308EE}" srcOrd="0" destOrd="0" presId="urn:microsoft.com/office/officeart/2005/8/layout/hList3"/>
    <dgm:cxn modelId="{99D88A7B-330B-496E-9E30-4C4C4A6BD2C1}" srcId="{A95EE1C8-66D3-4210-A3BB-37EE6EE0A9A7}" destId="{6E50A217-1317-4148-BD07-55FE0516EE10}" srcOrd="0" destOrd="0" parTransId="{D528F2CF-DAC0-4EE3-936A-15737565ADD6}" sibTransId="{9F44CA33-F88F-4FEE-AC60-59C40CF10728}"/>
    <dgm:cxn modelId="{59895485-18E8-4AAC-88B6-2B4D8CBA8A40}" type="presOf" srcId="{EF1C922D-5F64-416B-B2AF-956620480F28}" destId="{E14C5A9E-F248-4B08-94E4-E77D14A3F671}" srcOrd="0" destOrd="0" presId="urn:microsoft.com/office/officeart/2005/8/layout/hList3"/>
    <dgm:cxn modelId="{77293D97-9999-42BA-8B6F-0090672517A7}" type="presOf" srcId="{6B48247C-207D-411F-BE31-B0858988063C}" destId="{A8AE7CFD-F713-4415-AE58-1D62C498F828}" srcOrd="0" destOrd="0" presId="urn:microsoft.com/office/officeart/2005/8/layout/hList3"/>
    <dgm:cxn modelId="{4878D7A1-2B97-4EAB-A73B-2C9D090F8AA6}" srcId="{6E50A217-1317-4148-BD07-55FE0516EE10}" destId="{EF1C922D-5F64-416B-B2AF-956620480F28}" srcOrd="1" destOrd="0" parTransId="{BFD95700-B119-4399-9EA1-106F208B2361}" sibTransId="{1D67E4CD-A15A-40C5-809C-338222A19C30}"/>
    <dgm:cxn modelId="{84CC40DB-EE89-4AC6-8E60-04844C2B9157}" srcId="{6E50A217-1317-4148-BD07-55FE0516EE10}" destId="{99161C0A-BDF8-4E2B-8D4C-E46C55C3C92D}" srcOrd="0" destOrd="0" parTransId="{9042B6CA-ADB4-4D8F-B22F-927BFBF27F19}" sibTransId="{FAABCC62-285D-4DD6-9A7E-B6BBCD177BB8}"/>
    <dgm:cxn modelId="{7EDD4BE9-DF4F-425C-9E32-569FBA756D68}" type="presOf" srcId="{6E50A217-1317-4148-BD07-55FE0516EE10}" destId="{C6F088D8-C4C2-43D8-8648-11B458D6314C}" srcOrd="0" destOrd="0" presId="urn:microsoft.com/office/officeart/2005/8/layout/hList3"/>
    <dgm:cxn modelId="{6E75E82A-6457-4864-B21A-4BE148B7DB78}" type="presParOf" srcId="{D1C2FC9D-8614-45EE-8900-56203D76AAD5}" destId="{C6F088D8-C4C2-43D8-8648-11B458D6314C}" srcOrd="0" destOrd="0" presId="urn:microsoft.com/office/officeart/2005/8/layout/hList3"/>
    <dgm:cxn modelId="{831266C5-CA68-424D-89F0-B1F85E85739C}" type="presParOf" srcId="{D1C2FC9D-8614-45EE-8900-56203D76AAD5}" destId="{DAC26F2E-232F-4394-9F86-D4ACECD69C44}" srcOrd="1" destOrd="0" presId="urn:microsoft.com/office/officeart/2005/8/layout/hList3"/>
    <dgm:cxn modelId="{73FFD533-F942-4342-A69F-6B849CE1B8FE}" type="presParOf" srcId="{DAC26F2E-232F-4394-9F86-D4ACECD69C44}" destId="{9BDB8AD3-2951-42AD-9EB7-8AAC63E308EE}" srcOrd="0" destOrd="0" presId="urn:microsoft.com/office/officeart/2005/8/layout/hList3"/>
    <dgm:cxn modelId="{DB0B6EC5-A1AF-4345-88D5-84A4D5E9A621}" type="presParOf" srcId="{DAC26F2E-232F-4394-9F86-D4ACECD69C44}" destId="{E14C5A9E-F248-4B08-94E4-E77D14A3F671}" srcOrd="1" destOrd="0" presId="urn:microsoft.com/office/officeart/2005/8/layout/hList3"/>
    <dgm:cxn modelId="{2C575DDE-59F1-428F-A63B-22A502817465}" type="presParOf" srcId="{DAC26F2E-232F-4394-9F86-D4ACECD69C44}" destId="{A8AE7CFD-F713-4415-AE58-1D62C498F828}" srcOrd="2" destOrd="0" presId="urn:microsoft.com/office/officeart/2005/8/layout/hList3"/>
    <dgm:cxn modelId="{FD577308-EF15-4B97-B7A6-FCF30453C60C}" type="presParOf" srcId="{D1C2FC9D-8614-45EE-8900-56203D76AAD5}" destId="{2D9AAB9C-8F68-4698-80DD-5C4BB712EEB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088D8-C4C2-43D8-8648-11B458D6314C}">
      <dsp:nvSpPr>
        <dsp:cNvPr id="0" name=""/>
        <dsp:cNvSpPr/>
      </dsp:nvSpPr>
      <dsp:spPr>
        <a:xfrm>
          <a:off x="0" y="231399"/>
          <a:ext cx="8784976" cy="8422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i="1" kern="1200"/>
            <a:t>Araştırma Modelleri</a:t>
          </a:r>
          <a:endParaRPr lang="en-US" sz="3900" i="1" kern="1200" dirty="0"/>
        </a:p>
      </dsp:txBody>
      <dsp:txXfrm>
        <a:off x="0" y="231399"/>
        <a:ext cx="8784976" cy="842293"/>
      </dsp:txXfrm>
    </dsp:sp>
    <dsp:sp modelId="{9BDB8AD3-2951-42AD-9EB7-8AAC63E308EE}">
      <dsp:nvSpPr>
        <dsp:cNvPr id="0" name=""/>
        <dsp:cNvSpPr/>
      </dsp:nvSpPr>
      <dsp:spPr>
        <a:xfrm>
          <a:off x="0" y="1014312"/>
          <a:ext cx="2994098" cy="5445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Ke</a:t>
          </a:r>
          <a:r>
            <a:rPr lang="tr-TR" sz="1900" b="1" i="1" kern="1200" dirty="0"/>
            <a:t>ş</a:t>
          </a:r>
          <a:r>
            <a:rPr lang="en-US" sz="1900" b="1" i="1" kern="1200" dirty="0" err="1"/>
            <a:t>ifsel</a:t>
          </a:r>
          <a:r>
            <a:rPr lang="en-US" sz="1900" b="1" i="1" kern="1200" dirty="0"/>
            <a:t> </a:t>
          </a:r>
          <a:r>
            <a:rPr lang="en-US" sz="1900" b="1" i="1" kern="1200" dirty="0" err="1"/>
            <a:t>Ara</a:t>
          </a:r>
          <a:r>
            <a:rPr lang="tr-TR" sz="1900" b="1" i="1" kern="1200" dirty="0"/>
            <a:t>ş</a:t>
          </a:r>
          <a:r>
            <a:rPr lang="en-US" sz="1900" b="1" i="1" kern="1200" dirty="0"/>
            <a:t>t</a:t>
          </a:r>
          <a:r>
            <a:rPr lang="tr-TR" sz="1900" b="1" i="1" kern="1200" dirty="0"/>
            <a:t>ı</a:t>
          </a:r>
          <a:r>
            <a:rPr lang="en-US" sz="1900" b="1" i="1" kern="1200" dirty="0" err="1"/>
            <a:t>rma</a:t>
          </a:r>
          <a:r>
            <a:rPr lang="en-US" sz="1900" b="1" i="1" kern="1200" dirty="0"/>
            <a:t> </a:t>
          </a:r>
          <a:r>
            <a:rPr lang="en-US" sz="1900" b="1" i="1" kern="1200" dirty="0" err="1"/>
            <a:t>Modelleri</a:t>
          </a:r>
          <a:endParaRPr lang="tr-TR" sz="1900" b="1" i="1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 dirty="0" err="1"/>
            <a:t>Bilgi</a:t>
          </a:r>
          <a:r>
            <a:rPr lang="en-US" sz="1900" i="0" kern="1200" dirty="0"/>
            <a:t> </a:t>
          </a:r>
          <a:r>
            <a:rPr lang="en-US" sz="1900" i="0" kern="1200" dirty="0" err="1"/>
            <a:t>edinmeye</a:t>
          </a:r>
          <a:r>
            <a:rPr lang="en-US" sz="1900" i="0" kern="1200" dirty="0"/>
            <a:t> </a:t>
          </a:r>
          <a:r>
            <a:rPr lang="en-US" sz="1900" i="0" kern="1200" dirty="0" err="1"/>
            <a:t>veya</a:t>
          </a:r>
          <a:r>
            <a:rPr lang="en-US" sz="1900" i="0" kern="1200" dirty="0"/>
            <a:t> </a:t>
          </a:r>
          <a:r>
            <a:rPr lang="en-US" sz="1900" i="0" kern="1200" dirty="0" err="1"/>
            <a:t>ke</a:t>
          </a:r>
          <a:r>
            <a:rPr lang="tr-TR" sz="1900" i="0" kern="1200" dirty="0"/>
            <a:t>ş</a:t>
          </a:r>
          <a:r>
            <a:rPr lang="en-US" sz="1900" i="0" kern="1200" dirty="0" err="1"/>
            <a:t>fetmeye</a:t>
          </a:r>
          <a:r>
            <a:rPr lang="en-US" sz="1900" i="0" kern="1200" dirty="0"/>
            <a:t> </a:t>
          </a:r>
          <a:r>
            <a:rPr lang="en-US" sz="1900" i="0" kern="1200" dirty="0" err="1"/>
            <a:t>yarayan</a:t>
          </a:r>
          <a:r>
            <a:rPr lang="en-US" sz="1900" i="0" kern="1200" dirty="0"/>
            <a:t> </a:t>
          </a:r>
          <a:r>
            <a:rPr lang="en-US" sz="1900" i="0" kern="1200" dirty="0" err="1"/>
            <a:t>ve</a:t>
          </a:r>
          <a:r>
            <a:rPr lang="en-US" sz="1900" i="0" kern="1200" dirty="0"/>
            <a:t> </a:t>
          </a:r>
          <a:r>
            <a:rPr lang="en-US" sz="1900" i="0" kern="1200" dirty="0" err="1"/>
            <a:t>karar</a:t>
          </a:r>
          <a:r>
            <a:rPr lang="en-US" sz="1900" i="0" kern="1200" dirty="0"/>
            <a:t> alma s</a:t>
          </a:r>
          <a:r>
            <a:rPr lang="tr-TR" sz="1900" i="0" kern="1200" dirty="0"/>
            <a:t>ü</a:t>
          </a:r>
          <a:r>
            <a:rPr lang="en-US" sz="1900" i="0" kern="1200" dirty="0" err="1"/>
            <a:t>recinin</a:t>
          </a:r>
          <a:r>
            <a:rPr lang="en-US" sz="1900" i="0" kern="1200" dirty="0"/>
            <a:t> ilk a</a:t>
          </a:r>
          <a:r>
            <a:rPr lang="tr-TR" sz="1900" i="0" kern="1200" dirty="0"/>
            <a:t>ş</a:t>
          </a:r>
          <a:r>
            <a:rPr lang="en-US" sz="1900" i="0" kern="1200" dirty="0" err="1"/>
            <a:t>amalar</a:t>
          </a:r>
          <a:r>
            <a:rPr lang="tr-TR" sz="1900" i="0" kern="1200" dirty="0"/>
            <a:t>ı</a:t>
          </a:r>
          <a:r>
            <a:rPr lang="en-US" sz="1900" i="0" kern="1200" dirty="0" err="1"/>
            <a:t>nda</a:t>
          </a:r>
          <a:r>
            <a:rPr lang="en-US" sz="1900" i="0" kern="1200" dirty="0"/>
            <a:t> yap</a:t>
          </a:r>
          <a:r>
            <a:rPr lang="tr-TR" sz="1900" i="0" kern="1200" dirty="0"/>
            <a:t>ı</a:t>
          </a:r>
          <a:r>
            <a:rPr lang="en-US" sz="1900" i="0" kern="1200" dirty="0" err="1"/>
            <a:t>lan</a:t>
          </a:r>
          <a:r>
            <a:rPr lang="en-US" sz="1900" i="0" kern="1200" dirty="0"/>
            <a:t> </a:t>
          </a:r>
          <a:r>
            <a:rPr lang="tr-TR" sz="1900" i="0" kern="1200" dirty="0"/>
            <a:t>ç</a:t>
          </a:r>
          <a:r>
            <a:rPr lang="en-US" sz="1900" i="0" kern="1200" dirty="0"/>
            <a:t>al</a:t>
          </a:r>
          <a:r>
            <a:rPr lang="tr-TR" sz="1900" i="0" kern="1200" dirty="0" err="1"/>
            <a:t>ış</a:t>
          </a:r>
          <a:r>
            <a:rPr lang="en-US" sz="1900" i="0" kern="1200" dirty="0" err="1"/>
            <a:t>malard</a:t>
          </a:r>
          <a:r>
            <a:rPr lang="tr-TR" sz="1900" i="0" kern="1200" dirty="0"/>
            <a:t>ı</a:t>
          </a:r>
          <a:r>
            <a:rPr lang="en-US" sz="1900" i="0" kern="1200" dirty="0"/>
            <a:t>r. </a:t>
          </a:r>
          <a:endParaRPr lang="tr-TR" sz="1900" i="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 dirty="0" err="1"/>
            <a:t>Ama</a:t>
          </a:r>
          <a:r>
            <a:rPr lang="tr-TR" sz="1900" i="0" kern="1200" dirty="0"/>
            <a:t>ç</a:t>
          </a:r>
          <a:r>
            <a:rPr lang="en-US" sz="1900" i="0" kern="1200" dirty="0"/>
            <a:t> </a:t>
          </a:r>
          <a:r>
            <a:rPr lang="en-US" sz="1900" i="0" kern="1200" dirty="0" err="1"/>
            <a:t>belirli</a:t>
          </a:r>
          <a:r>
            <a:rPr lang="en-US" sz="1900" i="0" kern="1200" dirty="0"/>
            <a:t> </a:t>
          </a:r>
          <a:r>
            <a:rPr lang="en-US" sz="1900" i="0" kern="1200" dirty="0" err="1"/>
            <a:t>ara</a:t>
          </a:r>
          <a:r>
            <a:rPr lang="tr-TR" sz="1900" i="0" kern="1200" dirty="0"/>
            <a:t>ş</a:t>
          </a:r>
          <a:r>
            <a:rPr lang="en-US" sz="1900" i="0" kern="1200" dirty="0"/>
            <a:t>t</a:t>
          </a:r>
          <a:r>
            <a:rPr lang="tr-TR" sz="1900" i="0" kern="1200" dirty="0"/>
            <a:t>ı</a:t>
          </a:r>
          <a:r>
            <a:rPr lang="en-US" sz="1900" i="0" kern="1200" dirty="0" err="1"/>
            <a:t>rma</a:t>
          </a:r>
          <a:r>
            <a:rPr lang="en-US" sz="1900" i="0" kern="1200" dirty="0"/>
            <a:t> </a:t>
          </a:r>
          <a:r>
            <a:rPr lang="en-US" sz="1900" i="0" kern="1200" dirty="0" err="1"/>
            <a:t>sorunlar</a:t>
          </a:r>
          <a:r>
            <a:rPr lang="tr-TR" sz="1900" i="0" kern="1200" dirty="0"/>
            <a:t>ı</a:t>
          </a:r>
          <a:r>
            <a:rPr lang="en-US" sz="1900" i="0" kern="1200" dirty="0"/>
            <a:t>n</a:t>
          </a:r>
          <a:r>
            <a:rPr lang="tr-TR" sz="1900" i="0" kern="1200" dirty="0"/>
            <a:t>ı</a:t>
          </a:r>
          <a:r>
            <a:rPr lang="en-US" sz="1900" i="0" kern="1200" dirty="0"/>
            <a:t>, </a:t>
          </a:r>
          <a:r>
            <a:rPr lang="en-US" sz="1900" i="0" kern="1200" dirty="0" err="1"/>
            <a:t>ara</a:t>
          </a:r>
          <a:r>
            <a:rPr lang="tr-TR" sz="1900" i="0" kern="1200" dirty="0"/>
            <a:t>ş</a:t>
          </a:r>
          <a:r>
            <a:rPr lang="en-US" sz="1900" i="0" kern="1200" dirty="0"/>
            <a:t>t</a:t>
          </a:r>
          <a:r>
            <a:rPr lang="tr-TR" sz="1900" i="0" kern="1200" dirty="0"/>
            <a:t>ı</a:t>
          </a:r>
          <a:r>
            <a:rPr lang="en-US" sz="1900" i="0" kern="1200" dirty="0" err="1"/>
            <a:t>rma</a:t>
          </a:r>
          <a:r>
            <a:rPr lang="en-US" sz="1900" i="0" kern="1200" dirty="0"/>
            <a:t> de</a:t>
          </a:r>
          <a:r>
            <a:rPr lang="tr-TR" sz="1900" i="0" kern="1200" dirty="0"/>
            <a:t>ğ</a:t>
          </a:r>
          <a:r>
            <a:rPr lang="en-US" sz="1900" i="0" kern="1200" dirty="0" err="1"/>
            <a:t>i</a:t>
          </a:r>
          <a:r>
            <a:rPr lang="tr-TR" sz="1900" i="0" kern="1200" dirty="0"/>
            <a:t>ş</a:t>
          </a:r>
          <a:r>
            <a:rPr lang="en-US" sz="1900" i="0" kern="1200" dirty="0" err="1"/>
            <a:t>kenlerini</a:t>
          </a:r>
          <a:r>
            <a:rPr lang="en-US" sz="1900" i="0" kern="1200" dirty="0"/>
            <a:t> </a:t>
          </a:r>
          <a:r>
            <a:rPr lang="en-US" sz="1900" i="0" kern="1200" dirty="0" err="1"/>
            <a:t>ve</a:t>
          </a:r>
          <a:r>
            <a:rPr lang="en-US" sz="1900" i="0" kern="1200" dirty="0"/>
            <a:t>\</a:t>
          </a:r>
          <a:r>
            <a:rPr lang="en-US" sz="1900" i="0" kern="1200" dirty="0" err="1"/>
            <a:t>veya</a:t>
          </a:r>
          <a:r>
            <a:rPr lang="en-US" sz="1900" i="0" kern="1200" dirty="0"/>
            <a:t> </a:t>
          </a:r>
          <a:r>
            <a:rPr lang="en-US" sz="1900" i="0" kern="1200" dirty="0" err="1"/>
            <a:t>bu</a:t>
          </a:r>
          <a:r>
            <a:rPr lang="en-US" sz="1900" i="0" kern="1200" dirty="0"/>
            <a:t> </a:t>
          </a:r>
          <a:r>
            <a:rPr lang="en-US" sz="1900" i="0" kern="1200" dirty="0" err="1"/>
            <a:t>sorunlara</a:t>
          </a:r>
          <a:r>
            <a:rPr lang="en-US" sz="1900" i="0" kern="1200" dirty="0"/>
            <a:t> </a:t>
          </a:r>
          <a:r>
            <a:rPr lang="en-US" sz="1900" i="0" kern="1200" dirty="0" err="1"/>
            <a:t>ili</a:t>
          </a:r>
          <a:r>
            <a:rPr lang="tr-TR" sz="1900" i="0" kern="1200" dirty="0"/>
            <a:t>ş</a:t>
          </a:r>
          <a:r>
            <a:rPr lang="en-US" sz="1900" i="0" kern="1200" dirty="0"/>
            <a:t>kin </a:t>
          </a:r>
          <a:r>
            <a:rPr lang="en-US" sz="1900" i="0" kern="1200" dirty="0" err="1"/>
            <a:t>ara</a:t>
          </a:r>
          <a:r>
            <a:rPr lang="tr-TR" sz="1900" i="0" kern="1200" dirty="0"/>
            <a:t>ş</a:t>
          </a:r>
          <a:r>
            <a:rPr lang="en-US" sz="1900" i="0" kern="1200" dirty="0"/>
            <a:t>t</a:t>
          </a:r>
          <a:r>
            <a:rPr lang="tr-TR" sz="1900" i="0" kern="1200" dirty="0"/>
            <a:t>ı</a:t>
          </a:r>
          <a:r>
            <a:rPr lang="en-US" sz="1900" i="0" kern="1200" dirty="0" err="1"/>
            <a:t>rma</a:t>
          </a:r>
          <a:r>
            <a:rPr lang="en-US" sz="1900" i="0" kern="1200" dirty="0"/>
            <a:t> </a:t>
          </a:r>
          <a:r>
            <a:rPr lang="en-US" sz="1900" i="0" kern="1200" dirty="0" err="1"/>
            <a:t>hipotezlerini</a:t>
          </a:r>
          <a:r>
            <a:rPr lang="en-US" sz="1900" i="0" kern="1200" dirty="0"/>
            <a:t> </a:t>
          </a:r>
          <a:r>
            <a:rPr lang="en-US" sz="1900" i="0" kern="1200" dirty="0" err="1"/>
            <a:t>belirleyebilmek</a:t>
          </a:r>
          <a:r>
            <a:rPr lang="en-US" sz="1900" i="0" kern="1200" dirty="0"/>
            <a:t> </a:t>
          </a:r>
          <a:r>
            <a:rPr lang="en-US" sz="1900" i="0" kern="1200" dirty="0" err="1"/>
            <a:t>i</a:t>
          </a:r>
          <a:r>
            <a:rPr lang="tr-TR" sz="1900" i="0" kern="1200" dirty="0"/>
            <a:t>ç</a:t>
          </a:r>
          <a:r>
            <a:rPr lang="en-US" sz="1900" i="0" kern="1200" dirty="0"/>
            <a:t>in </a:t>
          </a:r>
          <a:r>
            <a:rPr lang="en-US" sz="1900" i="0" kern="1200" dirty="0" err="1"/>
            <a:t>gerekli</a:t>
          </a:r>
          <a:r>
            <a:rPr lang="en-US" sz="1900" i="0" kern="1200" dirty="0"/>
            <a:t> </a:t>
          </a:r>
          <a:r>
            <a:rPr lang="en-US" sz="1900" i="0" kern="1200" dirty="0" err="1"/>
            <a:t>bilgileri</a:t>
          </a:r>
          <a:r>
            <a:rPr lang="en-US" sz="1900" i="0" kern="1200" dirty="0"/>
            <a:t> </a:t>
          </a:r>
          <a:r>
            <a:rPr lang="en-US" sz="1900" i="0" kern="1200" dirty="0" err="1"/>
            <a:t>toplamakt</a:t>
          </a:r>
          <a:r>
            <a:rPr lang="tr-TR" sz="1900" i="0" kern="1200" dirty="0"/>
            <a:t>ı</a:t>
          </a:r>
          <a:r>
            <a:rPr lang="en-US" sz="1900" i="0" kern="1200" dirty="0"/>
            <a:t>r. </a:t>
          </a:r>
          <a:r>
            <a:rPr lang="tr-TR" sz="1900" i="0" kern="1200" dirty="0"/>
            <a:t> </a:t>
          </a:r>
          <a:endParaRPr lang="en-US" sz="1900" i="0" kern="1200" dirty="0"/>
        </a:p>
      </dsp:txBody>
      <dsp:txXfrm>
        <a:off x="0" y="1014312"/>
        <a:ext cx="2994098" cy="5445370"/>
      </dsp:txXfrm>
    </dsp:sp>
    <dsp:sp modelId="{E14C5A9E-F248-4B08-94E4-E77D14A3F671}">
      <dsp:nvSpPr>
        <dsp:cNvPr id="0" name=""/>
        <dsp:cNvSpPr/>
      </dsp:nvSpPr>
      <dsp:spPr>
        <a:xfrm>
          <a:off x="3025008" y="1031024"/>
          <a:ext cx="2793224" cy="5444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i="1" kern="1200" dirty="0"/>
            <a:t>Tanımlayıcı Araştırma Modelleri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i="0" kern="1200" dirty="0"/>
            <a:t>Bu modelde amaç, eldeki problemi, bu problemle ilgili durumları, değişkenleri ve değişkenler arasındaki ilişkileri tanımlamaktır.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i="0" kern="1200" dirty="0"/>
            <a:t> Böylece bu tanıma dayanılarak ileriye yönelik tahminler yapmak da mümkün olacaktır.</a:t>
          </a:r>
          <a:r>
            <a:rPr lang="tr-TR" sz="1900" b="1" i="0" kern="1200" dirty="0"/>
            <a:t> </a:t>
          </a:r>
          <a:endParaRPr lang="en-US" sz="1900" b="1" i="0" kern="1200" dirty="0"/>
        </a:p>
      </dsp:txBody>
      <dsp:txXfrm>
        <a:off x="3025008" y="1031024"/>
        <a:ext cx="2793224" cy="5444903"/>
      </dsp:txXfrm>
    </dsp:sp>
    <dsp:sp modelId="{A8AE7CFD-F713-4415-AE58-1D62C498F828}">
      <dsp:nvSpPr>
        <dsp:cNvPr id="0" name=""/>
        <dsp:cNvSpPr/>
      </dsp:nvSpPr>
      <dsp:spPr>
        <a:xfrm>
          <a:off x="5790877" y="1024208"/>
          <a:ext cx="2994098" cy="5440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i="1" kern="1200" dirty="0"/>
            <a:t>Nedensel Araştırma Modelleri   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i="1" kern="1200" dirty="0"/>
            <a:t>   </a:t>
          </a:r>
          <a:r>
            <a:rPr lang="tr-TR" sz="1900" i="0" kern="1200" dirty="0"/>
            <a:t>Araştırma problemi ile ilgili değişkenler arasında neden</a:t>
          </a:r>
          <a:r>
            <a:rPr lang="en-US" sz="1900" i="0" kern="1200" dirty="0"/>
            <a:t>-</a:t>
          </a:r>
          <a:r>
            <a:rPr lang="tr-TR" sz="1900" i="0" kern="1200" dirty="0"/>
            <a:t>sonuç ilişkisini araştırma amacı taşıyan modellerdir.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i="0" kern="1200" dirty="0"/>
            <a:t>Bu araştırmalarda eldeki problemle ilgili sürecin işleyişi hakkında açıklama yapabilmek esastır.</a:t>
          </a:r>
          <a:endParaRPr lang="en-US" sz="1900" b="1" i="0" kern="1200" dirty="0"/>
        </a:p>
      </dsp:txBody>
      <dsp:txXfrm>
        <a:off x="5790877" y="1024208"/>
        <a:ext cx="2994098" cy="5440019"/>
      </dsp:txXfrm>
    </dsp:sp>
    <dsp:sp modelId="{2D9AAB9C-8F68-4698-80DD-5C4BB712EEB7}">
      <dsp:nvSpPr>
        <dsp:cNvPr id="0" name=""/>
        <dsp:cNvSpPr/>
      </dsp:nvSpPr>
      <dsp:spPr>
        <a:xfrm>
          <a:off x="0" y="6110272"/>
          <a:ext cx="8784976" cy="7297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9839-98E6-4664-9A00-349C1C561696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A014-692C-4282-ACF6-BC76E3678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23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9839-98E6-4664-9A00-349C1C561696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A014-692C-4282-ACF6-BC76E3678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11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9839-98E6-4664-9A00-349C1C561696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A014-692C-4282-ACF6-BC76E3678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78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9839-98E6-4664-9A00-349C1C561696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A014-692C-4282-ACF6-BC76E3678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51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9839-98E6-4664-9A00-349C1C561696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A014-692C-4282-ACF6-BC76E3678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690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9839-98E6-4664-9A00-349C1C561696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A014-692C-4282-ACF6-BC76E3678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83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9839-98E6-4664-9A00-349C1C561696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A014-692C-4282-ACF6-BC76E3678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35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9839-98E6-4664-9A00-349C1C561696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A014-692C-4282-ACF6-BC76E3678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07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9839-98E6-4664-9A00-349C1C561696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A014-692C-4282-ACF6-BC76E3678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1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9839-98E6-4664-9A00-349C1C561696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A014-692C-4282-ACF6-BC76E3678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752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9839-98E6-4664-9A00-349C1C561696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A014-692C-4282-ACF6-BC76E3678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81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A9839-98E6-4664-9A00-349C1C561696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A014-692C-4282-ACF6-BC76E3678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03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dayasa@gmail.com" TargetMode="External"/><Relationship Id="rId2" Type="http://schemas.openxmlformats.org/officeDocument/2006/relationships/hyperlink" Target="mailto:edayasa@cag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2400" cy="1470025"/>
          </a:xfrm>
        </p:spPr>
        <p:txBody>
          <a:bodyPr/>
          <a:lstStyle/>
          <a:p>
            <a:r>
              <a:rPr lang="tr-TR" dirty="0"/>
              <a:t>Bilimsel Araştırma Yöntemleri ve Yayın Etiği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55776" y="3284984"/>
            <a:ext cx="6588224" cy="2952328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 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Çağ Üniversitesi </a:t>
            </a:r>
          </a:p>
          <a:p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Sosyal Bilimler Enstitüsü</a:t>
            </a:r>
          </a:p>
          <a:p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Lisansüstü programları</a:t>
            </a:r>
          </a:p>
          <a:p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2021-2022 Bahar dönemi</a:t>
            </a:r>
          </a:p>
          <a:p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Perşembe: 18:30-21:30</a:t>
            </a:r>
          </a:p>
          <a:p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Doç.Dr.Eda Yaşa Özeltürkay,</a:t>
            </a:r>
          </a:p>
          <a:p>
            <a:r>
              <a:rPr lang="tr-TR" dirty="0">
                <a:solidFill>
                  <a:schemeClr val="bg2">
                    <a:lumMod val="10000"/>
                  </a:schemeClr>
                </a:solidFill>
                <a:hlinkClick r:id="rId2"/>
              </a:rPr>
              <a:t>edayasa@cag.edu.tr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tr-TR" dirty="0">
                <a:solidFill>
                  <a:schemeClr val="bg2">
                    <a:lumMod val="10000"/>
                  </a:schemeClr>
                </a:solidFill>
                <a:hlinkClick r:id="rId3"/>
              </a:rPr>
              <a:t>edayasa@gmail.com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390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tr-TR" sz="2400" b="1" dirty="0"/>
          </a:p>
          <a:p>
            <a:pPr algn="just"/>
            <a:endParaRPr lang="tr-TR" sz="2400" b="1" dirty="0"/>
          </a:p>
          <a:p>
            <a:pPr algn="just"/>
            <a:endParaRPr lang="tr-TR" sz="2400" b="1" dirty="0"/>
          </a:p>
          <a:p>
            <a:pPr algn="just"/>
            <a:r>
              <a:rPr lang="tr-TR" sz="2400" b="1" dirty="0"/>
              <a:t>Model: </a:t>
            </a:r>
            <a:r>
              <a:rPr lang="tr-TR" sz="2400" dirty="0"/>
              <a:t>kuram açıklayıcı, model tanımlayıcıdır,çerçevedir, nedensellik tek yönlü ,ilişki çift yönlü ok ile gösterilir.</a:t>
            </a:r>
          </a:p>
          <a:p>
            <a:pPr algn="just"/>
            <a:r>
              <a:rPr lang="tr-TR" sz="2400" b="1" dirty="0"/>
              <a:t>Değişken</a:t>
            </a:r>
            <a:r>
              <a:rPr lang="tr-TR" sz="2400" dirty="0"/>
              <a:t>: bir araştırmada farklı sayısal değer alabilen özelliklerdir. Bir kavramın görgül (somut)  olarak ölçülebilen halidir, cinsiyet, yaş, iş tatmini vb.</a:t>
            </a:r>
          </a:p>
          <a:p>
            <a:pPr algn="just"/>
            <a:r>
              <a:rPr lang="tr-TR" sz="2400" b="1" dirty="0"/>
              <a:t>Özellik: </a:t>
            </a:r>
            <a:r>
              <a:rPr lang="tr-TR" sz="2400" dirty="0"/>
              <a:t>değişkenin bir yönünü ya da niteliğin bildiren kavramdır. Kadın,erkek bir cinsiyet değişkenin özellikleridir.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254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Araştırmanın amacına uygun ve ekonomik olarak verilerin toplanması ve yorumlanması için gerekli koşulların düzenlenmesidir.</a:t>
            </a:r>
          </a:p>
          <a:p>
            <a:r>
              <a:rPr lang="tr-TR" dirty="0"/>
              <a:t> En uygun yöntem belirlenir.</a:t>
            </a:r>
          </a:p>
          <a:p>
            <a:r>
              <a:rPr lang="tr-TR" dirty="0"/>
              <a:t>Araştırmanını her sorusuna cevap vermede ya da her hipotezi test etmede atılacak adımlar gösterilir.</a:t>
            </a:r>
          </a:p>
          <a:p>
            <a:pPr marL="0" indent="0">
              <a:buNone/>
            </a:pPr>
            <a:r>
              <a:rPr lang="tr-TR" dirty="0"/>
              <a:t>Sosyal bilimlerde </a:t>
            </a:r>
            <a:r>
              <a:rPr lang="tr-TR" u="sng" dirty="0"/>
              <a:t>modeller kuramlardan </a:t>
            </a:r>
            <a:r>
              <a:rPr lang="tr-TR" dirty="0"/>
              <a:t>türetilir.</a:t>
            </a:r>
          </a:p>
          <a:p>
            <a:pPr marL="0" indent="0">
              <a:buNone/>
            </a:pPr>
            <a:r>
              <a:rPr lang="tr-TR" dirty="0"/>
              <a:t>Modelde değişkenler kutu, daire, veya buna benzer şekillerde gösterilir.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5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9652" y="116161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Bağımsız değişken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249289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Bağımlı değişken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4938718">
            <a:off x="7063037" y="3157942"/>
            <a:ext cx="74604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2051720" y="1807949"/>
            <a:ext cx="288032" cy="468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82213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</a:t>
            </a:r>
            <a:r>
              <a:rPr lang="tr-TR" baseline="-25000" dirty="0"/>
              <a:t>1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2739" y="38949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</a:t>
            </a:r>
            <a:r>
              <a:rPr lang="tr-TR" baseline="-25000" dirty="0"/>
              <a:t>2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4965" y="48691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</a:t>
            </a:r>
            <a:r>
              <a:rPr lang="tr-TR" baseline="-25000" dirty="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2098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76375"/>
            <a:ext cx="71437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55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1008" y="174201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77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1008" y="-318489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918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72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Hipotez test etme aşamaları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556792"/>
            <a:ext cx="7344816" cy="4525963"/>
          </a:xfrm>
        </p:spPr>
        <p:txBody>
          <a:bodyPr>
            <a:normAutofit fontScale="92500"/>
          </a:bodyPr>
          <a:lstStyle/>
          <a:p>
            <a:r>
              <a:rPr lang="tr-TR" b="1" u="sng" dirty="0"/>
              <a:t>Problemi belirleme</a:t>
            </a:r>
            <a:r>
              <a:rPr lang="tr-TR" dirty="0"/>
              <a:t>;</a:t>
            </a:r>
          </a:p>
          <a:p>
            <a:pPr marL="0" indent="0">
              <a:buNone/>
            </a:pPr>
            <a:r>
              <a:rPr lang="tr-TR" dirty="0"/>
              <a:t>Suyun içindeki tuz oranının kaynamaya etkisi nedir?</a:t>
            </a:r>
          </a:p>
          <a:p>
            <a:r>
              <a:rPr lang="tr-TR" b="1" u="sng" dirty="0"/>
              <a:t>Hipotez kurma;</a:t>
            </a:r>
          </a:p>
          <a:p>
            <a:pPr marL="0" indent="0">
              <a:buNone/>
            </a:pPr>
            <a:r>
              <a:rPr lang="tr-TR" dirty="0"/>
              <a:t>-Suya atılan tuz miktarı arttıkça suyun kaynama süresi artar.</a:t>
            </a:r>
          </a:p>
          <a:p>
            <a:pPr marL="0" indent="0" algn="ctr">
              <a:buNone/>
            </a:pPr>
            <a:r>
              <a:rPr lang="tr-TR" dirty="0"/>
              <a:t> Değişkenler:</a:t>
            </a:r>
          </a:p>
          <a:p>
            <a:pPr marL="0" indent="0">
              <a:buNone/>
            </a:pPr>
            <a:r>
              <a:rPr lang="tr-TR" dirty="0"/>
              <a:t>- </a:t>
            </a:r>
            <a:r>
              <a:rPr lang="tr-TR" b="1" dirty="0"/>
              <a:t>Bağımsız değişken</a:t>
            </a:r>
            <a:r>
              <a:rPr lang="tr-TR" dirty="0"/>
              <a:t>: suya atılan tuz miktarı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b="1" dirty="0"/>
              <a:t>Bağımlı değişken</a:t>
            </a:r>
            <a:r>
              <a:rPr lang="tr-TR" dirty="0"/>
              <a:t>: kaynama süresi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b="1" dirty="0"/>
              <a:t>Kontrol edilen değişken</a:t>
            </a:r>
            <a:r>
              <a:rPr lang="tr-TR" dirty="0"/>
              <a:t>: su ve ısı miktarı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0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Değişkenler &amp;  Değişken türleri</a:t>
            </a:r>
            <a:br>
              <a:rPr lang="tr-TR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Değişebilen, en az iki değer alabilen her şey değişkendir. Örnek cinsiyet; kadın-erkek, Yaş; 1,2,3,4,5,....</a:t>
            </a:r>
          </a:p>
          <a:p>
            <a:r>
              <a:rPr lang="tr-TR" dirty="0"/>
              <a:t> </a:t>
            </a:r>
            <a:r>
              <a:rPr lang="tr-TR" b="1" dirty="0"/>
              <a:t>Değişken türleri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Aldıkları değerlere göre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Özelliklerine göre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Nedenselliklerine göre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Gözlemlenebilirliklerine göre</a:t>
            </a:r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22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u="sng" dirty="0"/>
              <a:t>Aldıkları değerlere göre</a:t>
            </a:r>
            <a:br>
              <a:rPr lang="tr-TR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Sürekli:</a:t>
            </a:r>
          </a:p>
          <a:p>
            <a:r>
              <a:rPr lang="tr-TR" dirty="0"/>
              <a:t>Çok sayıda farklı değerler  (sonsuz) alabilen değişkenlerdir.</a:t>
            </a:r>
          </a:p>
          <a:p>
            <a:pPr marL="0" indent="0">
              <a:buNone/>
            </a:pPr>
            <a:r>
              <a:rPr lang="tr-TR" dirty="0"/>
              <a:t>Yaş, gelir, boy,kilo,sıcaklık vb. değişkenler farklı değer alabilir.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Süreksiz (kategorik):</a:t>
            </a:r>
            <a:endParaRPr lang="tr-TR" dirty="0"/>
          </a:p>
          <a:p>
            <a:r>
              <a:rPr lang="tr-TR" dirty="0"/>
              <a:t>Sınırlı sayıda değer alabilen değişkenlerdir.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sz="2600" dirty="0"/>
              <a:t>Cinsiyet: kadın-erkek</a:t>
            </a:r>
          </a:p>
          <a:p>
            <a:pPr marL="0" indent="0">
              <a:buNone/>
            </a:pPr>
            <a:r>
              <a:rPr lang="tr-TR" sz="2600" dirty="0"/>
              <a:t> okul türleri: lise, meslek lisesi,anadolu, fen vb.</a:t>
            </a:r>
          </a:p>
          <a:p>
            <a:pPr marL="0" indent="0">
              <a:buNone/>
            </a:pPr>
            <a:r>
              <a:rPr lang="tr-TR" sz="2600" dirty="0"/>
              <a:t>Çocuk sayısı :1,2,3,4,...15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4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Araştırma Yöntemleri Dersi</a:t>
            </a:r>
            <a:br>
              <a:rPr lang="tr-TR" dirty="0"/>
            </a:br>
            <a:r>
              <a:rPr lang="tr-TR" dirty="0"/>
              <a:t>İçerik: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/>
              <a:t>Bilimsel yöntem ve bilim felsefesi</a:t>
            </a:r>
          </a:p>
          <a:p>
            <a:r>
              <a:rPr lang="tr-TR" dirty="0"/>
              <a:t>Bilimsel araştırma süreci ve araştırma sorunsalı belirleme</a:t>
            </a:r>
          </a:p>
          <a:p>
            <a:r>
              <a:rPr lang="tr-TR" b="1" dirty="0"/>
              <a:t>Araştırmanın kavramsal çerçevesi: kuram, model, hipotez,değişken ve işlemselleştirme</a:t>
            </a:r>
          </a:p>
          <a:p>
            <a:r>
              <a:rPr lang="tr-TR" b="1" dirty="0"/>
              <a:t>Araştırma tasarımı, desen ve yontemlerin sınıflandırılması</a:t>
            </a:r>
          </a:p>
          <a:p>
            <a:r>
              <a:rPr lang="tr-TR" dirty="0"/>
              <a:t>Araştırma evreni ve örnekleme</a:t>
            </a:r>
          </a:p>
          <a:p>
            <a:r>
              <a:rPr lang="tr-TR" dirty="0"/>
              <a:t>İşletimsel tanımlama ve ölçme</a:t>
            </a:r>
          </a:p>
          <a:p>
            <a:r>
              <a:rPr lang="tr-TR" dirty="0"/>
              <a:t>Veri toplama teknikleri</a:t>
            </a:r>
          </a:p>
          <a:p>
            <a:r>
              <a:rPr lang="tr-TR" dirty="0"/>
              <a:t>Veri işlemeye hazırlık,temel istatistiki ölçüler ve analiz türleri </a:t>
            </a:r>
          </a:p>
          <a:p>
            <a:pPr fontAlgn="t"/>
            <a:r>
              <a:rPr lang="tr-TR" dirty="0"/>
              <a:t>Bilimsel araştırmada veri: birincil ve ikincil veriler</a:t>
            </a:r>
          </a:p>
          <a:p>
            <a:pPr fontAlgn="t"/>
            <a:r>
              <a:rPr lang="tr-TR" dirty="0"/>
              <a:t>SPSS programı ve veri girişi</a:t>
            </a:r>
          </a:p>
          <a:p>
            <a:pPr fontAlgn="t"/>
            <a:r>
              <a:rPr lang="tr-TR" dirty="0"/>
              <a:t>Nitel araştırma yöntem ve teknikleri</a:t>
            </a:r>
          </a:p>
          <a:p>
            <a:pPr fontAlgn="t"/>
            <a:r>
              <a:rPr lang="tr-TR" dirty="0"/>
              <a:t>Nicel analizler: Farklılık testleri</a:t>
            </a:r>
          </a:p>
          <a:p>
            <a:pPr fontAlgn="t"/>
            <a:r>
              <a:rPr lang="tr-TR" dirty="0"/>
              <a:t>Nicel analizler: ilişki testleri</a:t>
            </a:r>
          </a:p>
          <a:p>
            <a:pPr fontAlgn="t"/>
            <a:r>
              <a:rPr lang="tr-TR" dirty="0"/>
              <a:t>Güvenilirlik ve geçerlilik testleri örnekler</a:t>
            </a:r>
          </a:p>
          <a:p>
            <a:pPr fontAlgn="t"/>
            <a:r>
              <a:rPr lang="tr-TR" dirty="0"/>
              <a:t>Sunumlar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617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u="sng" dirty="0"/>
              <a:t>Özelliklerine göre</a:t>
            </a:r>
            <a:br>
              <a:rPr lang="tr-TR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/>
              <a:t>Nitel değişkenler</a:t>
            </a:r>
          </a:p>
          <a:p>
            <a:pPr marL="0" indent="0">
              <a:buNone/>
            </a:pPr>
            <a:r>
              <a:rPr lang="tr-TR" dirty="0"/>
              <a:t>Bir değişkene ait özellik sayısal olarak ifade edilemiyor ve belirli bir grup altında toplanıyor ise,</a:t>
            </a:r>
          </a:p>
          <a:p>
            <a:pPr marL="0" indent="0">
              <a:buNone/>
            </a:pPr>
            <a:r>
              <a:rPr lang="tr-TR" dirty="0"/>
              <a:t>Cinsiyet (kadın-erkek); medeni durum (evli, bekar)</a:t>
            </a:r>
          </a:p>
          <a:p>
            <a:pPr marL="0" indent="0">
              <a:buNone/>
            </a:pPr>
            <a:r>
              <a:rPr lang="tr-TR" dirty="0"/>
              <a:t>Eğitim, iş vb. davranış biçimi (dikkatli-dikkatsiz)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tr-TR" b="1" dirty="0"/>
              <a:t>Nicel değişkenler</a:t>
            </a:r>
          </a:p>
          <a:p>
            <a:pPr marL="0" indent="0">
              <a:buNone/>
            </a:pPr>
            <a:r>
              <a:rPr lang="tr-TR" dirty="0"/>
              <a:t>Bir değişkene ait özellik sayısal olarak ifade edilebiliyor ise,</a:t>
            </a:r>
          </a:p>
          <a:p>
            <a:pPr marL="0" indent="0">
              <a:buNone/>
            </a:pPr>
            <a:r>
              <a:rPr lang="tr-TR" dirty="0"/>
              <a:t>IQ test skoru, boy kilo, yaş,gelir durumu, yaş vb.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76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Nedenselliklerine göre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Neden-sonuç ilişkisi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/>
              <a:t>Bağımlı ( Y, yordanan-sonuç)</a:t>
            </a:r>
          </a:p>
          <a:p>
            <a:r>
              <a:rPr lang="tr-TR" dirty="0"/>
              <a:t>Bağımsız ( X, yordayan-tahmini)</a:t>
            </a:r>
          </a:p>
          <a:p>
            <a:r>
              <a:rPr lang="tr-TR" dirty="0"/>
              <a:t> Bağımsız bağımlıyı açıklama etkisine sahiptir.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83" y="4365104"/>
            <a:ext cx="3964932" cy="261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932040" y="2564904"/>
            <a:ext cx="158417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X2: web sitesinin çekiciliği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380312" y="2564904"/>
            <a:ext cx="176368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Y: müşteri </a:t>
            </a:r>
            <a:r>
              <a:rPr lang="tr-TR" dirty="0" err="1"/>
              <a:t>memnuni</a:t>
            </a:r>
            <a:r>
              <a:rPr lang="tr-TR" dirty="0"/>
              <a:t>-yeti</a:t>
            </a:r>
            <a:endParaRPr lang="en-US" dirty="0"/>
          </a:p>
        </p:txBody>
      </p:sp>
      <p:cxnSp>
        <p:nvCxnSpPr>
          <p:cNvPr id="10" name="Straight Arrow Connector 9"/>
          <p:cNvCxnSpPr>
            <a:cxnSpLocks/>
            <a:stCxn id="7" idx="6"/>
            <a:endCxn id="8" idx="2"/>
          </p:cNvCxnSpPr>
          <p:nvPr/>
        </p:nvCxnSpPr>
        <p:spPr>
          <a:xfrm flipV="1">
            <a:off x="6516216" y="3068960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32040" y="1700808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X1web  sitesi kalitesi</a:t>
            </a:r>
            <a:endParaRPr lang="en-US" dirty="0"/>
          </a:p>
        </p:txBody>
      </p:sp>
      <p:cxnSp>
        <p:nvCxnSpPr>
          <p:cNvPr id="13" name="Straight Arrow Connector 12"/>
          <p:cNvCxnSpPr>
            <a:cxnSpLocks/>
            <a:stCxn id="11" idx="6"/>
            <a:endCxn id="8" idx="1"/>
          </p:cNvCxnSpPr>
          <p:nvPr/>
        </p:nvCxnSpPr>
        <p:spPr>
          <a:xfrm>
            <a:off x="6516216" y="2060848"/>
            <a:ext cx="1122382" cy="651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695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Bağımsız değişken türleri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Düzenleyici  (moderator) değişken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1600" dirty="0"/>
              <a:t>Bağımlı değişken ile bağımsız değişken arasındaki ilişkinin yönünü ve şiddetini etkileyen nicel ya da nitel değişkendir. Düzenleyici değişken değiştikçe, bağımsız-bağımlı değişkenler arasındaki ilişkiler de etklienebilir.  Durumsal bir etkiye sahip değişkendir. 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Aracı (müdahaleci) değişken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tr-TR" sz="1800" dirty="0"/>
              <a:t>Bağımsız değişkenin etkisini bağımlı değişkene ileten değişkendir. Bağımsız değişkenin bağımlı değişken üzerindeki etkisini açıklar.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79562"/>
            <a:ext cx="3168352" cy="16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00584"/>
            <a:ext cx="3648496" cy="121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618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Bağımsız değişken türleri-II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Kontrol değişkeni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4245868" cy="1902197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Bazı değişkenler, bağımsız değişken ile bağımlı değişken arasındaki ilişkiye neden olabilmektedir. Sosyal bilimlerde genelde </a:t>
            </a:r>
            <a:r>
              <a:rPr lang="tr-TR" b="1" i="1" dirty="0"/>
              <a:t>demografik değişkenler kontrol değişkeni </a:t>
            </a:r>
            <a:r>
              <a:rPr lang="tr-TR" dirty="0"/>
              <a:t>olarak kullanılabilmektedir.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Manuple edilmiş değişken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47455" cy="2694285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Deneysel bir araştırmada bağımlı değişken üzerinde etkisi olan araştırmacının değiştirdiği ya da manuple ettiği değişkendir. </a:t>
            </a:r>
          </a:p>
          <a:p>
            <a:r>
              <a:rPr lang="tr-TR" dirty="0"/>
              <a:t>Örn. İşgörenlerin tükenmişliklerinin otokratik bir yönetim tarzından mı yoksa bireyin kendi kişilik özelliklerinden mi etkilendiğini araştıran deneysel bir modelde, araştırıcı,yönetim tarzına mudahale edip, değiştirebilir.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393305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Seçilmiş  değişken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7544" y="4481050"/>
            <a:ext cx="4040188" cy="2406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07504" y="4653136"/>
            <a:ext cx="4040188" cy="190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Deneysel bir araştırmada bağımlı değişken üzerinde etkisi bulunan araştırmacının seçtiği değişkendir.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0224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Gözlemlenebilirliklerine göre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r>
              <a:rPr lang="tr-TR" sz="2400" b="1" dirty="0"/>
              <a:t>Gözlenen</a:t>
            </a:r>
            <a:r>
              <a:rPr lang="tr-TR" sz="2400" dirty="0"/>
              <a:t> (iştat1,iştat2,iştat3...; x1,x2,x3...):  örtük değişkenin ölçülmesinde kulanılan somut ,gözlemlenebilen değişkendir.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2000" b="1" dirty="0"/>
              <a:t>Örtük</a:t>
            </a:r>
            <a:r>
              <a:rPr lang="tr-TR" sz="2000" dirty="0"/>
              <a:t>:aynı anda kavramsal olarak varolan ama gözlemlenemeyen değişkendir (iş tatmini,yaşam doyumu vb.)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17" y="4005064"/>
            <a:ext cx="3152775" cy="25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422108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örtük değişken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2555776" y="4221088"/>
            <a:ext cx="288032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22108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Gözlenen değişken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52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Değişkenler arası ilişkiler ve nedensellik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052936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Hipotezler genellikle iki değişken arasında olumlu veya olumsuz ilişki olduğunu belirtir. </a:t>
            </a:r>
          </a:p>
          <a:p>
            <a:r>
              <a:rPr lang="tr-TR" dirty="0"/>
              <a:t>Bu ilişkilerin </a:t>
            </a:r>
          </a:p>
          <a:p>
            <a:r>
              <a:rPr lang="tr-TR" dirty="0"/>
              <a:t>güçlü-zayıf, </a:t>
            </a:r>
          </a:p>
          <a:p>
            <a:r>
              <a:rPr lang="tr-TR" dirty="0"/>
              <a:t>doğrudan-dolaylı,</a:t>
            </a:r>
          </a:p>
          <a:p>
            <a:r>
              <a:rPr lang="tr-TR" dirty="0"/>
              <a:t> aracı –düzenleyici olup olmadığı önemlidir.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u="sng" dirty="0"/>
              <a:t>Olumlu ilişki </a:t>
            </a:r>
            <a:r>
              <a:rPr lang="tr-TR" dirty="0"/>
              <a:t>: bağımsız değişken arttıkça (azaldıkça), bağımlı değişkende aynı yönde tepki veriyorsa bu olumlu bir ilişkidir. (iş tatmini-iş performansı) </a:t>
            </a:r>
          </a:p>
          <a:p>
            <a:r>
              <a:rPr lang="tr-TR" b="1" dirty="0"/>
              <a:t>Olumsuz ilişki: </a:t>
            </a:r>
            <a:r>
              <a:rPr lang="tr-TR" dirty="0"/>
              <a:t>olumlu ilişkinin tersidir.  Bağımsız arttıkça bağımlı azalır. (iş tatmini-işten ayrılma niyeti)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1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Nedensellik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Bir değişkenin diğer değişkeni tayin etmesidir. </a:t>
            </a:r>
          </a:p>
          <a:p>
            <a:r>
              <a:rPr lang="tr-TR" dirty="0"/>
              <a:t>İki değişken arası neden-sonuç ilişkisini gösterir.</a:t>
            </a:r>
          </a:p>
          <a:p>
            <a:r>
              <a:rPr lang="tr-TR" dirty="0"/>
              <a:t>İki değişken arasında nedensellik tanımlamanın dört şartı vardır. Bunlar;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Neden (bağımsız değişken), sonuçtan (bağımlı) önce gelmelidir.  Zaman sırası koşuludur.  </a:t>
            </a:r>
            <a:r>
              <a:rPr lang="tr-TR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Örneğin bir şirketin satışlarının düşüş nedeni satış müdürü değişikliğine bağlı ise, satış müdürünün düşüşlerden önce işe alınması gerekir</a:t>
            </a:r>
            <a:r>
              <a:rPr lang="tr-T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Neden değiştikçe sonuçta değişmelidir. İki değişken arası korelasyon olmalıdır.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Sonucun nedene bağlı olduğunun başka alternatif açıklaması bulunmasıdır. (başka değişken etkisi)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Mantıksal yada kuramsal dayanağı olmalıdır. 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5" name="Right Arrow 4"/>
          <p:cNvSpPr/>
          <p:nvPr/>
        </p:nvSpPr>
        <p:spPr>
          <a:xfrm>
            <a:off x="1852102" y="4149080"/>
            <a:ext cx="216024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53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Sosyal Bilimlerde Varsayım: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3300" dirty="0"/>
              <a:t>Sayıltı, araştırmacının doğru olarak kabul ettiği ve araştırmasını dayandırdığı ön kabullerdir.  İspatlanmaya çalışılmaz, raporda açık verilir. Test edilmesi gerekmez.</a:t>
            </a:r>
          </a:p>
          <a:p>
            <a:r>
              <a:rPr lang="tr-TR" sz="3300" b="1" u="sng" dirty="0"/>
              <a:t>Varsayım örnekleri;</a:t>
            </a:r>
          </a:p>
          <a:p>
            <a:r>
              <a:rPr lang="tr-TR" sz="3300" dirty="0"/>
              <a:t>Araştırmada kullanılan örneklemin evreni temsil ettiği varsayılmaktadır.</a:t>
            </a:r>
          </a:p>
          <a:p>
            <a:r>
              <a:rPr lang="tr-TR" sz="3300" dirty="0"/>
              <a:t>Araştırmaya katılan deneklerin samimi ve objektif cevapladıkları varsayılmaktadır.</a:t>
            </a:r>
          </a:p>
          <a:p>
            <a:r>
              <a:rPr lang="tr-TR" sz="3300" dirty="0"/>
              <a:t>Araştırma süresince işletmelerin kullanmış oldukları performans ölçütlerini değiştirmedikleri varsayılmaktadır.</a:t>
            </a:r>
          </a:p>
          <a:p>
            <a:pPr marL="0" indent="0">
              <a:buNone/>
            </a:pP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61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İşletimselleştirme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tr-TR" dirty="0"/>
              <a:t>Özellikle nicel araştırmalarda, veri toplamaya başlanmadan önce araştırma değişkenlerinin gözlemlenebilir şekle dönüştürülmesi gerekmektedir.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8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İşletimselleştirme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b="1" dirty="0"/>
              <a:t>Nicel araştırmalarda</a:t>
            </a:r>
            <a:r>
              <a:rPr lang="tr-TR" dirty="0"/>
              <a:t>;</a:t>
            </a:r>
          </a:p>
          <a:p>
            <a:pPr marL="0" indent="0">
              <a:buNone/>
            </a:pPr>
            <a:r>
              <a:rPr lang="tr-TR" dirty="0"/>
              <a:t>Kavramlaştırma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İşletimselleştirme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Görgül düzey (gösterge-ölçüm)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b="1" dirty="0"/>
              <a:t>Nitel araştırmalarda</a:t>
            </a:r>
            <a:r>
              <a:rPr lang="tr-TR" dirty="0"/>
              <a:t>;</a:t>
            </a:r>
          </a:p>
          <a:p>
            <a:pPr marL="0" indent="0">
              <a:buNone/>
            </a:pPr>
            <a:r>
              <a:rPr lang="tr-TR" dirty="0"/>
              <a:t> Görgül düzey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İşletimselleştirme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Kavramlaştırma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547664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547664" y="357301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5796136" y="256490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5796136" y="357301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8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390456" cy="479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14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Araştırma önerisi yazma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b="1" dirty="0"/>
              <a:t>Başlık-</a:t>
            </a:r>
            <a:r>
              <a:rPr lang="tr-TR" dirty="0"/>
              <a:t> ( araştırmanın içeriğine uyumlu, temel değişkenleri içeren, 5-15 kelime)</a:t>
            </a:r>
          </a:p>
          <a:p>
            <a:pPr marL="0" indent="0">
              <a:buNone/>
            </a:pPr>
            <a:r>
              <a:rPr lang="tr-TR" b="1" dirty="0"/>
              <a:t>Özet</a:t>
            </a:r>
            <a:r>
              <a:rPr lang="tr-TR" dirty="0"/>
              <a:t>( araştırmanın önemi,amacı, verilerin genel özelliği, vurucu sonuçlar )</a:t>
            </a:r>
          </a:p>
          <a:p>
            <a:pPr marL="0" indent="0">
              <a:buNone/>
            </a:pPr>
            <a:r>
              <a:rPr lang="tr-TR" b="1" dirty="0"/>
              <a:t>1. Araştırma sorunsalı ve amacı </a:t>
            </a:r>
            <a:r>
              <a:rPr lang="tr-TR" dirty="0"/>
              <a:t>(neden böyle bir araştırmaya gerek duyuldu, spesifik amaç, amaç tanımlanan sorunsala çözüm getirici olmalı)</a:t>
            </a:r>
          </a:p>
          <a:p>
            <a:pPr marL="0" indent="0">
              <a:buNone/>
            </a:pPr>
            <a:r>
              <a:rPr lang="tr-TR" b="1" dirty="0"/>
              <a:t>2. Araştırmanın önemi ve katkısı </a:t>
            </a:r>
            <a:r>
              <a:rPr lang="tr-TR" dirty="0"/>
              <a:t>(araştırma sonuçları nerede kullanılacak,) </a:t>
            </a:r>
          </a:p>
          <a:p>
            <a:pPr marL="0" indent="0">
              <a:buNone/>
            </a:pPr>
            <a:r>
              <a:rPr lang="tr-TR" b="1" dirty="0"/>
              <a:t>3. Yazın taraması </a:t>
            </a:r>
            <a:r>
              <a:rPr lang="tr-TR" dirty="0"/>
              <a:t>(bizden önceki çalışmalar ve etkilerini incelemek,  araştırma hipotezlerinin  kuramsal dayanaklarını belirlemek)</a:t>
            </a:r>
          </a:p>
          <a:p>
            <a:pPr marL="0" indent="0">
              <a:buNone/>
            </a:pPr>
            <a:r>
              <a:rPr lang="tr-TR" b="1" dirty="0"/>
              <a:t>4. Araştırmanın modeli ve hipotezleri </a:t>
            </a:r>
            <a:r>
              <a:rPr lang="tr-TR" dirty="0"/>
              <a:t>( önceki bulgulara dayalı model ve hipotezler belirlenir)</a:t>
            </a:r>
          </a:p>
          <a:p>
            <a:pPr marL="0" indent="0">
              <a:buNone/>
            </a:pPr>
            <a:r>
              <a:rPr lang="tr-TR" b="1" dirty="0"/>
              <a:t>5. Araştırma yöntemi  </a:t>
            </a:r>
            <a:r>
              <a:rPr lang="tr-TR" dirty="0"/>
              <a:t>(nasıl sorusunun cevabı bu bölümdedir)</a:t>
            </a:r>
          </a:p>
          <a:p>
            <a:pPr>
              <a:buFontTx/>
              <a:buChar char="-"/>
            </a:pPr>
            <a:r>
              <a:rPr lang="tr-TR" b="1" dirty="0"/>
              <a:t>Örneklem</a:t>
            </a:r>
          </a:p>
          <a:p>
            <a:pPr>
              <a:buFontTx/>
              <a:buChar char="-"/>
            </a:pPr>
            <a:r>
              <a:rPr lang="tr-TR" b="1" dirty="0"/>
              <a:t>Veri toplama araçları</a:t>
            </a:r>
          </a:p>
          <a:p>
            <a:pPr>
              <a:buFontTx/>
              <a:buChar char="-"/>
            </a:pPr>
            <a:r>
              <a:rPr lang="tr-TR" b="1" dirty="0"/>
              <a:t>İşlem</a:t>
            </a:r>
          </a:p>
          <a:p>
            <a:pPr marL="0" indent="0">
              <a:buNone/>
            </a:pPr>
            <a:r>
              <a:rPr lang="tr-TR" b="1" dirty="0"/>
              <a:t>6. Kaynakça </a:t>
            </a:r>
            <a:r>
              <a:rPr lang="tr-TR" dirty="0"/>
              <a:t>atıf yaptığımız metin içindekilerin APA’ya uygun halinin sona eklenmesi.</a:t>
            </a:r>
          </a:p>
          <a:p>
            <a:pPr marL="0" indent="0">
              <a:buNone/>
            </a:pPr>
            <a:r>
              <a:rPr lang="tr-TR" b="1" dirty="0"/>
              <a:t>7. Zaman çizelgesi </a:t>
            </a:r>
            <a:r>
              <a:rPr lang="tr-TR" dirty="0"/>
              <a:t>muhtemel tamamlanma tarihi.</a:t>
            </a:r>
            <a:endParaRPr lang="tr-TR" b="1" dirty="0"/>
          </a:p>
          <a:p>
            <a:pPr marL="0" indent="0">
              <a:buNone/>
            </a:pPr>
            <a:r>
              <a:rPr lang="tr-TR" b="1" dirty="0"/>
              <a:t>Var ise ekler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4644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/>
              <a:t>Bölüm 4: Araştırma Tasarımı: Araştırma desen ve yöntemlerinin sınıflandırılması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Araştırma tasarımı belirlenirken dikkat edilmesi gereken noktalar:</a:t>
            </a:r>
          </a:p>
          <a:p>
            <a:pPr marL="514350" indent="-514350">
              <a:buAutoNum type="arabicPeriod"/>
            </a:pPr>
            <a:r>
              <a:rPr lang="tr-TR" dirty="0">
                <a:latin typeface="Andalus" panose="02020603050405020304" pitchFamily="18" charset="-78"/>
                <a:cs typeface="Andalus" panose="02020603050405020304" pitchFamily="18" charset="-78"/>
              </a:rPr>
              <a:t>Araştırılan sorunsalın doğası ve amacı,</a:t>
            </a:r>
          </a:p>
          <a:p>
            <a:pPr marL="514350" indent="-514350">
              <a:buAutoNum type="arabicPeriod"/>
            </a:pPr>
            <a:r>
              <a:rPr lang="tr-TR" dirty="0">
                <a:latin typeface="Andalus" panose="02020603050405020304" pitchFamily="18" charset="-78"/>
                <a:cs typeface="Andalus" panose="02020603050405020304" pitchFamily="18" charset="-78"/>
              </a:rPr>
              <a:t>Veriye ulaşma yolları,</a:t>
            </a:r>
          </a:p>
          <a:p>
            <a:pPr marL="514350" indent="-514350">
              <a:buAutoNum type="arabicPeriod"/>
            </a:pPr>
            <a:r>
              <a:rPr lang="tr-TR" dirty="0">
                <a:latin typeface="Andalus" panose="02020603050405020304" pitchFamily="18" charset="-78"/>
                <a:cs typeface="Andalus" panose="02020603050405020304" pitchFamily="18" charset="-78"/>
              </a:rPr>
              <a:t>Araştırmacının bilimsel yetkinlikleri,</a:t>
            </a:r>
          </a:p>
          <a:p>
            <a:pPr marL="514350" indent="-514350">
              <a:buAutoNum type="arabicPeriod"/>
            </a:pPr>
            <a:r>
              <a:rPr lang="tr-TR" dirty="0">
                <a:latin typeface="Andalus" panose="02020603050405020304" pitchFamily="18" charset="-78"/>
                <a:cs typeface="Andalus" panose="02020603050405020304" pitchFamily="18" charset="-78"/>
              </a:rPr>
              <a:t>Araştırmaya ayrılacak zaman ve bütçe.</a:t>
            </a:r>
          </a:p>
        </p:txBody>
      </p:sp>
    </p:spTree>
    <p:extLst>
      <p:ext uri="{BB962C8B-B14F-4D97-AF65-F5344CB8AC3E}">
        <p14:creationId xmlns:p14="http://schemas.microsoft.com/office/powerpoint/2010/main" val="2531768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Araştırma Yaklaşımlarının Sınıflandırılması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678831"/>
              </p:ext>
            </p:extLst>
          </p:nvPr>
        </p:nvGraphicFramePr>
        <p:xfrm>
          <a:off x="0" y="1340768"/>
          <a:ext cx="9144000" cy="4619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1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532">
                <a:tc>
                  <a:txBody>
                    <a:bodyPr/>
                    <a:lstStyle/>
                    <a:p>
                      <a:r>
                        <a:rPr lang="tr-TR" sz="1200" dirty="0"/>
                        <a:t>Sınıflandırma</a:t>
                      </a:r>
                      <a:r>
                        <a:rPr lang="tr-TR" sz="1200" baseline="0" dirty="0"/>
                        <a:t> ölçütü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yöntem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Açıklama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644">
                <a:tc>
                  <a:txBody>
                    <a:bodyPr/>
                    <a:lstStyle/>
                    <a:p>
                      <a:r>
                        <a:rPr lang="tr-TR" sz="1200" dirty="0"/>
                        <a:t>Temel</a:t>
                      </a:r>
                      <a:r>
                        <a:rPr lang="tr-TR" sz="1200" baseline="0" dirty="0"/>
                        <a:t> felsefesi açısından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Temel</a:t>
                      </a:r>
                    </a:p>
                    <a:p>
                      <a:r>
                        <a:rPr lang="tr-TR" sz="1200" dirty="0"/>
                        <a:t>Uygulamalı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/>
                        <a:t>Temel araştırma amacı</a:t>
                      </a:r>
                      <a:r>
                        <a:rPr lang="tr-TR" sz="1200" dirty="0"/>
                        <a:t>, sosyal</a:t>
                      </a:r>
                      <a:r>
                        <a:rPr lang="tr-TR" sz="1200" baseline="0" dirty="0"/>
                        <a:t> bilimlerde bilgi birikimini genişletmek, süreç ve sonuçlarla ilgili evrensel ilkeler oluşturmak iken, </a:t>
                      </a:r>
                      <a:r>
                        <a:rPr lang="tr-TR" sz="1200" b="1" baseline="0" dirty="0"/>
                        <a:t>Uygulamalı bilimler </a:t>
                      </a:r>
                      <a:r>
                        <a:rPr lang="tr-TR" sz="1200" baseline="0" dirty="0"/>
                        <a:t>ise belirli bir alanda ya da problemin çözümüne katkı sağlamaktır. Yeni blgi çözümlenen problemle sınırlıdır.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tr-TR" sz="1200" dirty="0"/>
                        <a:t>Amacı açısından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Keşfedici</a:t>
                      </a:r>
                    </a:p>
                    <a:p>
                      <a:r>
                        <a:rPr lang="tr-TR" sz="1200" dirty="0"/>
                        <a:t>Tanımlayıcı</a:t>
                      </a:r>
                    </a:p>
                    <a:p>
                      <a:r>
                        <a:rPr lang="tr-TR" sz="1200" dirty="0"/>
                        <a:t>Açıklayıcı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072">
                <a:tc>
                  <a:txBody>
                    <a:bodyPr/>
                    <a:lstStyle/>
                    <a:p>
                      <a:r>
                        <a:rPr lang="tr-TR" sz="1200" dirty="0"/>
                        <a:t>Yöntem açısından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Nicel: meta-analiz,</a:t>
                      </a:r>
                      <a:r>
                        <a:rPr lang="tr-TR" sz="1200" baseline="0" dirty="0"/>
                        <a:t> </a:t>
                      </a:r>
                      <a:r>
                        <a:rPr lang="tr-TR" sz="1200" dirty="0"/>
                        <a:t>deneysel</a:t>
                      </a:r>
                      <a:r>
                        <a:rPr lang="tr-TR" sz="1200" baseline="0" dirty="0"/>
                        <a:t> ve tarama</a:t>
                      </a:r>
                      <a:endParaRPr lang="tr-TR" sz="1200" dirty="0"/>
                    </a:p>
                    <a:p>
                      <a:r>
                        <a:rPr lang="tr-TR" sz="1200" dirty="0"/>
                        <a:t>Nitel: örnek olay, gömülü kuram, olgu,etnografi,eylem, Anlatı, tarihi.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/>
                        <a:t> </a:t>
                      </a:r>
                      <a:r>
                        <a:rPr lang="tr-TR" sz="1200" dirty="0"/>
                        <a:t>Sayısal veriler</a:t>
                      </a:r>
                      <a:r>
                        <a:rPr lang="tr-TR" sz="1200" baseline="0" dirty="0"/>
                        <a:t> kullanılarak</a:t>
                      </a:r>
                    </a:p>
                    <a:p>
                      <a:endParaRPr lang="tr-TR" sz="1200" baseline="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532">
                <a:tc>
                  <a:txBody>
                    <a:bodyPr/>
                    <a:lstStyle/>
                    <a:p>
                      <a:r>
                        <a:rPr lang="tr-TR" sz="1200" dirty="0"/>
                        <a:t>Süre açısından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Kesitsel</a:t>
                      </a:r>
                    </a:p>
                    <a:p>
                      <a:r>
                        <a:rPr lang="tr-TR" sz="1200" dirty="0"/>
                        <a:t>Boylamsal : panel,trend,kuşak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Veriler</a:t>
                      </a:r>
                      <a:r>
                        <a:rPr lang="tr-TR" sz="1200" baseline="0" dirty="0"/>
                        <a:t> anlık toplanır</a:t>
                      </a:r>
                    </a:p>
                    <a:p>
                      <a:r>
                        <a:rPr lang="tr-TR" sz="1200" baseline="0" dirty="0"/>
                        <a:t>Veriler farklı zamanlarda da toplanır, meydana gelecek değişim ve gelişimler gözlemlenebilir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8701">
                <a:tc>
                  <a:txBody>
                    <a:bodyPr/>
                    <a:lstStyle/>
                    <a:p>
                      <a:r>
                        <a:rPr lang="tr-TR" sz="1200" dirty="0"/>
                        <a:t>Analiz birimi</a:t>
                      </a:r>
                      <a:r>
                        <a:rPr lang="tr-TR" sz="1200" baseline="0" dirty="0"/>
                        <a:t> açısından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Birey</a:t>
                      </a:r>
                    </a:p>
                    <a:p>
                      <a:r>
                        <a:rPr lang="tr-TR" sz="1200" dirty="0"/>
                        <a:t>Toplum</a:t>
                      </a:r>
                    </a:p>
                    <a:p>
                      <a:r>
                        <a:rPr lang="tr-TR" sz="1200" dirty="0"/>
                        <a:t>Örgüt</a:t>
                      </a:r>
                    </a:p>
                    <a:p>
                      <a:r>
                        <a:rPr lang="tr-TR" sz="1200" dirty="0"/>
                        <a:t>Grup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İşgören,öğrenci,müşteriler</a:t>
                      </a:r>
                    </a:p>
                    <a:p>
                      <a:r>
                        <a:rPr lang="tr-TR" sz="1200" dirty="0"/>
                        <a:t>Ülkeler,topluluklar,kabileler,ırklar</a:t>
                      </a:r>
                    </a:p>
                    <a:p>
                      <a:r>
                        <a:rPr lang="tr-TR" sz="1200" dirty="0"/>
                        <a:t>AVMler,şirketler</a:t>
                      </a:r>
                    </a:p>
                    <a:p>
                      <a:r>
                        <a:rPr lang="tr-TR" sz="1200" dirty="0"/>
                        <a:t>Aileler,sokak çeteleri,arkdaş grupları vb.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476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 açısından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/>
              <a:t>Nicel yöntemler;</a:t>
            </a:r>
          </a:p>
          <a:p>
            <a:r>
              <a:rPr lang="tr-TR" sz="2800" b="1" u="sng" dirty="0"/>
              <a:t>Tarama araştırmaları</a:t>
            </a:r>
            <a:r>
              <a:rPr lang="tr-TR" sz="2800" dirty="0"/>
              <a:t>: Kişilerin belirli konulardaki tutum, inanç, görüş, davranış, beklenti ve özelliklerini anketler aracılığıyla tespit etmeye yöneliktir. </a:t>
            </a:r>
          </a:p>
          <a:p>
            <a:pPr marL="0" indent="0">
              <a:buNone/>
            </a:pPr>
            <a:r>
              <a:rPr lang="tr-TR" sz="2800" b="1" dirty="0"/>
              <a:t>Genel tarama araştırmaları</a:t>
            </a:r>
            <a:r>
              <a:rPr lang="tr-TR" sz="2800" dirty="0"/>
              <a:t>: Genel nüfus sayımları, işsizlik oran belirleme vb.</a:t>
            </a:r>
          </a:p>
          <a:p>
            <a:r>
              <a:rPr lang="tr-TR" sz="2800" b="1" dirty="0"/>
              <a:t>İlişkisel tarama araştırmaları</a:t>
            </a:r>
            <a:r>
              <a:rPr lang="tr-TR" sz="2800" dirty="0"/>
              <a:t>: Genellikle iki veya daha fazla değişken arası ilişkileri ortaya çıkarmak için yapılır. </a:t>
            </a:r>
          </a:p>
          <a:p>
            <a:r>
              <a:rPr lang="tr-TR" sz="2800" b="1" dirty="0"/>
              <a:t>Nedensel tarama araştırmaları</a:t>
            </a:r>
            <a:r>
              <a:rPr lang="tr-TR" sz="2800" dirty="0"/>
              <a:t>: Bir veya birden fazla bağımlı değişken üzerinde etkili olan bağımsız değişken-lerin tespit edilmeye çalışıldığı.</a:t>
            </a:r>
          </a:p>
          <a:p>
            <a:pPr marL="0" indent="0">
              <a:buNone/>
            </a:pPr>
            <a:endParaRPr lang="tr-TR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26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Amacı açısından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b="1" dirty="0"/>
              <a:t>Keşfedici: </a:t>
            </a:r>
            <a:r>
              <a:rPr lang="tr-TR" sz="1800" dirty="0"/>
              <a:t>yöntemin uygulanmasında araştırma öncesi ayrıntılı kaynak taramasının yapılması ve konunun uzmanlarından bilgi alınması gerekir.  Ne? neden? Niçin? Nasıl? Sorularını yanıtlar</a:t>
            </a:r>
          </a:p>
          <a:p>
            <a:r>
              <a:rPr lang="tr-TR" sz="1800" b="1" dirty="0"/>
              <a:t>Tanımlayıcı</a:t>
            </a:r>
            <a:r>
              <a:rPr lang="tr-TR" sz="1800" dirty="0"/>
              <a:t>: bir olgu, bir olay, işlev, nesne, grup veya bireyin felsefi çerçevesidir. Olgunun tanımlanması oldukça önemlidir.  Tanımlar bir amaç değil araştırıcıyı sonuca götüren araçlardır. </a:t>
            </a:r>
          </a:p>
          <a:p>
            <a:r>
              <a:rPr lang="tr-TR" sz="1800" b="1" dirty="0"/>
              <a:t>Açıklayıcı: </a:t>
            </a:r>
            <a:r>
              <a:rPr lang="tr-TR" sz="1800" dirty="0"/>
              <a:t>araştırmanın konusunun neden-sonuç ilişkisine dayalı olarak oluşturduğu araştırmalardır. </a:t>
            </a:r>
          </a:p>
          <a:p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25236"/>
              </p:ext>
            </p:extLst>
          </p:nvPr>
        </p:nvGraphicFramePr>
        <p:xfrm>
          <a:off x="395536" y="4047424"/>
          <a:ext cx="8496944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Araştırma türü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Araştırma sorusu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Keşfedici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Mobing nedir? Nasıl oluyor? İşyerinde mobinge ugramak nasıl birşeydir?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Tanımlayıcı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Mobingin kurbanları ve failleri kim?</a:t>
                      </a:r>
                      <a:r>
                        <a:rPr lang="tr-TR" baseline="0" dirty="0"/>
                        <a:t> Örgütlerde ne oranda görülür? Hangi örgütlerde daha çok görülür?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Açıklayıcı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Mobinge neden olan faktörler nelerdir? Hangi örgütsel ve bireysel özelliklerle ilişki içindedir? Vb.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952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0514477"/>
              </p:ext>
            </p:extLst>
          </p:nvPr>
        </p:nvGraphicFramePr>
        <p:xfrm>
          <a:off x="179512" y="116632"/>
          <a:ext cx="87849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469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Nicel araştırmalar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b="1" i="1" dirty="0"/>
              <a:t>Deneysel araştırma</a:t>
            </a:r>
          </a:p>
          <a:p>
            <a:pPr marL="0" indent="0">
              <a:buNone/>
            </a:pPr>
            <a:r>
              <a:rPr lang="tr-TR" sz="2400" dirty="0"/>
              <a:t>Doğa ve fen bilimlerinde ağırlıklı kullanılır. </a:t>
            </a:r>
          </a:p>
          <a:p>
            <a:pPr marL="0" indent="0">
              <a:buNone/>
            </a:pPr>
            <a:r>
              <a:rPr lang="tr-TR" sz="2400" dirty="0"/>
              <a:t>Bağımsız değişkenlere müdahale edilerek bağımlı değişken üzerindeki değişimleri mukayese eder.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Meta analiz</a:t>
            </a:r>
          </a:p>
          <a:p>
            <a:pPr marL="0" indent="0" algn="ctr">
              <a:buNone/>
            </a:pPr>
            <a:r>
              <a:rPr lang="tr-TR" sz="2000" i="1" dirty="0"/>
              <a:t>«</a:t>
            </a:r>
            <a:r>
              <a:rPr lang="tr-TR" sz="2000" b="1" i="1" dirty="0"/>
              <a:t>Analizlerin analizi»</a:t>
            </a:r>
          </a:p>
          <a:p>
            <a:pPr marL="0" indent="0">
              <a:buNone/>
            </a:pPr>
            <a:r>
              <a:rPr lang="tr-TR" sz="2000" dirty="0"/>
              <a:t>Daha önce başka araştırmacılar tarafından belirli değişkenler üzerinde yapılmış müstakil araştırmaların raporlamış olduğu korelasyon ve etki büyüklüğü gibi istatistiki  değerler kullanarak birikmiş araştırmaların bulgularını sentezleyip özel analizler ile yeniden yorumlamaktır. </a:t>
            </a:r>
          </a:p>
        </p:txBody>
      </p:sp>
    </p:spTree>
    <p:extLst>
      <p:ext uri="{BB962C8B-B14F-4D97-AF65-F5344CB8AC3E}">
        <p14:creationId xmlns:p14="http://schemas.microsoft.com/office/powerpoint/2010/main" val="3833796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409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12" y="-459432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165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896" y="-1107504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86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Kanun &amp; Kuram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Kanun: </a:t>
            </a:r>
            <a:r>
              <a:rPr lang="tr-TR" sz="2000" dirty="0"/>
              <a:t>tüm durumlara uyarlanabilen genel geçer ilkeler. Geçerliliği  kabul edilmiş olduğu için çok nadir test edilir.</a:t>
            </a:r>
          </a:p>
          <a:p>
            <a:pPr algn="just"/>
            <a:r>
              <a:rPr lang="tr-TR" dirty="0"/>
              <a:t>Kuram: </a:t>
            </a:r>
            <a:r>
              <a:rPr lang="tr-TR" sz="2200" dirty="0"/>
              <a:t>deney ve gözlemlerle doğrulanmış, deneyin verilerinden yola çıkarak daha geniş bir alanı kapsayacak biçimde genellenmiş ve belli bir dönemde bilim çevresince kabul edilmiş genel açıklamalardır. </a:t>
            </a:r>
          </a:p>
          <a:p>
            <a:pPr algn="just"/>
            <a:r>
              <a:rPr lang="tr-TR" sz="2200" dirty="0"/>
              <a:t> Bir bilimsel araştırma için kuram oldukça önemlidir.</a:t>
            </a:r>
          </a:p>
          <a:p>
            <a:pPr algn="just"/>
            <a:r>
              <a:rPr lang="tr-TR" sz="2200" dirty="0"/>
              <a:t>Gerçekliği anlamamıza yardımcı olan genellemeler olup, gözlemlediğimiz olgular arkasındaki mantığı ortaya çıkarırlar.</a:t>
            </a:r>
          </a:p>
          <a:p>
            <a:pPr algn="just"/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870507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Nitel Araştırma  (Kalitatif-Niteliksel) Yöntemleri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u="sng" dirty="0"/>
              <a:t>Nitel araştırma kullanımı artmaktadır.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b="1" dirty="0" err="1"/>
              <a:t>Denzin</a:t>
            </a:r>
            <a:r>
              <a:rPr lang="tr-TR" b="1" dirty="0"/>
              <a:t> ve  Lincoln (1994);</a:t>
            </a:r>
            <a:r>
              <a:rPr lang="tr-TR" dirty="0"/>
              <a:t> nitel araştırma (belli bir nokta üzerinde) «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odaklanmada çok metotlu; araştırma problemine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yorumlamacı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yaklaşımı benimseyen</a:t>
            </a:r>
            <a:r>
              <a:rPr lang="tr-TR" dirty="0"/>
              <a:t>» bir yöntemdir.</a:t>
            </a:r>
          </a:p>
          <a:p>
            <a:pPr marL="0" indent="0">
              <a:buNone/>
            </a:pPr>
            <a:r>
              <a:rPr lang="tr-TR" dirty="0"/>
              <a:t> Araştırma konusu olan fenomenler kendi ortamlarında ele alınır. </a:t>
            </a:r>
          </a:p>
          <a:p>
            <a:pPr marL="0" indent="0">
              <a:buNone/>
            </a:pPr>
            <a:r>
              <a:rPr lang="tr-TR" dirty="0"/>
              <a:t> Nitel araştırmalarda çeşitli ampirik araçlar kullanılır:</a:t>
            </a:r>
          </a:p>
          <a:p>
            <a:r>
              <a:rPr lang="tr-TR" i="1" dirty="0"/>
              <a:t>Örnek olay</a:t>
            </a:r>
          </a:p>
          <a:p>
            <a:r>
              <a:rPr lang="tr-TR" i="1" dirty="0"/>
              <a:t>Kişisel deneyim</a:t>
            </a:r>
          </a:p>
          <a:p>
            <a:r>
              <a:rPr lang="tr-TR" i="1" dirty="0"/>
              <a:t>Hayat hikayesi</a:t>
            </a:r>
          </a:p>
          <a:p>
            <a:r>
              <a:rPr lang="tr-TR" i="1" dirty="0"/>
              <a:t>Mülakat</a:t>
            </a:r>
          </a:p>
          <a:p>
            <a:r>
              <a:rPr lang="tr-TR" i="1" dirty="0"/>
              <a:t>Gözlemsel, tarihsel, etkileşimsel ve görsel metinler vb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464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Niteliksel= Niçin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Psikoloji, sosyoloji, antropoloji, eğitim gibi sosyal bilim alanlarında insan ve toplum davranışları incelenmektedir. </a:t>
            </a:r>
          </a:p>
          <a:p>
            <a:r>
              <a:rPr lang="tr-TR" sz="2800" dirty="0"/>
              <a:t>Bu davranışları sayılarla açıklamak zordur.</a:t>
            </a:r>
          </a:p>
          <a:p>
            <a:r>
              <a:rPr lang="tr-TR" sz="2800" dirty="0"/>
              <a:t> Ölçümler bize kaç kişinin nasıl davrandığını gösterir, ama “niçin?” sorusuna cevap veremez.</a:t>
            </a:r>
          </a:p>
          <a:p>
            <a:r>
              <a:rPr lang="tr-TR" sz="2800" dirty="0"/>
              <a:t>İnsan ve grup davranışlarının “</a:t>
            </a:r>
            <a:r>
              <a:rPr lang="tr-TR" sz="2800" b="1" dirty="0" err="1"/>
              <a:t>niçin”</a:t>
            </a:r>
            <a:r>
              <a:rPr lang="tr-TR" sz="2800" dirty="0" err="1"/>
              <a:t>ini</a:t>
            </a:r>
            <a:r>
              <a:rPr lang="tr-TR" sz="2800" dirty="0"/>
              <a:t> anlamaya yönelik araştırmalara niteliksel (“</a:t>
            </a:r>
            <a:r>
              <a:rPr lang="tr-TR" sz="2800" b="1" dirty="0" err="1"/>
              <a:t>qualitative</a:t>
            </a:r>
            <a:r>
              <a:rPr lang="tr-TR" sz="2800" b="1" dirty="0"/>
              <a:t>”) </a:t>
            </a:r>
            <a:r>
              <a:rPr lang="tr-TR" sz="2800" dirty="0"/>
              <a:t>araştırma denir.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2424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Nitel araştırmalar dünyanın sosyal yönü ile ilgilenir ve şu sorulara yanıt arar: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br>
              <a:rPr lang="tr-TR" dirty="0"/>
            </a:br>
            <a:r>
              <a:rPr lang="tr-TR" dirty="0"/>
              <a:t>İnsanlar niçin böyle davranır?</a:t>
            </a:r>
            <a:br>
              <a:rPr lang="tr-TR" dirty="0"/>
            </a:br>
            <a:r>
              <a:rPr lang="tr-TR" dirty="0"/>
              <a:t>Kanaatler ve vaziyet alışlar nasıl oluşur?</a:t>
            </a:r>
            <a:br>
              <a:rPr lang="tr-TR" dirty="0"/>
            </a:br>
            <a:r>
              <a:rPr lang="tr-TR" dirty="0"/>
              <a:t> İnsanlar çevrelerinde olup bitenden nasıl etkilenir?</a:t>
            </a:r>
            <a:br>
              <a:rPr lang="tr-TR" dirty="0"/>
            </a:br>
            <a:r>
              <a:rPr lang="tr-TR" dirty="0"/>
              <a:t>Kültürler niçin ve nasıl gelişir?</a:t>
            </a:r>
            <a:br>
              <a:rPr lang="tr-TR" dirty="0"/>
            </a:br>
            <a:r>
              <a:rPr lang="tr-TR" dirty="0"/>
              <a:t>Sosyal gruplar arasındaki farklar nelerdir?</a:t>
            </a:r>
          </a:p>
        </p:txBody>
      </p:sp>
    </p:spTree>
    <p:extLst>
      <p:ext uri="{BB962C8B-B14F-4D97-AF65-F5344CB8AC3E}">
        <p14:creationId xmlns:p14="http://schemas.microsoft.com/office/powerpoint/2010/main" val="567092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Nitel Araştırmanın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tr-TR" dirty="0"/>
            </a:br>
            <a:r>
              <a:rPr lang="tr-TR" dirty="0"/>
              <a:t>Nitel araştırma </a:t>
            </a:r>
            <a:r>
              <a:rPr lang="tr-TR" b="1" dirty="0"/>
              <a:t>niçin, nasıl, ne şekilde </a:t>
            </a:r>
            <a:r>
              <a:rPr lang="tr-TR" dirty="0"/>
              <a:t>sorularına yanıt arar.</a:t>
            </a:r>
          </a:p>
          <a:p>
            <a:pPr marL="0" indent="0">
              <a:buNone/>
            </a:pPr>
            <a:br>
              <a:rPr lang="tr-TR" dirty="0"/>
            </a:br>
            <a:r>
              <a:rPr lang="tr-TR" dirty="0"/>
              <a:t>Nitel araştırma kişilerin kanaatleri, tecrübeleri, algıları ve duyguları gibi </a:t>
            </a:r>
            <a:r>
              <a:rPr lang="tr-TR" dirty="0" err="1"/>
              <a:t>subjektif</a:t>
            </a:r>
            <a:r>
              <a:rPr lang="tr-TR" dirty="0"/>
              <a:t> verilerle (data) meşgul olur.</a:t>
            </a:r>
          </a:p>
          <a:p>
            <a:pPr marL="0" indent="0">
              <a:buNone/>
            </a:pPr>
            <a:br>
              <a:rPr lang="tr-TR" dirty="0"/>
            </a:br>
            <a:r>
              <a:rPr lang="tr-TR" dirty="0"/>
              <a:t>Nitel araştırma bir sosyal olayı doğal ortamı ve doğal oluşumu içinde tasvir eder.</a:t>
            </a:r>
          </a:p>
          <a:p>
            <a:pPr marL="0" indent="0">
              <a:buNone/>
            </a:pPr>
            <a:br>
              <a:rPr lang="tr-TR" dirty="0"/>
            </a:br>
            <a:r>
              <a:rPr lang="tr-TR" dirty="0"/>
              <a:t>Nitel araştırma bir durumu ilişki bağlantıları içinde anlamaya çalışır. Bir olayı etkileyen değişkenleri kendisi ortaya çıkarır.</a:t>
            </a:r>
          </a:p>
        </p:txBody>
      </p:sp>
    </p:spTree>
    <p:extLst>
      <p:ext uri="{BB962C8B-B14F-4D97-AF65-F5344CB8AC3E}">
        <p14:creationId xmlns:p14="http://schemas.microsoft.com/office/powerpoint/2010/main" val="235214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err="1"/>
              <a:t>Patton</a:t>
            </a:r>
            <a:r>
              <a:rPr lang="tr-TR" dirty="0"/>
              <a:t>,(1988)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 «İnsan faktörü nitel araştırmaların güçlü ve zayıf yönünü oluşturur. </a:t>
            </a:r>
          </a:p>
          <a:p>
            <a:r>
              <a:rPr lang="tr-TR" b="1" dirty="0"/>
              <a:t>Güçlü yan</a:t>
            </a:r>
            <a:r>
              <a:rPr lang="tr-TR" dirty="0"/>
              <a:t>; kişinin deneyim ve anlayışına bağlıyken</a:t>
            </a:r>
            <a:r>
              <a:rPr lang="tr-TR" b="1" dirty="0"/>
              <a:t>, zayıf yan</a:t>
            </a:r>
            <a:r>
              <a:rPr lang="tr-TR" dirty="0"/>
              <a:t>; araştırmacının becerilerine, eğitimine, çalışma alanına, ve yaratıcılığına bağlı olmasıdır. </a:t>
            </a:r>
          </a:p>
          <a:p>
            <a:r>
              <a:rPr lang="tr-TR" b="1" dirty="0"/>
              <a:t>Araştırmacı, nitel çalışmanın önemli bir parçasıdır. </a:t>
            </a:r>
          </a:p>
          <a:p>
            <a:r>
              <a:rPr lang="tr-TR" dirty="0"/>
              <a:t>Çalışmanın kalitesi bireyin araştırma becerisiyle doğru orantılıdır.»</a:t>
            </a:r>
          </a:p>
        </p:txBody>
      </p:sp>
    </p:spTree>
    <p:extLst>
      <p:ext uri="{BB962C8B-B14F-4D97-AF65-F5344CB8AC3E}">
        <p14:creationId xmlns:p14="http://schemas.microsoft.com/office/powerpoint/2010/main" val="3703881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Nitel Araştırma Bölümleri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/>
              <a:t>Veri:</a:t>
            </a:r>
            <a:r>
              <a:rPr lang="tr-TR" dirty="0"/>
              <a:t> değişik kaynaklardan elde edilebilir. En yaygın kaynaklar mülakatlar, gözlem ve anketlerdir.</a:t>
            </a:r>
          </a:p>
          <a:p>
            <a:r>
              <a:rPr lang="tr-TR" b="1" i="1" dirty="0"/>
              <a:t>Analitik yada </a:t>
            </a:r>
            <a:r>
              <a:rPr lang="tr-TR" b="1" i="1" dirty="0" err="1"/>
              <a:t>yorumlamacı</a:t>
            </a:r>
            <a:r>
              <a:rPr lang="tr-TR" b="1" i="1" dirty="0"/>
              <a:t> prosedür: </a:t>
            </a:r>
            <a:r>
              <a:rPr lang="tr-TR" dirty="0"/>
              <a:t>verilerin kavramsallaştırılması</a:t>
            </a:r>
          </a:p>
          <a:p>
            <a:r>
              <a:rPr lang="tr-TR" b="1" i="1" dirty="0"/>
              <a:t>Yazılı ya da sözlü raporlar</a:t>
            </a:r>
            <a:r>
              <a:rPr lang="tr-TR" dirty="0"/>
              <a:t>: bu raporlar bilimsel dergi yada kongrelerde sunulabilir.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2325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Nitel araştırmada kullanılan başlıca Yöntemler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Örnek olay</a:t>
            </a:r>
          </a:p>
          <a:p>
            <a:r>
              <a:rPr lang="tr-TR" dirty="0"/>
              <a:t>Sözlü tarih</a:t>
            </a:r>
          </a:p>
          <a:p>
            <a:r>
              <a:rPr lang="tr-TR" dirty="0"/>
              <a:t>Odak grup</a:t>
            </a:r>
          </a:p>
          <a:p>
            <a:r>
              <a:rPr lang="tr-TR" dirty="0"/>
              <a:t>Olgubilim (fenomolojik)</a:t>
            </a:r>
          </a:p>
          <a:p>
            <a:r>
              <a:rPr lang="tr-TR" dirty="0"/>
              <a:t>Gömülü kuram</a:t>
            </a:r>
          </a:p>
          <a:p>
            <a:r>
              <a:rPr lang="tr-TR" dirty="0"/>
              <a:t>Etnografi araştırması</a:t>
            </a:r>
          </a:p>
          <a:p>
            <a:r>
              <a:rPr lang="tr-TR" dirty="0"/>
              <a:t>Anlatı</a:t>
            </a:r>
          </a:p>
          <a:p>
            <a:r>
              <a:rPr lang="tr-TR" dirty="0"/>
              <a:t>Eylem araştırması </a:t>
            </a:r>
          </a:p>
        </p:txBody>
      </p:sp>
    </p:spTree>
    <p:extLst>
      <p:ext uri="{BB962C8B-B14F-4D97-AF65-F5344CB8AC3E}">
        <p14:creationId xmlns:p14="http://schemas.microsoft.com/office/powerpoint/2010/main" val="2419342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olay yöntemi,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tr-TR" dirty="0"/>
              <a:t>Bir metottan çok bir </a:t>
            </a:r>
            <a:r>
              <a:rPr lang="tr-TR" b="1" dirty="0"/>
              <a:t>araştırma stratejisidir</a:t>
            </a:r>
            <a:r>
              <a:rPr lang="tr-TR" dirty="0"/>
              <a:t>. Bu geniş strateji ve araştırma düzeninde bir çok farklı yöntem kullanılabilir ve bunlar ya nitel(kelimeler) ya nicel(sayılar)ya da her ikisi olabilir</a:t>
            </a:r>
            <a:r>
              <a:rPr lang="tr-TR" b="1" dirty="0"/>
              <a:t>. Ancak örnek olay incelemeleri daha çok nitel verilere dayanmaktadı</a:t>
            </a:r>
            <a:r>
              <a:rPr lang="tr-TR" dirty="0"/>
              <a:t>r. </a:t>
            </a:r>
          </a:p>
          <a:p>
            <a:pPr algn="just"/>
            <a:r>
              <a:rPr lang="tr-TR" dirty="0"/>
              <a:t>Betimleme ve açıklamalar sayısal, istatistiksel olmaktan çok </a:t>
            </a:r>
            <a:r>
              <a:rPr lang="tr-TR" b="1" dirty="0"/>
              <a:t>yazı ile yani kelimelerle yapılmaktadır.</a:t>
            </a:r>
          </a:p>
          <a:p>
            <a:pPr algn="just"/>
            <a:r>
              <a:rPr lang="tr-TR" dirty="0"/>
              <a:t>Elbetteki  bu vaka incelemelerinde </a:t>
            </a:r>
            <a:r>
              <a:rPr lang="tr-TR" b="1" dirty="0"/>
              <a:t>sayısal veri kullanılmayacağı anlamına gelmemektedir.</a:t>
            </a:r>
          </a:p>
          <a:p>
            <a:pPr algn="just"/>
            <a:r>
              <a:rPr lang="tr-TR" dirty="0"/>
              <a:t>Örnek olay yönteminde veri toplama yöntemleri </a:t>
            </a:r>
            <a:r>
              <a:rPr lang="tr-TR" b="1" dirty="0"/>
              <a:t>gözlem, mülakatlar ve anketler </a:t>
            </a:r>
            <a:r>
              <a:rPr lang="tr-TR" dirty="0"/>
              <a:t>olabilir.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8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Sözlü Tarih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Bir sosyal gerçekliğin oluşumunda yer almış insanlarla görüşmeye dayanır.</a:t>
            </a:r>
          </a:p>
          <a:p>
            <a:r>
              <a:rPr lang="tr-TR" dirty="0"/>
              <a:t>Sözlü tarih ve yazılı kaynaklar bir arada kullanılmalıdır.   </a:t>
            </a:r>
            <a:r>
              <a:rPr lang="tr-TR" u="sng" dirty="0"/>
              <a:t>Sözlü tarih yazılı tarihe destek niteliğindedir</a:t>
            </a:r>
            <a:r>
              <a:rPr lang="tr-TR" dirty="0"/>
              <a:t>.</a:t>
            </a:r>
          </a:p>
          <a:p>
            <a:r>
              <a:rPr lang="tr-TR" dirty="0"/>
              <a:t>Yazılı kaynaklar Görüşmeler için ön bilgi sağlamanın yanı sıra karşılaştırmalı kontrol niteliğindedir.</a:t>
            </a:r>
          </a:p>
          <a:p>
            <a:r>
              <a:rPr lang="tr-TR" b="1" dirty="0"/>
              <a:t>Üç ana aşamadan oluşur:</a:t>
            </a:r>
          </a:p>
          <a:p>
            <a:r>
              <a:rPr lang="tr-TR" dirty="0"/>
              <a:t>Hazırlık aşaması</a:t>
            </a:r>
          </a:p>
          <a:p>
            <a:r>
              <a:rPr lang="tr-TR" dirty="0"/>
              <a:t>Görüşmenin yapılması ve kaydedilmesi</a:t>
            </a:r>
          </a:p>
          <a:p>
            <a:r>
              <a:rPr lang="tr-TR" dirty="0"/>
              <a:t>Görüşmenin metin haline dönüştürülmesi</a:t>
            </a:r>
          </a:p>
        </p:txBody>
      </p:sp>
    </p:spTree>
    <p:extLst>
      <p:ext uri="{BB962C8B-B14F-4D97-AF65-F5344CB8AC3E}">
        <p14:creationId xmlns:p14="http://schemas.microsoft.com/office/powerpoint/2010/main" val="1664813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ODAK  Grup Yöntemleri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192O’lere dayanır.</a:t>
            </a:r>
          </a:p>
          <a:p>
            <a:r>
              <a:rPr lang="tr-TR" dirty="0"/>
              <a:t>2. dünya savaşında propaganda ve eğitim yöntemlerinin askerler üzerindeki etkisini  değerlendirmek üzere kullanılan bir yöntemdir. </a:t>
            </a:r>
          </a:p>
          <a:p>
            <a:r>
              <a:rPr lang="tr-TR" b="1" i="1" dirty="0"/>
              <a:t>1970’ler özellikle pazarlama alanında </a:t>
            </a:r>
            <a:r>
              <a:rPr lang="tr-TR" dirty="0"/>
              <a:t>yaygın olarak kullanılmıştır.</a:t>
            </a:r>
          </a:p>
          <a:p>
            <a:r>
              <a:rPr lang="tr-TR" dirty="0"/>
              <a:t> Antropoloji, iletişim, eğitim, pazarlama, politika, psikoloji ve sağlık bilimlerinde kullanılmaya başlanmıştır.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022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Kuram bileşenleri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302174"/>
              </p:ext>
            </p:extLst>
          </p:nvPr>
        </p:nvGraphicFramePr>
        <p:xfrm>
          <a:off x="395536" y="1397000"/>
          <a:ext cx="8712968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6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Kavram: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Gerçekliğin soyut ifadesidir. Gizil yapıdadır (memnuniyet-performans gibi)doğrudan ölçülemez, bazı ölçek ve sorularla ölçülebilir.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İlişki: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Her kuram, kavramlar arası ilişkilere dayalı açıklamalar getirir. İlişkinin yönü (olumlu-olumsuz), şiddeti (yüksek-orta-düşük) ve ilişki biçimi (korelasyon,regresyon vb.)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Önerme</a:t>
                      </a:r>
                      <a:r>
                        <a:rPr lang="tr-TR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 veya daha fazla kavram arasındaki ilişkiye dair genel ve kuramsal açıklamalardır. Önermenin görgül halde testi zordur. Önerme doğrulanması için test edilir. (hipoteze dönüşür)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 </a:t>
                      </a:r>
                      <a:r>
                        <a:rPr lang="tr-TR" b="1" dirty="0"/>
                        <a:t>Hipotez</a:t>
                      </a:r>
                      <a:r>
                        <a:rPr lang="tr-TR" dirty="0"/>
                        <a:t>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Önermelerin somut ve test edilebilir hale gelmesidir. Bilimsel yöntemde olaylar arasındaki ilişkiler kurmak ve olayları bir nedene bağlamak üzere tasarlanan geçerli sayılan önermellerdir. Doğruluğu ve yanlışılığ henüz ispatlanmamış önermelerdir.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428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Odak Gruplar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Hem gözlem hem derinlemesine mülakat yöntemi birliktedir.</a:t>
            </a:r>
          </a:p>
          <a:p>
            <a:r>
              <a:rPr lang="tr-TR" sz="2600" dirty="0"/>
              <a:t>Konu üzerinde bilgili bir </a:t>
            </a:r>
            <a:r>
              <a:rPr lang="tr-TR" sz="2600" dirty="0" err="1"/>
              <a:t>moderatör</a:t>
            </a:r>
            <a:r>
              <a:rPr lang="tr-TR" sz="2600" dirty="0"/>
              <a:t> belirlenir.</a:t>
            </a:r>
          </a:p>
          <a:p>
            <a:r>
              <a:rPr lang="tr-TR" sz="2600" dirty="0"/>
              <a:t> Tipik bir odak grup genellikle 8-12 kişiden oluşur.</a:t>
            </a:r>
          </a:p>
          <a:p>
            <a:r>
              <a:rPr lang="tr-TR" sz="2600" dirty="0"/>
              <a:t>Grup üyeleri </a:t>
            </a:r>
            <a:r>
              <a:rPr lang="tr-TR" sz="2600" u="sng" dirty="0"/>
              <a:t>homojen</a:t>
            </a:r>
            <a:r>
              <a:rPr lang="tr-TR" sz="2600" dirty="0"/>
              <a:t> olmalıdır.</a:t>
            </a:r>
          </a:p>
          <a:p>
            <a:r>
              <a:rPr lang="tr-TR" sz="2600" dirty="0"/>
              <a:t>Rahat ve </a:t>
            </a:r>
            <a:r>
              <a:rPr lang="tr-TR" sz="2600" dirty="0" err="1"/>
              <a:t>informal</a:t>
            </a:r>
            <a:r>
              <a:rPr lang="tr-TR" sz="2600" dirty="0"/>
              <a:t> bir ortamda </a:t>
            </a:r>
            <a:r>
              <a:rPr lang="tr-TR" sz="2600" u="sng" dirty="0"/>
              <a:t>1-3 saat  </a:t>
            </a:r>
            <a:r>
              <a:rPr lang="tr-TR" sz="2600" dirty="0"/>
              <a:t>sürer.</a:t>
            </a:r>
          </a:p>
          <a:p>
            <a:r>
              <a:rPr lang="tr-TR" sz="2600" dirty="0"/>
              <a:t>Kaset- kamerayla kayıt yapılmalıdır.</a:t>
            </a:r>
          </a:p>
          <a:p>
            <a:r>
              <a:rPr lang="tr-TR" sz="2600" dirty="0" err="1"/>
              <a:t>Moderatör</a:t>
            </a:r>
            <a:r>
              <a:rPr lang="tr-TR" sz="2600" dirty="0"/>
              <a:t> gözlemci  ve yorumlara tarafsız olmalıdır.</a:t>
            </a:r>
          </a:p>
          <a:p>
            <a:r>
              <a:rPr lang="tr-TR" sz="2600" dirty="0" err="1"/>
              <a:t>Moderatörün</a:t>
            </a:r>
            <a:r>
              <a:rPr lang="tr-TR" sz="2600" dirty="0"/>
              <a:t> iletişimi kuvvetli olmalıdır.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38071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7" y="908720"/>
            <a:ext cx="7174189" cy="53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9309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Olgubilim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İnsan eylemlerinin göreceli olduğu ve yaşadığı bağlam tarafından koşullandırıldığı felsefi varsayımından hareket ederek olguların uzun süreli ve derin incelenmesini araştırır. </a:t>
            </a:r>
          </a:p>
          <a:p>
            <a:r>
              <a:rPr lang="tr-TR" dirty="0"/>
              <a:t>Deneklerin hikayelerini açıkça anlatmaları teşvik edilir.</a:t>
            </a:r>
          </a:p>
          <a:p>
            <a:r>
              <a:rPr lang="tr-TR" dirty="0"/>
              <a:t>Birey yda gruplarla uzun soluklu görüşmeler yapılarak yeni olgu ve ilşikiler ortaya çıkarılabilir.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241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920" y="-1683568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0186837">
            <a:off x="8244408" y="5157192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677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243408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4452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tr-TR" sz="3100" dirty="0"/>
              <a:t>Etnografi</a:t>
            </a:r>
            <a:br>
              <a:rPr lang="tr-TR" sz="3100" dirty="0"/>
            </a:br>
            <a:r>
              <a:rPr lang="tr-TR" sz="3100" b="1" dirty="0"/>
              <a:t>etno: insan grafya</a:t>
            </a:r>
            <a:r>
              <a:rPr lang="tr-TR" b="1" dirty="0"/>
              <a:t>: </a:t>
            </a:r>
            <a:r>
              <a:rPr lang="tr-TR" sz="3100" b="1" dirty="0"/>
              <a:t>tasvir</a:t>
            </a:r>
            <a:endParaRPr lang="en-US" sz="31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71592" y="260648"/>
            <a:ext cx="3672408" cy="662473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Asıl amaç; </a:t>
            </a:r>
            <a:r>
              <a:rPr lang="tr-TR" sz="1800" i="1" dirty="0"/>
              <a:t>bir topluluğun genelde küçük gruplar- kültürünü ,geleneklerini, inançlarını ve davranışlarını açıklamaktır.</a:t>
            </a:r>
          </a:p>
          <a:p>
            <a:pPr marL="0" indent="0">
              <a:buNone/>
            </a:pPr>
            <a:endParaRPr lang="tr-TR" sz="1800" i="1" dirty="0"/>
          </a:p>
          <a:p>
            <a:pPr marL="0" indent="0">
              <a:buNone/>
            </a:pPr>
            <a:endParaRPr lang="tr-TR" sz="1800" i="1" dirty="0"/>
          </a:p>
          <a:p>
            <a:pPr marL="0" indent="0">
              <a:buNone/>
            </a:pPr>
            <a:endParaRPr lang="tr-TR" sz="1800" i="1" dirty="0"/>
          </a:p>
          <a:p>
            <a:pPr marL="0" indent="0">
              <a:buNone/>
            </a:pPr>
            <a:endParaRPr lang="tr-TR" sz="1800" i="1" dirty="0"/>
          </a:p>
          <a:p>
            <a:pPr marL="0" indent="0">
              <a:buNone/>
            </a:pPr>
            <a:endParaRPr lang="tr-TR" sz="1800" i="1" dirty="0"/>
          </a:p>
          <a:p>
            <a:pPr marL="0" indent="0">
              <a:buNone/>
            </a:pPr>
            <a:endParaRPr lang="tr-TR" sz="1800" i="1" dirty="0"/>
          </a:p>
          <a:p>
            <a:pPr marL="0" indent="0">
              <a:buNone/>
            </a:pPr>
            <a:endParaRPr lang="tr-TR" sz="1800" i="1" dirty="0"/>
          </a:p>
          <a:p>
            <a:pPr marL="0" indent="0">
              <a:buNone/>
            </a:pPr>
            <a:endParaRPr lang="tr-TR" sz="1800" i="1" dirty="0"/>
          </a:p>
          <a:p>
            <a:pPr marL="0" indent="0">
              <a:buNone/>
            </a:pPr>
            <a:endParaRPr lang="tr-TR" sz="1800" i="1" dirty="0"/>
          </a:p>
          <a:p>
            <a:pPr marL="0" indent="0">
              <a:buNone/>
            </a:pPr>
            <a:endParaRPr lang="tr-TR" sz="1800" i="1" dirty="0"/>
          </a:p>
          <a:p>
            <a:pPr marL="0" indent="0">
              <a:buNone/>
            </a:pPr>
            <a:endParaRPr lang="tr-TR" sz="1800" i="1" dirty="0"/>
          </a:p>
          <a:p>
            <a:pPr marL="0" indent="0">
              <a:buNone/>
            </a:pPr>
            <a:endParaRPr lang="tr-TR" sz="1800" i="1" dirty="0"/>
          </a:p>
          <a:p>
            <a:pPr marL="0" indent="0">
              <a:buNone/>
            </a:pPr>
            <a:endParaRPr lang="tr-TR" sz="1800" i="1" dirty="0"/>
          </a:p>
          <a:p>
            <a:pPr marL="0" indent="0">
              <a:buNone/>
            </a:pPr>
            <a:endParaRPr lang="tr-TR" sz="18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4" y="1556792"/>
            <a:ext cx="471091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42" y="2060848"/>
            <a:ext cx="3650920" cy="36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3768" y="5925609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17507E"/>
                </a:solidFill>
                <a:latin typeface="Arial"/>
              </a:rPr>
              <a:t>Medeniyetin</a:t>
            </a:r>
            <a:r>
              <a:rPr lang="en-US" sz="1600" b="1" dirty="0">
                <a:solidFill>
                  <a:srgbClr val="17507E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17507E"/>
                </a:solidFill>
                <a:latin typeface="Arial"/>
              </a:rPr>
              <a:t>ortasında</a:t>
            </a:r>
            <a:r>
              <a:rPr lang="en-US" sz="1600" b="1" dirty="0">
                <a:solidFill>
                  <a:srgbClr val="17507E"/>
                </a:solidFill>
                <a:latin typeface="Arial"/>
              </a:rPr>
              <a:t> mum </a:t>
            </a:r>
            <a:r>
              <a:rPr lang="en-US" sz="1600" b="1" dirty="0" err="1">
                <a:solidFill>
                  <a:srgbClr val="17507E"/>
                </a:solidFill>
                <a:latin typeface="Arial"/>
              </a:rPr>
              <a:t>ışığında</a:t>
            </a:r>
            <a:r>
              <a:rPr lang="en-US" sz="1600" b="1" dirty="0">
                <a:solidFill>
                  <a:srgbClr val="17507E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17507E"/>
                </a:solidFill>
                <a:latin typeface="Arial"/>
              </a:rPr>
              <a:t>yaşayanlar</a:t>
            </a:r>
            <a:r>
              <a:rPr lang="en-US" sz="1600" b="1" dirty="0">
                <a:solidFill>
                  <a:srgbClr val="17507E"/>
                </a:solidFill>
                <a:latin typeface="Arial"/>
              </a:rPr>
              <a:t>: </a:t>
            </a:r>
            <a:r>
              <a:rPr lang="en-US" sz="1600" b="1" dirty="0" err="1">
                <a:solidFill>
                  <a:srgbClr val="17507E"/>
                </a:solidFill>
                <a:latin typeface="Arial"/>
              </a:rPr>
              <a:t>Amişler</a:t>
            </a:r>
            <a:endParaRPr lang="en-US" sz="1600" b="1" i="0" dirty="0">
              <a:solidFill>
                <a:srgbClr val="17507E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2318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İçerik analizi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Dokümanların, mülakat dökümlerinin ya da kayıtlarının karakterize edilmesi ve karşılaştırılması için kullanılır.</a:t>
            </a:r>
          </a:p>
          <a:p>
            <a:r>
              <a:rPr lang="tr-TR" dirty="0"/>
              <a:t>Katılımcı görüşlerinin içeriklerini sistematik olarak tanımlamaktır.</a:t>
            </a:r>
          </a:p>
          <a:p>
            <a:r>
              <a:rPr lang="tr-TR" dirty="0"/>
              <a:t>İleri analizlerde kullanım kolaylığı sağlar.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3879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Kavramların Tanımlanması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Tarafsızlık:</a:t>
            </a:r>
            <a:r>
              <a:rPr lang="tr-TR" dirty="0"/>
              <a:t> Her bir adım belirli kural ve prosedürlere uygun olarak yürütülür.</a:t>
            </a:r>
          </a:p>
          <a:p>
            <a:r>
              <a:rPr lang="tr-TR" b="1" dirty="0"/>
              <a:t>Sistematiklik</a:t>
            </a:r>
            <a:r>
              <a:rPr lang="tr-TR" dirty="0"/>
              <a:t>: Kuralların tutarlı uygulanması</a:t>
            </a:r>
          </a:p>
          <a:p>
            <a:r>
              <a:rPr lang="tr-TR" b="1" dirty="0"/>
              <a:t>Genellik: </a:t>
            </a:r>
            <a:r>
              <a:rPr lang="tr-TR" dirty="0"/>
              <a:t>Bulguların teorik ilgi ve bağlantısı kurulabilmesi</a:t>
            </a:r>
          </a:p>
          <a:p>
            <a:r>
              <a:rPr lang="tr-TR" b="1" i="1" dirty="0"/>
              <a:t>İçerik analizinde temel</a:t>
            </a:r>
            <a:r>
              <a:rPr lang="tr-TR" dirty="0"/>
              <a:t>; bir araştırma metnindeki birçok kelimenin daha az sayıda içerik kategorisine indirgemedir.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99701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İçerik analizinde üniteler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Kelimeler</a:t>
            </a:r>
          </a:p>
          <a:p>
            <a:r>
              <a:rPr lang="tr-TR" dirty="0"/>
              <a:t>Cümleler</a:t>
            </a:r>
          </a:p>
          <a:p>
            <a:r>
              <a:rPr lang="tr-TR" dirty="0"/>
              <a:t>Paragraflar</a:t>
            </a:r>
          </a:p>
          <a:p>
            <a:r>
              <a:rPr lang="tr-TR" dirty="0"/>
              <a:t>Temalar</a:t>
            </a:r>
          </a:p>
          <a:p>
            <a:r>
              <a:rPr lang="tr-TR" dirty="0"/>
              <a:t>Aksiyonlar</a:t>
            </a:r>
          </a:p>
          <a:p>
            <a:r>
              <a:rPr lang="tr-TR" dirty="0"/>
              <a:t>Örnekler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49631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Nitel araştırma sonuçları;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İleri düzey araştırmalara zemin hazırlamak,</a:t>
            </a:r>
          </a:p>
          <a:p>
            <a:r>
              <a:rPr lang="tr-TR" dirty="0"/>
              <a:t>Kurumsal ve örgütsel gelişmeye katkı sağlamak,</a:t>
            </a:r>
          </a:p>
          <a:p>
            <a:r>
              <a:rPr lang="tr-TR" dirty="0"/>
              <a:t>Uygulayıcıların yaptıkları işi daha iyi anlamalarını sağlamak.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533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Önerme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Örn. Sosyal mubadele kuramından hareketle, bir yöneticinin adil davranışlarının, çalışanların olumlu tutum ve davranışlar geliştirmelerine yol açacağı söylenebilir.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855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72DA8B-6519-420F-A8C5-6D11BE79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52DAA81-7262-4445-95A5-6594AD4F1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0728"/>
            <a:ext cx="9605754" cy="5400600"/>
          </a:xfrm>
        </p:spPr>
      </p:pic>
    </p:spTree>
    <p:extLst>
      <p:ext uri="{BB962C8B-B14F-4D97-AF65-F5344CB8AC3E}">
        <p14:creationId xmlns:p14="http://schemas.microsoft.com/office/powerpoint/2010/main" val="513029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317661-889E-4317-B42D-2BF05979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F5BA22-515C-40D3-A24A-00B7720F4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Sorular…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türleri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/>
              <a:t>İstatistiki açıdan;</a:t>
            </a:r>
          </a:p>
          <a:p>
            <a:pPr marL="0" indent="0">
              <a:buNone/>
            </a:pPr>
            <a:r>
              <a:rPr lang="tr-TR" dirty="0"/>
              <a:t>H</a:t>
            </a:r>
            <a:r>
              <a:rPr lang="tr-TR" baseline="-25000" dirty="0"/>
              <a:t>o</a:t>
            </a:r>
            <a:r>
              <a:rPr lang="tr-TR" dirty="0"/>
              <a:t>:İki değişken arası ilişki yoktur  (yanlışlama mantığına dayanır)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H</a:t>
            </a:r>
            <a:r>
              <a:rPr lang="tr-TR" baseline="-25000" dirty="0"/>
              <a:t>1</a:t>
            </a:r>
            <a:r>
              <a:rPr lang="tr-TR" dirty="0"/>
              <a:t>: iki değişken arası ilişki vardır. (alternatif)</a:t>
            </a:r>
          </a:p>
          <a:p>
            <a:r>
              <a:rPr lang="tr-TR" b="1" u="sng" dirty="0"/>
              <a:t>İlişki yönünden;</a:t>
            </a:r>
          </a:p>
          <a:p>
            <a:pPr marL="0" indent="0">
              <a:buNone/>
            </a:pPr>
            <a:r>
              <a:rPr lang="tr-TR" sz="2400" dirty="0"/>
              <a:t>Yön belirten (tek yönlü)</a:t>
            </a:r>
          </a:p>
          <a:p>
            <a:pPr marL="0" indent="0">
              <a:buNone/>
            </a:pPr>
            <a:r>
              <a:rPr lang="tr-TR" sz="2400" dirty="0"/>
              <a:t>Yön belirtmeyen (çift yönlü)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908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İyi bir hipotez;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İlgili kuram ve önceki görgül çalışmalara dayalı olması</a:t>
            </a:r>
          </a:p>
          <a:p>
            <a:r>
              <a:rPr lang="tr-TR" sz="2600" dirty="0"/>
              <a:t>Ölçmesi amaçlanan değişkenler arası mantıksal gerekçeli olmalı</a:t>
            </a:r>
          </a:p>
          <a:p>
            <a:r>
              <a:rPr lang="tr-TR" sz="2600" dirty="0"/>
              <a:t>Açık, basit, anlaşılır, ifade edilmesi</a:t>
            </a:r>
          </a:p>
          <a:p>
            <a:r>
              <a:rPr lang="tr-TR" sz="2600" dirty="0"/>
              <a:t>İlişki türünü belirtmeli</a:t>
            </a:r>
          </a:p>
          <a:p>
            <a:r>
              <a:rPr lang="tr-TR" sz="2600" dirty="0"/>
              <a:t>Yanlışlanabilir olmalı</a:t>
            </a:r>
          </a:p>
          <a:p>
            <a:r>
              <a:rPr lang="tr-TR" sz="2600" dirty="0"/>
              <a:t>Veriyi toplamadan oluşturulmalı sonra değişebilir.</a:t>
            </a:r>
          </a:p>
          <a:p>
            <a:pPr marL="0" indent="0">
              <a:buNone/>
            </a:pPr>
            <a:endParaRPr lang="tr-TR" sz="2600" dirty="0"/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3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Hipotez bileşenleri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56760"/>
              </p:ext>
            </p:extLst>
          </p:nvPr>
        </p:nvGraphicFramePr>
        <p:xfrm>
          <a:off x="395536" y="2564904"/>
          <a:ext cx="8208912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Kavram: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çalışanlar, örgütsel adalet, cinsiyet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Hipotez: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çalışanlar örgütsel adalet algısı, cinsiyetlerin anlamlı düzeyde farklılaştırmaktadır.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Değişken</a:t>
                      </a:r>
                      <a:r>
                        <a:rPr lang="tr-TR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Bağımsız</a:t>
                      </a:r>
                      <a:r>
                        <a:rPr lang="tr-TR" dirty="0"/>
                        <a:t>: Cinsiyet; </a:t>
                      </a:r>
                      <a:r>
                        <a:rPr lang="tr-TR" b="1" dirty="0"/>
                        <a:t>Bağımlı:</a:t>
                      </a:r>
                      <a:r>
                        <a:rPr lang="tr-TR" b="0" dirty="0"/>
                        <a:t>örgütsel adalet algısı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Özellik</a:t>
                      </a:r>
                      <a:r>
                        <a:rPr lang="tr-TR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Erkek, Kadın vb.  Yüksek-düşük adalet algısı.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96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2885</Words>
  <Application>Microsoft Office PowerPoint</Application>
  <PresentationFormat>Ekran Gösterisi (4:3)</PresentationFormat>
  <Paragraphs>386</Paragraphs>
  <Slides>61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67" baseType="lpstr">
      <vt:lpstr>Andalus</vt:lpstr>
      <vt:lpstr>Angsana New</vt:lpstr>
      <vt:lpstr>Arial</vt:lpstr>
      <vt:lpstr>Calibri</vt:lpstr>
      <vt:lpstr>Wingdings</vt:lpstr>
      <vt:lpstr>Ofis Teması</vt:lpstr>
      <vt:lpstr>Bilimsel Araştırma Yöntemleri ve Yayın Etiği</vt:lpstr>
      <vt:lpstr>Araştırma Yöntemleri Dersi İçerik:</vt:lpstr>
      <vt:lpstr>PowerPoint Sunusu</vt:lpstr>
      <vt:lpstr>Kanun &amp; Kuram</vt:lpstr>
      <vt:lpstr> Kuram bileşenleri</vt:lpstr>
      <vt:lpstr>Önerme</vt:lpstr>
      <vt:lpstr>Hipotez türleri</vt:lpstr>
      <vt:lpstr>İyi bir hipotez;</vt:lpstr>
      <vt:lpstr> Hipotez bileşenleri</vt:lpstr>
      <vt:lpstr>PowerPoint Sunusu</vt:lpstr>
      <vt:lpstr>Model</vt:lpstr>
      <vt:lpstr>PowerPoint Sunusu</vt:lpstr>
      <vt:lpstr>PowerPoint Sunusu</vt:lpstr>
      <vt:lpstr>PowerPoint Sunusu</vt:lpstr>
      <vt:lpstr>PowerPoint Sunusu</vt:lpstr>
      <vt:lpstr>PowerPoint Sunusu</vt:lpstr>
      <vt:lpstr> Hipotez test etme aşamaları</vt:lpstr>
      <vt:lpstr>Değişkenler &amp;  Değişken türleri </vt:lpstr>
      <vt:lpstr>Aldıkları değerlere göre </vt:lpstr>
      <vt:lpstr>Özelliklerine göre </vt:lpstr>
      <vt:lpstr>Nedenselliklerine göre</vt:lpstr>
      <vt:lpstr>Bağımsız değişken türleri</vt:lpstr>
      <vt:lpstr>Bağımsız değişken türleri-II</vt:lpstr>
      <vt:lpstr>Gözlemlenebilirliklerine göre</vt:lpstr>
      <vt:lpstr>Değişkenler arası ilişkiler ve nedensellik</vt:lpstr>
      <vt:lpstr>Nedensellik</vt:lpstr>
      <vt:lpstr> Sosyal Bilimlerde Varsayım:</vt:lpstr>
      <vt:lpstr>İşletimselleştirme</vt:lpstr>
      <vt:lpstr>İşletimselleştirme</vt:lpstr>
      <vt:lpstr>Araştırma önerisi yazma</vt:lpstr>
      <vt:lpstr>Bölüm 4: Araştırma Tasarımı: Araştırma desen ve yöntemlerinin sınıflandırılması</vt:lpstr>
      <vt:lpstr>Araştırma Yaklaşımlarının Sınıflandırılması</vt:lpstr>
      <vt:lpstr>Yöntem açısından </vt:lpstr>
      <vt:lpstr>Amacı açısından </vt:lpstr>
      <vt:lpstr>PowerPoint Sunusu</vt:lpstr>
      <vt:lpstr>Nicel araştırmalar</vt:lpstr>
      <vt:lpstr>PowerPoint Sunusu</vt:lpstr>
      <vt:lpstr>PowerPoint Sunusu</vt:lpstr>
      <vt:lpstr>PowerPoint Sunusu</vt:lpstr>
      <vt:lpstr> Nitel Araştırma  (Kalitatif-Niteliksel) Yöntemleri</vt:lpstr>
      <vt:lpstr>Niteliksel= Niçin </vt:lpstr>
      <vt:lpstr>Nitel araştırmalar dünyanın sosyal yönü ile ilgilenir ve şu sorulara yanıt arar:</vt:lpstr>
      <vt:lpstr>Nitel Araştırmanın Özellikleri</vt:lpstr>
      <vt:lpstr> Patton,(1988)</vt:lpstr>
      <vt:lpstr> Nitel Araştırma Bölümleri</vt:lpstr>
      <vt:lpstr> Nitel araştırmada kullanılan başlıca Yöntemler</vt:lpstr>
      <vt:lpstr>Örnek olay yöntemi,</vt:lpstr>
      <vt:lpstr>Sözlü Tarih</vt:lpstr>
      <vt:lpstr> ODAK  Grup Yöntemleri</vt:lpstr>
      <vt:lpstr>Odak Gruplar</vt:lpstr>
      <vt:lpstr>PowerPoint Sunusu</vt:lpstr>
      <vt:lpstr>Olgubilim</vt:lpstr>
      <vt:lpstr>PowerPoint Sunusu</vt:lpstr>
      <vt:lpstr>PowerPoint Sunusu</vt:lpstr>
      <vt:lpstr>Etnografi etno: insan grafya: tasvir</vt:lpstr>
      <vt:lpstr>İçerik analizi</vt:lpstr>
      <vt:lpstr> Kavramların Tanımlanması</vt:lpstr>
      <vt:lpstr> İçerik analizinde üniteler</vt:lpstr>
      <vt:lpstr>Nitel araştırma sonuçları;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Araştırma Yöntemleri</dc:title>
  <dc:creator>Eda YAŞA</dc:creator>
  <cp:lastModifiedBy>gulşah öztürk</cp:lastModifiedBy>
  <cp:revision>70</cp:revision>
  <dcterms:created xsi:type="dcterms:W3CDTF">2016-09-27T08:36:27Z</dcterms:created>
  <dcterms:modified xsi:type="dcterms:W3CDTF">2022-03-10T15:09:53Z</dcterms:modified>
</cp:coreProperties>
</file>