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58" r:id="rId5"/>
    <p:sldId id="265" r:id="rId6"/>
    <p:sldId id="266" r:id="rId7"/>
    <p:sldId id="267"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27.10.2021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27.10.2021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27.10.2021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27.10.2021</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27.10.2021</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395536" y="2276872"/>
            <a:ext cx="7618040" cy="1296144"/>
          </a:xfrm>
        </p:spPr>
        <p:txBody>
          <a:bodyPr/>
          <a:lstStyle/>
          <a:p>
            <a:pPr algn="ctr"/>
            <a:r>
              <a:rPr lang="tr-TR" sz="3600" b="1" dirty="0"/>
              <a:t>ÖZEL VASITALARIN KULLANILMASI </a:t>
            </a:r>
            <a:br>
              <a:rPr lang="tr-TR" sz="3600" b="1" dirty="0"/>
            </a:br>
            <a:r>
              <a:rPr lang="tr-TR" sz="3600" b="1" dirty="0"/>
              <a:t>VE MEMUR VASITASIYLA TEBLİĞ</a:t>
            </a:r>
          </a:p>
        </p:txBody>
      </p:sp>
    </p:spTree>
    <p:extLst>
      <p:ext uri="{BB962C8B-B14F-4D97-AF65-F5344CB8AC3E}">
        <p14:creationId xmlns:p14="http://schemas.microsoft.com/office/powerpoint/2010/main" val="845626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a:t>
            </a:r>
          </a:p>
        </p:txBody>
      </p:sp>
      <p:sp>
        <p:nvSpPr>
          <p:cNvPr id="3" name="İçerik Yer Tutucusu 2"/>
          <p:cNvSpPr>
            <a:spLocks noGrp="1"/>
          </p:cNvSpPr>
          <p:nvPr>
            <p:ph idx="1"/>
          </p:nvPr>
        </p:nvSpPr>
        <p:spPr/>
        <p:txBody>
          <a:bodyPr>
            <a:normAutofit/>
          </a:bodyPr>
          <a:lstStyle/>
          <a:p>
            <a:pPr algn="just"/>
            <a:r>
              <a:rPr lang="tr-TR" dirty="0"/>
              <a:t>Trabzon’da takip başlatan A, Adana’da oturan borçlu B’ye ödeme emrinin uçakla tebliğ edilmesini istemiştir. </a:t>
            </a:r>
          </a:p>
          <a:p>
            <a:pPr marL="114300" indent="0" algn="just">
              <a:buNone/>
            </a:pPr>
            <a:endParaRPr lang="tr-TR" dirty="0"/>
          </a:p>
          <a:p>
            <a:pPr algn="just"/>
            <a:endParaRPr lang="tr-TR" dirty="0"/>
          </a:p>
          <a:p>
            <a:pPr algn="just"/>
            <a:r>
              <a:rPr lang="tr-TR" b="1" dirty="0"/>
              <a:t>SORU: </a:t>
            </a:r>
            <a:r>
              <a:rPr lang="tr-TR" dirty="0"/>
              <a:t>İcra dairesi, A’nın bu talebine yönelik nasıl bir karar verebilir? </a:t>
            </a:r>
          </a:p>
        </p:txBody>
      </p:sp>
    </p:spTree>
    <p:extLst>
      <p:ext uri="{BB962C8B-B14F-4D97-AF65-F5344CB8AC3E}">
        <p14:creationId xmlns:p14="http://schemas.microsoft.com/office/powerpoint/2010/main" val="591198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7620000" cy="5852120"/>
          </a:xfrm>
        </p:spPr>
        <p:txBody>
          <a:bodyPr>
            <a:normAutofit/>
          </a:bodyPr>
          <a:lstStyle/>
          <a:p>
            <a:pPr algn="just"/>
            <a:r>
              <a:rPr lang="tr-TR" dirty="0"/>
              <a:t>Tebligat K. m. 7.</a:t>
            </a:r>
          </a:p>
          <a:p>
            <a:pPr algn="just"/>
            <a:r>
              <a:rPr lang="tr-TR" dirty="0"/>
              <a:t>Tebligat;</a:t>
            </a:r>
          </a:p>
          <a:p>
            <a:pPr marL="114300" indent="0" algn="just">
              <a:buNone/>
            </a:pPr>
            <a:r>
              <a:rPr lang="tr-TR" dirty="0"/>
              <a:t>	Uçakla,</a:t>
            </a:r>
          </a:p>
          <a:p>
            <a:pPr marL="114300" indent="0" algn="just">
              <a:buNone/>
            </a:pPr>
            <a:r>
              <a:rPr lang="tr-TR" dirty="0"/>
              <a:t>	Seri veya özel vasıtalarla yapılabilir.</a:t>
            </a:r>
          </a:p>
          <a:p>
            <a:pPr marL="114300" indent="0" algn="just">
              <a:buNone/>
            </a:pPr>
            <a:r>
              <a:rPr lang="tr-TR" dirty="0"/>
              <a:t>Özel vasıtalarla tebliğ: talep üzerine veya kendiliğinden……</a:t>
            </a:r>
          </a:p>
          <a:p>
            <a:pPr marL="114300" indent="0" algn="just">
              <a:buNone/>
            </a:pPr>
            <a:r>
              <a:rPr lang="tr-TR" dirty="0"/>
              <a:t>Talep üzerine ise, ilgilinin imzası; kendiliğinden karar verildi ise, tebliğ çıkaracak merciin imzası zorunlu unsurdur. (</a:t>
            </a:r>
            <a:r>
              <a:rPr lang="tr-TR" dirty="0" err="1"/>
              <a:t>Teb</a:t>
            </a:r>
            <a:r>
              <a:rPr lang="tr-TR" dirty="0"/>
              <a:t>. Yön. m.10/2)</a:t>
            </a:r>
          </a:p>
          <a:p>
            <a:pPr marL="114300" indent="0" algn="just">
              <a:buNone/>
            </a:pPr>
            <a:r>
              <a:rPr lang="tr-TR" dirty="0"/>
              <a:t>Ayrıca «sebebi» evrak üzerinde belirtilmeli. (</a:t>
            </a:r>
            <a:r>
              <a:rPr lang="tr-TR" dirty="0" err="1"/>
              <a:t>Teb</a:t>
            </a:r>
            <a:r>
              <a:rPr lang="tr-TR" dirty="0"/>
              <a:t>. Yön. m.10/3).</a:t>
            </a:r>
          </a:p>
          <a:p>
            <a:pPr marL="114300" indent="0" algn="just">
              <a:buNone/>
            </a:pPr>
            <a:r>
              <a:rPr lang="tr-TR" dirty="0"/>
              <a:t>Tebliğ masrafından ayrı olarak, bu yolla yapılan tebliğe ilişkin masraf alınır (</a:t>
            </a:r>
            <a:r>
              <a:rPr lang="tr-TR" dirty="0" err="1"/>
              <a:t>Teb</a:t>
            </a:r>
            <a:r>
              <a:rPr lang="tr-TR" dirty="0"/>
              <a:t>. K. m.7/2).</a:t>
            </a:r>
          </a:p>
          <a:p>
            <a:pPr algn="just"/>
            <a:endParaRPr lang="tr-TR" dirty="0"/>
          </a:p>
          <a:p>
            <a:pPr algn="just"/>
            <a:endParaRPr lang="tr-TR" dirty="0"/>
          </a:p>
          <a:p>
            <a:pPr algn="just"/>
            <a:endParaRPr lang="tr-TR" dirty="0"/>
          </a:p>
          <a:p>
            <a:pPr algn="just"/>
            <a:endParaRPr lang="tr-TR" dirty="0"/>
          </a:p>
          <a:p>
            <a:pPr algn="just"/>
            <a:endParaRPr lang="tr-TR" dirty="0"/>
          </a:p>
          <a:p>
            <a:pPr algn="just"/>
            <a:endParaRPr lang="tr-TR" dirty="0"/>
          </a:p>
        </p:txBody>
      </p:sp>
    </p:spTree>
    <p:extLst>
      <p:ext uri="{BB962C8B-B14F-4D97-AF65-F5344CB8AC3E}">
        <p14:creationId xmlns:p14="http://schemas.microsoft.com/office/powerpoint/2010/main" val="2007055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OLAY-II</a:t>
            </a:r>
          </a:p>
        </p:txBody>
      </p:sp>
      <p:sp>
        <p:nvSpPr>
          <p:cNvPr id="3" name="İçerik Yer Tutucusu 2"/>
          <p:cNvSpPr>
            <a:spLocks noGrp="1"/>
          </p:cNvSpPr>
          <p:nvPr>
            <p:ph idx="1"/>
          </p:nvPr>
        </p:nvSpPr>
        <p:spPr/>
        <p:txBody>
          <a:bodyPr>
            <a:normAutofit/>
          </a:bodyPr>
          <a:lstStyle/>
          <a:p>
            <a:pPr algn="just"/>
            <a:r>
              <a:rPr lang="tr-TR" dirty="0"/>
              <a:t>Akdeniz Üniversitesi Rektörlüğü, Antalya 1. Asliye Hukuk Mahkemesi tarafından kendisinden istenilen bazı belgeleri rektörlükte çalışan memur Şafak ile Antalya 1. Asliye Hukuk Mahkemesi’ne göndermiştir. Mahkeme yazı işleri müdürü, tebligatın PTT tarafından yapılmadığı gerekçesiyle tebliğ evrakını kabul etmemiştir. </a:t>
            </a:r>
          </a:p>
          <a:p>
            <a:pPr marL="114300" indent="0" algn="just">
              <a:buNone/>
            </a:pPr>
            <a:endParaRPr lang="tr-TR" dirty="0"/>
          </a:p>
          <a:p>
            <a:pPr algn="just"/>
            <a:r>
              <a:rPr lang="tr-TR" b="1" dirty="0"/>
              <a:t>SORU: </a:t>
            </a:r>
            <a:r>
              <a:rPr lang="tr-TR" dirty="0"/>
              <a:t>Yapılan işlem doğru mudur? Öte taraftan Şafak, Rektörlüğe başvurarak tebligat görevlendirilmesinden dolayı kendisine harcırah ödenmesini talep etmiştir. Rektörlük bu talebi kabul etmeli midir? </a:t>
            </a:r>
          </a:p>
        </p:txBody>
      </p:sp>
    </p:spTree>
    <p:extLst>
      <p:ext uri="{BB962C8B-B14F-4D97-AF65-F5344CB8AC3E}">
        <p14:creationId xmlns:p14="http://schemas.microsoft.com/office/powerpoint/2010/main" val="3893157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7620000" cy="5852120"/>
          </a:xfrm>
        </p:spPr>
        <p:txBody>
          <a:bodyPr>
            <a:normAutofit/>
          </a:bodyPr>
          <a:lstStyle/>
          <a:p>
            <a:pPr algn="just"/>
            <a:r>
              <a:rPr lang="tr-TR" dirty="0" err="1"/>
              <a:t>Teb</a:t>
            </a:r>
            <a:r>
              <a:rPr lang="tr-TR" dirty="0"/>
              <a:t>. K. m.1: PTT aracılığıyla ya da memur</a:t>
            </a:r>
          </a:p>
          <a:p>
            <a:pPr algn="just"/>
            <a:r>
              <a:rPr lang="tr-TR" dirty="0"/>
              <a:t>Kural: PTT aracılığıyla yapılması</a:t>
            </a:r>
          </a:p>
          <a:p>
            <a:pPr algn="just"/>
            <a:r>
              <a:rPr lang="tr-TR" dirty="0"/>
              <a:t>Şartları varsa, memur vasıtasıyla yapılması. (Bir nevi zorunluluk halinde)</a:t>
            </a:r>
          </a:p>
          <a:p>
            <a:pPr algn="just"/>
            <a:r>
              <a:rPr lang="tr-TR" dirty="0" err="1"/>
              <a:t>Teb</a:t>
            </a:r>
            <a:r>
              <a:rPr lang="tr-TR" dirty="0"/>
              <a:t>. K. m.2:</a:t>
            </a:r>
          </a:p>
          <a:p>
            <a:pPr lvl="1" algn="just">
              <a:buFont typeface="Wingdings" panose="05000000000000000000" pitchFamily="2" charset="2"/>
              <a:buChar char="v"/>
            </a:pPr>
            <a:r>
              <a:rPr lang="tr-TR" dirty="0"/>
              <a:t>Diğer kanunlarda özel hüküm varsa, (</a:t>
            </a:r>
            <a:r>
              <a:rPr lang="tr-TR" dirty="0" err="1"/>
              <a:t>Örn</a:t>
            </a:r>
            <a:r>
              <a:rPr lang="tr-TR" dirty="0"/>
              <a:t>, VUK m.107, Maliye Bak. Tebliği)</a:t>
            </a:r>
          </a:p>
          <a:p>
            <a:pPr lvl="1" algn="just">
              <a:buFont typeface="Wingdings" panose="05000000000000000000" pitchFamily="2" charset="2"/>
              <a:buChar char="v"/>
            </a:pPr>
            <a:r>
              <a:rPr lang="tr-TR" dirty="0"/>
              <a:t>Gecikmesinde zarar varsa, (tanığın daveti)</a:t>
            </a:r>
          </a:p>
          <a:p>
            <a:pPr lvl="1" algn="just">
              <a:buFont typeface="Wingdings" panose="05000000000000000000" pitchFamily="2" charset="2"/>
              <a:buChar char="v"/>
            </a:pPr>
            <a:r>
              <a:rPr lang="tr-TR" dirty="0"/>
              <a:t>aynı yerde bulunan tebligat çıkarmaya yetkili merci ve dairelerin kendi aralarında tebligat yapılacaksa, (aynı şehir, ilçe)</a:t>
            </a:r>
          </a:p>
          <a:p>
            <a:pPr lvl="1" algn="just">
              <a:buFont typeface="Wingdings" panose="05000000000000000000" pitchFamily="2" charset="2"/>
              <a:buChar char="v"/>
            </a:pPr>
            <a:r>
              <a:rPr lang="tr-TR" dirty="0"/>
              <a:t>bu daire ve müesseselerde bulunan şahıslara tebligat yapılacaksa. (kurum işlemi ile ilgili tebliğ)</a:t>
            </a:r>
          </a:p>
          <a:p>
            <a:pPr lvl="4"/>
            <a:endParaRPr lang="tr-TR" dirty="0"/>
          </a:p>
          <a:p>
            <a:pPr algn="just"/>
            <a:r>
              <a:rPr lang="tr-TR" dirty="0" err="1"/>
              <a:t>Teb</a:t>
            </a:r>
            <a:r>
              <a:rPr lang="tr-TR" dirty="0"/>
              <a:t>. Yön. m. 5, «sebep» aranır. Gecikmesinde zarar tehlikesi sebebiyle yapılıyorsa ayrıca muhtemel zarar tehlikesi de belirtilmelidir.</a:t>
            </a:r>
          </a:p>
          <a:p>
            <a:pPr algn="just"/>
            <a:endParaRPr lang="tr-TR" dirty="0"/>
          </a:p>
          <a:p>
            <a:pPr algn="just"/>
            <a:endParaRPr lang="tr-TR" dirty="0"/>
          </a:p>
        </p:txBody>
      </p:sp>
    </p:spTree>
    <p:extLst>
      <p:ext uri="{BB962C8B-B14F-4D97-AF65-F5344CB8AC3E}">
        <p14:creationId xmlns:p14="http://schemas.microsoft.com/office/powerpoint/2010/main" val="3914145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4">
            <a:extLst>
              <a:ext uri="{FF2B5EF4-FFF2-40B4-BE49-F238E27FC236}">
                <a16:creationId xmlns:a16="http://schemas.microsoft.com/office/drawing/2014/main" id="{C1AB6A20-1EEC-410C-BFC5-911F53FCDB8F}"/>
              </a:ext>
            </a:extLst>
          </p:cNvPr>
          <p:cNvSpPr>
            <a:spLocks noGrp="1"/>
          </p:cNvSpPr>
          <p:nvPr>
            <p:ph idx="1"/>
          </p:nvPr>
        </p:nvSpPr>
        <p:spPr>
          <a:xfrm flipH="1">
            <a:off x="395288" y="404813"/>
            <a:ext cx="7681912" cy="5995987"/>
          </a:xfrm>
        </p:spPr>
        <p:txBody>
          <a:bodyPr>
            <a:normAutofit lnSpcReduction="10000"/>
          </a:bodyPr>
          <a:lstStyle/>
          <a:p>
            <a:pPr algn="just"/>
            <a:r>
              <a:rPr lang="tr-TR" dirty="0" err="1">
                <a:solidFill>
                  <a:srgbClr val="1D2129"/>
                </a:solidFill>
              </a:rPr>
              <a:t>Teb</a:t>
            </a:r>
            <a:r>
              <a:rPr lang="tr-TR" dirty="0">
                <a:solidFill>
                  <a:srgbClr val="1D2129"/>
                </a:solidFill>
              </a:rPr>
              <a:t>. Yön. m.5/3:</a:t>
            </a:r>
            <a:r>
              <a:rPr lang="tr-TR" sz="1800" b="0" i="0" dirty="0">
                <a:solidFill>
                  <a:srgbClr val="000000"/>
                </a:solidFill>
                <a:effectLst/>
                <a:latin typeface="Times New Roman" panose="02020603050405020304" pitchFamily="18" charset="0"/>
              </a:rPr>
              <a:t> «Kolluk vas</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tas</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yla tebligat yapt</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r</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labilmesi i</a:t>
            </a:r>
            <a:r>
              <a:rPr lang="tr-TR" sz="1800" b="0" i="0" dirty="0">
                <a:solidFill>
                  <a:srgbClr val="000000"/>
                </a:solidFill>
                <a:effectLst/>
                <a:latin typeface="Times" panose="02020603050405020304" pitchFamily="18" charset="0"/>
              </a:rPr>
              <a:t>ç</a:t>
            </a:r>
            <a:r>
              <a:rPr lang="tr-TR" sz="1800" b="0" i="0" dirty="0">
                <a:solidFill>
                  <a:srgbClr val="000000"/>
                </a:solidFill>
                <a:effectLst/>
                <a:latin typeface="Times New Roman" panose="02020603050405020304" pitchFamily="18" charset="0"/>
              </a:rPr>
              <a:t>in, tebli</a:t>
            </a:r>
            <a:r>
              <a:rPr lang="tr-TR" sz="1800" b="0" i="0" dirty="0">
                <a:solidFill>
                  <a:srgbClr val="000000"/>
                </a:solidFill>
                <a:effectLst/>
                <a:latin typeface="Times" panose="02020603050405020304" pitchFamily="18" charset="0"/>
              </a:rPr>
              <a:t>ğ</a:t>
            </a:r>
            <a:r>
              <a:rPr lang="tr-TR" sz="1800" b="0" i="0" dirty="0">
                <a:solidFill>
                  <a:srgbClr val="000000"/>
                </a:solidFill>
                <a:effectLst/>
                <a:latin typeface="Times New Roman" panose="02020603050405020304" pitchFamily="18" charset="0"/>
              </a:rPr>
              <a:t>i </a:t>
            </a:r>
            <a:r>
              <a:rPr lang="tr-TR" sz="1800" b="0" i="0" dirty="0">
                <a:solidFill>
                  <a:srgbClr val="000000"/>
                </a:solidFill>
                <a:effectLst/>
                <a:latin typeface="Times" panose="02020603050405020304" pitchFamily="18" charset="0"/>
              </a:rPr>
              <a:t>çı</a:t>
            </a:r>
            <a:r>
              <a:rPr lang="tr-TR" sz="1800" b="0" i="0" dirty="0">
                <a:solidFill>
                  <a:srgbClr val="000000"/>
                </a:solidFill>
                <a:effectLst/>
                <a:latin typeface="Times New Roman" panose="02020603050405020304" pitchFamily="18" charset="0"/>
              </a:rPr>
              <a:t>karan merciin, sebebini de belirtmek suretiyle </a:t>
            </a:r>
            <a:r>
              <a:rPr lang="tr-TR" sz="1800" b="0" i="0" u="sng" dirty="0">
                <a:solidFill>
                  <a:srgbClr val="000000"/>
                </a:solidFill>
                <a:effectLst/>
                <a:latin typeface="Times New Roman" panose="02020603050405020304" pitchFamily="18" charset="0"/>
              </a:rPr>
              <a:t>mahalli m</a:t>
            </a:r>
            <a:r>
              <a:rPr lang="tr-TR" sz="1800" b="0" i="0" u="sng" dirty="0">
                <a:solidFill>
                  <a:srgbClr val="000000"/>
                </a:solidFill>
                <a:effectLst/>
                <a:latin typeface="Times" panose="02020603050405020304" pitchFamily="18" charset="0"/>
              </a:rPr>
              <a:t>ü</a:t>
            </a:r>
            <a:r>
              <a:rPr lang="tr-TR" sz="1800" b="0" i="0" u="sng" dirty="0">
                <a:solidFill>
                  <a:srgbClr val="000000"/>
                </a:solidFill>
                <a:effectLst/>
                <a:latin typeface="Times New Roman" panose="02020603050405020304" pitchFamily="18" charset="0"/>
              </a:rPr>
              <a:t>lki idare amirine </a:t>
            </a:r>
            <a:r>
              <a:rPr lang="tr-TR" sz="1800" b="0" i="0" dirty="0">
                <a:solidFill>
                  <a:srgbClr val="000000"/>
                </a:solidFill>
                <a:effectLst/>
                <a:latin typeface="Times New Roman" panose="02020603050405020304" pitchFamily="18" charset="0"/>
              </a:rPr>
              <a:t>m</a:t>
            </a:r>
            <a:r>
              <a:rPr lang="tr-TR" sz="1800" b="0" i="0" dirty="0">
                <a:solidFill>
                  <a:srgbClr val="000000"/>
                </a:solidFill>
                <a:effectLst/>
                <a:latin typeface="Times" panose="02020603050405020304" pitchFamily="18" charset="0"/>
              </a:rPr>
              <a:t>ü</a:t>
            </a:r>
            <a:r>
              <a:rPr lang="tr-TR" sz="1800" b="0" i="0" dirty="0">
                <a:solidFill>
                  <a:srgbClr val="000000"/>
                </a:solidFill>
                <a:effectLst/>
                <a:latin typeface="Times New Roman" panose="02020603050405020304" pitchFamily="18" charset="0"/>
              </a:rPr>
              <a:t>racaat etmesi gerekir. Mahalli m</a:t>
            </a:r>
            <a:r>
              <a:rPr lang="tr-TR" sz="1800" b="0" i="0" dirty="0">
                <a:solidFill>
                  <a:srgbClr val="000000"/>
                </a:solidFill>
                <a:effectLst/>
                <a:latin typeface="Times" panose="02020603050405020304" pitchFamily="18" charset="0"/>
              </a:rPr>
              <a:t>ü</a:t>
            </a:r>
            <a:r>
              <a:rPr lang="tr-TR" sz="1800" b="0" i="0" dirty="0">
                <a:solidFill>
                  <a:srgbClr val="000000"/>
                </a:solidFill>
                <a:effectLst/>
                <a:latin typeface="Times New Roman" panose="02020603050405020304" pitchFamily="18" charset="0"/>
              </a:rPr>
              <a:t>lki idare amirinin emri olmadan kollu</a:t>
            </a:r>
            <a:r>
              <a:rPr lang="tr-TR" sz="1800" b="0" i="0" dirty="0">
                <a:solidFill>
                  <a:srgbClr val="000000"/>
                </a:solidFill>
                <a:effectLst/>
                <a:latin typeface="Times" panose="02020603050405020304" pitchFamily="18" charset="0"/>
              </a:rPr>
              <a:t>ğ</a:t>
            </a:r>
            <a:r>
              <a:rPr lang="tr-TR" sz="1800" b="0" i="0" dirty="0">
                <a:solidFill>
                  <a:srgbClr val="000000"/>
                </a:solidFill>
                <a:effectLst/>
                <a:latin typeface="Times New Roman" panose="02020603050405020304" pitchFamily="18" charset="0"/>
              </a:rPr>
              <a:t>a g</a:t>
            </a:r>
            <a:r>
              <a:rPr lang="tr-TR" sz="1800" b="0" i="0" dirty="0">
                <a:solidFill>
                  <a:srgbClr val="000000"/>
                </a:solidFill>
                <a:effectLst/>
                <a:latin typeface="Times" panose="02020603050405020304" pitchFamily="18" charset="0"/>
              </a:rPr>
              <a:t>ö</a:t>
            </a:r>
            <a:r>
              <a:rPr lang="tr-TR" sz="1800" b="0" i="0" dirty="0">
                <a:solidFill>
                  <a:srgbClr val="000000"/>
                </a:solidFill>
                <a:effectLst/>
                <a:latin typeface="Times New Roman" panose="02020603050405020304" pitchFamily="18" charset="0"/>
              </a:rPr>
              <a:t>nderilen tebli</a:t>
            </a:r>
            <a:r>
              <a:rPr lang="tr-TR" sz="1800" b="0" i="0" dirty="0">
                <a:solidFill>
                  <a:srgbClr val="000000"/>
                </a:solidFill>
                <a:effectLst/>
                <a:latin typeface="Times" panose="02020603050405020304" pitchFamily="18" charset="0"/>
              </a:rPr>
              <a:t>ğ</a:t>
            </a:r>
            <a:r>
              <a:rPr lang="tr-TR" sz="1800" b="0" i="0" dirty="0">
                <a:solidFill>
                  <a:srgbClr val="000000"/>
                </a:solidFill>
                <a:effectLst/>
                <a:latin typeface="Times New Roman" panose="02020603050405020304" pitchFamily="18" charset="0"/>
              </a:rPr>
              <a:t> evrak</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 g</a:t>
            </a:r>
            <a:r>
              <a:rPr lang="tr-TR" sz="1800" b="0" i="0" dirty="0">
                <a:solidFill>
                  <a:srgbClr val="000000"/>
                </a:solidFill>
                <a:effectLst/>
                <a:latin typeface="Times" panose="02020603050405020304" pitchFamily="18" charset="0"/>
              </a:rPr>
              <a:t>ö</a:t>
            </a:r>
            <a:r>
              <a:rPr lang="tr-TR" sz="1800" b="0" i="0" dirty="0">
                <a:solidFill>
                  <a:srgbClr val="000000"/>
                </a:solidFill>
                <a:effectLst/>
                <a:latin typeface="Times New Roman" panose="02020603050405020304" pitchFamily="18" charset="0"/>
              </a:rPr>
              <a:t>nderen mercie iade edilir.»</a:t>
            </a:r>
          </a:p>
          <a:p>
            <a:pPr algn="just"/>
            <a:endParaRPr lang="tr-TR" sz="1800" b="0" i="0" dirty="0">
              <a:solidFill>
                <a:srgbClr val="000000"/>
              </a:solidFill>
              <a:effectLst/>
              <a:latin typeface="Times New Roman" panose="02020603050405020304" pitchFamily="18" charset="0"/>
            </a:endParaRPr>
          </a:p>
          <a:p>
            <a:pPr algn="just"/>
            <a:r>
              <a:rPr lang="tr-TR" dirty="0">
                <a:solidFill>
                  <a:srgbClr val="000000"/>
                </a:solidFill>
              </a:rPr>
              <a:t>Kolluk kuvvetleri ile yapılan tebliğ, istisnai olmalıdır.</a:t>
            </a:r>
          </a:p>
          <a:p>
            <a:pPr marL="114300" indent="0" algn="just">
              <a:buNone/>
            </a:pPr>
            <a:endParaRPr lang="tr-TR" dirty="0">
              <a:solidFill>
                <a:srgbClr val="1D2129"/>
              </a:solidFill>
            </a:endParaRPr>
          </a:p>
          <a:p>
            <a:r>
              <a:rPr lang="tr-TR" dirty="0"/>
              <a:t>Tebligat Kanunu m. 2/2 atfı dolayısıyla, Polis Vazife </a:t>
            </a:r>
            <a:r>
              <a:rPr lang="tr-TR" dirty="0" err="1"/>
              <a:t>Selahiyet</a:t>
            </a:r>
            <a:r>
              <a:rPr lang="tr-TR" dirty="0"/>
              <a:t> Tüzüğü m. 4 ve Jandarma Teşkilatı Görev ve Yetkileri Yönetmeliği.</a:t>
            </a:r>
          </a:p>
          <a:p>
            <a:pPr marL="114300" indent="0">
              <a:buNone/>
            </a:pPr>
            <a:endParaRPr lang="tr-TR" dirty="0"/>
          </a:p>
          <a:p>
            <a:r>
              <a:rPr lang="tr-TR" dirty="0"/>
              <a:t>Kanunun ikinci babında yer alan </a:t>
            </a:r>
            <a:r>
              <a:rPr lang="tr-TR" dirty="0" err="1"/>
              <a:t>kazai</a:t>
            </a:r>
            <a:r>
              <a:rPr lang="tr-TR" dirty="0"/>
              <a:t>, mali ve idari tebligatlara ilişkin hükümler saklıdır. </a:t>
            </a:r>
            <a:r>
              <a:rPr lang="tr-TR" dirty="0" err="1"/>
              <a:t>Teb</a:t>
            </a:r>
            <a:r>
              <a:rPr lang="tr-TR" dirty="0"/>
              <a:t>. K. m.41.</a:t>
            </a:r>
          </a:p>
          <a:p>
            <a:pPr marL="114300" indent="0">
              <a:buNone/>
            </a:pPr>
            <a:endParaRPr lang="tr-TR" dirty="0"/>
          </a:p>
          <a:p>
            <a:r>
              <a:rPr lang="tr-TR" dirty="0" err="1"/>
              <a:t>Teb</a:t>
            </a:r>
            <a:r>
              <a:rPr lang="tr-TR" dirty="0"/>
              <a:t>. K. m.41, özel ve ayrı bir düzenleme; m.2’deki şartlar aranmaz. Yargıtay’ın sebep unsurunun aranması yönünde aksi yönde kararı mevcuttur.</a:t>
            </a:r>
          </a:p>
        </p:txBody>
      </p:sp>
    </p:spTree>
    <p:extLst>
      <p:ext uri="{BB962C8B-B14F-4D97-AF65-F5344CB8AC3E}">
        <p14:creationId xmlns:p14="http://schemas.microsoft.com/office/powerpoint/2010/main" val="3066967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4">
            <a:extLst>
              <a:ext uri="{FF2B5EF4-FFF2-40B4-BE49-F238E27FC236}">
                <a16:creationId xmlns:a16="http://schemas.microsoft.com/office/drawing/2014/main" id="{C1AB6A20-1EEC-410C-BFC5-911F53FCDB8F}"/>
              </a:ext>
            </a:extLst>
          </p:cNvPr>
          <p:cNvSpPr>
            <a:spLocks noGrp="1"/>
          </p:cNvSpPr>
          <p:nvPr>
            <p:ph idx="1"/>
          </p:nvPr>
        </p:nvSpPr>
        <p:spPr>
          <a:xfrm flipH="1">
            <a:off x="395288" y="404813"/>
            <a:ext cx="7681912" cy="5995987"/>
          </a:xfrm>
        </p:spPr>
        <p:txBody>
          <a:bodyPr/>
          <a:lstStyle/>
          <a:p>
            <a:pPr algn="just"/>
            <a:endParaRPr lang="tr-TR" dirty="0"/>
          </a:p>
          <a:p>
            <a:pPr algn="just"/>
            <a:endParaRPr lang="tr-TR" dirty="0"/>
          </a:p>
          <a:p>
            <a:pPr algn="just"/>
            <a:r>
              <a:rPr lang="tr-TR" dirty="0"/>
              <a:t>Memur vasıtasıyla tebliğinde uygulanacak usul ve esaslar nasıldır?</a:t>
            </a:r>
          </a:p>
          <a:p>
            <a:pPr algn="just"/>
            <a:endParaRPr lang="tr-TR" dirty="0"/>
          </a:p>
          <a:p>
            <a:pPr algn="just"/>
            <a:r>
              <a:rPr lang="tr-TR" dirty="0" err="1"/>
              <a:t>Teb</a:t>
            </a:r>
            <a:r>
              <a:rPr lang="tr-TR" dirty="0"/>
              <a:t>. K. m.4: 	</a:t>
            </a:r>
            <a:r>
              <a:rPr lang="tr-TR" sz="1800" dirty="0"/>
              <a:t>«6245 sayılı Harcırah Kanununun 49 uncu maddesine göre tazminat alan memur ve hizmetliler dışındaki memurlar vasıtasıyla, bu Kanun mucibince yaptırılacak tebligatlar için tebligat yapana verilecek zaruri masrafların miktarı kendisine tebliğ yapılacak şahsın bulunduğu yerin mesafesine nazaran her mali yılbaşında </a:t>
            </a:r>
            <a:r>
              <a:rPr lang="tr-TR" sz="1800" u="sng" dirty="0"/>
              <a:t>il idare heyetleri tarafından</a:t>
            </a:r>
            <a:r>
              <a:rPr lang="tr-TR" sz="1800" dirty="0"/>
              <a:t> o ilin gerek merkez, gerekse bağlı ilçeleri için ayrı ayrı </a:t>
            </a:r>
            <a:r>
              <a:rPr lang="tr-TR" sz="1800" dirty="0" err="1"/>
              <a:t>tesbit</a:t>
            </a:r>
            <a:r>
              <a:rPr lang="tr-TR" sz="1800" dirty="0"/>
              <a:t> olunur. </a:t>
            </a:r>
          </a:p>
          <a:p>
            <a:pPr marL="114300" indent="0" algn="just">
              <a:buNone/>
            </a:pPr>
            <a:r>
              <a:rPr lang="tr-TR" sz="1800" dirty="0"/>
              <a:t>	</a:t>
            </a:r>
            <a:r>
              <a:rPr lang="tr-TR" sz="1800" dirty="0" err="1"/>
              <a:t>Yukarıki</a:t>
            </a:r>
            <a:r>
              <a:rPr lang="tr-TR" sz="1800" dirty="0"/>
              <a:t> fıkraya göre kendilerine zaruri masraf verilen memurlara yaptıkları tebliğ </a:t>
            </a:r>
            <a:r>
              <a:rPr lang="tr-TR" sz="1800" dirty="0" err="1"/>
              <a:t>dolayısiyle</a:t>
            </a:r>
            <a:r>
              <a:rPr lang="tr-TR" sz="1800" dirty="0"/>
              <a:t> 6245 sayılı kanun mucibince ayrıca harcırah verilmez.»</a:t>
            </a:r>
          </a:p>
          <a:p>
            <a:pPr algn="just"/>
            <a:endParaRPr lang="tr-TR" dirty="0"/>
          </a:p>
        </p:txBody>
      </p:sp>
    </p:spTree>
    <p:extLst>
      <p:ext uri="{BB962C8B-B14F-4D97-AF65-F5344CB8AC3E}">
        <p14:creationId xmlns:p14="http://schemas.microsoft.com/office/powerpoint/2010/main" val="8808082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696</TotalTime>
  <Words>561</Words>
  <Application>Microsoft Office PowerPoint</Application>
  <PresentationFormat>Ekran Gösterisi (4:3)</PresentationFormat>
  <Paragraphs>47</Paragraphs>
  <Slides>7</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7</vt:i4>
      </vt:variant>
    </vt:vector>
  </HeadingPairs>
  <TitlesOfParts>
    <vt:vector size="14" baseType="lpstr">
      <vt:lpstr>Arial</vt:lpstr>
      <vt:lpstr>Calibri</vt:lpstr>
      <vt:lpstr>Cambria</vt:lpstr>
      <vt:lpstr>Times</vt:lpstr>
      <vt:lpstr>Times New Roman</vt:lpstr>
      <vt:lpstr>Wingdings</vt:lpstr>
      <vt:lpstr>Bitişiklik</vt:lpstr>
      <vt:lpstr>ÖZEL VASITALARIN KULLANILMASI  VE MEMUR VASITASIYLA TEBLİĞ</vt:lpstr>
      <vt:lpstr>OLAY-I</vt:lpstr>
      <vt:lpstr>PowerPoint Sunusu</vt:lpstr>
      <vt:lpstr>OLAY-II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Orkun TAT</dc:creator>
  <cp:lastModifiedBy>Nurdan</cp:lastModifiedBy>
  <cp:revision>22</cp:revision>
  <dcterms:created xsi:type="dcterms:W3CDTF">2021-09-07T20:03:52Z</dcterms:created>
  <dcterms:modified xsi:type="dcterms:W3CDTF">2021-10-27T13:02:27Z</dcterms:modified>
</cp:coreProperties>
</file>