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notesMasterIdLst>
    <p:notesMasterId r:id="rId40"/>
  </p:notesMasterIdLst>
  <p:sldIdLst>
    <p:sldId id="256" r:id="rId2"/>
    <p:sldId id="259" r:id="rId3"/>
    <p:sldId id="261" r:id="rId4"/>
    <p:sldId id="262" r:id="rId5"/>
    <p:sldId id="263" r:id="rId6"/>
    <p:sldId id="297" r:id="rId7"/>
    <p:sldId id="265" r:id="rId8"/>
    <p:sldId id="298" r:id="rId9"/>
    <p:sldId id="266" r:id="rId10"/>
    <p:sldId id="267" r:id="rId11"/>
    <p:sldId id="268" r:id="rId12"/>
    <p:sldId id="269" r:id="rId13"/>
    <p:sldId id="299" r:id="rId14"/>
    <p:sldId id="300" r:id="rId15"/>
    <p:sldId id="271" r:id="rId16"/>
    <p:sldId id="272"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9" r:id="rId32"/>
    <p:sldId id="290" r:id="rId33"/>
    <p:sldId id="291" r:id="rId34"/>
    <p:sldId id="292" r:id="rId35"/>
    <p:sldId id="293" r:id="rId36"/>
    <p:sldId id="294" r:id="rId37"/>
    <p:sldId id="295" r:id="rId38"/>
    <p:sldId id="296" r:id="rId3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90"/>
  </p:normalViewPr>
  <p:slideViewPr>
    <p:cSldViewPr snapToGrid="0" snapToObjects="1">
      <p:cViewPr varScale="1">
        <p:scale>
          <a:sx n="92" d="100"/>
          <a:sy n="92" d="100"/>
        </p:scale>
        <p:origin x="-46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2DC3FE-A20F-483E-A6BC-A8937B44CE88}" type="datetimeFigureOut">
              <a:rPr lang="tr-TR" smtClean="0"/>
              <a:t>4.03.2025</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3B6FD1-A041-4324-B875-ACD96E85C91A}" type="slidenum">
              <a:rPr lang="tr-TR" smtClean="0"/>
              <a:t>‹#›</a:t>
            </a:fld>
            <a:endParaRPr lang="tr-TR"/>
          </a:p>
        </p:txBody>
      </p:sp>
    </p:spTree>
    <p:extLst>
      <p:ext uri="{BB962C8B-B14F-4D97-AF65-F5344CB8AC3E}">
        <p14:creationId xmlns:p14="http://schemas.microsoft.com/office/powerpoint/2010/main" val="4053396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8B51F118-6588-47A3-B7FD-2B22FAB60606}" type="slidenum">
              <a:rPr lang="tr-TR" altLang="tr-TR" sz="1100" b="0" smtClean="0">
                <a:solidFill>
                  <a:schemeClr val="tx1"/>
                </a:solidFill>
                <a:latin typeface="Arial" charset="0"/>
              </a:rPr>
              <a:pPr/>
              <a:t>15</a:t>
            </a:fld>
            <a:endParaRPr lang="tr-TR" altLang="tr-TR" sz="1100" b="0" smtClean="0">
              <a:solidFill>
                <a:schemeClr val="tx1"/>
              </a:solidFill>
              <a:latin typeface="Arial"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883643" y="8684899"/>
            <a:ext cx="2972724"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600" b="1">
                <a:solidFill>
                  <a:schemeClr val="accent1"/>
                </a:solidFill>
                <a:latin typeface="Albertus" pitchFamily="34" charset="0"/>
                <a:cs typeface="Arial" charset="0"/>
              </a:defRPr>
            </a:lvl1pPr>
            <a:lvl2pPr marL="742950" indent="-285750">
              <a:defRPr sz="1600" b="1">
                <a:solidFill>
                  <a:schemeClr val="accent1"/>
                </a:solidFill>
                <a:latin typeface="Albertus" pitchFamily="34" charset="0"/>
                <a:cs typeface="Arial" charset="0"/>
              </a:defRPr>
            </a:lvl2pPr>
            <a:lvl3pPr marL="1143000" indent="-228600">
              <a:defRPr sz="1600" b="1">
                <a:solidFill>
                  <a:schemeClr val="accent1"/>
                </a:solidFill>
                <a:latin typeface="Albertus" pitchFamily="34" charset="0"/>
                <a:cs typeface="Arial" charset="0"/>
              </a:defRPr>
            </a:lvl3pPr>
            <a:lvl4pPr marL="1600200" indent="-228600">
              <a:defRPr sz="1600" b="1">
                <a:solidFill>
                  <a:schemeClr val="accent1"/>
                </a:solidFill>
                <a:latin typeface="Albertus" pitchFamily="34" charset="0"/>
                <a:cs typeface="Arial" charset="0"/>
              </a:defRPr>
            </a:lvl4pPr>
            <a:lvl5pPr marL="2057400" indent="-228600">
              <a:defRPr sz="1600" b="1">
                <a:solidFill>
                  <a:schemeClr val="accent1"/>
                </a:solidFill>
                <a:latin typeface="Albertus" pitchFamily="34" charset="0"/>
                <a:cs typeface="Arial" charset="0"/>
              </a:defRPr>
            </a:lvl5pPr>
            <a:lvl6pPr marL="25146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pPr algn="r" eaLnBrk="1" hangingPunct="1">
              <a:spcBef>
                <a:spcPct val="0"/>
              </a:spcBef>
              <a:buClrTx/>
              <a:buSzTx/>
              <a:buFontTx/>
              <a:buNone/>
            </a:pPr>
            <a:fld id="{70130B98-94DC-4D9E-A309-5940BEE16B20}" type="slidenum">
              <a:rPr lang="tr-TR" altLang="tr-TR" sz="1200" b="0">
                <a:solidFill>
                  <a:schemeClr val="tx1"/>
                </a:solidFill>
                <a:latin typeface="Arial" charset="0"/>
              </a:rPr>
              <a:pPr algn="r" eaLnBrk="1" hangingPunct="1">
                <a:spcBef>
                  <a:spcPct val="0"/>
                </a:spcBef>
                <a:buClrTx/>
                <a:buSzTx/>
                <a:buFontTx/>
                <a:buNone/>
              </a:pPr>
              <a:t>25</a:t>
            </a:fld>
            <a:endParaRPr lang="tr-TR" altLang="tr-TR" sz="1200" b="0">
              <a:solidFill>
                <a:schemeClr val="tx1"/>
              </a:solidFill>
              <a:latin typeface="Arial" charset="0"/>
            </a:endParaRPr>
          </a:p>
        </p:txBody>
      </p:sp>
      <p:sp>
        <p:nvSpPr>
          <p:cNvPr id="54275" name="Rectangle 2"/>
          <p:cNvSpPr>
            <a:spLocks noGrp="1" noRot="1" noChangeAspect="1" noChangeArrowheads="1" noTextEdit="1"/>
          </p:cNvSpPr>
          <p:nvPr>
            <p:ph type="sldImg"/>
          </p:nvPr>
        </p:nvSpPr>
        <p:spPr>
          <a:xfrm>
            <a:off x="381000" y="685800"/>
            <a:ext cx="6096000" cy="3429000"/>
          </a:xfrm>
          <a:ln/>
        </p:spPr>
      </p:sp>
      <p:sp>
        <p:nvSpPr>
          <p:cNvPr id="54276" name="Rectangle 3"/>
          <p:cNvSpPr>
            <a:spLocks noGrp="1" noChangeArrowheads="1"/>
          </p:cNvSpPr>
          <p:nvPr>
            <p:ph type="body" idx="1"/>
          </p:nvPr>
        </p:nvSpPr>
        <p:spPr>
          <a:xfrm>
            <a:off x="685637" y="4342450"/>
            <a:ext cx="5486727" cy="41158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pPr eaLnBrk="1" hangingPunct="1"/>
            <a:endParaRPr lang="tr-TR" alt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txBox="1">
            <a:spLocks noGrp="1" noChangeArrowheads="1"/>
          </p:cNvSpPr>
          <p:nvPr/>
        </p:nvSpPr>
        <p:spPr bwMode="auto">
          <a:xfrm>
            <a:off x="3883643" y="8684899"/>
            <a:ext cx="2972724"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600" b="1">
                <a:solidFill>
                  <a:schemeClr val="accent1"/>
                </a:solidFill>
                <a:latin typeface="Albertus" pitchFamily="34" charset="0"/>
                <a:cs typeface="Arial" charset="0"/>
              </a:defRPr>
            </a:lvl1pPr>
            <a:lvl2pPr marL="742950" indent="-285750">
              <a:defRPr sz="1600" b="1">
                <a:solidFill>
                  <a:schemeClr val="accent1"/>
                </a:solidFill>
                <a:latin typeface="Albertus" pitchFamily="34" charset="0"/>
                <a:cs typeface="Arial" charset="0"/>
              </a:defRPr>
            </a:lvl2pPr>
            <a:lvl3pPr marL="1143000" indent="-228600">
              <a:defRPr sz="1600" b="1">
                <a:solidFill>
                  <a:schemeClr val="accent1"/>
                </a:solidFill>
                <a:latin typeface="Albertus" pitchFamily="34" charset="0"/>
                <a:cs typeface="Arial" charset="0"/>
              </a:defRPr>
            </a:lvl3pPr>
            <a:lvl4pPr marL="1600200" indent="-228600">
              <a:defRPr sz="1600" b="1">
                <a:solidFill>
                  <a:schemeClr val="accent1"/>
                </a:solidFill>
                <a:latin typeface="Albertus" pitchFamily="34" charset="0"/>
                <a:cs typeface="Arial" charset="0"/>
              </a:defRPr>
            </a:lvl4pPr>
            <a:lvl5pPr marL="2057400" indent="-228600">
              <a:defRPr sz="1600" b="1">
                <a:solidFill>
                  <a:schemeClr val="accent1"/>
                </a:solidFill>
                <a:latin typeface="Albertus" pitchFamily="34" charset="0"/>
                <a:cs typeface="Arial" charset="0"/>
              </a:defRPr>
            </a:lvl5pPr>
            <a:lvl6pPr marL="25146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pPr algn="r" eaLnBrk="1" hangingPunct="1">
              <a:spcBef>
                <a:spcPct val="0"/>
              </a:spcBef>
              <a:buClrTx/>
              <a:buSzTx/>
              <a:buFontTx/>
              <a:buNone/>
            </a:pPr>
            <a:fld id="{6591485A-4D41-4B43-9BA0-6BF777B5FCA6}" type="slidenum">
              <a:rPr lang="tr-TR" altLang="tr-TR" sz="1200" b="0">
                <a:solidFill>
                  <a:schemeClr val="tx1"/>
                </a:solidFill>
                <a:latin typeface="Arial" charset="0"/>
              </a:rPr>
              <a:pPr algn="r" eaLnBrk="1" hangingPunct="1">
                <a:spcBef>
                  <a:spcPct val="0"/>
                </a:spcBef>
                <a:buClrTx/>
                <a:buSzTx/>
                <a:buFontTx/>
                <a:buNone/>
              </a:pPr>
              <a:t>26</a:t>
            </a:fld>
            <a:endParaRPr lang="tr-TR" altLang="tr-TR" sz="1200" b="0">
              <a:solidFill>
                <a:schemeClr val="tx1"/>
              </a:solidFill>
              <a:latin typeface="Arial" charset="0"/>
            </a:endParaRPr>
          </a:p>
        </p:txBody>
      </p:sp>
      <p:sp>
        <p:nvSpPr>
          <p:cNvPr id="55299" name="Rectangle 2"/>
          <p:cNvSpPr>
            <a:spLocks noGrp="1" noRot="1" noChangeAspect="1" noChangeArrowheads="1" noTextEdit="1"/>
          </p:cNvSpPr>
          <p:nvPr>
            <p:ph type="sldImg"/>
          </p:nvPr>
        </p:nvSpPr>
        <p:spPr>
          <a:xfrm>
            <a:off x="381000" y="685800"/>
            <a:ext cx="6096000" cy="3429000"/>
          </a:xfrm>
          <a:ln/>
        </p:spPr>
      </p:sp>
      <p:sp>
        <p:nvSpPr>
          <p:cNvPr id="55300" name="Rectangle 3"/>
          <p:cNvSpPr>
            <a:spLocks noGrp="1" noChangeArrowheads="1"/>
          </p:cNvSpPr>
          <p:nvPr>
            <p:ph type="body" idx="1"/>
          </p:nvPr>
        </p:nvSpPr>
        <p:spPr>
          <a:xfrm>
            <a:off x="685637" y="4342450"/>
            <a:ext cx="5486727" cy="41158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pPr eaLnBrk="1" hangingPunct="1"/>
            <a:endParaRPr lang="tr-TR" altLang="tr-T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83643" y="8684899"/>
            <a:ext cx="2972724"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600" b="1">
                <a:solidFill>
                  <a:schemeClr val="accent1"/>
                </a:solidFill>
                <a:latin typeface="Albertus" pitchFamily="34" charset="0"/>
                <a:cs typeface="Arial" charset="0"/>
              </a:defRPr>
            </a:lvl1pPr>
            <a:lvl2pPr marL="742950" indent="-285750">
              <a:defRPr sz="1600" b="1">
                <a:solidFill>
                  <a:schemeClr val="accent1"/>
                </a:solidFill>
                <a:latin typeface="Albertus" pitchFamily="34" charset="0"/>
                <a:cs typeface="Arial" charset="0"/>
              </a:defRPr>
            </a:lvl2pPr>
            <a:lvl3pPr marL="1143000" indent="-228600">
              <a:defRPr sz="1600" b="1">
                <a:solidFill>
                  <a:schemeClr val="accent1"/>
                </a:solidFill>
                <a:latin typeface="Albertus" pitchFamily="34" charset="0"/>
                <a:cs typeface="Arial" charset="0"/>
              </a:defRPr>
            </a:lvl3pPr>
            <a:lvl4pPr marL="1600200" indent="-228600">
              <a:defRPr sz="1600" b="1">
                <a:solidFill>
                  <a:schemeClr val="accent1"/>
                </a:solidFill>
                <a:latin typeface="Albertus" pitchFamily="34" charset="0"/>
                <a:cs typeface="Arial" charset="0"/>
              </a:defRPr>
            </a:lvl4pPr>
            <a:lvl5pPr marL="2057400" indent="-228600">
              <a:defRPr sz="1600" b="1">
                <a:solidFill>
                  <a:schemeClr val="accent1"/>
                </a:solidFill>
                <a:latin typeface="Albertus" pitchFamily="34" charset="0"/>
                <a:cs typeface="Arial" charset="0"/>
              </a:defRPr>
            </a:lvl5pPr>
            <a:lvl6pPr marL="25146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pPr algn="r" eaLnBrk="1" hangingPunct="1">
              <a:spcBef>
                <a:spcPct val="0"/>
              </a:spcBef>
              <a:buClrTx/>
              <a:buSzTx/>
              <a:buFontTx/>
              <a:buNone/>
            </a:pPr>
            <a:fld id="{A28F3F71-5B81-4D81-9722-FC601E83BBE3}" type="slidenum">
              <a:rPr lang="tr-TR" altLang="tr-TR" sz="1200" b="0">
                <a:solidFill>
                  <a:schemeClr val="tx1"/>
                </a:solidFill>
                <a:latin typeface="Arial" charset="0"/>
              </a:rPr>
              <a:pPr algn="r" eaLnBrk="1" hangingPunct="1">
                <a:spcBef>
                  <a:spcPct val="0"/>
                </a:spcBef>
                <a:buClrTx/>
                <a:buSzTx/>
                <a:buFontTx/>
                <a:buNone/>
              </a:pPr>
              <a:t>27</a:t>
            </a:fld>
            <a:endParaRPr lang="tr-TR" altLang="tr-TR" sz="1200" b="0">
              <a:solidFill>
                <a:schemeClr val="tx1"/>
              </a:solidFill>
              <a:latin typeface="Arial" charset="0"/>
            </a:endParaRPr>
          </a:p>
        </p:txBody>
      </p:sp>
      <p:sp>
        <p:nvSpPr>
          <p:cNvPr id="56323" name="Rectangle 2"/>
          <p:cNvSpPr>
            <a:spLocks noGrp="1" noRot="1" noChangeAspect="1" noChangeArrowheads="1" noTextEdit="1"/>
          </p:cNvSpPr>
          <p:nvPr>
            <p:ph type="sldImg"/>
          </p:nvPr>
        </p:nvSpPr>
        <p:spPr>
          <a:xfrm>
            <a:off x="381000" y="685800"/>
            <a:ext cx="6096000" cy="3429000"/>
          </a:xfrm>
          <a:ln/>
        </p:spPr>
      </p:sp>
      <p:sp>
        <p:nvSpPr>
          <p:cNvPr id="56324" name="Rectangle 3"/>
          <p:cNvSpPr>
            <a:spLocks noGrp="1" noChangeArrowheads="1"/>
          </p:cNvSpPr>
          <p:nvPr>
            <p:ph type="body" idx="1"/>
          </p:nvPr>
        </p:nvSpPr>
        <p:spPr>
          <a:xfrm>
            <a:off x="685637" y="4342450"/>
            <a:ext cx="5486727" cy="41158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pPr eaLnBrk="1" hangingPunct="1"/>
            <a:endParaRPr lang="tr-TR" altLang="tr-T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3643" y="8684899"/>
            <a:ext cx="2972724"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600" b="1">
                <a:solidFill>
                  <a:schemeClr val="accent1"/>
                </a:solidFill>
                <a:latin typeface="Albertus" pitchFamily="34" charset="0"/>
                <a:cs typeface="Arial" charset="0"/>
              </a:defRPr>
            </a:lvl1pPr>
            <a:lvl2pPr marL="742950" indent="-285750">
              <a:defRPr sz="1600" b="1">
                <a:solidFill>
                  <a:schemeClr val="accent1"/>
                </a:solidFill>
                <a:latin typeface="Albertus" pitchFamily="34" charset="0"/>
                <a:cs typeface="Arial" charset="0"/>
              </a:defRPr>
            </a:lvl2pPr>
            <a:lvl3pPr marL="1143000" indent="-228600">
              <a:defRPr sz="1600" b="1">
                <a:solidFill>
                  <a:schemeClr val="accent1"/>
                </a:solidFill>
                <a:latin typeface="Albertus" pitchFamily="34" charset="0"/>
                <a:cs typeface="Arial" charset="0"/>
              </a:defRPr>
            </a:lvl3pPr>
            <a:lvl4pPr marL="1600200" indent="-228600">
              <a:defRPr sz="1600" b="1">
                <a:solidFill>
                  <a:schemeClr val="accent1"/>
                </a:solidFill>
                <a:latin typeface="Albertus" pitchFamily="34" charset="0"/>
                <a:cs typeface="Arial" charset="0"/>
              </a:defRPr>
            </a:lvl4pPr>
            <a:lvl5pPr marL="2057400" indent="-228600">
              <a:defRPr sz="1600" b="1">
                <a:solidFill>
                  <a:schemeClr val="accent1"/>
                </a:solidFill>
                <a:latin typeface="Albertus" pitchFamily="34" charset="0"/>
                <a:cs typeface="Arial" charset="0"/>
              </a:defRPr>
            </a:lvl5pPr>
            <a:lvl6pPr marL="25146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pPr algn="r" eaLnBrk="1" hangingPunct="1">
              <a:spcBef>
                <a:spcPct val="0"/>
              </a:spcBef>
              <a:buClrTx/>
              <a:buSzTx/>
              <a:buFontTx/>
              <a:buNone/>
            </a:pPr>
            <a:fld id="{FC5E17FD-689F-48CD-9472-05D0B3D0A842}" type="slidenum">
              <a:rPr lang="tr-TR" altLang="tr-TR" sz="1200" b="0">
                <a:solidFill>
                  <a:schemeClr val="tx1"/>
                </a:solidFill>
                <a:latin typeface="Arial" charset="0"/>
              </a:rPr>
              <a:pPr algn="r" eaLnBrk="1" hangingPunct="1">
                <a:spcBef>
                  <a:spcPct val="0"/>
                </a:spcBef>
                <a:buClrTx/>
                <a:buSzTx/>
                <a:buFontTx/>
                <a:buNone/>
              </a:pPr>
              <a:t>28</a:t>
            </a:fld>
            <a:endParaRPr lang="tr-TR" altLang="tr-TR" sz="1200" b="0">
              <a:solidFill>
                <a:schemeClr val="tx1"/>
              </a:solidFill>
              <a:latin typeface="Arial" charset="0"/>
            </a:endParaRPr>
          </a:p>
        </p:txBody>
      </p:sp>
      <p:sp>
        <p:nvSpPr>
          <p:cNvPr id="57347" name="Rectangle 2"/>
          <p:cNvSpPr>
            <a:spLocks noGrp="1" noRot="1" noChangeAspect="1" noChangeArrowheads="1" noTextEdit="1"/>
          </p:cNvSpPr>
          <p:nvPr>
            <p:ph type="sldImg"/>
          </p:nvPr>
        </p:nvSpPr>
        <p:spPr>
          <a:xfrm>
            <a:off x="381000" y="685800"/>
            <a:ext cx="6096000" cy="3429000"/>
          </a:xfrm>
          <a:ln/>
        </p:spPr>
      </p:sp>
      <p:sp>
        <p:nvSpPr>
          <p:cNvPr id="57348" name="Rectangle 3"/>
          <p:cNvSpPr>
            <a:spLocks noGrp="1" noChangeArrowheads="1"/>
          </p:cNvSpPr>
          <p:nvPr>
            <p:ph type="body" idx="1"/>
          </p:nvPr>
        </p:nvSpPr>
        <p:spPr>
          <a:xfrm>
            <a:off x="685637" y="4342450"/>
            <a:ext cx="5486727" cy="41158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pPr eaLnBrk="1" hangingPunct="1"/>
            <a:endParaRPr lang="tr-TR" alt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883643" y="8684899"/>
            <a:ext cx="2972724"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600" b="1">
                <a:solidFill>
                  <a:schemeClr val="accent1"/>
                </a:solidFill>
                <a:latin typeface="Albertus" pitchFamily="34" charset="0"/>
                <a:cs typeface="Arial" charset="0"/>
              </a:defRPr>
            </a:lvl1pPr>
            <a:lvl2pPr marL="742950" indent="-285750">
              <a:defRPr sz="1600" b="1">
                <a:solidFill>
                  <a:schemeClr val="accent1"/>
                </a:solidFill>
                <a:latin typeface="Albertus" pitchFamily="34" charset="0"/>
                <a:cs typeface="Arial" charset="0"/>
              </a:defRPr>
            </a:lvl2pPr>
            <a:lvl3pPr marL="1143000" indent="-228600">
              <a:defRPr sz="1600" b="1">
                <a:solidFill>
                  <a:schemeClr val="accent1"/>
                </a:solidFill>
                <a:latin typeface="Albertus" pitchFamily="34" charset="0"/>
                <a:cs typeface="Arial" charset="0"/>
              </a:defRPr>
            </a:lvl3pPr>
            <a:lvl4pPr marL="1600200" indent="-228600">
              <a:defRPr sz="1600" b="1">
                <a:solidFill>
                  <a:schemeClr val="accent1"/>
                </a:solidFill>
                <a:latin typeface="Albertus" pitchFamily="34" charset="0"/>
                <a:cs typeface="Arial" charset="0"/>
              </a:defRPr>
            </a:lvl4pPr>
            <a:lvl5pPr marL="2057400" indent="-228600">
              <a:defRPr sz="1600" b="1">
                <a:solidFill>
                  <a:schemeClr val="accent1"/>
                </a:solidFill>
                <a:latin typeface="Albertus" pitchFamily="34" charset="0"/>
                <a:cs typeface="Arial" charset="0"/>
              </a:defRPr>
            </a:lvl5pPr>
            <a:lvl6pPr marL="25146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pPr algn="r" eaLnBrk="1" hangingPunct="1">
              <a:spcBef>
                <a:spcPct val="0"/>
              </a:spcBef>
              <a:buClrTx/>
              <a:buSzTx/>
              <a:buFontTx/>
              <a:buNone/>
            </a:pPr>
            <a:fld id="{5F2FDD76-ECAC-4E2B-B31E-F9010AF752A9}" type="slidenum">
              <a:rPr lang="tr-TR" altLang="tr-TR" sz="1200" b="0">
                <a:solidFill>
                  <a:schemeClr val="tx1"/>
                </a:solidFill>
                <a:latin typeface="Arial" charset="0"/>
              </a:rPr>
              <a:pPr algn="r" eaLnBrk="1" hangingPunct="1">
                <a:spcBef>
                  <a:spcPct val="0"/>
                </a:spcBef>
                <a:buClrTx/>
                <a:buSzTx/>
                <a:buFontTx/>
                <a:buNone/>
              </a:pPr>
              <a:t>29</a:t>
            </a:fld>
            <a:endParaRPr lang="tr-TR" altLang="tr-TR" sz="1200" b="0">
              <a:solidFill>
                <a:schemeClr val="tx1"/>
              </a:solidFill>
              <a:latin typeface="Arial" charset="0"/>
            </a:endParaRPr>
          </a:p>
        </p:txBody>
      </p:sp>
      <p:sp>
        <p:nvSpPr>
          <p:cNvPr id="58371" name="Rectangle 2"/>
          <p:cNvSpPr>
            <a:spLocks noGrp="1" noRot="1" noChangeAspect="1" noChangeArrowheads="1" noTextEdit="1"/>
          </p:cNvSpPr>
          <p:nvPr>
            <p:ph type="sldImg"/>
          </p:nvPr>
        </p:nvSpPr>
        <p:spPr>
          <a:xfrm>
            <a:off x="381000" y="685800"/>
            <a:ext cx="6096000" cy="3429000"/>
          </a:xfrm>
          <a:ln/>
        </p:spPr>
      </p:sp>
      <p:sp>
        <p:nvSpPr>
          <p:cNvPr id="58372" name="Rectangle 3"/>
          <p:cNvSpPr>
            <a:spLocks noGrp="1" noChangeArrowheads="1"/>
          </p:cNvSpPr>
          <p:nvPr>
            <p:ph type="body" idx="1"/>
          </p:nvPr>
        </p:nvSpPr>
        <p:spPr>
          <a:xfrm>
            <a:off x="685637" y="4342450"/>
            <a:ext cx="5486727" cy="41158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pPr eaLnBrk="1" hangingPunct="1"/>
            <a:endParaRPr lang="tr-TR" altLang="tr-T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txBox="1">
            <a:spLocks noGrp="1" noChangeArrowheads="1"/>
          </p:cNvSpPr>
          <p:nvPr/>
        </p:nvSpPr>
        <p:spPr bwMode="auto">
          <a:xfrm>
            <a:off x="3883643" y="8684899"/>
            <a:ext cx="2972724"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600" b="1">
                <a:solidFill>
                  <a:schemeClr val="accent1"/>
                </a:solidFill>
                <a:latin typeface="Albertus" pitchFamily="34" charset="0"/>
                <a:cs typeface="Arial" charset="0"/>
              </a:defRPr>
            </a:lvl1pPr>
            <a:lvl2pPr marL="742950" indent="-285750">
              <a:defRPr sz="1600" b="1">
                <a:solidFill>
                  <a:schemeClr val="accent1"/>
                </a:solidFill>
                <a:latin typeface="Albertus" pitchFamily="34" charset="0"/>
                <a:cs typeface="Arial" charset="0"/>
              </a:defRPr>
            </a:lvl2pPr>
            <a:lvl3pPr marL="1143000" indent="-228600">
              <a:defRPr sz="1600" b="1">
                <a:solidFill>
                  <a:schemeClr val="accent1"/>
                </a:solidFill>
                <a:latin typeface="Albertus" pitchFamily="34" charset="0"/>
                <a:cs typeface="Arial" charset="0"/>
              </a:defRPr>
            </a:lvl3pPr>
            <a:lvl4pPr marL="1600200" indent="-228600">
              <a:defRPr sz="1600" b="1">
                <a:solidFill>
                  <a:schemeClr val="accent1"/>
                </a:solidFill>
                <a:latin typeface="Albertus" pitchFamily="34" charset="0"/>
                <a:cs typeface="Arial" charset="0"/>
              </a:defRPr>
            </a:lvl4pPr>
            <a:lvl5pPr marL="2057400" indent="-228600">
              <a:defRPr sz="1600" b="1">
                <a:solidFill>
                  <a:schemeClr val="accent1"/>
                </a:solidFill>
                <a:latin typeface="Albertus" pitchFamily="34" charset="0"/>
                <a:cs typeface="Arial" charset="0"/>
              </a:defRPr>
            </a:lvl5pPr>
            <a:lvl6pPr marL="25146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pPr algn="r" eaLnBrk="1" hangingPunct="1">
              <a:spcBef>
                <a:spcPct val="0"/>
              </a:spcBef>
              <a:buClrTx/>
              <a:buSzTx/>
              <a:buFontTx/>
              <a:buNone/>
            </a:pPr>
            <a:fld id="{773A81B8-5632-46E0-9D37-B09BC2B5DC16}" type="slidenum">
              <a:rPr lang="tr-TR" altLang="tr-TR" sz="1200" b="0">
                <a:solidFill>
                  <a:schemeClr val="tx1"/>
                </a:solidFill>
                <a:latin typeface="Arial" charset="0"/>
              </a:rPr>
              <a:pPr algn="r" eaLnBrk="1" hangingPunct="1">
                <a:spcBef>
                  <a:spcPct val="0"/>
                </a:spcBef>
                <a:buClrTx/>
                <a:buSzTx/>
                <a:buFontTx/>
                <a:buNone/>
              </a:pPr>
              <a:t>30</a:t>
            </a:fld>
            <a:endParaRPr lang="tr-TR" altLang="tr-TR" sz="1200" b="0">
              <a:solidFill>
                <a:schemeClr val="tx1"/>
              </a:solidFill>
              <a:latin typeface="Arial" charset="0"/>
            </a:endParaRPr>
          </a:p>
        </p:txBody>
      </p:sp>
      <p:sp>
        <p:nvSpPr>
          <p:cNvPr id="59395" name="Rectangle 2"/>
          <p:cNvSpPr>
            <a:spLocks noGrp="1" noRot="1" noChangeAspect="1" noChangeArrowheads="1" noTextEdit="1"/>
          </p:cNvSpPr>
          <p:nvPr>
            <p:ph type="sldImg"/>
          </p:nvPr>
        </p:nvSpPr>
        <p:spPr>
          <a:xfrm>
            <a:off x="381000" y="685800"/>
            <a:ext cx="6096000" cy="3429000"/>
          </a:xfrm>
          <a:ln/>
        </p:spPr>
      </p:sp>
      <p:sp>
        <p:nvSpPr>
          <p:cNvPr id="59396" name="Rectangle 3"/>
          <p:cNvSpPr>
            <a:spLocks noGrp="1" noChangeArrowheads="1"/>
          </p:cNvSpPr>
          <p:nvPr>
            <p:ph type="body" idx="1"/>
          </p:nvPr>
        </p:nvSpPr>
        <p:spPr>
          <a:xfrm>
            <a:off x="685637" y="4342450"/>
            <a:ext cx="5486727" cy="41158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pPr eaLnBrk="1" hangingPunct="1"/>
            <a:endParaRPr lang="tr-TR" altLang="tr-T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txBox="1">
            <a:spLocks noGrp="1" noChangeArrowheads="1"/>
          </p:cNvSpPr>
          <p:nvPr/>
        </p:nvSpPr>
        <p:spPr bwMode="auto">
          <a:xfrm>
            <a:off x="3883643" y="8684899"/>
            <a:ext cx="2972724"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600" b="1">
                <a:solidFill>
                  <a:schemeClr val="accent1"/>
                </a:solidFill>
                <a:latin typeface="Albertus" pitchFamily="34" charset="0"/>
                <a:cs typeface="Arial" charset="0"/>
              </a:defRPr>
            </a:lvl1pPr>
            <a:lvl2pPr marL="742950" indent="-285750">
              <a:defRPr sz="1600" b="1">
                <a:solidFill>
                  <a:schemeClr val="accent1"/>
                </a:solidFill>
                <a:latin typeface="Albertus" pitchFamily="34" charset="0"/>
                <a:cs typeface="Arial" charset="0"/>
              </a:defRPr>
            </a:lvl2pPr>
            <a:lvl3pPr marL="1143000" indent="-228600">
              <a:defRPr sz="1600" b="1">
                <a:solidFill>
                  <a:schemeClr val="accent1"/>
                </a:solidFill>
                <a:latin typeface="Albertus" pitchFamily="34" charset="0"/>
                <a:cs typeface="Arial" charset="0"/>
              </a:defRPr>
            </a:lvl3pPr>
            <a:lvl4pPr marL="1600200" indent="-228600">
              <a:defRPr sz="1600" b="1">
                <a:solidFill>
                  <a:schemeClr val="accent1"/>
                </a:solidFill>
                <a:latin typeface="Albertus" pitchFamily="34" charset="0"/>
                <a:cs typeface="Arial" charset="0"/>
              </a:defRPr>
            </a:lvl4pPr>
            <a:lvl5pPr marL="2057400" indent="-228600">
              <a:defRPr sz="1600" b="1">
                <a:solidFill>
                  <a:schemeClr val="accent1"/>
                </a:solidFill>
                <a:latin typeface="Albertus" pitchFamily="34" charset="0"/>
                <a:cs typeface="Arial" charset="0"/>
              </a:defRPr>
            </a:lvl5pPr>
            <a:lvl6pPr marL="25146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pPr algn="r" eaLnBrk="1" hangingPunct="1">
              <a:spcBef>
                <a:spcPct val="0"/>
              </a:spcBef>
              <a:buClrTx/>
              <a:buSzTx/>
              <a:buFontTx/>
              <a:buNone/>
            </a:pPr>
            <a:fld id="{20AE06F2-C49A-43D4-BBFF-AF026E164EA5}" type="slidenum">
              <a:rPr lang="tr-TR" altLang="tr-TR" sz="1200" b="0">
                <a:solidFill>
                  <a:schemeClr val="tx1"/>
                </a:solidFill>
                <a:latin typeface="Arial" charset="0"/>
              </a:rPr>
              <a:pPr algn="r" eaLnBrk="1" hangingPunct="1">
                <a:spcBef>
                  <a:spcPct val="0"/>
                </a:spcBef>
                <a:buClrTx/>
                <a:buSzTx/>
                <a:buFontTx/>
                <a:buNone/>
              </a:pPr>
              <a:t>31</a:t>
            </a:fld>
            <a:endParaRPr lang="tr-TR" altLang="tr-TR" sz="1200" b="0">
              <a:solidFill>
                <a:schemeClr val="tx1"/>
              </a:solidFill>
              <a:latin typeface="Arial" charset="0"/>
            </a:endParaRPr>
          </a:p>
        </p:txBody>
      </p:sp>
      <p:sp>
        <p:nvSpPr>
          <p:cNvPr id="61443" name="Rectangle 2"/>
          <p:cNvSpPr>
            <a:spLocks noGrp="1" noRot="1" noChangeAspect="1" noChangeArrowheads="1" noTextEdit="1"/>
          </p:cNvSpPr>
          <p:nvPr>
            <p:ph type="sldImg"/>
          </p:nvPr>
        </p:nvSpPr>
        <p:spPr>
          <a:xfrm>
            <a:off x="381000" y="685800"/>
            <a:ext cx="6096000" cy="3429000"/>
          </a:xfrm>
          <a:ln/>
        </p:spPr>
      </p:sp>
      <p:sp>
        <p:nvSpPr>
          <p:cNvPr id="61444" name="Rectangle 3"/>
          <p:cNvSpPr>
            <a:spLocks noGrp="1" noChangeArrowheads="1"/>
          </p:cNvSpPr>
          <p:nvPr>
            <p:ph type="body" idx="1"/>
          </p:nvPr>
        </p:nvSpPr>
        <p:spPr>
          <a:xfrm>
            <a:off x="685637" y="4342450"/>
            <a:ext cx="5486727" cy="41158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pPr eaLnBrk="1" hangingPunct="1"/>
            <a:endParaRPr lang="tr-TR" alt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A76A46F9-5302-4081-86C3-4EAABBE7B1E6}" type="slidenum">
              <a:rPr lang="tr-TR" altLang="tr-TR" sz="1100" b="0" smtClean="0">
                <a:solidFill>
                  <a:schemeClr val="tx1"/>
                </a:solidFill>
                <a:latin typeface="Arial" charset="0"/>
              </a:rPr>
              <a:pPr/>
              <a:t>16</a:t>
            </a:fld>
            <a:endParaRPr lang="tr-TR" altLang="tr-TR" sz="1100" b="0" smtClean="0">
              <a:solidFill>
                <a:schemeClr val="tx1"/>
              </a:solidFill>
              <a:latin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3883643" y="8684899"/>
            <a:ext cx="2972724"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600" b="1">
                <a:solidFill>
                  <a:schemeClr val="accent1"/>
                </a:solidFill>
                <a:latin typeface="Albertus" pitchFamily="34" charset="0"/>
                <a:cs typeface="Arial" charset="0"/>
              </a:defRPr>
            </a:lvl1pPr>
            <a:lvl2pPr marL="742950" indent="-285750">
              <a:defRPr sz="1600" b="1">
                <a:solidFill>
                  <a:schemeClr val="accent1"/>
                </a:solidFill>
                <a:latin typeface="Albertus" pitchFamily="34" charset="0"/>
                <a:cs typeface="Arial" charset="0"/>
              </a:defRPr>
            </a:lvl2pPr>
            <a:lvl3pPr marL="1143000" indent="-228600">
              <a:defRPr sz="1600" b="1">
                <a:solidFill>
                  <a:schemeClr val="accent1"/>
                </a:solidFill>
                <a:latin typeface="Albertus" pitchFamily="34" charset="0"/>
                <a:cs typeface="Arial" charset="0"/>
              </a:defRPr>
            </a:lvl3pPr>
            <a:lvl4pPr marL="1600200" indent="-228600">
              <a:defRPr sz="1600" b="1">
                <a:solidFill>
                  <a:schemeClr val="accent1"/>
                </a:solidFill>
                <a:latin typeface="Albertus" pitchFamily="34" charset="0"/>
                <a:cs typeface="Arial" charset="0"/>
              </a:defRPr>
            </a:lvl4pPr>
            <a:lvl5pPr marL="2057400" indent="-228600">
              <a:defRPr sz="1600" b="1">
                <a:solidFill>
                  <a:schemeClr val="accent1"/>
                </a:solidFill>
                <a:latin typeface="Albertus" pitchFamily="34" charset="0"/>
                <a:cs typeface="Arial" charset="0"/>
              </a:defRPr>
            </a:lvl5pPr>
            <a:lvl6pPr marL="25146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pPr algn="r" eaLnBrk="1" hangingPunct="1">
              <a:spcBef>
                <a:spcPct val="0"/>
              </a:spcBef>
              <a:buClrTx/>
              <a:buSzTx/>
              <a:buFontTx/>
              <a:buNone/>
            </a:pPr>
            <a:fld id="{D3235148-D22B-414B-B33A-C5AFAFFCCC4B}" type="slidenum">
              <a:rPr lang="tr-TR" altLang="tr-TR" sz="1200" b="0">
                <a:solidFill>
                  <a:schemeClr val="tx1"/>
                </a:solidFill>
                <a:latin typeface="Arial" charset="0"/>
              </a:rPr>
              <a:pPr algn="r" eaLnBrk="1" hangingPunct="1">
                <a:spcBef>
                  <a:spcPct val="0"/>
                </a:spcBef>
                <a:buClrTx/>
                <a:buSzTx/>
                <a:buFontTx/>
                <a:buNone/>
              </a:pPr>
              <a:t>17</a:t>
            </a:fld>
            <a:endParaRPr lang="tr-TR" altLang="tr-TR" sz="1200" b="0">
              <a:solidFill>
                <a:schemeClr val="tx1"/>
              </a:solidFill>
              <a:latin typeface="Arial" charset="0"/>
            </a:endParaRPr>
          </a:p>
        </p:txBody>
      </p:sp>
      <p:sp>
        <p:nvSpPr>
          <p:cNvPr id="47107" name="Rectangle 2"/>
          <p:cNvSpPr>
            <a:spLocks noGrp="1" noRot="1" noChangeAspect="1" noChangeArrowheads="1" noTextEdit="1"/>
          </p:cNvSpPr>
          <p:nvPr>
            <p:ph type="sldImg"/>
          </p:nvPr>
        </p:nvSpPr>
        <p:spPr>
          <a:xfrm>
            <a:off x="381000" y="685800"/>
            <a:ext cx="6096000" cy="3429000"/>
          </a:xfrm>
          <a:ln/>
        </p:spPr>
      </p:sp>
      <p:sp>
        <p:nvSpPr>
          <p:cNvPr id="47108" name="Rectangle 3"/>
          <p:cNvSpPr>
            <a:spLocks noGrp="1" noChangeArrowheads="1"/>
          </p:cNvSpPr>
          <p:nvPr>
            <p:ph type="body" idx="1"/>
          </p:nvPr>
        </p:nvSpPr>
        <p:spPr>
          <a:xfrm>
            <a:off x="685637" y="4342450"/>
            <a:ext cx="5486727" cy="41158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pPr eaLnBrk="1" hangingPunct="1"/>
            <a:endParaRPr lang="tr-TR" alt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883643" y="8684899"/>
            <a:ext cx="2972724"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600" b="1">
                <a:solidFill>
                  <a:schemeClr val="accent1"/>
                </a:solidFill>
                <a:latin typeface="Albertus" pitchFamily="34" charset="0"/>
                <a:cs typeface="Arial" charset="0"/>
              </a:defRPr>
            </a:lvl1pPr>
            <a:lvl2pPr marL="742950" indent="-285750">
              <a:defRPr sz="1600" b="1">
                <a:solidFill>
                  <a:schemeClr val="accent1"/>
                </a:solidFill>
                <a:latin typeface="Albertus" pitchFamily="34" charset="0"/>
                <a:cs typeface="Arial" charset="0"/>
              </a:defRPr>
            </a:lvl2pPr>
            <a:lvl3pPr marL="1143000" indent="-228600">
              <a:defRPr sz="1600" b="1">
                <a:solidFill>
                  <a:schemeClr val="accent1"/>
                </a:solidFill>
                <a:latin typeface="Albertus" pitchFamily="34" charset="0"/>
                <a:cs typeface="Arial" charset="0"/>
              </a:defRPr>
            </a:lvl3pPr>
            <a:lvl4pPr marL="1600200" indent="-228600">
              <a:defRPr sz="1600" b="1">
                <a:solidFill>
                  <a:schemeClr val="accent1"/>
                </a:solidFill>
                <a:latin typeface="Albertus" pitchFamily="34" charset="0"/>
                <a:cs typeface="Arial" charset="0"/>
              </a:defRPr>
            </a:lvl4pPr>
            <a:lvl5pPr marL="2057400" indent="-228600">
              <a:defRPr sz="1600" b="1">
                <a:solidFill>
                  <a:schemeClr val="accent1"/>
                </a:solidFill>
                <a:latin typeface="Albertus" pitchFamily="34" charset="0"/>
                <a:cs typeface="Arial" charset="0"/>
              </a:defRPr>
            </a:lvl5pPr>
            <a:lvl6pPr marL="25146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pPr algn="r" eaLnBrk="1" hangingPunct="1">
              <a:spcBef>
                <a:spcPct val="0"/>
              </a:spcBef>
              <a:buClrTx/>
              <a:buSzTx/>
              <a:buFontTx/>
              <a:buNone/>
            </a:pPr>
            <a:fld id="{BD118548-94D4-4FA4-8DFA-EE700BE362D7}" type="slidenum">
              <a:rPr lang="tr-TR" altLang="tr-TR" sz="1200" b="0">
                <a:solidFill>
                  <a:schemeClr val="tx1"/>
                </a:solidFill>
                <a:latin typeface="Arial" charset="0"/>
              </a:rPr>
              <a:pPr algn="r" eaLnBrk="1" hangingPunct="1">
                <a:spcBef>
                  <a:spcPct val="0"/>
                </a:spcBef>
                <a:buClrTx/>
                <a:buSzTx/>
                <a:buFontTx/>
                <a:buNone/>
              </a:pPr>
              <a:t>18</a:t>
            </a:fld>
            <a:endParaRPr lang="tr-TR" altLang="tr-TR" sz="1200" b="0">
              <a:solidFill>
                <a:schemeClr val="tx1"/>
              </a:solidFill>
              <a:latin typeface="Arial" charset="0"/>
            </a:endParaRPr>
          </a:p>
        </p:txBody>
      </p:sp>
      <p:sp>
        <p:nvSpPr>
          <p:cNvPr id="48131" name="Rectangle 2"/>
          <p:cNvSpPr>
            <a:spLocks noGrp="1" noRot="1" noChangeAspect="1" noChangeArrowheads="1" noTextEdit="1"/>
          </p:cNvSpPr>
          <p:nvPr>
            <p:ph type="sldImg"/>
          </p:nvPr>
        </p:nvSpPr>
        <p:spPr>
          <a:xfrm>
            <a:off x="381000" y="685800"/>
            <a:ext cx="6096000" cy="3429000"/>
          </a:xfrm>
          <a:ln/>
        </p:spPr>
      </p:sp>
      <p:sp>
        <p:nvSpPr>
          <p:cNvPr id="48132" name="Rectangle 3"/>
          <p:cNvSpPr>
            <a:spLocks noGrp="1" noChangeArrowheads="1"/>
          </p:cNvSpPr>
          <p:nvPr>
            <p:ph type="body" idx="1"/>
          </p:nvPr>
        </p:nvSpPr>
        <p:spPr>
          <a:xfrm>
            <a:off x="685637" y="4342450"/>
            <a:ext cx="5486727" cy="41158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pPr eaLnBrk="1" hangingPunct="1"/>
            <a:endParaRPr lang="tr-TR" alt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3643" y="8684899"/>
            <a:ext cx="2972724"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600" b="1">
                <a:solidFill>
                  <a:schemeClr val="accent1"/>
                </a:solidFill>
                <a:latin typeface="Albertus" pitchFamily="34" charset="0"/>
                <a:cs typeface="Arial" charset="0"/>
              </a:defRPr>
            </a:lvl1pPr>
            <a:lvl2pPr marL="742950" indent="-285750">
              <a:defRPr sz="1600" b="1">
                <a:solidFill>
                  <a:schemeClr val="accent1"/>
                </a:solidFill>
                <a:latin typeface="Albertus" pitchFamily="34" charset="0"/>
                <a:cs typeface="Arial" charset="0"/>
              </a:defRPr>
            </a:lvl2pPr>
            <a:lvl3pPr marL="1143000" indent="-228600">
              <a:defRPr sz="1600" b="1">
                <a:solidFill>
                  <a:schemeClr val="accent1"/>
                </a:solidFill>
                <a:latin typeface="Albertus" pitchFamily="34" charset="0"/>
                <a:cs typeface="Arial" charset="0"/>
              </a:defRPr>
            </a:lvl3pPr>
            <a:lvl4pPr marL="1600200" indent="-228600">
              <a:defRPr sz="1600" b="1">
                <a:solidFill>
                  <a:schemeClr val="accent1"/>
                </a:solidFill>
                <a:latin typeface="Albertus" pitchFamily="34" charset="0"/>
                <a:cs typeface="Arial" charset="0"/>
              </a:defRPr>
            </a:lvl4pPr>
            <a:lvl5pPr marL="2057400" indent="-228600">
              <a:defRPr sz="1600" b="1">
                <a:solidFill>
                  <a:schemeClr val="accent1"/>
                </a:solidFill>
                <a:latin typeface="Albertus" pitchFamily="34" charset="0"/>
                <a:cs typeface="Arial" charset="0"/>
              </a:defRPr>
            </a:lvl5pPr>
            <a:lvl6pPr marL="25146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pPr algn="r" eaLnBrk="1" hangingPunct="1">
              <a:spcBef>
                <a:spcPct val="0"/>
              </a:spcBef>
              <a:buClrTx/>
              <a:buSzTx/>
              <a:buFontTx/>
              <a:buNone/>
            </a:pPr>
            <a:fld id="{CABBF086-612F-4BE0-8C5D-DBD430C2B88A}" type="slidenum">
              <a:rPr lang="tr-TR" altLang="tr-TR" sz="1200" b="0">
                <a:solidFill>
                  <a:schemeClr val="tx1"/>
                </a:solidFill>
                <a:latin typeface="Arial" charset="0"/>
              </a:rPr>
              <a:pPr algn="r" eaLnBrk="1" hangingPunct="1">
                <a:spcBef>
                  <a:spcPct val="0"/>
                </a:spcBef>
                <a:buClrTx/>
                <a:buSzTx/>
                <a:buFontTx/>
                <a:buNone/>
              </a:pPr>
              <a:t>19</a:t>
            </a:fld>
            <a:endParaRPr lang="tr-TR" altLang="tr-TR" sz="1200" b="0">
              <a:solidFill>
                <a:schemeClr val="tx1"/>
              </a:solidFill>
              <a:latin typeface="Arial" charset="0"/>
            </a:endParaRPr>
          </a:p>
        </p:txBody>
      </p:sp>
      <p:sp>
        <p:nvSpPr>
          <p:cNvPr id="49155" name="Rectangle 2"/>
          <p:cNvSpPr>
            <a:spLocks noGrp="1" noRot="1" noChangeAspect="1" noChangeArrowheads="1" noTextEdit="1"/>
          </p:cNvSpPr>
          <p:nvPr>
            <p:ph type="sldImg"/>
          </p:nvPr>
        </p:nvSpPr>
        <p:spPr>
          <a:xfrm>
            <a:off x="381000" y="685800"/>
            <a:ext cx="6096000" cy="3429000"/>
          </a:xfrm>
          <a:ln/>
        </p:spPr>
      </p:sp>
      <p:sp>
        <p:nvSpPr>
          <p:cNvPr id="49156" name="Rectangle 3"/>
          <p:cNvSpPr>
            <a:spLocks noGrp="1" noChangeArrowheads="1"/>
          </p:cNvSpPr>
          <p:nvPr>
            <p:ph type="body" idx="1"/>
          </p:nvPr>
        </p:nvSpPr>
        <p:spPr>
          <a:xfrm>
            <a:off x="685637" y="4342450"/>
            <a:ext cx="5486727" cy="41158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pPr eaLnBrk="1" hangingPunct="1"/>
            <a:endParaRPr lang="tr-TR" alt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83643" y="8684899"/>
            <a:ext cx="2972724"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600" b="1">
                <a:solidFill>
                  <a:schemeClr val="accent1"/>
                </a:solidFill>
                <a:latin typeface="Albertus" pitchFamily="34" charset="0"/>
                <a:cs typeface="Arial" charset="0"/>
              </a:defRPr>
            </a:lvl1pPr>
            <a:lvl2pPr marL="742950" indent="-285750">
              <a:defRPr sz="1600" b="1">
                <a:solidFill>
                  <a:schemeClr val="accent1"/>
                </a:solidFill>
                <a:latin typeface="Albertus" pitchFamily="34" charset="0"/>
                <a:cs typeface="Arial" charset="0"/>
              </a:defRPr>
            </a:lvl2pPr>
            <a:lvl3pPr marL="1143000" indent="-228600">
              <a:defRPr sz="1600" b="1">
                <a:solidFill>
                  <a:schemeClr val="accent1"/>
                </a:solidFill>
                <a:latin typeface="Albertus" pitchFamily="34" charset="0"/>
                <a:cs typeface="Arial" charset="0"/>
              </a:defRPr>
            </a:lvl3pPr>
            <a:lvl4pPr marL="1600200" indent="-228600">
              <a:defRPr sz="1600" b="1">
                <a:solidFill>
                  <a:schemeClr val="accent1"/>
                </a:solidFill>
                <a:latin typeface="Albertus" pitchFamily="34" charset="0"/>
                <a:cs typeface="Arial" charset="0"/>
              </a:defRPr>
            </a:lvl4pPr>
            <a:lvl5pPr marL="2057400" indent="-228600">
              <a:defRPr sz="1600" b="1">
                <a:solidFill>
                  <a:schemeClr val="accent1"/>
                </a:solidFill>
                <a:latin typeface="Albertus" pitchFamily="34" charset="0"/>
                <a:cs typeface="Arial" charset="0"/>
              </a:defRPr>
            </a:lvl5pPr>
            <a:lvl6pPr marL="25146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pPr algn="r" eaLnBrk="1" hangingPunct="1">
              <a:spcBef>
                <a:spcPct val="0"/>
              </a:spcBef>
              <a:buClrTx/>
              <a:buSzTx/>
              <a:buFontTx/>
              <a:buNone/>
            </a:pPr>
            <a:fld id="{0976CD93-E8CD-4D06-AB19-3F60DA0386FD}" type="slidenum">
              <a:rPr lang="tr-TR" altLang="tr-TR" sz="1200" b="0">
                <a:solidFill>
                  <a:schemeClr val="tx1"/>
                </a:solidFill>
                <a:latin typeface="Arial" charset="0"/>
              </a:rPr>
              <a:pPr algn="r" eaLnBrk="1" hangingPunct="1">
                <a:spcBef>
                  <a:spcPct val="0"/>
                </a:spcBef>
                <a:buClrTx/>
                <a:buSzTx/>
                <a:buFontTx/>
                <a:buNone/>
              </a:pPr>
              <a:t>21</a:t>
            </a:fld>
            <a:endParaRPr lang="tr-TR" altLang="tr-TR" sz="1200" b="0">
              <a:solidFill>
                <a:schemeClr val="tx1"/>
              </a:solidFill>
              <a:latin typeface="Arial" charset="0"/>
            </a:endParaRPr>
          </a:p>
        </p:txBody>
      </p:sp>
      <p:sp>
        <p:nvSpPr>
          <p:cNvPr id="50179" name="Rectangle 2"/>
          <p:cNvSpPr>
            <a:spLocks noGrp="1" noRot="1" noChangeAspect="1" noChangeArrowheads="1" noTextEdit="1"/>
          </p:cNvSpPr>
          <p:nvPr>
            <p:ph type="sldImg"/>
          </p:nvPr>
        </p:nvSpPr>
        <p:spPr>
          <a:xfrm>
            <a:off x="381000" y="685800"/>
            <a:ext cx="6096000" cy="3429000"/>
          </a:xfrm>
          <a:ln/>
        </p:spPr>
      </p:sp>
      <p:sp>
        <p:nvSpPr>
          <p:cNvPr id="50180" name="Rectangle 3"/>
          <p:cNvSpPr>
            <a:spLocks noGrp="1" noChangeArrowheads="1"/>
          </p:cNvSpPr>
          <p:nvPr>
            <p:ph type="body" idx="1"/>
          </p:nvPr>
        </p:nvSpPr>
        <p:spPr>
          <a:xfrm>
            <a:off x="685637" y="4342450"/>
            <a:ext cx="5486727" cy="41158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pPr eaLnBrk="1" hangingPunct="1"/>
            <a:endParaRPr lang="tr-TR" alt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3643" y="8684899"/>
            <a:ext cx="2972724"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600" b="1">
                <a:solidFill>
                  <a:schemeClr val="accent1"/>
                </a:solidFill>
                <a:latin typeface="Albertus" pitchFamily="34" charset="0"/>
                <a:cs typeface="Arial" charset="0"/>
              </a:defRPr>
            </a:lvl1pPr>
            <a:lvl2pPr marL="742950" indent="-285750">
              <a:defRPr sz="1600" b="1">
                <a:solidFill>
                  <a:schemeClr val="accent1"/>
                </a:solidFill>
                <a:latin typeface="Albertus" pitchFamily="34" charset="0"/>
                <a:cs typeface="Arial" charset="0"/>
              </a:defRPr>
            </a:lvl2pPr>
            <a:lvl3pPr marL="1143000" indent="-228600">
              <a:defRPr sz="1600" b="1">
                <a:solidFill>
                  <a:schemeClr val="accent1"/>
                </a:solidFill>
                <a:latin typeface="Albertus" pitchFamily="34" charset="0"/>
                <a:cs typeface="Arial" charset="0"/>
              </a:defRPr>
            </a:lvl3pPr>
            <a:lvl4pPr marL="1600200" indent="-228600">
              <a:defRPr sz="1600" b="1">
                <a:solidFill>
                  <a:schemeClr val="accent1"/>
                </a:solidFill>
                <a:latin typeface="Albertus" pitchFamily="34" charset="0"/>
                <a:cs typeface="Arial" charset="0"/>
              </a:defRPr>
            </a:lvl4pPr>
            <a:lvl5pPr marL="2057400" indent="-228600">
              <a:defRPr sz="1600" b="1">
                <a:solidFill>
                  <a:schemeClr val="accent1"/>
                </a:solidFill>
                <a:latin typeface="Albertus" pitchFamily="34" charset="0"/>
                <a:cs typeface="Arial" charset="0"/>
              </a:defRPr>
            </a:lvl5pPr>
            <a:lvl6pPr marL="25146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pPr algn="r" eaLnBrk="1" hangingPunct="1">
              <a:spcBef>
                <a:spcPct val="0"/>
              </a:spcBef>
              <a:buClrTx/>
              <a:buSzTx/>
              <a:buFontTx/>
              <a:buNone/>
            </a:pPr>
            <a:fld id="{1C78A306-3830-498B-A623-640B6940D7D0}" type="slidenum">
              <a:rPr lang="tr-TR" altLang="tr-TR" sz="1200" b="0">
                <a:solidFill>
                  <a:schemeClr val="tx1"/>
                </a:solidFill>
                <a:latin typeface="Arial" charset="0"/>
              </a:rPr>
              <a:pPr algn="r" eaLnBrk="1" hangingPunct="1">
                <a:spcBef>
                  <a:spcPct val="0"/>
                </a:spcBef>
                <a:buClrTx/>
                <a:buSzTx/>
                <a:buFontTx/>
                <a:buNone/>
              </a:pPr>
              <a:t>22</a:t>
            </a:fld>
            <a:endParaRPr lang="tr-TR" altLang="tr-TR" sz="1200" b="0">
              <a:solidFill>
                <a:schemeClr val="tx1"/>
              </a:solidFill>
              <a:latin typeface="Arial" charset="0"/>
            </a:endParaRPr>
          </a:p>
        </p:txBody>
      </p:sp>
      <p:sp>
        <p:nvSpPr>
          <p:cNvPr id="51203" name="Rectangle 2"/>
          <p:cNvSpPr>
            <a:spLocks noGrp="1" noRot="1" noChangeAspect="1" noChangeArrowheads="1" noTextEdit="1"/>
          </p:cNvSpPr>
          <p:nvPr>
            <p:ph type="sldImg"/>
          </p:nvPr>
        </p:nvSpPr>
        <p:spPr>
          <a:xfrm>
            <a:off x="381000" y="685800"/>
            <a:ext cx="6096000" cy="3429000"/>
          </a:xfrm>
          <a:ln/>
        </p:spPr>
      </p:sp>
      <p:sp>
        <p:nvSpPr>
          <p:cNvPr id="51204" name="Rectangle 3"/>
          <p:cNvSpPr>
            <a:spLocks noGrp="1" noChangeArrowheads="1"/>
          </p:cNvSpPr>
          <p:nvPr>
            <p:ph type="body" idx="1"/>
          </p:nvPr>
        </p:nvSpPr>
        <p:spPr>
          <a:xfrm>
            <a:off x="685637" y="4342450"/>
            <a:ext cx="5486727" cy="41158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pPr eaLnBrk="1" hangingPunct="1"/>
            <a:endParaRPr lang="tr-TR" alt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txBox="1">
            <a:spLocks noGrp="1" noChangeArrowheads="1"/>
          </p:cNvSpPr>
          <p:nvPr/>
        </p:nvSpPr>
        <p:spPr bwMode="auto">
          <a:xfrm>
            <a:off x="3883643" y="8684899"/>
            <a:ext cx="2972724"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600" b="1">
                <a:solidFill>
                  <a:schemeClr val="accent1"/>
                </a:solidFill>
                <a:latin typeface="Albertus" pitchFamily="34" charset="0"/>
                <a:cs typeface="Arial" charset="0"/>
              </a:defRPr>
            </a:lvl1pPr>
            <a:lvl2pPr marL="742950" indent="-285750">
              <a:defRPr sz="1600" b="1">
                <a:solidFill>
                  <a:schemeClr val="accent1"/>
                </a:solidFill>
                <a:latin typeface="Albertus" pitchFamily="34" charset="0"/>
                <a:cs typeface="Arial" charset="0"/>
              </a:defRPr>
            </a:lvl2pPr>
            <a:lvl3pPr marL="1143000" indent="-228600">
              <a:defRPr sz="1600" b="1">
                <a:solidFill>
                  <a:schemeClr val="accent1"/>
                </a:solidFill>
                <a:latin typeface="Albertus" pitchFamily="34" charset="0"/>
                <a:cs typeface="Arial" charset="0"/>
              </a:defRPr>
            </a:lvl3pPr>
            <a:lvl4pPr marL="1600200" indent="-228600">
              <a:defRPr sz="1600" b="1">
                <a:solidFill>
                  <a:schemeClr val="accent1"/>
                </a:solidFill>
                <a:latin typeface="Albertus" pitchFamily="34" charset="0"/>
                <a:cs typeface="Arial" charset="0"/>
              </a:defRPr>
            </a:lvl4pPr>
            <a:lvl5pPr marL="2057400" indent="-228600">
              <a:defRPr sz="1600" b="1">
                <a:solidFill>
                  <a:schemeClr val="accent1"/>
                </a:solidFill>
                <a:latin typeface="Albertus" pitchFamily="34" charset="0"/>
                <a:cs typeface="Arial" charset="0"/>
              </a:defRPr>
            </a:lvl5pPr>
            <a:lvl6pPr marL="25146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pPr algn="r" eaLnBrk="1" hangingPunct="1">
              <a:spcBef>
                <a:spcPct val="0"/>
              </a:spcBef>
              <a:buClrTx/>
              <a:buSzTx/>
              <a:buFontTx/>
              <a:buNone/>
            </a:pPr>
            <a:fld id="{DD615740-4C6C-45F1-9191-7E3A0C1D159B}" type="slidenum">
              <a:rPr lang="tr-TR" altLang="tr-TR" sz="1200" b="0">
                <a:solidFill>
                  <a:schemeClr val="tx1"/>
                </a:solidFill>
                <a:latin typeface="Arial" charset="0"/>
              </a:rPr>
              <a:pPr algn="r" eaLnBrk="1" hangingPunct="1">
                <a:spcBef>
                  <a:spcPct val="0"/>
                </a:spcBef>
                <a:buClrTx/>
                <a:buSzTx/>
                <a:buFontTx/>
                <a:buNone/>
              </a:pPr>
              <a:t>23</a:t>
            </a:fld>
            <a:endParaRPr lang="tr-TR" altLang="tr-TR" sz="1200" b="0">
              <a:solidFill>
                <a:schemeClr val="tx1"/>
              </a:solidFill>
              <a:latin typeface="Arial" charset="0"/>
            </a:endParaRPr>
          </a:p>
        </p:txBody>
      </p:sp>
      <p:sp>
        <p:nvSpPr>
          <p:cNvPr id="52227" name="Rectangle 2"/>
          <p:cNvSpPr>
            <a:spLocks noGrp="1" noRot="1" noChangeAspect="1" noChangeArrowheads="1" noTextEdit="1"/>
          </p:cNvSpPr>
          <p:nvPr>
            <p:ph type="sldImg"/>
          </p:nvPr>
        </p:nvSpPr>
        <p:spPr>
          <a:xfrm>
            <a:off x="381000" y="685800"/>
            <a:ext cx="6096000" cy="3429000"/>
          </a:xfrm>
          <a:ln/>
        </p:spPr>
      </p:sp>
      <p:sp>
        <p:nvSpPr>
          <p:cNvPr id="52228" name="Rectangle 3"/>
          <p:cNvSpPr>
            <a:spLocks noGrp="1" noChangeArrowheads="1"/>
          </p:cNvSpPr>
          <p:nvPr>
            <p:ph type="body" idx="1"/>
          </p:nvPr>
        </p:nvSpPr>
        <p:spPr>
          <a:xfrm>
            <a:off x="685637" y="4342450"/>
            <a:ext cx="5486727" cy="41158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pPr eaLnBrk="1" hangingPunct="1"/>
            <a:endParaRPr lang="tr-TR" alt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noChangeArrowheads="1"/>
          </p:cNvSpPr>
          <p:nvPr/>
        </p:nvSpPr>
        <p:spPr bwMode="auto">
          <a:xfrm>
            <a:off x="3883643" y="8684899"/>
            <a:ext cx="2972724" cy="457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600" b="1">
                <a:solidFill>
                  <a:schemeClr val="accent1"/>
                </a:solidFill>
                <a:latin typeface="Albertus" pitchFamily="34" charset="0"/>
                <a:cs typeface="Arial" charset="0"/>
              </a:defRPr>
            </a:lvl1pPr>
            <a:lvl2pPr marL="742950" indent="-285750">
              <a:defRPr sz="1600" b="1">
                <a:solidFill>
                  <a:schemeClr val="accent1"/>
                </a:solidFill>
                <a:latin typeface="Albertus" pitchFamily="34" charset="0"/>
                <a:cs typeface="Arial" charset="0"/>
              </a:defRPr>
            </a:lvl2pPr>
            <a:lvl3pPr marL="1143000" indent="-228600">
              <a:defRPr sz="1600" b="1">
                <a:solidFill>
                  <a:schemeClr val="accent1"/>
                </a:solidFill>
                <a:latin typeface="Albertus" pitchFamily="34" charset="0"/>
                <a:cs typeface="Arial" charset="0"/>
              </a:defRPr>
            </a:lvl3pPr>
            <a:lvl4pPr marL="1600200" indent="-228600">
              <a:defRPr sz="1600" b="1">
                <a:solidFill>
                  <a:schemeClr val="accent1"/>
                </a:solidFill>
                <a:latin typeface="Albertus" pitchFamily="34" charset="0"/>
                <a:cs typeface="Arial" charset="0"/>
              </a:defRPr>
            </a:lvl4pPr>
            <a:lvl5pPr marL="2057400" indent="-228600">
              <a:defRPr sz="1600" b="1">
                <a:solidFill>
                  <a:schemeClr val="accent1"/>
                </a:solidFill>
                <a:latin typeface="Albertus" pitchFamily="34" charset="0"/>
                <a:cs typeface="Arial" charset="0"/>
              </a:defRPr>
            </a:lvl5pPr>
            <a:lvl6pPr marL="25146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pPr algn="r" eaLnBrk="1" hangingPunct="1">
              <a:spcBef>
                <a:spcPct val="0"/>
              </a:spcBef>
              <a:buClrTx/>
              <a:buSzTx/>
              <a:buFontTx/>
              <a:buNone/>
            </a:pPr>
            <a:fld id="{4B6FE0FF-DC3D-4B3D-94C6-A4E6405DE81A}" type="slidenum">
              <a:rPr lang="tr-TR" altLang="tr-TR" sz="1200" b="0">
                <a:solidFill>
                  <a:schemeClr val="tx1"/>
                </a:solidFill>
                <a:latin typeface="Arial" charset="0"/>
              </a:rPr>
              <a:pPr algn="r" eaLnBrk="1" hangingPunct="1">
                <a:spcBef>
                  <a:spcPct val="0"/>
                </a:spcBef>
                <a:buClrTx/>
                <a:buSzTx/>
                <a:buFontTx/>
                <a:buNone/>
              </a:pPr>
              <a:t>24</a:t>
            </a:fld>
            <a:endParaRPr lang="tr-TR" altLang="tr-TR" sz="1200" b="0">
              <a:solidFill>
                <a:schemeClr val="tx1"/>
              </a:solidFill>
              <a:latin typeface="Arial" charset="0"/>
            </a:endParaRPr>
          </a:p>
        </p:txBody>
      </p:sp>
      <p:sp>
        <p:nvSpPr>
          <p:cNvPr id="53251" name="Rectangle 2"/>
          <p:cNvSpPr>
            <a:spLocks noGrp="1" noRot="1" noChangeAspect="1" noChangeArrowheads="1" noTextEdit="1"/>
          </p:cNvSpPr>
          <p:nvPr>
            <p:ph type="sldImg"/>
          </p:nvPr>
        </p:nvSpPr>
        <p:spPr>
          <a:xfrm>
            <a:off x="381000" y="685800"/>
            <a:ext cx="6096000" cy="3429000"/>
          </a:xfrm>
          <a:ln/>
        </p:spPr>
      </p:sp>
      <p:sp>
        <p:nvSpPr>
          <p:cNvPr id="53252" name="Rectangle 3"/>
          <p:cNvSpPr>
            <a:spLocks noGrp="1" noChangeArrowheads="1"/>
          </p:cNvSpPr>
          <p:nvPr>
            <p:ph type="body" idx="1"/>
          </p:nvPr>
        </p:nvSpPr>
        <p:spPr>
          <a:xfrm>
            <a:off x="685637" y="4342450"/>
            <a:ext cx="5486727" cy="41158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pPr eaLnBrk="1" hangingPunct="1"/>
            <a:endParaRPr lang="tr-TR"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4.03.2025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598575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4.03.2025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955303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4.03.2025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134550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4.03.2025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56334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4.03.2025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702653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p>
            <a:fld id="{F36B85B7-8636-0C4C-B77F-113F5C6F65B4}" type="datetimeFigureOut">
              <a:rPr lang="tr-TR" smtClean="0"/>
              <a:t>4.03.2025</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059619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
İkinci düzey
Üçüncü düzey
Dördüncü düzey
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4.03.2025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1940017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36B85B7-8636-0C4C-B77F-113F5C6F65B4}" type="datetimeFigureOut">
              <a:rPr lang="tr-TR" smtClean="0"/>
              <a:t>4.03.2025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890565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B85B7-8636-0C4C-B77F-113F5C6F65B4}" type="datetimeFigureOut">
              <a:rPr lang="tr-TR" smtClean="0"/>
              <a:t>4.03.2025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13748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9" name="Date Placeholder 8"/>
          <p:cNvSpPr>
            <a:spLocks noGrp="1"/>
          </p:cNvSpPr>
          <p:nvPr>
            <p:ph type="dt" sz="half" idx="10"/>
          </p:nvPr>
        </p:nvSpPr>
        <p:spPr/>
        <p:txBody>
          <a:bodyPr/>
          <a:lstStyle/>
          <a:p>
            <a:fld id="{F36B85B7-8636-0C4C-B77F-113F5C6F65B4}" type="datetimeFigureOut">
              <a:rPr lang="tr-TR" smtClean="0"/>
              <a:t>4.03.2025</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81421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F36B85B7-8636-0C4C-B77F-113F5C6F65B4}" type="datetimeFigureOut">
              <a:rPr lang="tr-TR" smtClean="0"/>
              <a:t>4.03.2025</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53155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F36B85B7-8636-0C4C-B77F-113F5C6F65B4}" type="datetimeFigureOut">
              <a:rPr lang="tr-TR" smtClean="0"/>
              <a:t>4.03.2025</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90820359-39E2-2248-9560-4F01914582F6}" type="slidenum">
              <a:rPr lang="tr-TR" smtClean="0"/>
              <a:t>‹#›</a:t>
            </a:fld>
            <a:endParaRPr lang="tr-TR"/>
          </a:p>
        </p:txBody>
      </p:sp>
    </p:spTree>
    <p:extLst>
      <p:ext uri="{BB962C8B-B14F-4D97-AF65-F5344CB8AC3E}">
        <p14:creationId xmlns:p14="http://schemas.microsoft.com/office/powerpoint/2010/main" val="276131376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E&#287;er%20bir%20d&#252;zen%20h&#252;km&#252;%20(inzibati%20h&#252;k&#252;m)%20s&#246;z%20konusu%20ise,%20kanuni%20yasaklara%20ayk&#305;r&#305;l&#305;k%20halinde%20yap&#305;lan%20hukuki%20i&#351;lem%20veya%20i&#351;%20akdi%20ge&#231;erlili&#287;ini%20koruyabilir,%20h&#252;km&#252;%20ihlal%20edenler%20sadece%20idari%20veya%20cezai%20yapt&#305;r&#305;mlarla%20kar&#351;&#305;%20kar&#351;&#305;ya%20kal&#305;rla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C34D7D2-4820-3546-9D0D-836CDB550997}"/>
              </a:ext>
            </a:extLst>
          </p:cNvPr>
          <p:cNvSpPr>
            <a:spLocks noGrp="1"/>
          </p:cNvSpPr>
          <p:nvPr>
            <p:ph type="ctrTitle"/>
          </p:nvPr>
        </p:nvSpPr>
        <p:spPr/>
        <p:txBody>
          <a:bodyPr>
            <a:normAutofit/>
          </a:bodyPr>
          <a:lstStyle/>
          <a:p>
            <a:r>
              <a:rPr lang="tr-TR" cap="none" dirty="0" smtClean="0">
                <a:solidFill>
                  <a:schemeClr val="accent2">
                    <a:lumMod val="50000"/>
                  </a:schemeClr>
                </a:solidFill>
              </a:rPr>
              <a:t>BANKACILIK HUKUKU</a:t>
            </a:r>
            <a:endParaRPr lang="tr-TR" cap="none" dirty="0">
              <a:solidFill>
                <a:schemeClr val="accent2">
                  <a:lumMod val="50000"/>
                </a:schemeClr>
              </a:solidFill>
            </a:endParaRPr>
          </a:p>
        </p:txBody>
      </p:sp>
      <p:sp>
        <p:nvSpPr>
          <p:cNvPr id="6" name="Alt Başlık 5"/>
          <p:cNvSpPr>
            <a:spLocks noGrp="1"/>
          </p:cNvSpPr>
          <p:nvPr>
            <p:ph type="subTitle" idx="1"/>
          </p:nvPr>
        </p:nvSpPr>
        <p:spPr/>
        <p:txBody>
          <a:bodyPr/>
          <a:lstStyle/>
          <a:p>
            <a:pPr algn="r"/>
            <a:r>
              <a:rPr lang="tr-TR" dirty="0" smtClean="0">
                <a:solidFill>
                  <a:schemeClr val="accent2">
                    <a:lumMod val="50000"/>
                  </a:schemeClr>
                </a:solidFill>
              </a:rPr>
              <a:t>BANKACILIK HUKUKUNUN KONUSU VE TEMEL KAVRAMLAR</a:t>
            </a:r>
            <a:endParaRPr lang="tr-TR" dirty="0"/>
          </a:p>
        </p:txBody>
      </p:sp>
      <p:pic>
        <p:nvPicPr>
          <p:cNvPr id="4" name="Resim 3">
            <a:extLst>
              <a:ext uri="{FF2B5EF4-FFF2-40B4-BE49-F238E27FC236}">
                <a16:creationId xmlns:a16="http://schemas.microsoft.com/office/drawing/2014/main" xmlns=""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75293" y="196088"/>
            <a:ext cx="6016707" cy="1351135"/>
          </a:xfrm>
          <a:prstGeom prst="rect">
            <a:avLst/>
          </a:prstGeom>
        </p:spPr>
      </p:pic>
    </p:spTree>
    <p:extLst>
      <p:ext uri="{BB962C8B-B14F-4D97-AF65-F5344CB8AC3E}">
        <p14:creationId xmlns:p14="http://schemas.microsoft.com/office/powerpoint/2010/main" val="145230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tr-TR" altLang="tr-TR" cap="none" dirty="0" smtClean="0">
                <a:solidFill>
                  <a:schemeClr val="tx1"/>
                </a:solidFill>
              </a:rPr>
              <a:t>Finansal Piyasalarda Güven ve İstikrarın Sağlanması</a:t>
            </a:r>
          </a:p>
        </p:txBody>
      </p:sp>
      <p:sp>
        <p:nvSpPr>
          <p:cNvPr id="21508" name="Rectangle 3"/>
          <p:cNvSpPr>
            <a:spLocks noGrp="1" noChangeArrowheads="1"/>
          </p:cNvSpPr>
          <p:nvPr>
            <p:ph idx="1"/>
          </p:nvPr>
        </p:nvSpPr>
        <p:spPr/>
        <p:txBody>
          <a:bodyPr>
            <a:noAutofit/>
          </a:bodyPr>
          <a:lstStyle/>
          <a:p>
            <a:pPr algn="just" eaLnBrk="1" hangingPunct="1">
              <a:spcBef>
                <a:spcPts val="600"/>
              </a:spcBef>
              <a:buFont typeface="Wingdings" pitchFamily="2" charset="2"/>
              <a:buNone/>
              <a:defRPr/>
            </a:pPr>
            <a:r>
              <a:rPr lang="tr-TR" sz="2400" dirty="0" smtClean="0">
                <a:latin typeface="+mj-lt"/>
              </a:rPr>
              <a:t>Finansal piyasalarda istikrar; </a:t>
            </a:r>
          </a:p>
          <a:p>
            <a:pPr algn="just" eaLnBrk="1" hangingPunct="1">
              <a:spcBef>
                <a:spcPts val="600"/>
              </a:spcBef>
              <a:buFont typeface="Wingdings" pitchFamily="2" charset="2"/>
              <a:buNone/>
              <a:defRPr/>
            </a:pPr>
            <a:r>
              <a:rPr lang="tr-TR" sz="2400" dirty="0" smtClean="0">
                <a:latin typeface="+mj-lt"/>
              </a:rPr>
              <a:t>	</a:t>
            </a:r>
          </a:p>
          <a:p>
            <a:pPr algn="just" eaLnBrk="1" hangingPunct="1">
              <a:spcBef>
                <a:spcPts val="600"/>
              </a:spcBef>
              <a:buFont typeface="Wingdings" pitchFamily="2" charset="2"/>
              <a:buNone/>
              <a:defRPr/>
            </a:pPr>
            <a:r>
              <a:rPr lang="tr-TR" sz="2400" dirty="0" smtClean="0">
                <a:latin typeface="+mj-lt"/>
              </a:rPr>
              <a:t>- Finansal sistemi koruyacak </a:t>
            </a:r>
            <a:r>
              <a:rPr lang="tr-TR" sz="2400" b="1" i="1" dirty="0" smtClean="0">
                <a:latin typeface="+mj-lt"/>
              </a:rPr>
              <a:t>güvenceler</a:t>
            </a:r>
            <a:r>
              <a:rPr lang="tr-TR" sz="2400" dirty="0" smtClean="0">
                <a:latin typeface="+mj-lt"/>
              </a:rPr>
              <a:t>in verilmesi, </a:t>
            </a:r>
          </a:p>
          <a:p>
            <a:pPr algn="just" eaLnBrk="1" hangingPunct="1">
              <a:spcBef>
                <a:spcPts val="600"/>
              </a:spcBef>
              <a:buFont typeface="Wingdings" pitchFamily="2" charset="2"/>
              <a:buNone/>
              <a:defRPr/>
            </a:pPr>
            <a:r>
              <a:rPr lang="tr-TR" sz="2400" dirty="0" smtClean="0">
                <a:latin typeface="+mj-lt"/>
              </a:rPr>
              <a:t>- </a:t>
            </a:r>
            <a:r>
              <a:rPr lang="tr-TR" sz="2400" b="1" i="1" dirty="0" smtClean="0">
                <a:latin typeface="+mj-lt"/>
              </a:rPr>
              <a:t>Kamuoyunun aydınlatılması</a:t>
            </a:r>
            <a:r>
              <a:rPr lang="tr-TR" sz="2400" dirty="0" smtClean="0">
                <a:latin typeface="+mj-lt"/>
              </a:rPr>
              <a:t>na yönelik düzenlemeler yapılması,</a:t>
            </a:r>
          </a:p>
          <a:p>
            <a:pPr algn="just" eaLnBrk="1" hangingPunct="1">
              <a:spcBef>
                <a:spcPts val="600"/>
              </a:spcBef>
              <a:buFont typeface="Wingdings" pitchFamily="2" charset="2"/>
              <a:buNone/>
              <a:defRPr/>
            </a:pPr>
            <a:r>
              <a:rPr lang="tr-TR" sz="2400" dirty="0" smtClean="0">
                <a:latin typeface="+mj-lt"/>
              </a:rPr>
              <a:t>- Piyasalara yeterli, anlaşılabilir, doğru ve zamanında </a:t>
            </a:r>
            <a:r>
              <a:rPr lang="tr-TR" sz="2400" b="1" i="1" dirty="0" smtClean="0">
                <a:latin typeface="+mj-lt"/>
              </a:rPr>
              <a:t>bilgi verilmesi</a:t>
            </a:r>
            <a:r>
              <a:rPr lang="tr-TR" sz="2400" dirty="0" smtClean="0">
                <a:latin typeface="+mj-lt"/>
              </a:rPr>
              <a:t>, </a:t>
            </a:r>
          </a:p>
          <a:p>
            <a:pPr algn="just" eaLnBrk="1" hangingPunct="1">
              <a:spcBef>
                <a:spcPts val="600"/>
              </a:spcBef>
              <a:buFont typeface="Wingdings" pitchFamily="2" charset="2"/>
              <a:buNone/>
              <a:defRPr/>
            </a:pPr>
            <a:endParaRPr lang="tr-TR" sz="2400" dirty="0" smtClean="0">
              <a:latin typeface="+mj-lt"/>
            </a:endParaRPr>
          </a:p>
          <a:p>
            <a:pPr algn="just" eaLnBrk="1" hangingPunct="1">
              <a:spcBef>
                <a:spcPts val="600"/>
              </a:spcBef>
              <a:buFont typeface="Wingdings" pitchFamily="2" charset="2"/>
              <a:buNone/>
              <a:defRPr/>
            </a:pPr>
            <a:r>
              <a:rPr lang="tr-TR" sz="2400" dirty="0" smtClean="0">
                <a:latin typeface="+mj-lt"/>
              </a:rPr>
              <a:t>ile sağlanır.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529284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tr-TR" altLang="tr-TR" cap="none" dirty="0" smtClean="0">
                <a:solidFill>
                  <a:schemeClr val="tx1"/>
                </a:solidFill>
              </a:rPr>
              <a:t>Kredi Sisteminin Etkin Bir Şekilde Çalışması</a:t>
            </a:r>
          </a:p>
        </p:txBody>
      </p:sp>
      <p:sp>
        <p:nvSpPr>
          <p:cNvPr id="22532" name="Rectangle 3"/>
          <p:cNvSpPr>
            <a:spLocks noGrp="1" noChangeArrowheads="1"/>
          </p:cNvSpPr>
          <p:nvPr>
            <p:ph idx="1"/>
          </p:nvPr>
        </p:nvSpPr>
        <p:spPr/>
        <p:txBody>
          <a:bodyPr>
            <a:normAutofit/>
          </a:bodyPr>
          <a:lstStyle/>
          <a:p>
            <a:pPr marL="0" indent="0" algn="just" eaLnBrk="1" hangingPunct="1">
              <a:spcBef>
                <a:spcPts val="600"/>
              </a:spcBef>
              <a:buNone/>
              <a:defRPr/>
            </a:pPr>
            <a:r>
              <a:rPr lang="tr-TR" sz="2400" dirty="0" smtClean="0">
                <a:latin typeface="+mj-lt"/>
              </a:rPr>
              <a:t>Kredi sisteminin etkinliği aşağıdaki göstergelerden anlaşılabilir; </a:t>
            </a:r>
          </a:p>
          <a:p>
            <a:pPr marL="0" indent="0" algn="just" eaLnBrk="1" hangingPunct="1">
              <a:spcBef>
                <a:spcPts val="600"/>
              </a:spcBef>
              <a:buNone/>
              <a:defRPr/>
            </a:pPr>
            <a:endParaRPr lang="tr-TR" sz="2400" dirty="0" smtClean="0">
              <a:latin typeface="+mj-lt"/>
            </a:endParaRPr>
          </a:p>
          <a:p>
            <a:pPr lvl="1" algn="just">
              <a:spcBef>
                <a:spcPts val="600"/>
              </a:spcBef>
              <a:defRPr/>
            </a:pPr>
            <a:r>
              <a:rPr lang="tr-TR" sz="2200" dirty="0" smtClean="0">
                <a:latin typeface="+mj-lt"/>
              </a:rPr>
              <a:t>Mevduat ve kredi </a:t>
            </a:r>
            <a:r>
              <a:rPr lang="tr-TR" sz="2200" b="1" i="1" dirty="0" smtClean="0">
                <a:latin typeface="+mj-lt"/>
              </a:rPr>
              <a:t>faizleri arasındaki fark</a:t>
            </a:r>
            <a:r>
              <a:rPr lang="tr-TR" sz="2200" dirty="0" smtClean="0">
                <a:latin typeface="+mj-lt"/>
              </a:rPr>
              <a:t>ın azalması,</a:t>
            </a:r>
          </a:p>
          <a:p>
            <a:pPr lvl="1" algn="just">
              <a:spcBef>
                <a:spcPts val="600"/>
              </a:spcBef>
              <a:defRPr/>
            </a:pPr>
            <a:r>
              <a:rPr lang="tr-TR" sz="2200" dirty="0" smtClean="0">
                <a:latin typeface="+mj-lt"/>
              </a:rPr>
              <a:t>Verilen </a:t>
            </a:r>
            <a:r>
              <a:rPr lang="tr-TR" sz="2200" b="1" i="1" dirty="0" smtClean="0">
                <a:latin typeface="+mj-lt"/>
              </a:rPr>
              <a:t>hizmetlerin çeşitliliği</a:t>
            </a:r>
            <a:r>
              <a:rPr lang="tr-TR" sz="2200" dirty="0" smtClean="0">
                <a:latin typeface="+mj-lt"/>
              </a:rPr>
              <a:t>ndeki zenginlik, </a:t>
            </a:r>
          </a:p>
          <a:p>
            <a:pPr lvl="1" algn="just">
              <a:spcBef>
                <a:spcPts val="600"/>
              </a:spcBef>
              <a:defRPr/>
            </a:pPr>
            <a:r>
              <a:rPr lang="tr-TR" sz="2200" b="1" i="1" dirty="0" smtClean="0">
                <a:latin typeface="+mj-lt"/>
              </a:rPr>
              <a:t>Ödemelerin hızlı ve maliyetsiz</a:t>
            </a:r>
            <a:r>
              <a:rPr lang="tr-TR" sz="2200" dirty="0" smtClean="0">
                <a:latin typeface="+mj-lt"/>
              </a:rPr>
              <a:t> bir şekilde gerçekleşmesi, </a:t>
            </a:r>
          </a:p>
          <a:p>
            <a:pPr lvl="1" algn="just">
              <a:spcBef>
                <a:spcPts val="600"/>
              </a:spcBef>
              <a:defRPr/>
            </a:pPr>
            <a:r>
              <a:rPr lang="tr-TR" sz="2200" dirty="0" smtClean="0">
                <a:latin typeface="+mj-lt"/>
              </a:rPr>
              <a:t>Fonların </a:t>
            </a:r>
            <a:r>
              <a:rPr lang="tr-TR" sz="2200" b="1" i="1" dirty="0" smtClean="0">
                <a:latin typeface="+mj-lt"/>
              </a:rPr>
              <a:t>üretken yatırımlar</a:t>
            </a:r>
            <a:r>
              <a:rPr lang="tr-TR" sz="2200" dirty="0" smtClean="0">
                <a:latin typeface="+mj-lt"/>
              </a:rPr>
              <a:t>a aktarılması.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7904508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tr-TR" altLang="tr-TR" cap="none" dirty="0" smtClean="0">
                <a:solidFill>
                  <a:schemeClr val="tx1"/>
                </a:solidFill>
              </a:rPr>
              <a:t>Tasarruf Sahiplerinin Hak ve Menfaatlerinin Korunması</a:t>
            </a:r>
          </a:p>
        </p:txBody>
      </p:sp>
      <p:sp>
        <p:nvSpPr>
          <p:cNvPr id="14339" name="Rectangle 3"/>
          <p:cNvSpPr>
            <a:spLocks noGrp="1" noChangeArrowheads="1"/>
          </p:cNvSpPr>
          <p:nvPr>
            <p:ph idx="1"/>
          </p:nvPr>
        </p:nvSpPr>
        <p:spPr>
          <a:xfrm>
            <a:off x="2231136" y="2638044"/>
            <a:ext cx="7729728" cy="4022529"/>
          </a:xfrm>
        </p:spPr>
        <p:txBody>
          <a:bodyPr>
            <a:noAutofit/>
          </a:bodyPr>
          <a:lstStyle/>
          <a:p>
            <a:pPr algn="just">
              <a:spcBef>
                <a:spcPts val="600"/>
              </a:spcBef>
              <a:defRPr/>
            </a:pPr>
            <a:r>
              <a:rPr lang="tr-TR" sz="2400" dirty="0" smtClean="0">
                <a:latin typeface="+mj-lt"/>
              </a:rPr>
              <a:t>Tasarrufların korunmasının amacı, tasarruf sahiplerinin güven duygusu içinde bankalara para yatırmalarını sağlamaktır. </a:t>
            </a:r>
          </a:p>
          <a:p>
            <a:pPr lvl="1" algn="just">
              <a:spcBef>
                <a:spcPts val="600"/>
              </a:spcBef>
              <a:defRPr/>
            </a:pPr>
            <a:r>
              <a:rPr lang="tr-TR" sz="2000" dirty="0" smtClean="0">
                <a:latin typeface="+mj-lt"/>
              </a:rPr>
              <a:t>Tasarruf sahiplerinin hak ve menfaatlerinin korunması;  bankaların işlevlerinin gerektirdiği mali güç ve itibarı haiz mevzuata, bankacılık ilke ve teamüllerine uygun, emniyetli, seyyal ve verimli bir şekilde çalışmasını sağlayacak ortamın tesisi ile mümkün olur. </a:t>
            </a:r>
          </a:p>
          <a:p>
            <a:pPr lvl="1" algn="just">
              <a:spcBef>
                <a:spcPts val="600"/>
              </a:spcBef>
              <a:defRPr/>
            </a:pPr>
            <a:r>
              <a:rPr lang="tr-TR" sz="2000" dirty="0" smtClean="0">
                <a:latin typeface="+mj-lt"/>
              </a:rPr>
              <a:t>Özel anlamda tasarrufların korunması, tasarruf sahiplerine diğer alacaklılar karşısında imtiyaz sağlanması şekilde tezahür eder.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77109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5397" t="4703" r="6140" b="20049"/>
          <a:stretch/>
        </p:blipFill>
        <p:spPr bwMode="auto">
          <a:xfrm>
            <a:off x="1329068" y="1201479"/>
            <a:ext cx="9329761" cy="446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45621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281" t="2522" r="6398" b="11756"/>
          <a:stretch/>
        </p:blipFill>
        <p:spPr bwMode="auto">
          <a:xfrm>
            <a:off x="1233375" y="829340"/>
            <a:ext cx="9453024" cy="522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428372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Başlık 1"/>
          <p:cNvSpPr>
            <a:spLocks noGrp="1"/>
          </p:cNvSpPr>
          <p:nvPr>
            <p:ph type="title"/>
          </p:nvPr>
        </p:nvSpPr>
        <p:spPr/>
        <p:txBody>
          <a:bodyPr/>
          <a:lstStyle/>
          <a:p>
            <a:r>
              <a:rPr lang="tr-TR" altLang="tr-TR" cap="none" dirty="0" smtClean="0"/>
              <a:t>Kanuna Tabi Olan Kurumlar</a:t>
            </a:r>
            <a:endParaRPr lang="tr-TR" altLang="tr-TR" dirty="0" smtClean="0"/>
          </a:p>
        </p:txBody>
      </p:sp>
      <p:sp>
        <p:nvSpPr>
          <p:cNvPr id="16387" name="Rectangle 6"/>
          <p:cNvSpPr>
            <a:spLocks noGrp="1" noChangeArrowheads="1"/>
          </p:cNvSpPr>
          <p:nvPr>
            <p:ph idx="1"/>
          </p:nvPr>
        </p:nvSpPr>
        <p:spPr>
          <a:xfrm>
            <a:off x="2231136" y="2326314"/>
            <a:ext cx="7729728" cy="3101983"/>
          </a:xfrm>
        </p:spPr>
        <p:txBody>
          <a:bodyPr>
            <a:noAutofit/>
          </a:bodyPr>
          <a:lstStyle/>
          <a:p>
            <a:pPr marL="457200" indent="-457200" algn="just">
              <a:lnSpc>
                <a:spcPct val="120000"/>
              </a:lnSpc>
              <a:spcBef>
                <a:spcPts val="600"/>
              </a:spcBef>
              <a:buFont typeface="+mj-lt"/>
              <a:buAutoNum type="arabicPeriod"/>
              <a:defRPr/>
            </a:pPr>
            <a:r>
              <a:rPr lang="tr-TR" sz="2000" dirty="0"/>
              <a:t>Mevduat Bankaları </a:t>
            </a:r>
            <a:endParaRPr lang="tr-TR" sz="2000" dirty="0" smtClean="0"/>
          </a:p>
          <a:p>
            <a:pPr marL="457200" indent="-457200" algn="just">
              <a:lnSpc>
                <a:spcPct val="120000"/>
              </a:lnSpc>
              <a:spcBef>
                <a:spcPts val="600"/>
              </a:spcBef>
              <a:buFont typeface="+mj-lt"/>
              <a:buAutoNum type="arabicPeriod"/>
              <a:defRPr/>
            </a:pPr>
            <a:r>
              <a:rPr lang="tr-TR" sz="2000" dirty="0" smtClean="0"/>
              <a:t>Katılım </a:t>
            </a:r>
            <a:r>
              <a:rPr lang="tr-TR" sz="2000" dirty="0"/>
              <a:t>Bankaları </a:t>
            </a:r>
            <a:endParaRPr lang="tr-TR" sz="2000" dirty="0" smtClean="0"/>
          </a:p>
          <a:p>
            <a:pPr marL="457200" indent="-457200" algn="just">
              <a:lnSpc>
                <a:spcPct val="120000"/>
              </a:lnSpc>
              <a:spcBef>
                <a:spcPts val="600"/>
              </a:spcBef>
              <a:buFont typeface="+mj-lt"/>
              <a:buAutoNum type="arabicPeriod"/>
              <a:defRPr/>
            </a:pPr>
            <a:r>
              <a:rPr lang="tr-TR" sz="2000" dirty="0" smtClean="0"/>
              <a:t>Kalkınma </a:t>
            </a:r>
            <a:r>
              <a:rPr lang="tr-TR" sz="2000" dirty="0"/>
              <a:t>ve Yatırım Bankaları </a:t>
            </a:r>
            <a:endParaRPr lang="tr-TR" sz="2000" dirty="0" smtClean="0"/>
          </a:p>
          <a:p>
            <a:pPr marL="457200" indent="-457200" algn="just">
              <a:lnSpc>
                <a:spcPct val="120000"/>
              </a:lnSpc>
              <a:spcBef>
                <a:spcPts val="600"/>
              </a:spcBef>
              <a:buFont typeface="+mj-lt"/>
              <a:buAutoNum type="arabicPeriod"/>
              <a:defRPr/>
            </a:pPr>
            <a:r>
              <a:rPr lang="tr-TR" sz="2000" dirty="0" smtClean="0"/>
              <a:t>Yurt </a:t>
            </a:r>
            <a:r>
              <a:rPr lang="tr-TR" sz="2000" dirty="0"/>
              <a:t>dışında kurulu bu nitelikteki kuruluşların Türkiye'deki şubeleri </a:t>
            </a:r>
            <a:endParaRPr lang="tr-TR" sz="2000" dirty="0" smtClean="0"/>
          </a:p>
          <a:p>
            <a:pPr marL="457200" indent="-457200" algn="just">
              <a:lnSpc>
                <a:spcPct val="120000"/>
              </a:lnSpc>
              <a:spcBef>
                <a:spcPts val="600"/>
              </a:spcBef>
              <a:buFont typeface="+mj-lt"/>
              <a:buAutoNum type="arabicPeriod"/>
              <a:defRPr/>
            </a:pPr>
            <a:r>
              <a:rPr lang="tr-TR" sz="2000" dirty="0" smtClean="0"/>
              <a:t>Finansal </a:t>
            </a:r>
            <a:r>
              <a:rPr lang="tr-TR" sz="2000" dirty="0"/>
              <a:t>Holding Şirketleri </a:t>
            </a:r>
            <a:endParaRPr lang="tr-TR" sz="2000" dirty="0" smtClean="0"/>
          </a:p>
          <a:p>
            <a:pPr marL="457200" indent="-457200" algn="just">
              <a:lnSpc>
                <a:spcPct val="120000"/>
              </a:lnSpc>
              <a:spcBef>
                <a:spcPts val="600"/>
              </a:spcBef>
              <a:buFont typeface="+mj-lt"/>
              <a:buAutoNum type="arabicPeriod"/>
              <a:defRPr/>
            </a:pPr>
            <a:r>
              <a:rPr lang="tr-TR" sz="2000" dirty="0" smtClean="0"/>
              <a:t>Türkiye </a:t>
            </a:r>
            <a:r>
              <a:rPr lang="tr-TR" sz="2000" dirty="0"/>
              <a:t>Bankalar Birliği </a:t>
            </a:r>
            <a:endParaRPr lang="tr-TR" sz="2000" dirty="0" smtClean="0"/>
          </a:p>
          <a:p>
            <a:pPr marL="457200" indent="-457200" algn="just">
              <a:lnSpc>
                <a:spcPct val="120000"/>
              </a:lnSpc>
              <a:spcBef>
                <a:spcPts val="600"/>
              </a:spcBef>
              <a:buFont typeface="+mj-lt"/>
              <a:buAutoNum type="arabicPeriod"/>
              <a:defRPr/>
            </a:pPr>
            <a:r>
              <a:rPr lang="tr-TR" sz="2000" dirty="0" smtClean="0"/>
              <a:t>Türkiye </a:t>
            </a:r>
            <a:r>
              <a:rPr lang="tr-TR" sz="2000" dirty="0"/>
              <a:t>Katılım Bankaları Birliği </a:t>
            </a:r>
            <a:endParaRPr lang="tr-TR" sz="2000" dirty="0" smtClean="0"/>
          </a:p>
          <a:p>
            <a:pPr marL="457200" indent="-457200" algn="just">
              <a:lnSpc>
                <a:spcPct val="120000"/>
              </a:lnSpc>
              <a:spcBef>
                <a:spcPts val="600"/>
              </a:spcBef>
              <a:buFont typeface="+mj-lt"/>
              <a:buAutoNum type="arabicPeriod"/>
              <a:defRPr/>
            </a:pPr>
            <a:r>
              <a:rPr lang="tr-TR" sz="2000" dirty="0" smtClean="0"/>
              <a:t>Bankacılık </a:t>
            </a:r>
            <a:r>
              <a:rPr lang="tr-TR" sz="2000" dirty="0"/>
              <a:t>Düzenleme ve Denetleme Kurumu </a:t>
            </a:r>
            <a:endParaRPr lang="tr-TR" sz="2000" dirty="0" smtClean="0"/>
          </a:p>
          <a:p>
            <a:pPr marL="457200" indent="-457200" algn="just">
              <a:lnSpc>
                <a:spcPct val="120000"/>
              </a:lnSpc>
              <a:spcBef>
                <a:spcPts val="600"/>
              </a:spcBef>
              <a:buFont typeface="+mj-lt"/>
              <a:buAutoNum type="arabicPeriod"/>
              <a:defRPr/>
            </a:pPr>
            <a:r>
              <a:rPr lang="tr-TR" sz="2000" dirty="0" smtClean="0"/>
              <a:t>Tasarruf </a:t>
            </a:r>
            <a:r>
              <a:rPr lang="tr-TR" sz="2000" dirty="0"/>
              <a:t>Mevduatı ve Sigorta Fonu </a:t>
            </a:r>
            <a:endParaRPr lang="tr-TR" sz="2000" dirty="0" smtClean="0"/>
          </a:p>
          <a:p>
            <a:pPr marL="457200" indent="-457200" algn="just">
              <a:lnSpc>
                <a:spcPct val="120000"/>
              </a:lnSpc>
              <a:spcBef>
                <a:spcPts val="600"/>
              </a:spcBef>
              <a:buFont typeface="+mj-lt"/>
              <a:buAutoNum type="arabicPeriod"/>
              <a:defRPr/>
            </a:pPr>
            <a:r>
              <a:rPr lang="tr-TR" sz="2000" dirty="0" smtClean="0"/>
              <a:t>Varlık </a:t>
            </a:r>
            <a:r>
              <a:rPr lang="tr-TR" sz="2000" dirty="0"/>
              <a:t>Yönetim Şirketleri </a:t>
            </a:r>
            <a:endParaRPr lang="tr-TR" sz="20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8483793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Başlık 1"/>
          <p:cNvSpPr>
            <a:spLocks noGrp="1"/>
          </p:cNvSpPr>
          <p:nvPr>
            <p:ph type="title"/>
          </p:nvPr>
        </p:nvSpPr>
        <p:spPr/>
        <p:txBody>
          <a:bodyPr/>
          <a:lstStyle/>
          <a:p>
            <a:r>
              <a:rPr lang="tr-TR" altLang="tr-TR" cap="none" dirty="0" smtClean="0"/>
              <a:t>Kanuna Tabi Olmayan Kurumlar</a:t>
            </a:r>
            <a:endParaRPr lang="tr-TR" altLang="tr-TR" dirty="0" smtClean="0"/>
          </a:p>
        </p:txBody>
      </p:sp>
      <p:sp>
        <p:nvSpPr>
          <p:cNvPr id="16387" name="Rectangle 6"/>
          <p:cNvSpPr>
            <a:spLocks noGrp="1" noChangeArrowheads="1"/>
          </p:cNvSpPr>
          <p:nvPr>
            <p:ph sz="quarter" idx="1"/>
          </p:nvPr>
        </p:nvSpPr>
        <p:spPr>
          <a:xfrm>
            <a:off x="2231136" y="2388660"/>
            <a:ext cx="7729728" cy="3101983"/>
          </a:xfrm>
        </p:spPr>
        <p:txBody>
          <a:bodyPr>
            <a:noAutofit/>
          </a:bodyPr>
          <a:lstStyle/>
          <a:p>
            <a:pPr marL="457200" indent="-457200" algn="just">
              <a:spcBef>
                <a:spcPts val="600"/>
              </a:spcBef>
              <a:buFont typeface="+mj-lt"/>
              <a:buAutoNum type="arabicPeriod"/>
              <a:defRPr/>
            </a:pPr>
            <a:r>
              <a:rPr lang="tr-TR" sz="2200" dirty="0"/>
              <a:t>TCMB </a:t>
            </a:r>
            <a:endParaRPr lang="tr-TR" sz="2200" dirty="0" smtClean="0"/>
          </a:p>
          <a:p>
            <a:pPr marL="457200" indent="-457200" algn="just">
              <a:spcBef>
                <a:spcPts val="600"/>
              </a:spcBef>
              <a:buFont typeface="+mj-lt"/>
              <a:buAutoNum type="arabicPeriod"/>
              <a:defRPr/>
            </a:pPr>
            <a:r>
              <a:rPr lang="tr-TR" sz="2200" dirty="0" smtClean="0"/>
              <a:t>Elektronik </a:t>
            </a:r>
            <a:r>
              <a:rPr lang="tr-TR" sz="2200" dirty="0"/>
              <a:t>Para Kuruluşları </a:t>
            </a:r>
            <a:endParaRPr lang="tr-TR" sz="2200" dirty="0" smtClean="0"/>
          </a:p>
          <a:p>
            <a:pPr marL="457200" indent="-457200" algn="just">
              <a:spcBef>
                <a:spcPts val="600"/>
              </a:spcBef>
              <a:buFont typeface="+mj-lt"/>
              <a:buAutoNum type="arabicPeriod"/>
              <a:defRPr/>
            </a:pPr>
            <a:r>
              <a:rPr lang="tr-TR" sz="2200" dirty="0" smtClean="0"/>
              <a:t>Ödeme </a:t>
            </a:r>
            <a:r>
              <a:rPr lang="tr-TR" sz="2200" dirty="0"/>
              <a:t>Kuruluşları </a:t>
            </a:r>
            <a:endParaRPr lang="tr-TR" sz="2200" dirty="0" smtClean="0"/>
          </a:p>
          <a:p>
            <a:pPr marL="457200" indent="-457200" algn="just">
              <a:spcBef>
                <a:spcPts val="600"/>
              </a:spcBef>
              <a:buFont typeface="+mj-lt"/>
              <a:buAutoNum type="arabicPeriod"/>
              <a:defRPr/>
            </a:pPr>
            <a:r>
              <a:rPr lang="tr-TR" sz="2200" dirty="0" smtClean="0"/>
              <a:t>Faktoring </a:t>
            </a:r>
            <a:r>
              <a:rPr lang="tr-TR" sz="2200" dirty="0"/>
              <a:t>Şirketleri </a:t>
            </a:r>
            <a:endParaRPr lang="tr-TR" sz="2200" dirty="0" smtClean="0"/>
          </a:p>
          <a:p>
            <a:pPr marL="457200" indent="-457200" algn="just">
              <a:spcBef>
                <a:spcPts val="600"/>
              </a:spcBef>
              <a:buFont typeface="+mj-lt"/>
              <a:buAutoNum type="arabicPeriod"/>
              <a:defRPr/>
            </a:pPr>
            <a:r>
              <a:rPr lang="tr-TR" sz="2200" dirty="0" smtClean="0"/>
              <a:t>Leasing </a:t>
            </a:r>
            <a:r>
              <a:rPr lang="tr-TR" sz="2200" dirty="0"/>
              <a:t>Şirketleri </a:t>
            </a:r>
            <a:endParaRPr lang="tr-TR" sz="2200" dirty="0" smtClean="0"/>
          </a:p>
          <a:p>
            <a:pPr marL="457200" indent="-457200" algn="just">
              <a:spcBef>
                <a:spcPts val="600"/>
              </a:spcBef>
              <a:buFont typeface="+mj-lt"/>
              <a:buAutoNum type="arabicPeriod"/>
              <a:defRPr/>
            </a:pPr>
            <a:r>
              <a:rPr lang="tr-TR" sz="2200" dirty="0" smtClean="0"/>
              <a:t>Sigorta </a:t>
            </a:r>
            <a:r>
              <a:rPr lang="tr-TR" sz="2200" dirty="0"/>
              <a:t>Şirketleri </a:t>
            </a:r>
            <a:endParaRPr lang="tr-TR" sz="2200" dirty="0" smtClean="0"/>
          </a:p>
          <a:p>
            <a:pPr marL="457200" indent="-457200" algn="just">
              <a:spcBef>
                <a:spcPts val="600"/>
              </a:spcBef>
              <a:buFont typeface="+mj-lt"/>
              <a:buAutoNum type="arabicPeriod"/>
              <a:defRPr/>
            </a:pPr>
            <a:r>
              <a:rPr lang="tr-TR" sz="2200" dirty="0" smtClean="0"/>
              <a:t>Tüketici </a:t>
            </a:r>
            <a:r>
              <a:rPr lang="tr-TR" sz="2200" dirty="0"/>
              <a:t>Finansman Şirketleri </a:t>
            </a:r>
            <a:endParaRPr lang="tr-TR" sz="2200" dirty="0" smtClean="0"/>
          </a:p>
          <a:p>
            <a:pPr marL="457200" indent="-457200" algn="just">
              <a:spcBef>
                <a:spcPts val="600"/>
              </a:spcBef>
              <a:buFont typeface="+mj-lt"/>
              <a:buAutoNum type="arabicPeriod"/>
              <a:defRPr/>
            </a:pPr>
            <a:r>
              <a:rPr lang="tr-TR" sz="2200" dirty="0" smtClean="0"/>
              <a:t>Faizsiz </a:t>
            </a:r>
            <a:r>
              <a:rPr lang="tr-TR" sz="2200" dirty="0"/>
              <a:t>Finansman Kuruluşları (Eminevim, Birevim vb) </a:t>
            </a:r>
            <a:endParaRPr lang="tr-TR" sz="2200" dirty="0" smtClean="0"/>
          </a:p>
          <a:p>
            <a:pPr marL="457200" indent="-457200" algn="just">
              <a:spcBef>
                <a:spcPts val="600"/>
              </a:spcBef>
              <a:buFont typeface="+mj-lt"/>
              <a:buAutoNum type="arabicPeriod"/>
              <a:defRPr/>
            </a:pPr>
            <a:r>
              <a:rPr lang="tr-TR" sz="2200" dirty="0" smtClean="0"/>
              <a:t>Bitcoin </a:t>
            </a:r>
            <a:r>
              <a:rPr lang="tr-TR" sz="2200" dirty="0"/>
              <a:t>Borsaları </a:t>
            </a:r>
            <a:endParaRPr lang="tr-TR" sz="2200" dirty="0" smtClean="0"/>
          </a:p>
          <a:p>
            <a:pPr marL="457200" indent="-457200" algn="just">
              <a:spcBef>
                <a:spcPts val="600"/>
              </a:spcBef>
              <a:buFont typeface="+mj-lt"/>
              <a:buAutoNum type="arabicPeriod"/>
              <a:defRPr/>
            </a:pPr>
            <a:r>
              <a:rPr lang="tr-TR" sz="2200" dirty="0" smtClean="0"/>
              <a:t>Döviz </a:t>
            </a:r>
            <a:r>
              <a:rPr lang="tr-TR" sz="2200" dirty="0"/>
              <a:t>Büroları </a:t>
            </a:r>
            <a:endParaRPr lang="tr-TR" sz="22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0609995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Başlık 1"/>
          <p:cNvSpPr>
            <a:spLocks noGrp="1"/>
          </p:cNvSpPr>
          <p:nvPr>
            <p:ph type="title"/>
          </p:nvPr>
        </p:nvSpPr>
        <p:spPr/>
        <p:txBody>
          <a:bodyPr/>
          <a:lstStyle/>
          <a:p>
            <a:r>
              <a:rPr lang="tr-TR" altLang="tr-TR" cap="none" dirty="0" smtClean="0"/>
              <a:t>Bankacılık Kanunundaki Bazı Temel Kavramlar</a:t>
            </a:r>
          </a:p>
        </p:txBody>
      </p:sp>
      <p:sp>
        <p:nvSpPr>
          <p:cNvPr id="2" name="Rectangle 3"/>
          <p:cNvSpPr>
            <a:spLocks noGrp="1" noChangeArrowheads="1"/>
          </p:cNvSpPr>
          <p:nvPr>
            <p:ph sz="half" idx="1"/>
          </p:nvPr>
        </p:nvSpPr>
        <p:spPr/>
        <p:txBody>
          <a:bodyPr>
            <a:noAutofit/>
          </a:bodyPr>
          <a:lstStyle/>
          <a:p>
            <a:pPr eaLnBrk="1" hangingPunct="1">
              <a:defRPr/>
            </a:pPr>
            <a:r>
              <a:rPr lang="tr-TR" sz="2400" dirty="0" smtClean="0">
                <a:latin typeface="+mj-lt"/>
              </a:rPr>
              <a:t>Kredi Kuruluşu</a:t>
            </a:r>
          </a:p>
          <a:p>
            <a:pPr eaLnBrk="1" hangingPunct="1">
              <a:defRPr/>
            </a:pPr>
            <a:r>
              <a:rPr lang="tr-TR" sz="2400" dirty="0" smtClean="0">
                <a:latin typeface="+mj-lt"/>
              </a:rPr>
              <a:t>Banka</a:t>
            </a:r>
          </a:p>
          <a:p>
            <a:pPr eaLnBrk="1" hangingPunct="1">
              <a:defRPr/>
            </a:pPr>
            <a:r>
              <a:rPr lang="tr-TR" sz="2400" dirty="0" smtClean="0">
                <a:latin typeface="+mj-lt"/>
              </a:rPr>
              <a:t>Finansal Holding Şirketi</a:t>
            </a:r>
          </a:p>
          <a:p>
            <a:pPr eaLnBrk="1" hangingPunct="1">
              <a:defRPr/>
            </a:pPr>
            <a:r>
              <a:rPr lang="tr-TR" sz="2400" dirty="0" smtClean="0">
                <a:latin typeface="+mj-lt"/>
              </a:rPr>
              <a:t>Şube</a:t>
            </a:r>
          </a:p>
          <a:p>
            <a:pPr eaLnBrk="1" hangingPunct="1">
              <a:defRPr/>
            </a:pPr>
            <a:r>
              <a:rPr lang="tr-TR" sz="2400" dirty="0" smtClean="0">
                <a:latin typeface="+mj-lt"/>
              </a:rPr>
              <a:t>Kontrol</a:t>
            </a:r>
          </a:p>
          <a:p>
            <a:pPr eaLnBrk="1" hangingPunct="1">
              <a:defRPr/>
            </a:pPr>
            <a:r>
              <a:rPr lang="tr-TR" sz="2400" dirty="0" smtClean="0">
                <a:latin typeface="+mj-lt"/>
              </a:rPr>
              <a:t>Ana Ortaklık</a:t>
            </a:r>
          </a:p>
          <a:p>
            <a:pPr eaLnBrk="1" hangingPunct="1">
              <a:defRPr/>
            </a:pPr>
            <a:r>
              <a:rPr lang="tr-TR" sz="2400" dirty="0" smtClean="0">
                <a:latin typeface="+mj-lt"/>
              </a:rPr>
              <a:t>Bağlı Ortaklık</a:t>
            </a:r>
          </a:p>
        </p:txBody>
      </p:sp>
      <p:sp>
        <p:nvSpPr>
          <p:cNvPr id="3" name="İçerik Yer Tutucusu 2"/>
          <p:cNvSpPr>
            <a:spLocks noGrp="1"/>
          </p:cNvSpPr>
          <p:nvPr>
            <p:ph sz="half" idx="2"/>
          </p:nvPr>
        </p:nvSpPr>
        <p:spPr/>
        <p:txBody>
          <a:bodyPr>
            <a:normAutofit/>
          </a:bodyPr>
          <a:lstStyle/>
          <a:p>
            <a:pPr>
              <a:defRPr/>
            </a:pPr>
            <a:r>
              <a:rPr lang="tr-TR" sz="2400" dirty="0"/>
              <a:t>Nitelikli Pay</a:t>
            </a:r>
          </a:p>
          <a:p>
            <a:pPr>
              <a:defRPr/>
            </a:pPr>
            <a:r>
              <a:rPr lang="tr-TR" sz="2400" dirty="0"/>
              <a:t>Hakim Ortak</a:t>
            </a:r>
          </a:p>
          <a:p>
            <a:pPr>
              <a:defRPr/>
            </a:pPr>
            <a:r>
              <a:rPr lang="tr-TR" sz="2400" dirty="0"/>
              <a:t>Dolaylı Pay Sahipliği</a:t>
            </a:r>
          </a:p>
          <a:p>
            <a:pPr>
              <a:defRPr/>
            </a:pPr>
            <a:endParaRPr lang="tr-TR" sz="2400" dirty="0"/>
          </a:p>
          <a:p>
            <a:pPr>
              <a:buNone/>
              <a:defRPr/>
            </a:pPr>
            <a:endParaRPr lang="tr-TR" sz="2400" dirty="0"/>
          </a:p>
          <a:p>
            <a:pPr>
              <a:buNone/>
              <a:defRPr/>
            </a:pPr>
            <a:endParaRPr lang="tr-TR" sz="2400" dirty="0"/>
          </a:p>
          <a:p>
            <a:endParaRPr lang="tr-TR" sz="2400" dirty="0"/>
          </a:p>
        </p:txBody>
      </p:sp>
      <p:pic>
        <p:nvPicPr>
          <p:cNvPr id="5" name="Resim 4">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4507939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bIns="45720" anchor="ctr"/>
          <a:lstStyle/>
          <a:p>
            <a:pPr eaLnBrk="1" hangingPunct="1"/>
            <a:r>
              <a:rPr lang="tr-TR" altLang="tr-TR" cap="none" dirty="0" smtClean="0">
                <a:solidFill>
                  <a:schemeClr val="tx1"/>
                </a:solidFill>
              </a:rPr>
              <a:t>Kredi Kuruluşu</a:t>
            </a:r>
          </a:p>
        </p:txBody>
      </p:sp>
      <p:sp>
        <p:nvSpPr>
          <p:cNvPr id="968707" name="Rectangle 3"/>
          <p:cNvSpPr>
            <a:spLocks noGrp="1" noChangeArrowheads="1"/>
          </p:cNvSpPr>
          <p:nvPr>
            <p:ph sz="quarter" idx="1"/>
          </p:nvPr>
        </p:nvSpPr>
        <p:spPr/>
        <p:txBody>
          <a:bodyPr/>
          <a:lstStyle/>
          <a:p>
            <a:pPr algn="just" eaLnBrk="1" hangingPunct="1">
              <a:defRPr/>
            </a:pPr>
            <a:r>
              <a:rPr lang="tr-TR" sz="2400" dirty="0" smtClean="0">
                <a:latin typeface="+mj-lt"/>
              </a:rPr>
              <a:t>Kredi Kuruluşu kavramı; </a:t>
            </a:r>
            <a:r>
              <a:rPr lang="tr-TR" sz="2400" dirty="0" smtClean="0">
                <a:solidFill>
                  <a:srgbClr val="FF0000"/>
                </a:solidFill>
                <a:latin typeface="+mj-lt"/>
              </a:rPr>
              <a:t>mevduat bankalarını ve katılım bankaları</a:t>
            </a:r>
            <a:r>
              <a:rPr lang="tr-TR" sz="2400" dirty="0" smtClean="0">
                <a:latin typeface="+mj-lt"/>
              </a:rPr>
              <a:t>nı ifade eder. </a:t>
            </a:r>
          </a:p>
          <a:p>
            <a:pPr algn="just" eaLnBrk="1" hangingPunct="1">
              <a:defRPr/>
            </a:pPr>
            <a:r>
              <a:rPr lang="tr-TR" sz="2400" dirty="0" smtClean="0">
                <a:latin typeface="+mj-lt"/>
              </a:rPr>
              <a:t>Kredi veren kuruluşlar olmasına rağmen, yatırım ve kalkınma bankaları bu tanımın dışında tutulmuştur. </a:t>
            </a:r>
          </a:p>
          <a:p>
            <a:pPr algn="just" eaLnBrk="1" hangingPunct="1">
              <a:defRPr/>
            </a:pPr>
            <a:endParaRPr lang="tr-TR" sz="2400" dirty="0" smtClean="0">
              <a:latin typeface="+mj-lt"/>
            </a:endParaRPr>
          </a:p>
          <a:p>
            <a:pPr algn="just" eaLnBrk="1" hangingPunct="1">
              <a:defRPr/>
            </a:pPr>
            <a:endParaRPr lang="tr-TR" sz="24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554402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68707">
                                            <p:txEl>
                                              <p:pRg st="0" end="0"/>
                                            </p:txEl>
                                          </p:spTgt>
                                        </p:tgtEl>
                                        <p:attrNameLst>
                                          <p:attrName>style.visibility</p:attrName>
                                        </p:attrNameLst>
                                      </p:cBhvr>
                                      <p:to>
                                        <p:strVal val="visible"/>
                                      </p:to>
                                    </p:set>
                                    <p:animEffect transition="in" filter="checkerboard(across)">
                                      <p:cBhvr>
                                        <p:cTn id="7" dur="500"/>
                                        <p:tgtEl>
                                          <p:spTgt spid="9687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68707">
                                            <p:txEl>
                                              <p:pRg st="1" end="1"/>
                                            </p:txEl>
                                          </p:spTgt>
                                        </p:tgtEl>
                                        <p:attrNameLst>
                                          <p:attrName>style.visibility</p:attrName>
                                        </p:attrNameLst>
                                      </p:cBhvr>
                                      <p:to>
                                        <p:strVal val="visible"/>
                                      </p:to>
                                    </p:set>
                                    <p:animEffect transition="in" filter="checkerboard(across)">
                                      <p:cBhvr>
                                        <p:cTn id="12" dur="500"/>
                                        <p:tgtEl>
                                          <p:spTgt spid="9687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870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bIns="45720" anchor="ctr"/>
          <a:lstStyle/>
          <a:p>
            <a:pPr eaLnBrk="1" hangingPunct="1"/>
            <a:r>
              <a:rPr lang="tr-TR" altLang="tr-TR" cap="none" dirty="0" smtClean="0">
                <a:solidFill>
                  <a:schemeClr val="tx1"/>
                </a:solidFill>
              </a:rPr>
              <a:t>Finansal Kuruluş</a:t>
            </a:r>
          </a:p>
        </p:txBody>
      </p:sp>
      <p:sp>
        <p:nvSpPr>
          <p:cNvPr id="974851" name="Rectangle 3"/>
          <p:cNvSpPr>
            <a:spLocks noGrp="1" noChangeArrowheads="1"/>
          </p:cNvSpPr>
          <p:nvPr>
            <p:ph sz="quarter" idx="1"/>
          </p:nvPr>
        </p:nvSpPr>
        <p:spPr/>
        <p:txBody>
          <a:bodyPr>
            <a:noAutofit/>
          </a:bodyPr>
          <a:lstStyle/>
          <a:p>
            <a:pPr algn="just" eaLnBrk="1" hangingPunct="1">
              <a:defRPr/>
            </a:pPr>
            <a:r>
              <a:rPr lang="tr-TR" sz="2400" u="sng" dirty="0" smtClean="0">
                <a:latin typeface="+mj-lt"/>
              </a:rPr>
              <a:t>Finansal Kuruluş</a:t>
            </a:r>
            <a:r>
              <a:rPr lang="tr-TR" sz="2400" dirty="0" smtClean="0">
                <a:latin typeface="+mj-lt"/>
              </a:rPr>
              <a:t>; kredi kuruluşları (mevduat ve katılım bankaları) dışında kalan ve;</a:t>
            </a:r>
          </a:p>
          <a:p>
            <a:pPr algn="just" eaLnBrk="1" hangingPunct="1">
              <a:buFont typeface="Wingdings 2" pitchFamily="18" charset="2"/>
              <a:buNone/>
              <a:defRPr/>
            </a:pPr>
            <a:r>
              <a:rPr lang="tr-TR" sz="2400" dirty="0" smtClean="0">
                <a:latin typeface="+mj-lt"/>
              </a:rPr>
              <a:t>		- Sigortacılık, bireysel emeklilik veya,</a:t>
            </a:r>
          </a:p>
          <a:p>
            <a:pPr algn="just" eaLnBrk="1" hangingPunct="1">
              <a:buFont typeface="Wingdings 2" pitchFamily="18" charset="2"/>
              <a:buNone/>
              <a:defRPr/>
            </a:pPr>
            <a:r>
              <a:rPr lang="tr-TR" sz="2400" dirty="0" smtClean="0">
                <a:latin typeface="+mj-lt"/>
              </a:rPr>
              <a:t>		- Sermaye piyasası faaliyetlerinde bulunmak veya,</a:t>
            </a:r>
          </a:p>
          <a:p>
            <a:pPr algn="just" eaLnBrk="1" hangingPunct="1">
              <a:buFont typeface="Wingdings 2" pitchFamily="18" charset="2"/>
              <a:buNone/>
              <a:defRPr/>
            </a:pPr>
            <a:r>
              <a:rPr lang="tr-TR" sz="2400" dirty="0" smtClean="0">
                <a:latin typeface="+mj-lt"/>
              </a:rPr>
              <a:t>		- BK’ da yer alan faaliyet konularından en az birini yürütmek üzere kurulan kuruluşlar ile,</a:t>
            </a:r>
          </a:p>
          <a:p>
            <a:pPr algn="just" eaLnBrk="1" hangingPunct="1">
              <a:buFont typeface="Wingdings 2" pitchFamily="18" charset="2"/>
              <a:buNone/>
              <a:defRPr/>
            </a:pPr>
            <a:r>
              <a:rPr lang="tr-TR" sz="2400" dirty="0" smtClean="0">
                <a:latin typeface="+mj-lt"/>
              </a:rPr>
              <a:t>		- Kalkınma ve yatırım bankaları ve,</a:t>
            </a:r>
          </a:p>
          <a:p>
            <a:pPr algn="just" eaLnBrk="1" hangingPunct="1">
              <a:buFont typeface="Wingdings 2" pitchFamily="18" charset="2"/>
              <a:buNone/>
              <a:defRPr/>
            </a:pPr>
            <a:r>
              <a:rPr lang="tr-TR" sz="2400" dirty="0" smtClean="0">
                <a:latin typeface="+mj-lt"/>
              </a:rPr>
              <a:t>		- Finansal holding şirketlerini ifade eder.</a:t>
            </a:r>
          </a:p>
          <a:p>
            <a:pPr algn="just" eaLnBrk="1" hangingPunct="1">
              <a:buFont typeface="Wingdings 2" pitchFamily="18" charset="2"/>
              <a:buNone/>
              <a:defRPr/>
            </a:pPr>
            <a:endParaRPr lang="tr-TR" sz="2400" dirty="0" smtClean="0">
              <a:latin typeface="+mj-lt"/>
            </a:endParaRPr>
          </a:p>
          <a:p>
            <a:pPr algn="just" eaLnBrk="1" hangingPunct="1">
              <a:buFont typeface="Wingdings 2" pitchFamily="18" charset="2"/>
              <a:buNone/>
              <a:defRPr/>
            </a:pPr>
            <a:endParaRPr lang="tr-TR" sz="24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7267126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74851">
                                            <p:txEl>
                                              <p:pRg st="0" end="0"/>
                                            </p:txEl>
                                          </p:spTgt>
                                        </p:tgtEl>
                                        <p:attrNameLst>
                                          <p:attrName>style.visibility</p:attrName>
                                        </p:attrNameLst>
                                      </p:cBhvr>
                                      <p:to>
                                        <p:strVal val="visible"/>
                                      </p:to>
                                    </p:set>
                                    <p:animEffect transition="in" filter="checkerboard(across)">
                                      <p:cBhvr>
                                        <p:cTn id="7" dur="500"/>
                                        <p:tgtEl>
                                          <p:spTgt spid="9748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74851">
                                            <p:txEl>
                                              <p:pRg st="1" end="1"/>
                                            </p:txEl>
                                          </p:spTgt>
                                        </p:tgtEl>
                                        <p:attrNameLst>
                                          <p:attrName>style.visibility</p:attrName>
                                        </p:attrNameLst>
                                      </p:cBhvr>
                                      <p:to>
                                        <p:strVal val="visible"/>
                                      </p:to>
                                    </p:set>
                                    <p:animEffect transition="in" filter="checkerboard(across)">
                                      <p:cBhvr>
                                        <p:cTn id="12" dur="500"/>
                                        <p:tgtEl>
                                          <p:spTgt spid="9748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974851">
                                            <p:txEl>
                                              <p:pRg st="2" end="2"/>
                                            </p:txEl>
                                          </p:spTgt>
                                        </p:tgtEl>
                                        <p:attrNameLst>
                                          <p:attrName>style.visibility</p:attrName>
                                        </p:attrNameLst>
                                      </p:cBhvr>
                                      <p:to>
                                        <p:strVal val="visible"/>
                                      </p:to>
                                    </p:set>
                                    <p:animEffect transition="in" filter="checkerboard(across)">
                                      <p:cBhvr>
                                        <p:cTn id="17" dur="500"/>
                                        <p:tgtEl>
                                          <p:spTgt spid="97485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974851">
                                            <p:txEl>
                                              <p:pRg st="3" end="3"/>
                                            </p:txEl>
                                          </p:spTgt>
                                        </p:tgtEl>
                                        <p:attrNameLst>
                                          <p:attrName>style.visibility</p:attrName>
                                        </p:attrNameLst>
                                      </p:cBhvr>
                                      <p:to>
                                        <p:strVal val="visible"/>
                                      </p:to>
                                    </p:set>
                                    <p:animEffect transition="in" filter="checkerboard(across)">
                                      <p:cBhvr>
                                        <p:cTn id="22" dur="500"/>
                                        <p:tgtEl>
                                          <p:spTgt spid="97485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974851">
                                            <p:txEl>
                                              <p:pRg st="4" end="4"/>
                                            </p:txEl>
                                          </p:spTgt>
                                        </p:tgtEl>
                                        <p:attrNameLst>
                                          <p:attrName>style.visibility</p:attrName>
                                        </p:attrNameLst>
                                      </p:cBhvr>
                                      <p:to>
                                        <p:strVal val="visible"/>
                                      </p:to>
                                    </p:set>
                                    <p:animEffect transition="in" filter="checkerboard(across)">
                                      <p:cBhvr>
                                        <p:cTn id="27" dur="500"/>
                                        <p:tgtEl>
                                          <p:spTgt spid="97485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974851">
                                            <p:txEl>
                                              <p:pRg st="5" end="5"/>
                                            </p:txEl>
                                          </p:spTgt>
                                        </p:tgtEl>
                                        <p:attrNameLst>
                                          <p:attrName>style.visibility</p:attrName>
                                        </p:attrNameLst>
                                      </p:cBhvr>
                                      <p:to>
                                        <p:strVal val="visible"/>
                                      </p:to>
                                    </p:set>
                                    <p:animEffect transition="in" filter="checkerboard(across)">
                                      <p:cBhvr>
                                        <p:cTn id="32" dur="500"/>
                                        <p:tgtEl>
                                          <p:spTgt spid="97485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485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sz="3600" cap="none" dirty="0" smtClean="0"/>
              <a:t>Ders Planı</a:t>
            </a:r>
          </a:p>
        </p:txBody>
      </p:sp>
      <p:sp>
        <p:nvSpPr>
          <p:cNvPr id="4099" name="2 İçerik Yer Tutucusu"/>
          <p:cNvSpPr>
            <a:spLocks noGrp="1"/>
          </p:cNvSpPr>
          <p:nvPr>
            <p:ph idx="1"/>
          </p:nvPr>
        </p:nvSpPr>
        <p:spPr/>
        <p:txBody>
          <a:bodyPr/>
          <a:lstStyle/>
          <a:p>
            <a:pPr algn="just"/>
            <a:r>
              <a:rPr lang="tr-TR" altLang="tr-TR" sz="2400" dirty="0" smtClean="0"/>
              <a:t>Bankacılık Hukukunun konusu</a:t>
            </a:r>
          </a:p>
          <a:p>
            <a:pPr algn="just"/>
            <a:r>
              <a:rPr lang="tr-TR" altLang="tr-TR" sz="2400" dirty="0" smtClean="0"/>
              <a:t>Bankacılık Hukukunun kaynakları</a:t>
            </a:r>
          </a:p>
          <a:p>
            <a:pPr algn="just"/>
            <a:r>
              <a:rPr lang="tr-TR" altLang="tr-TR" sz="2400" dirty="0" smtClean="0"/>
              <a:t>Bankacılık Hukukunun kısa tarihçesi</a:t>
            </a:r>
          </a:p>
          <a:p>
            <a:pPr algn="just"/>
            <a:r>
              <a:rPr lang="tr-TR" altLang="tr-TR" sz="2400" dirty="0" smtClean="0"/>
              <a:t>Bankacılık Kanununun amacı</a:t>
            </a:r>
          </a:p>
          <a:p>
            <a:pPr algn="just"/>
            <a:r>
              <a:rPr lang="tr-TR" altLang="tr-TR" sz="2400" dirty="0" smtClean="0"/>
              <a:t>Bankacılık Kanununun kapsamı</a:t>
            </a:r>
          </a:p>
          <a:p>
            <a:pPr algn="just"/>
            <a:r>
              <a:rPr lang="tr-TR" altLang="tr-TR" sz="2400" dirty="0" smtClean="0"/>
              <a:t>Bankacılık Kanunundaki bazı temel kavramlar</a:t>
            </a:r>
          </a:p>
          <a:p>
            <a:pPr algn="just"/>
            <a:endParaRPr lang="tr-TR" altLang="tr-TR" sz="2400" dirty="0" smtClean="0"/>
          </a:p>
          <a:p>
            <a:pPr algn="just"/>
            <a:endParaRPr lang="tr-TR" altLang="tr-TR" sz="2400" dirty="0" smtClean="0"/>
          </a:p>
          <a:p>
            <a:pPr algn="just"/>
            <a:endParaRPr lang="tr-TR" altLang="tr-TR" sz="2400" dirty="0" smtClean="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9391633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Başlık 3"/>
          <p:cNvSpPr>
            <a:spLocks noGrp="1"/>
          </p:cNvSpPr>
          <p:nvPr>
            <p:ph type="title"/>
          </p:nvPr>
        </p:nvSpPr>
        <p:spPr/>
        <p:txBody>
          <a:bodyPr/>
          <a:lstStyle/>
          <a:p>
            <a:r>
              <a:rPr lang="tr-TR" altLang="tr-TR" cap="none" dirty="0" smtClean="0">
                <a:solidFill>
                  <a:schemeClr val="tx1"/>
                </a:solidFill>
              </a:rPr>
              <a:t>Finansal Kuruluş</a:t>
            </a:r>
            <a:endParaRPr lang="tr-TR" altLang="tr-TR" cap="none" dirty="0" smtClean="0"/>
          </a:p>
        </p:txBody>
      </p:sp>
      <p:sp>
        <p:nvSpPr>
          <p:cNvPr id="22531" name="İçerik Yer Tutucusu 4"/>
          <p:cNvSpPr>
            <a:spLocks noGrp="1"/>
          </p:cNvSpPr>
          <p:nvPr>
            <p:ph sz="quarter" idx="1"/>
          </p:nvPr>
        </p:nvSpPr>
        <p:spPr/>
        <p:txBody>
          <a:bodyPr>
            <a:noAutofit/>
          </a:bodyPr>
          <a:lstStyle/>
          <a:p>
            <a:pPr algn="just"/>
            <a:r>
              <a:rPr lang="tr-TR" altLang="tr-TR" sz="2400" dirty="0" smtClean="0"/>
              <a:t>BK’ nun 4. maddesinde sayılan faaliyetlerden bir tanesini yapan kuruluş finansal kuruluş sayılacaktır.  </a:t>
            </a:r>
          </a:p>
          <a:p>
            <a:pPr algn="just"/>
            <a:r>
              <a:rPr lang="tr-TR" altLang="tr-TR" sz="2400" dirty="0" smtClean="0"/>
              <a:t>Asıl faaliyet alanı finans sektörü ile ilgili bulunmasa da, iştigal alanında BK-4. maddede sayılan faaliyetlerden biri bulunan kuruluşun finansal kuruluş sayılması, bankaların iştirak sınırı açısından büyük önem arz edecektir. </a:t>
            </a:r>
          </a:p>
          <a:p>
            <a:pPr algn="just"/>
            <a:r>
              <a:rPr lang="tr-TR" altLang="tr-TR" sz="2400" dirty="0" smtClean="0"/>
              <a:t>Keza bankalar bu tür ortaklıklara % 15 veya % 60 sınırına bağlı olmaksızın iştirak edebileceklerdir. </a:t>
            </a:r>
          </a:p>
          <a:p>
            <a:pPr algn="just"/>
            <a:endParaRPr lang="tr-TR" altLang="tr-TR" sz="2400" dirty="0" smtClean="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6992180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p:txBody>
          <a:bodyPr bIns="45720" anchor="ctr"/>
          <a:lstStyle/>
          <a:p>
            <a:pPr eaLnBrk="1" hangingPunct="1"/>
            <a:r>
              <a:rPr lang="tr-TR" altLang="tr-TR" cap="none" dirty="0" smtClean="0">
                <a:solidFill>
                  <a:schemeClr val="tx1"/>
                </a:solidFill>
              </a:rPr>
              <a:t>Banka</a:t>
            </a:r>
          </a:p>
        </p:txBody>
      </p:sp>
      <p:sp>
        <p:nvSpPr>
          <p:cNvPr id="969731" name="Rectangle 3"/>
          <p:cNvSpPr>
            <a:spLocks noGrp="1" noChangeArrowheads="1"/>
          </p:cNvSpPr>
          <p:nvPr>
            <p:ph type="body" idx="4294967295"/>
          </p:nvPr>
        </p:nvSpPr>
        <p:spPr/>
        <p:txBody>
          <a:bodyPr/>
          <a:lstStyle/>
          <a:p>
            <a:pPr algn="just" eaLnBrk="1" hangingPunct="1">
              <a:defRPr/>
            </a:pPr>
            <a:r>
              <a:rPr lang="tr-TR" sz="2400" dirty="0" smtClean="0">
                <a:latin typeface="+mj-lt"/>
              </a:rPr>
              <a:t>Bankacılık Kanununda banka tarifi bulunmamaktadır. Sadece hangi kurumların banka sayılacağı belirtilmektedir. Buna göre banka, </a:t>
            </a:r>
            <a:r>
              <a:rPr lang="tr-TR" sz="2400" dirty="0" smtClean="0">
                <a:solidFill>
                  <a:srgbClr val="FF0000"/>
                </a:solidFill>
                <a:latin typeface="+mj-lt"/>
              </a:rPr>
              <a:t>mevduat bankaları ve katılım bankaları ile kalkınma ve yatırım bankaları</a:t>
            </a:r>
            <a:r>
              <a:rPr lang="tr-TR" sz="2400" dirty="0" smtClean="0">
                <a:latin typeface="+mj-lt"/>
              </a:rPr>
              <a:t>nı ifade eder. </a:t>
            </a:r>
          </a:p>
          <a:p>
            <a:pPr algn="just" eaLnBrk="1" hangingPunct="1">
              <a:defRPr/>
            </a:pPr>
            <a:endParaRPr lang="tr-TR" sz="2400" dirty="0" smtClean="0">
              <a:latin typeface="+mj-lt"/>
            </a:endParaRPr>
          </a:p>
          <a:p>
            <a:pPr algn="just" eaLnBrk="1" hangingPunct="1">
              <a:defRPr/>
            </a:pPr>
            <a:endParaRPr lang="tr-TR" sz="24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9764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69731">
                                            <p:txEl>
                                              <p:pRg st="0" end="0"/>
                                            </p:txEl>
                                          </p:spTgt>
                                        </p:tgtEl>
                                        <p:attrNameLst>
                                          <p:attrName>style.visibility</p:attrName>
                                        </p:attrNameLst>
                                      </p:cBhvr>
                                      <p:to>
                                        <p:strVal val="visible"/>
                                      </p:to>
                                    </p:set>
                                    <p:animEffect transition="in" filter="checkerboard(across)">
                                      <p:cBhvr>
                                        <p:cTn id="7" dur="500"/>
                                        <p:tgtEl>
                                          <p:spTgt spid="96973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9731"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bIns="45720" anchor="ctr"/>
          <a:lstStyle/>
          <a:p>
            <a:pPr eaLnBrk="1" hangingPunct="1"/>
            <a:r>
              <a:rPr lang="tr-TR" altLang="tr-TR" cap="none" dirty="0" smtClean="0">
                <a:solidFill>
                  <a:schemeClr val="tx1"/>
                </a:solidFill>
              </a:rPr>
              <a:t>Mevduat Bankası</a:t>
            </a:r>
          </a:p>
        </p:txBody>
      </p:sp>
      <p:sp>
        <p:nvSpPr>
          <p:cNvPr id="970755" name="Rectangle 3"/>
          <p:cNvSpPr>
            <a:spLocks noGrp="1" noChangeArrowheads="1"/>
          </p:cNvSpPr>
          <p:nvPr>
            <p:ph sz="quarter" idx="1"/>
          </p:nvPr>
        </p:nvSpPr>
        <p:spPr/>
        <p:txBody>
          <a:bodyPr>
            <a:noAutofit/>
          </a:bodyPr>
          <a:lstStyle/>
          <a:p>
            <a:pPr algn="just" eaLnBrk="1" hangingPunct="1">
              <a:spcBef>
                <a:spcPts val="600"/>
              </a:spcBef>
              <a:defRPr/>
            </a:pPr>
            <a:r>
              <a:rPr lang="tr-TR" sz="2400" dirty="0" smtClean="0">
                <a:latin typeface="+mj-lt"/>
              </a:rPr>
              <a:t>BK’na göre kendi nam ve hesabına mevduat kabul etmek ve kredi kullandırmak esas olmak üzere faaliyet gösteren kuruluşlar ile yurt dışında kurulu bu nitelikteki kuruluşların Türkiye'deki şubelerini ifade eder. </a:t>
            </a:r>
          </a:p>
          <a:p>
            <a:pPr algn="just" eaLnBrk="1" hangingPunct="1">
              <a:spcBef>
                <a:spcPts val="600"/>
              </a:spcBef>
              <a:defRPr/>
            </a:pPr>
            <a:endParaRPr lang="tr-TR" sz="2400" dirty="0" smtClean="0">
              <a:latin typeface="+mj-lt"/>
            </a:endParaRPr>
          </a:p>
          <a:p>
            <a:pPr algn="just" eaLnBrk="1" hangingPunct="1">
              <a:spcBef>
                <a:spcPts val="600"/>
              </a:spcBef>
              <a:defRPr/>
            </a:pPr>
            <a:r>
              <a:rPr lang="tr-TR" sz="2400" dirty="0" smtClean="0">
                <a:latin typeface="+mj-lt"/>
              </a:rPr>
              <a:t>Katılım fonu kabul etmek ve finansal kiralama işlemi yapmak dışındaki bütün faaliyetleri yapabilirler. Buna karşılık </a:t>
            </a:r>
            <a:r>
              <a:rPr lang="tr-TR" sz="2400" dirty="0" smtClean="0">
                <a:solidFill>
                  <a:srgbClr val="FF0000"/>
                </a:solidFill>
                <a:latin typeface="+mj-lt"/>
              </a:rPr>
              <a:t>mevduat kabul etmek ve kredi kullandırmak faaliyetlerinde mutlaka bulunmak zorundadırlar</a:t>
            </a:r>
            <a:r>
              <a:rPr lang="tr-TR" sz="2400" dirty="0" smtClean="0">
                <a:latin typeface="+mj-lt"/>
              </a:rPr>
              <a:t>. Aksi halde faaliyet izinlerinin kaldırılması söz konusu olabilir.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2956615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70755">
                                            <p:txEl>
                                              <p:pRg st="0" end="0"/>
                                            </p:txEl>
                                          </p:spTgt>
                                        </p:tgtEl>
                                        <p:attrNameLst>
                                          <p:attrName>style.visibility</p:attrName>
                                        </p:attrNameLst>
                                      </p:cBhvr>
                                      <p:to>
                                        <p:strVal val="visible"/>
                                      </p:to>
                                    </p:set>
                                    <p:animEffect transition="in" filter="checkerboard(across)">
                                      <p:cBhvr>
                                        <p:cTn id="7" dur="500"/>
                                        <p:tgtEl>
                                          <p:spTgt spid="9707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70755">
                                            <p:txEl>
                                              <p:pRg st="2" end="2"/>
                                            </p:txEl>
                                          </p:spTgt>
                                        </p:tgtEl>
                                        <p:attrNameLst>
                                          <p:attrName>style.visibility</p:attrName>
                                        </p:attrNameLst>
                                      </p:cBhvr>
                                      <p:to>
                                        <p:strVal val="visible"/>
                                      </p:to>
                                    </p:set>
                                    <p:animEffect transition="in" filter="checkerboard(across)">
                                      <p:cBhvr>
                                        <p:cTn id="12" dur="500"/>
                                        <p:tgtEl>
                                          <p:spTgt spid="9707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075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bIns="45720" anchor="ctr"/>
          <a:lstStyle/>
          <a:p>
            <a:pPr eaLnBrk="1" hangingPunct="1"/>
            <a:r>
              <a:rPr lang="tr-TR" altLang="tr-TR" cap="none" dirty="0" smtClean="0">
                <a:solidFill>
                  <a:schemeClr val="tx1"/>
                </a:solidFill>
              </a:rPr>
              <a:t>Katılım Bankası</a:t>
            </a:r>
          </a:p>
        </p:txBody>
      </p:sp>
      <p:sp>
        <p:nvSpPr>
          <p:cNvPr id="971779" name="Rectangle 3"/>
          <p:cNvSpPr>
            <a:spLocks noGrp="1" noChangeArrowheads="1"/>
          </p:cNvSpPr>
          <p:nvPr>
            <p:ph type="body" idx="1"/>
          </p:nvPr>
        </p:nvSpPr>
        <p:spPr/>
        <p:txBody>
          <a:bodyPr>
            <a:noAutofit/>
          </a:bodyPr>
          <a:lstStyle/>
          <a:p>
            <a:pPr algn="just" eaLnBrk="1" hangingPunct="1">
              <a:spcBef>
                <a:spcPts val="600"/>
              </a:spcBef>
              <a:defRPr/>
            </a:pPr>
            <a:r>
              <a:rPr lang="tr-TR" sz="2400" dirty="0" smtClean="0">
                <a:latin typeface="+mj-lt"/>
              </a:rPr>
              <a:t>BK’na göre özel cari ve katılma hesapları yoluyla fon toplamak ve kredi kullandırmak esas olmak üzere faaliyet gösteren kuruluşlar ile yurt dışında kurulu bu nitelikteki kuruluşların Türkiye'deki şubelerini ifade eder. </a:t>
            </a:r>
          </a:p>
          <a:p>
            <a:pPr lvl="1" algn="just" eaLnBrk="1" hangingPunct="1">
              <a:spcBef>
                <a:spcPts val="600"/>
              </a:spcBef>
              <a:defRPr/>
            </a:pPr>
            <a:r>
              <a:rPr lang="tr-TR" sz="2000" dirty="0" smtClean="0">
                <a:latin typeface="+mj-lt"/>
              </a:rPr>
              <a:t>Faiz dışındaki bankacılığı hedefleyen ve kar-zarara iştirake dayanan İslami Bankacılık olarak da tanımlanabilir. Türkiye’de ilk olarak 1983 yılında düzenlenmişlerdir. </a:t>
            </a:r>
          </a:p>
          <a:p>
            <a:pPr lvl="1" algn="just" eaLnBrk="1" hangingPunct="1">
              <a:spcBef>
                <a:spcPts val="600"/>
              </a:spcBef>
              <a:defRPr/>
            </a:pPr>
            <a:r>
              <a:rPr lang="tr-TR" sz="2000" dirty="0" smtClean="0">
                <a:latin typeface="+mj-lt"/>
              </a:rPr>
              <a:t>Mevduat toplamak dışındaki bütün faaliyetleri yapabilirler. Buna karşılık </a:t>
            </a:r>
            <a:r>
              <a:rPr lang="tr-TR" sz="2000" dirty="0" smtClean="0">
                <a:solidFill>
                  <a:srgbClr val="FF0000"/>
                </a:solidFill>
                <a:latin typeface="+mj-lt"/>
              </a:rPr>
              <a:t>özel cari ve katılma hesapları yoluyla fon toplamak ve kredi kullandırmak faaliyetlerinde mutlaka bulunmak zorundadırlar</a:t>
            </a:r>
            <a:r>
              <a:rPr lang="tr-TR" sz="2000" dirty="0" smtClean="0">
                <a:latin typeface="+mj-lt"/>
              </a:rPr>
              <a:t>. Aksi halde faaliyet izinlerinin kaldırılması söz konusu olabilir.</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1421132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71779">
                                            <p:txEl>
                                              <p:pRg st="0" end="0"/>
                                            </p:txEl>
                                          </p:spTgt>
                                        </p:tgtEl>
                                        <p:attrNameLst>
                                          <p:attrName>style.visibility</p:attrName>
                                        </p:attrNameLst>
                                      </p:cBhvr>
                                      <p:to>
                                        <p:strVal val="visible"/>
                                      </p:to>
                                    </p:set>
                                    <p:animEffect transition="in" filter="checkerboard(across)">
                                      <p:cBhvr>
                                        <p:cTn id="7" dur="500"/>
                                        <p:tgtEl>
                                          <p:spTgt spid="971779">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971779">
                                            <p:txEl>
                                              <p:pRg st="1" end="1"/>
                                            </p:txEl>
                                          </p:spTgt>
                                        </p:tgtEl>
                                        <p:attrNameLst>
                                          <p:attrName>style.visibility</p:attrName>
                                        </p:attrNameLst>
                                      </p:cBhvr>
                                      <p:to>
                                        <p:strVal val="visible"/>
                                      </p:to>
                                    </p:set>
                                    <p:animEffect transition="in" filter="checkerboard(across)">
                                      <p:cBhvr>
                                        <p:cTn id="10" dur="500"/>
                                        <p:tgtEl>
                                          <p:spTgt spid="971779">
                                            <p:txEl>
                                              <p:pRg st="1" end="1"/>
                                            </p:txEl>
                                          </p:spTgt>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971779">
                                            <p:txEl>
                                              <p:pRg st="2" end="2"/>
                                            </p:txEl>
                                          </p:spTgt>
                                        </p:tgtEl>
                                        <p:attrNameLst>
                                          <p:attrName>style.visibility</p:attrName>
                                        </p:attrNameLst>
                                      </p:cBhvr>
                                      <p:to>
                                        <p:strVal val="visible"/>
                                      </p:to>
                                    </p:set>
                                    <p:animEffect transition="in" filter="checkerboard(across)">
                                      <p:cBhvr>
                                        <p:cTn id="13" dur="500"/>
                                        <p:tgtEl>
                                          <p:spTgt spid="971779">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grpId="1" nodeType="clickEffect">
                                  <p:stCondLst>
                                    <p:cond delay="0"/>
                                  </p:stCondLst>
                                  <p:childTnLst>
                                    <p:set>
                                      <p:cBhvr>
                                        <p:cTn id="17" dur="1" fill="hold">
                                          <p:stCondLst>
                                            <p:cond delay="0"/>
                                          </p:stCondLst>
                                        </p:cTn>
                                        <p:tgtEl>
                                          <p:spTgt spid="971779">
                                            <p:txEl>
                                              <p:pRg st="0" end="0"/>
                                            </p:txEl>
                                          </p:spTgt>
                                        </p:tgtEl>
                                        <p:attrNameLst>
                                          <p:attrName>style.visibility</p:attrName>
                                        </p:attrNameLst>
                                      </p:cBhvr>
                                      <p:to>
                                        <p:strVal val="visible"/>
                                      </p:to>
                                    </p:set>
                                    <p:animEffect transition="in" filter="checkerboard(across)">
                                      <p:cBhvr>
                                        <p:cTn id="18" dur="500"/>
                                        <p:tgtEl>
                                          <p:spTgt spid="971779">
                                            <p:txEl>
                                              <p:pRg st="0" end="0"/>
                                            </p:txEl>
                                          </p:spTgt>
                                        </p:tgtEl>
                                      </p:cBhvr>
                                    </p:animEffect>
                                  </p:childTnLst>
                                </p:cTn>
                              </p:par>
                              <p:par>
                                <p:cTn id="19" presetID="5" presetClass="entr" presetSubtype="10" fill="hold" grpId="1" nodeType="withEffect">
                                  <p:stCondLst>
                                    <p:cond delay="0"/>
                                  </p:stCondLst>
                                  <p:childTnLst>
                                    <p:set>
                                      <p:cBhvr>
                                        <p:cTn id="20" dur="1" fill="hold">
                                          <p:stCondLst>
                                            <p:cond delay="0"/>
                                          </p:stCondLst>
                                        </p:cTn>
                                        <p:tgtEl>
                                          <p:spTgt spid="971779">
                                            <p:txEl>
                                              <p:pRg st="1" end="1"/>
                                            </p:txEl>
                                          </p:spTgt>
                                        </p:tgtEl>
                                        <p:attrNameLst>
                                          <p:attrName>style.visibility</p:attrName>
                                        </p:attrNameLst>
                                      </p:cBhvr>
                                      <p:to>
                                        <p:strVal val="visible"/>
                                      </p:to>
                                    </p:set>
                                    <p:animEffect transition="in" filter="checkerboard(across)">
                                      <p:cBhvr>
                                        <p:cTn id="21" dur="500"/>
                                        <p:tgtEl>
                                          <p:spTgt spid="971779">
                                            <p:txEl>
                                              <p:pRg st="1" end="1"/>
                                            </p:txEl>
                                          </p:spTgt>
                                        </p:tgtEl>
                                      </p:cBhvr>
                                    </p:animEffect>
                                  </p:childTnLst>
                                </p:cTn>
                              </p:par>
                              <p:par>
                                <p:cTn id="22" presetID="5" presetClass="entr" presetSubtype="10" fill="hold" grpId="1" nodeType="withEffect">
                                  <p:stCondLst>
                                    <p:cond delay="0"/>
                                  </p:stCondLst>
                                  <p:childTnLst>
                                    <p:set>
                                      <p:cBhvr>
                                        <p:cTn id="23" dur="1" fill="hold">
                                          <p:stCondLst>
                                            <p:cond delay="0"/>
                                          </p:stCondLst>
                                        </p:cTn>
                                        <p:tgtEl>
                                          <p:spTgt spid="971779">
                                            <p:txEl>
                                              <p:pRg st="2" end="2"/>
                                            </p:txEl>
                                          </p:spTgt>
                                        </p:tgtEl>
                                        <p:attrNameLst>
                                          <p:attrName>style.visibility</p:attrName>
                                        </p:attrNameLst>
                                      </p:cBhvr>
                                      <p:to>
                                        <p:strVal val="visible"/>
                                      </p:to>
                                    </p:set>
                                    <p:animEffect transition="in" filter="checkerboard(across)">
                                      <p:cBhvr>
                                        <p:cTn id="24" dur="500"/>
                                        <p:tgtEl>
                                          <p:spTgt spid="9717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1779" grpId="0" build="p"/>
      <p:bldP spid="971779" grpI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p:txBody>
          <a:bodyPr bIns="45720" anchor="ctr"/>
          <a:lstStyle/>
          <a:p>
            <a:pPr eaLnBrk="1" hangingPunct="1"/>
            <a:r>
              <a:rPr lang="tr-TR" altLang="tr-TR" cap="none" dirty="0" smtClean="0">
                <a:solidFill>
                  <a:schemeClr val="tx1"/>
                </a:solidFill>
              </a:rPr>
              <a:t>Kalkınma ve Yatırım Bankaları</a:t>
            </a:r>
          </a:p>
        </p:txBody>
      </p:sp>
      <p:sp>
        <p:nvSpPr>
          <p:cNvPr id="972803" name="Rectangle 3"/>
          <p:cNvSpPr>
            <a:spLocks noGrp="1" noChangeArrowheads="1"/>
          </p:cNvSpPr>
          <p:nvPr>
            <p:ph type="body" idx="4294967295"/>
          </p:nvPr>
        </p:nvSpPr>
        <p:spPr/>
        <p:txBody>
          <a:bodyPr>
            <a:noAutofit/>
          </a:bodyPr>
          <a:lstStyle/>
          <a:p>
            <a:pPr algn="just" eaLnBrk="1" hangingPunct="1">
              <a:spcBef>
                <a:spcPts val="600"/>
              </a:spcBef>
              <a:defRPr/>
            </a:pPr>
            <a:r>
              <a:rPr lang="tr-TR" sz="2400" dirty="0" smtClean="0">
                <a:latin typeface="+mj-lt"/>
              </a:rPr>
              <a:t>BK’na göre mevduat veya katılım fonu kabul etme dışında; </a:t>
            </a:r>
            <a:r>
              <a:rPr lang="tr-TR" sz="2400" dirty="0" smtClean="0">
                <a:solidFill>
                  <a:srgbClr val="FF0000"/>
                </a:solidFill>
                <a:latin typeface="+mj-lt"/>
              </a:rPr>
              <a:t>kredi kullandırmak esas olmak üzere faaliyet gösteren</a:t>
            </a:r>
            <a:r>
              <a:rPr lang="tr-TR" sz="2400" dirty="0" smtClean="0">
                <a:latin typeface="+mj-lt"/>
              </a:rPr>
              <a:t> ve/veya özel kanunlarla kendilerine verilen görevleri yerine getiren kuruluşlar ile yurt dışında kurulu bu nitelikteki kuruluşların Türkiye'deki şubelerini ifade eder. </a:t>
            </a:r>
          </a:p>
          <a:p>
            <a:pPr algn="just" eaLnBrk="1" hangingPunct="1">
              <a:spcBef>
                <a:spcPts val="600"/>
              </a:spcBef>
              <a:defRPr/>
            </a:pPr>
            <a:r>
              <a:rPr lang="tr-TR" sz="2400" dirty="0" smtClean="0">
                <a:latin typeface="+mj-lt"/>
              </a:rPr>
              <a:t>Kredi verme dışındaki faaliyetlerde bulunması ihtiyaridir. Kredi verme faaliyetine son veren Kalkınma ve Yatırım Bankalarının faaliyet izinleri iptal edilebilir. </a:t>
            </a:r>
          </a:p>
          <a:p>
            <a:pPr lvl="1" algn="just" eaLnBrk="1" hangingPunct="1">
              <a:spcBef>
                <a:spcPts val="600"/>
              </a:spcBef>
              <a:defRPr/>
            </a:pPr>
            <a:endParaRPr lang="tr-TR" sz="24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6218672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72803">
                                            <p:txEl>
                                              <p:pRg st="0" end="0"/>
                                            </p:txEl>
                                          </p:spTgt>
                                        </p:tgtEl>
                                        <p:attrNameLst>
                                          <p:attrName>style.visibility</p:attrName>
                                        </p:attrNameLst>
                                      </p:cBhvr>
                                      <p:to>
                                        <p:strVal val="visible"/>
                                      </p:to>
                                    </p:set>
                                    <p:animEffect transition="in" filter="checkerboard(across)">
                                      <p:cBhvr>
                                        <p:cTn id="7" dur="500"/>
                                        <p:tgtEl>
                                          <p:spTgt spid="9728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72803">
                                            <p:txEl>
                                              <p:pRg st="1" end="1"/>
                                            </p:txEl>
                                          </p:spTgt>
                                        </p:tgtEl>
                                        <p:attrNameLst>
                                          <p:attrName>style.visibility</p:attrName>
                                        </p:attrNameLst>
                                      </p:cBhvr>
                                      <p:to>
                                        <p:strVal val="visible"/>
                                      </p:to>
                                    </p:set>
                                    <p:animEffect transition="in" filter="checkerboard(across)">
                                      <p:cBhvr>
                                        <p:cTn id="12" dur="500"/>
                                        <p:tgtEl>
                                          <p:spTgt spid="97280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0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p:txBody>
          <a:bodyPr bIns="45720" anchor="ctr"/>
          <a:lstStyle/>
          <a:p>
            <a:pPr eaLnBrk="1" hangingPunct="1"/>
            <a:r>
              <a:rPr lang="tr-TR" altLang="tr-TR" cap="none" dirty="0" smtClean="0">
                <a:solidFill>
                  <a:schemeClr val="tx1"/>
                </a:solidFill>
              </a:rPr>
              <a:t>Finansal Holding Şirketi</a:t>
            </a:r>
          </a:p>
        </p:txBody>
      </p:sp>
      <p:sp>
        <p:nvSpPr>
          <p:cNvPr id="568323" name="Rectangle 3"/>
          <p:cNvSpPr>
            <a:spLocks noGrp="1" noChangeArrowheads="1"/>
          </p:cNvSpPr>
          <p:nvPr>
            <p:ph type="body" idx="4294967295"/>
          </p:nvPr>
        </p:nvSpPr>
        <p:spPr/>
        <p:txBody>
          <a:bodyPr>
            <a:noAutofit/>
          </a:bodyPr>
          <a:lstStyle/>
          <a:p>
            <a:pPr algn="just" eaLnBrk="1" hangingPunct="1">
              <a:spcBef>
                <a:spcPct val="0"/>
              </a:spcBef>
              <a:defRPr/>
            </a:pPr>
            <a:r>
              <a:rPr lang="tr-TR" sz="2400" dirty="0" smtClean="0">
                <a:latin typeface="+mj-lt"/>
              </a:rPr>
              <a:t>BK’ na göre, </a:t>
            </a:r>
            <a:r>
              <a:rPr lang="tr-TR" sz="2400" u="sng" dirty="0" smtClean="0">
                <a:latin typeface="+mj-lt"/>
              </a:rPr>
              <a:t>içlerinden en az bir tanesi bir kredi kuruluşu olmak şartı</a:t>
            </a:r>
            <a:r>
              <a:rPr lang="tr-TR" sz="2400" dirty="0" smtClean="0">
                <a:latin typeface="+mj-lt"/>
              </a:rPr>
              <a:t>yla bağlı ortaklıklarının tümü veya çoğunluğu kredi kuruluşu veya finansal kuruluş olan şirket </a:t>
            </a:r>
            <a:r>
              <a:rPr lang="tr-TR" sz="2400" u="sng" dirty="0" smtClean="0">
                <a:latin typeface="+mj-lt"/>
              </a:rPr>
              <a:t>“Finansal Holding Şirketi”</a:t>
            </a:r>
            <a:r>
              <a:rPr lang="tr-TR" sz="2400" dirty="0" smtClean="0">
                <a:latin typeface="+mj-lt"/>
              </a:rPr>
              <a:t>dir. Esasen grup bankacılığı ile ilgilidir ve bir ana ortaklık türüdür. Birer anonim şirkettirler. </a:t>
            </a:r>
          </a:p>
          <a:p>
            <a:pPr algn="just" eaLnBrk="1" hangingPunct="1">
              <a:spcBef>
                <a:spcPct val="0"/>
              </a:spcBef>
              <a:defRPr/>
            </a:pPr>
            <a:endParaRPr lang="tr-TR" sz="2400" dirty="0" smtClean="0">
              <a:latin typeface="+mj-lt"/>
            </a:endParaRPr>
          </a:p>
          <a:p>
            <a:pPr algn="just">
              <a:spcBef>
                <a:spcPct val="0"/>
              </a:spcBef>
              <a:defRPr/>
            </a:pPr>
            <a:r>
              <a:rPr lang="tr-TR" sz="2400" dirty="0" smtClean="0">
                <a:latin typeface="+mj-lt"/>
              </a:rPr>
              <a:t>Holding şirketlerin sermayeleri, esas itibariyle diğer anonim ortaklıkların hisselerinden oluşur. Holding şirketler, sermayelerinin çoğunluğuna sahip oldukları A.Ş.leri yönettikleri gibi, karları da A.Ş.lerin dağıttıkları temettülerden meydana gelir. </a:t>
            </a:r>
          </a:p>
          <a:p>
            <a:pPr algn="just" eaLnBrk="1" hangingPunct="1">
              <a:spcBef>
                <a:spcPct val="0"/>
              </a:spcBef>
              <a:defRPr/>
            </a:pPr>
            <a:endParaRPr lang="tr-TR" sz="24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8252763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68323">
                                            <p:txEl>
                                              <p:pRg st="0" end="0"/>
                                            </p:txEl>
                                          </p:spTgt>
                                        </p:tgtEl>
                                        <p:attrNameLst>
                                          <p:attrName>style.visibility</p:attrName>
                                        </p:attrNameLst>
                                      </p:cBhvr>
                                      <p:to>
                                        <p:strVal val="visible"/>
                                      </p:to>
                                    </p:set>
                                    <p:animEffect transition="in" filter="checkerboard(across)">
                                      <p:cBhvr>
                                        <p:cTn id="7" dur="500"/>
                                        <p:tgtEl>
                                          <p:spTgt spid="5683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68323">
                                            <p:txEl>
                                              <p:pRg st="2" end="2"/>
                                            </p:txEl>
                                          </p:spTgt>
                                        </p:tgtEl>
                                        <p:attrNameLst>
                                          <p:attrName>style.visibility</p:attrName>
                                        </p:attrNameLst>
                                      </p:cBhvr>
                                      <p:to>
                                        <p:strVal val="visible"/>
                                      </p:to>
                                    </p:set>
                                    <p:animEffect transition="in" filter="checkerboard(across)">
                                      <p:cBhvr>
                                        <p:cTn id="12" dur="500"/>
                                        <p:tgtEl>
                                          <p:spTgt spid="5683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832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Başlık 1"/>
          <p:cNvSpPr>
            <a:spLocks noGrp="1"/>
          </p:cNvSpPr>
          <p:nvPr>
            <p:ph type="title"/>
          </p:nvPr>
        </p:nvSpPr>
        <p:spPr/>
        <p:txBody>
          <a:bodyPr/>
          <a:lstStyle/>
          <a:p>
            <a:r>
              <a:rPr lang="tr-TR" altLang="tr-TR" cap="none" dirty="0" smtClean="0"/>
              <a:t>Ana-Bağlı Ortaklık</a:t>
            </a:r>
          </a:p>
        </p:txBody>
      </p:sp>
      <p:sp>
        <p:nvSpPr>
          <p:cNvPr id="973827" name="Rectangle 3"/>
          <p:cNvSpPr>
            <a:spLocks noGrp="1" noChangeArrowheads="1"/>
          </p:cNvSpPr>
          <p:nvPr>
            <p:ph sz="quarter" idx="1"/>
          </p:nvPr>
        </p:nvSpPr>
        <p:spPr/>
        <p:txBody>
          <a:bodyPr>
            <a:noAutofit/>
          </a:bodyPr>
          <a:lstStyle/>
          <a:p>
            <a:pPr algn="just" eaLnBrk="1" hangingPunct="1">
              <a:spcBef>
                <a:spcPct val="0"/>
              </a:spcBef>
              <a:defRPr/>
            </a:pPr>
            <a:r>
              <a:rPr lang="tr-TR" sz="2400" u="sng" dirty="0" smtClean="0">
                <a:latin typeface="+mj-lt"/>
              </a:rPr>
              <a:t>Ana ortaklık</a:t>
            </a:r>
            <a:r>
              <a:rPr lang="tr-TR" sz="2400" dirty="0" smtClean="0">
                <a:latin typeface="+mj-lt"/>
              </a:rPr>
              <a:t>, kontrolündeki ortaklıkların (Bağlı Ortaklık) finansal tablolarını kendi bünyesinde konsolide eden banka veya finansal holding şirketini tanımlar. </a:t>
            </a:r>
          </a:p>
          <a:p>
            <a:pPr algn="just" eaLnBrk="1" hangingPunct="1">
              <a:spcBef>
                <a:spcPct val="0"/>
              </a:spcBef>
              <a:defRPr/>
            </a:pPr>
            <a:r>
              <a:rPr lang="tr-TR" sz="2400" u="sng" dirty="0" smtClean="0">
                <a:latin typeface="+mj-lt"/>
              </a:rPr>
              <a:t>Bağlı ortaklık</a:t>
            </a:r>
            <a:r>
              <a:rPr lang="tr-TR" sz="2400" dirty="0" smtClean="0">
                <a:latin typeface="+mj-lt"/>
              </a:rPr>
              <a:t> ise, ana ortaklığın kontrolü altında faaliyet gösteren ortaklıkları ifade eder.  </a:t>
            </a:r>
          </a:p>
          <a:p>
            <a:pPr algn="just" eaLnBrk="1" hangingPunct="1">
              <a:spcBef>
                <a:spcPct val="0"/>
              </a:spcBef>
              <a:defRPr/>
            </a:pPr>
            <a:endParaRPr lang="tr-TR" sz="2400" dirty="0" smtClean="0">
              <a:latin typeface="+mj-lt"/>
            </a:endParaRPr>
          </a:p>
          <a:p>
            <a:pPr algn="just">
              <a:spcBef>
                <a:spcPct val="0"/>
              </a:spcBef>
              <a:defRPr/>
            </a:pPr>
            <a:r>
              <a:rPr lang="tr-TR" sz="2400" dirty="0" smtClean="0">
                <a:latin typeface="+mj-lt"/>
              </a:rPr>
              <a:t>Bir ana ortaklığın finansal holding şirketi sayılabilmesi için, bağlı ortaklıkların tümünün ya da çoğunluğunun kredi kuruluşu ya da finansal kuruluş olması gerekir. Ayrıca bağlı ortaklıkların en az birinin kredi kuruluşu olması zorunludur. </a:t>
            </a:r>
          </a:p>
          <a:p>
            <a:pPr algn="just" eaLnBrk="1" hangingPunct="1">
              <a:spcBef>
                <a:spcPct val="0"/>
              </a:spcBef>
              <a:defRPr/>
            </a:pPr>
            <a:endParaRPr lang="tr-TR" sz="24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5698655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73827">
                                            <p:txEl>
                                              <p:pRg st="0" end="0"/>
                                            </p:txEl>
                                          </p:spTgt>
                                        </p:tgtEl>
                                        <p:attrNameLst>
                                          <p:attrName>style.visibility</p:attrName>
                                        </p:attrNameLst>
                                      </p:cBhvr>
                                      <p:to>
                                        <p:strVal val="visible"/>
                                      </p:to>
                                    </p:set>
                                    <p:animEffect transition="in" filter="checkerboard(across)">
                                      <p:cBhvr>
                                        <p:cTn id="7" dur="500"/>
                                        <p:tgtEl>
                                          <p:spTgt spid="9738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73827">
                                            <p:txEl>
                                              <p:pRg st="1" end="1"/>
                                            </p:txEl>
                                          </p:spTgt>
                                        </p:tgtEl>
                                        <p:attrNameLst>
                                          <p:attrName>style.visibility</p:attrName>
                                        </p:attrNameLst>
                                      </p:cBhvr>
                                      <p:to>
                                        <p:strVal val="visible"/>
                                      </p:to>
                                    </p:set>
                                    <p:animEffect transition="in" filter="checkerboard(across)">
                                      <p:cBhvr>
                                        <p:cTn id="12" dur="500"/>
                                        <p:tgtEl>
                                          <p:spTgt spid="9738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973827">
                                            <p:txEl>
                                              <p:pRg st="3" end="3"/>
                                            </p:txEl>
                                          </p:spTgt>
                                        </p:tgtEl>
                                        <p:attrNameLst>
                                          <p:attrName>style.visibility</p:attrName>
                                        </p:attrNameLst>
                                      </p:cBhvr>
                                      <p:to>
                                        <p:strVal val="visible"/>
                                      </p:to>
                                    </p:set>
                                    <p:animEffect transition="in" filter="checkerboard(across)">
                                      <p:cBhvr>
                                        <p:cTn id="17" dur="500"/>
                                        <p:tgtEl>
                                          <p:spTgt spid="9738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3827"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p:txBody>
          <a:bodyPr bIns="45720" anchor="ctr"/>
          <a:lstStyle/>
          <a:p>
            <a:pPr eaLnBrk="1" hangingPunct="1"/>
            <a:r>
              <a:rPr lang="tr-TR" altLang="tr-TR" cap="none" dirty="0" smtClean="0">
                <a:solidFill>
                  <a:schemeClr val="tx1"/>
                </a:solidFill>
              </a:rPr>
              <a:t>Şube</a:t>
            </a:r>
          </a:p>
        </p:txBody>
      </p:sp>
      <p:sp>
        <p:nvSpPr>
          <p:cNvPr id="569347" name="Rectangle 3"/>
          <p:cNvSpPr>
            <a:spLocks noGrp="1" noChangeArrowheads="1"/>
          </p:cNvSpPr>
          <p:nvPr>
            <p:ph type="body" idx="4294967295"/>
          </p:nvPr>
        </p:nvSpPr>
        <p:spPr>
          <a:xfrm>
            <a:off x="2231136" y="2492570"/>
            <a:ext cx="7729728" cy="3101983"/>
          </a:xfrm>
        </p:spPr>
        <p:txBody>
          <a:bodyPr>
            <a:noAutofit/>
          </a:bodyPr>
          <a:lstStyle/>
          <a:p>
            <a:pPr algn="just" eaLnBrk="1" hangingPunct="1">
              <a:defRPr/>
            </a:pPr>
            <a:r>
              <a:rPr lang="tr-TR" sz="2400" dirty="0" smtClean="0">
                <a:latin typeface="+mj-lt"/>
              </a:rPr>
              <a:t>BK’ na göre, bankaların </a:t>
            </a:r>
            <a:r>
              <a:rPr lang="tr-TR" sz="2400" dirty="0" smtClean="0">
                <a:solidFill>
                  <a:srgbClr val="FF0000"/>
                </a:solidFill>
                <a:latin typeface="+mj-lt"/>
              </a:rPr>
              <a:t>elektronik işlem cihazlarından ibaret birimleri</a:t>
            </a:r>
            <a:r>
              <a:rPr lang="tr-TR" sz="2400" dirty="0" smtClean="0">
                <a:latin typeface="+mj-lt"/>
              </a:rPr>
              <a:t> ile </a:t>
            </a:r>
            <a:r>
              <a:rPr lang="tr-TR" sz="2400" dirty="0" smtClean="0">
                <a:solidFill>
                  <a:srgbClr val="FF0000"/>
                </a:solidFill>
                <a:latin typeface="+mj-lt"/>
              </a:rPr>
              <a:t>bir takvim yılı içinde süresi altmış iş gününü geçmemek ve tahsilat ve ödeme işlemleri ile sınırlı olmak üzere</a:t>
            </a:r>
            <a:r>
              <a:rPr lang="tr-TR" sz="2400" dirty="0" smtClean="0">
                <a:latin typeface="+mj-lt"/>
              </a:rPr>
              <a:t>, şubelerden birine bağlı olarak fuar, konferans, sergi gibi yerlerde ya da bir kuruluş bünyesinde açılacak </a:t>
            </a:r>
            <a:r>
              <a:rPr lang="tr-TR" sz="2400" dirty="0" smtClean="0">
                <a:solidFill>
                  <a:srgbClr val="FF0000"/>
                </a:solidFill>
                <a:latin typeface="+mj-lt"/>
              </a:rPr>
              <a:t>vezne, irtibat büroları hariç</a:t>
            </a:r>
            <a:r>
              <a:rPr lang="tr-TR" sz="2400" dirty="0" smtClean="0">
                <a:latin typeface="+mj-lt"/>
              </a:rPr>
              <a:t>, mevduat veya katılım fonu kabulü veya diğer bankacılık işlemleri ile uğraşan her türlü sabit ya da seyyar büroları şube sayılır. </a:t>
            </a:r>
          </a:p>
          <a:p>
            <a:pPr algn="just" eaLnBrk="1" hangingPunct="1">
              <a:defRPr/>
            </a:pPr>
            <a:r>
              <a:rPr lang="tr-TR" sz="2400" dirty="0" smtClean="0">
                <a:latin typeface="+mj-lt"/>
              </a:rPr>
              <a:t>Şube tanımında, bankaların </a:t>
            </a:r>
            <a:r>
              <a:rPr lang="tr-TR" sz="2400" dirty="0" smtClean="0">
                <a:solidFill>
                  <a:srgbClr val="FF0000"/>
                </a:solidFill>
                <a:latin typeface="+mj-lt"/>
              </a:rPr>
              <a:t>bağımlı bir parçası</a:t>
            </a:r>
            <a:r>
              <a:rPr lang="tr-TR" sz="2400" dirty="0" smtClean="0">
                <a:latin typeface="+mj-lt"/>
              </a:rPr>
              <a:t>nı oluşturma ve bu kuruluşların </a:t>
            </a:r>
            <a:r>
              <a:rPr lang="tr-TR" sz="2400" dirty="0" smtClean="0">
                <a:solidFill>
                  <a:srgbClr val="FF0000"/>
                </a:solidFill>
                <a:latin typeface="+mj-lt"/>
              </a:rPr>
              <a:t>faaliyetlerinin tamamını veya bir kısmını yapma</a:t>
            </a:r>
            <a:r>
              <a:rPr lang="tr-TR" sz="2400" dirty="0" smtClean="0">
                <a:latin typeface="+mj-lt"/>
              </a:rPr>
              <a:t>, esas alınmıştır. </a:t>
            </a:r>
          </a:p>
          <a:p>
            <a:pPr algn="just" eaLnBrk="1" hangingPunct="1">
              <a:buFont typeface="Wingdings 2" pitchFamily="18" charset="2"/>
              <a:buNone/>
              <a:defRPr/>
            </a:pPr>
            <a:endParaRPr lang="tr-TR" sz="24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0587101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69347">
                                            <p:txEl>
                                              <p:pRg st="0" end="0"/>
                                            </p:txEl>
                                          </p:spTgt>
                                        </p:tgtEl>
                                        <p:attrNameLst>
                                          <p:attrName>style.visibility</p:attrName>
                                        </p:attrNameLst>
                                      </p:cBhvr>
                                      <p:to>
                                        <p:strVal val="visible"/>
                                      </p:to>
                                    </p:set>
                                    <p:animEffect transition="in" filter="checkerboard(across)">
                                      <p:cBhvr>
                                        <p:cTn id="7" dur="500"/>
                                        <p:tgtEl>
                                          <p:spTgt spid="5693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69347">
                                            <p:txEl>
                                              <p:pRg st="1" end="1"/>
                                            </p:txEl>
                                          </p:spTgt>
                                        </p:tgtEl>
                                        <p:attrNameLst>
                                          <p:attrName>style.visibility</p:attrName>
                                        </p:attrNameLst>
                                      </p:cBhvr>
                                      <p:to>
                                        <p:strVal val="visible"/>
                                      </p:to>
                                    </p:set>
                                    <p:animEffect transition="in" filter="checkerboard(across)">
                                      <p:cBhvr>
                                        <p:cTn id="12" dur="500"/>
                                        <p:tgtEl>
                                          <p:spTgt spid="56934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9347"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Başlık 1"/>
          <p:cNvSpPr>
            <a:spLocks noGrp="1"/>
          </p:cNvSpPr>
          <p:nvPr>
            <p:ph type="title"/>
          </p:nvPr>
        </p:nvSpPr>
        <p:spPr/>
        <p:txBody>
          <a:bodyPr/>
          <a:lstStyle/>
          <a:p>
            <a:r>
              <a:rPr lang="tr-TR" altLang="tr-TR" cap="none" dirty="0" smtClean="0"/>
              <a:t>Merkez Şube</a:t>
            </a:r>
          </a:p>
        </p:txBody>
      </p:sp>
      <p:sp>
        <p:nvSpPr>
          <p:cNvPr id="1141763" name="Rectangle 3"/>
          <p:cNvSpPr>
            <a:spLocks noGrp="1" noChangeArrowheads="1"/>
          </p:cNvSpPr>
          <p:nvPr>
            <p:ph sz="quarter" idx="1"/>
          </p:nvPr>
        </p:nvSpPr>
        <p:spPr/>
        <p:txBody>
          <a:bodyPr>
            <a:noAutofit/>
          </a:bodyPr>
          <a:lstStyle/>
          <a:p>
            <a:pPr algn="just" eaLnBrk="1" hangingPunct="1"/>
            <a:r>
              <a:rPr lang="tr-TR" altLang="tr-TR" sz="2400" dirty="0" smtClean="0"/>
              <a:t>“Merkez Şube” belirleme zorunluluğu yabancı bankaların Türkiye’deki faaliyetleri için gereklidir. Türkiye’de kurulu bankaların böyle bir zorunluluğu yoktur. </a:t>
            </a:r>
          </a:p>
          <a:p>
            <a:pPr algn="just" eaLnBrk="1" hangingPunct="1"/>
            <a:r>
              <a:rPr lang="tr-TR" altLang="tr-TR" sz="2400" dirty="0" smtClean="0"/>
              <a:t>Buna göre, yurt dışında kurulu bir bankanın Türkiye’de açtığı şube, birden fazla şubesi varsa, Kuruma bildirilen Şubesi Merkez Şubesi olarak adlandırılır.  Merkez Şube, Türkiye’de kurulu bankaların Genel Müdürlüklerine paralel bir işlev taşımaktadırlar. </a:t>
            </a:r>
          </a:p>
          <a:p>
            <a:pPr algn="just" eaLnBrk="1" hangingPunct="1">
              <a:buFont typeface="Wingdings 2" pitchFamily="18" charset="2"/>
              <a:buNone/>
            </a:pPr>
            <a:endParaRPr lang="tr-TR" altLang="tr-TR" sz="2400" dirty="0" smtClean="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1112736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41763">
                                            <p:txEl>
                                              <p:pRg st="0" end="0"/>
                                            </p:txEl>
                                          </p:spTgt>
                                        </p:tgtEl>
                                        <p:attrNameLst>
                                          <p:attrName>style.visibility</p:attrName>
                                        </p:attrNameLst>
                                      </p:cBhvr>
                                      <p:to>
                                        <p:strVal val="visible"/>
                                      </p:to>
                                    </p:set>
                                    <p:animEffect transition="in" filter="checkerboard(across)">
                                      <p:cBhvr>
                                        <p:cTn id="7" dur="500"/>
                                        <p:tgtEl>
                                          <p:spTgt spid="11417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141763">
                                            <p:txEl>
                                              <p:pRg st="1" end="1"/>
                                            </p:txEl>
                                          </p:spTgt>
                                        </p:tgtEl>
                                        <p:attrNameLst>
                                          <p:attrName>style.visibility</p:attrName>
                                        </p:attrNameLst>
                                      </p:cBhvr>
                                      <p:to>
                                        <p:strVal val="visible"/>
                                      </p:to>
                                    </p:set>
                                    <p:animEffect transition="in" filter="checkerboard(across)">
                                      <p:cBhvr>
                                        <p:cTn id="12" dur="500"/>
                                        <p:tgtEl>
                                          <p:spTgt spid="114176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176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Başlık 1"/>
          <p:cNvSpPr>
            <a:spLocks noGrp="1"/>
          </p:cNvSpPr>
          <p:nvPr>
            <p:ph type="title"/>
          </p:nvPr>
        </p:nvSpPr>
        <p:spPr/>
        <p:txBody>
          <a:bodyPr/>
          <a:lstStyle/>
          <a:p>
            <a:r>
              <a:rPr lang="tr-TR" altLang="tr-TR" cap="none" dirty="0" smtClean="0"/>
              <a:t>Şubelerin Mahiyeti</a:t>
            </a:r>
          </a:p>
        </p:txBody>
      </p:sp>
      <p:sp>
        <p:nvSpPr>
          <p:cNvPr id="38914" name="Rectangle 3"/>
          <p:cNvSpPr>
            <a:spLocks noGrp="1" noChangeArrowheads="1"/>
          </p:cNvSpPr>
          <p:nvPr>
            <p:ph sz="quarter" idx="1"/>
          </p:nvPr>
        </p:nvSpPr>
        <p:spPr/>
        <p:txBody>
          <a:bodyPr>
            <a:noAutofit/>
          </a:bodyPr>
          <a:lstStyle/>
          <a:p>
            <a:pPr algn="just" eaLnBrk="1" hangingPunct="1">
              <a:defRPr/>
            </a:pPr>
            <a:r>
              <a:rPr lang="tr-TR" sz="2400" dirty="0" smtClean="0">
                <a:latin typeface="+mj-lt"/>
              </a:rPr>
              <a:t>Banka şubeleri, tüzel kişiliğe sahip olmayıp, bankanın genel müdürlük ve tüm şubeleri ile birlikte tek bir tüzel kişilik oluştururlar. Bu nedenle, şubeler, </a:t>
            </a:r>
            <a:r>
              <a:rPr lang="tr-TR" sz="2400" dirty="0" smtClean="0">
                <a:solidFill>
                  <a:srgbClr val="FF0000"/>
                </a:solidFill>
                <a:latin typeface="+mj-lt"/>
              </a:rPr>
              <a:t>müstakilen hak sahibi ve borçlu durumunda bulunamazlar.</a:t>
            </a:r>
            <a:r>
              <a:rPr lang="tr-TR" sz="2400" dirty="0" smtClean="0">
                <a:latin typeface="+mj-lt"/>
              </a:rPr>
              <a:t> Şube muameleleri banka tüzel kişiliği nam ve hesabına yapar. </a:t>
            </a:r>
          </a:p>
          <a:p>
            <a:pPr algn="just" eaLnBrk="1" hangingPunct="1">
              <a:defRPr/>
            </a:pPr>
            <a:r>
              <a:rPr lang="tr-TR" sz="2400" dirty="0" smtClean="0">
                <a:latin typeface="+mj-lt"/>
              </a:rPr>
              <a:t>Banka şubesine belli bir sermaye tahsis edilmiş olsa da, şubenin </a:t>
            </a:r>
            <a:r>
              <a:rPr lang="tr-TR" sz="2400" dirty="0" smtClean="0">
                <a:solidFill>
                  <a:srgbClr val="FF0000"/>
                </a:solidFill>
                <a:latin typeface="+mj-lt"/>
              </a:rPr>
              <a:t>tüm taahhütlerinden banka tüm mal varlığı ile ve sınırsız sorumlu olur. </a:t>
            </a:r>
          </a:p>
          <a:p>
            <a:pPr algn="just" eaLnBrk="1" hangingPunct="1">
              <a:defRPr/>
            </a:pPr>
            <a:r>
              <a:rPr lang="tr-TR" sz="2400" dirty="0" smtClean="0">
                <a:latin typeface="+mj-lt"/>
              </a:rPr>
              <a:t>Şube ile genel müdürlük arasında veya şubeler arasında hukuken hak ve borçlar veya kredi ilişkisi doğmaz. </a:t>
            </a:r>
          </a:p>
          <a:p>
            <a:pPr algn="just" eaLnBrk="1" hangingPunct="1">
              <a:defRPr/>
            </a:pPr>
            <a:endParaRPr lang="tr-TR" sz="24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2267724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Başlık 1"/>
          <p:cNvSpPr>
            <a:spLocks noGrp="1"/>
          </p:cNvSpPr>
          <p:nvPr>
            <p:ph type="title"/>
          </p:nvPr>
        </p:nvSpPr>
        <p:spPr/>
        <p:txBody>
          <a:bodyPr/>
          <a:lstStyle/>
          <a:p>
            <a:r>
              <a:rPr lang="tr-TR" altLang="tr-TR" cap="none" dirty="0" smtClean="0"/>
              <a:t>Bankacılık Hukukunun Konusu</a:t>
            </a:r>
          </a:p>
        </p:txBody>
      </p:sp>
      <p:sp>
        <p:nvSpPr>
          <p:cNvPr id="8195" name="Rectangle 3"/>
          <p:cNvSpPr>
            <a:spLocks noGrp="1"/>
          </p:cNvSpPr>
          <p:nvPr>
            <p:ph idx="1"/>
          </p:nvPr>
        </p:nvSpPr>
        <p:spPr/>
        <p:txBody>
          <a:bodyPr>
            <a:noAutofit/>
          </a:bodyPr>
          <a:lstStyle/>
          <a:p>
            <a:pPr algn="just" eaLnBrk="1" hangingPunct="1">
              <a:spcBef>
                <a:spcPts val="600"/>
              </a:spcBef>
              <a:buFont typeface="Wingdings" pitchFamily="2" charset="2"/>
              <a:buNone/>
              <a:defRPr/>
            </a:pPr>
            <a:r>
              <a:rPr lang="tr-TR" sz="2400" dirty="0" smtClean="0">
                <a:solidFill>
                  <a:srgbClr val="FF0000"/>
                </a:solidFill>
                <a:latin typeface="+mj-lt"/>
              </a:rPr>
              <a:t>1) Banka işletmesinin ve sahibinin nitelikleri </a:t>
            </a:r>
          </a:p>
          <a:p>
            <a:pPr algn="just" eaLnBrk="1" hangingPunct="1">
              <a:spcBef>
                <a:spcPts val="600"/>
              </a:spcBef>
              <a:buFont typeface="Wingdings" pitchFamily="2" charset="2"/>
              <a:buNone/>
              <a:defRPr/>
            </a:pPr>
            <a:r>
              <a:rPr lang="tr-TR" sz="2400" dirty="0" smtClean="0">
                <a:latin typeface="+mj-lt"/>
              </a:rPr>
              <a:t>Bir işletme olarak TTK tarafından düzenlenen bir ticaret şirketi olan AŞ, bankacılık faaliyeti yapıyor olması nedeniyle yeniden düzenlenmiştir. Bu kapsamda, bir işletme olarak banka işletmesinin ve banka anonim şirketinin kuruluşunu, denetlenmesini ve sona ermesini ele almaktadır.</a:t>
            </a:r>
          </a:p>
          <a:p>
            <a:pPr algn="just" eaLnBrk="1" hangingPunct="1">
              <a:spcBef>
                <a:spcPts val="600"/>
              </a:spcBef>
              <a:buFont typeface="Wingdings" pitchFamily="2" charset="2"/>
              <a:buNone/>
              <a:defRPr/>
            </a:pPr>
            <a:r>
              <a:rPr lang="tr-TR" sz="2400" dirty="0" smtClean="0">
                <a:solidFill>
                  <a:srgbClr val="FF0000"/>
                </a:solidFill>
                <a:latin typeface="+mj-lt"/>
              </a:rPr>
              <a:t>2)</a:t>
            </a:r>
            <a:r>
              <a:rPr lang="tr-TR" sz="2400" dirty="0" smtClean="0">
                <a:latin typeface="+mj-lt"/>
              </a:rPr>
              <a:t> </a:t>
            </a:r>
            <a:r>
              <a:rPr lang="tr-TR" sz="2400" dirty="0" smtClean="0">
                <a:solidFill>
                  <a:srgbClr val="FF0000"/>
                </a:solidFill>
                <a:latin typeface="+mj-lt"/>
              </a:rPr>
              <a:t>Bankacılık faaliyetlerinin nitelikleri</a:t>
            </a:r>
          </a:p>
          <a:p>
            <a:pPr algn="just" eaLnBrk="1" hangingPunct="1">
              <a:spcBef>
                <a:spcPts val="600"/>
              </a:spcBef>
              <a:buFont typeface="Wingdings" pitchFamily="2" charset="2"/>
              <a:buNone/>
              <a:defRPr/>
            </a:pPr>
            <a:r>
              <a:rPr lang="tr-TR" sz="2400" dirty="0" smtClean="0">
                <a:latin typeface="+mj-lt"/>
              </a:rPr>
              <a:t>konularında düzenleme yapmaktadır. </a:t>
            </a:r>
          </a:p>
          <a:p>
            <a:pPr>
              <a:defRPr/>
            </a:pPr>
            <a:endParaRPr lang="tr-TR" sz="24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2785731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Başlık 1"/>
          <p:cNvSpPr>
            <a:spLocks noGrp="1"/>
          </p:cNvSpPr>
          <p:nvPr>
            <p:ph type="title"/>
          </p:nvPr>
        </p:nvSpPr>
        <p:spPr/>
        <p:txBody>
          <a:bodyPr/>
          <a:lstStyle/>
          <a:p>
            <a:r>
              <a:rPr lang="tr-TR" altLang="tr-TR" cap="none" dirty="0" smtClean="0"/>
              <a:t>Şubelerin Dava Ehliyeti</a:t>
            </a:r>
          </a:p>
        </p:txBody>
      </p:sp>
      <p:sp>
        <p:nvSpPr>
          <p:cNvPr id="1154051" name="Rectangle 3"/>
          <p:cNvSpPr>
            <a:spLocks noGrp="1" noChangeArrowheads="1"/>
          </p:cNvSpPr>
          <p:nvPr>
            <p:ph sz="quarter" idx="1"/>
          </p:nvPr>
        </p:nvSpPr>
        <p:spPr>
          <a:xfrm>
            <a:off x="2231136" y="2409442"/>
            <a:ext cx="7729728" cy="3101983"/>
          </a:xfrm>
        </p:spPr>
        <p:txBody>
          <a:bodyPr>
            <a:noAutofit/>
          </a:bodyPr>
          <a:lstStyle/>
          <a:p>
            <a:pPr algn="just" eaLnBrk="1" hangingPunct="1">
              <a:defRPr/>
            </a:pPr>
            <a:r>
              <a:rPr lang="tr-TR" sz="2400" dirty="0" smtClean="0">
                <a:latin typeface="+mj-lt"/>
              </a:rPr>
              <a:t>Banka şubelerinin banka tüzel kişiliğinden ayrı bir tüzel kişiliğinin bulunmaması nedeniyle genelde </a:t>
            </a:r>
            <a:r>
              <a:rPr lang="tr-TR" sz="2400" dirty="0" smtClean="0">
                <a:solidFill>
                  <a:srgbClr val="FF0000"/>
                </a:solidFill>
                <a:latin typeface="+mj-lt"/>
              </a:rPr>
              <a:t>davacı ve davalı, banka genel müdürlüğü olacaktır.</a:t>
            </a:r>
            <a:r>
              <a:rPr lang="tr-TR" sz="2400" dirty="0" smtClean="0">
                <a:latin typeface="+mj-lt"/>
              </a:rPr>
              <a:t> </a:t>
            </a:r>
          </a:p>
          <a:p>
            <a:pPr algn="just" eaLnBrk="1" hangingPunct="1">
              <a:defRPr/>
            </a:pPr>
            <a:r>
              <a:rPr lang="tr-TR" sz="2400" dirty="0" smtClean="0">
                <a:latin typeface="+mj-lt"/>
              </a:rPr>
              <a:t>Şubenin tüzel kişiyi temsil yetkisinin bulunduğu hallerde de, davanın şube tarafından fakat </a:t>
            </a:r>
            <a:r>
              <a:rPr lang="tr-TR" sz="2400" dirty="0" smtClean="0">
                <a:solidFill>
                  <a:srgbClr val="FF0000"/>
                </a:solidFill>
                <a:latin typeface="+mj-lt"/>
              </a:rPr>
              <a:t>banka genel müdürlüğü adına</a:t>
            </a:r>
            <a:r>
              <a:rPr lang="tr-TR" sz="2400" dirty="0" smtClean="0">
                <a:latin typeface="+mj-lt"/>
              </a:rPr>
              <a:t> (tüzel kişi adına) açılması gerekir. </a:t>
            </a:r>
            <a:endParaRPr lang="tr-TR" sz="2400" dirty="0" smtClean="0">
              <a:latin typeface="+mj-lt"/>
            </a:endParaRPr>
          </a:p>
          <a:p>
            <a:pPr algn="just">
              <a:defRPr/>
            </a:pPr>
            <a:r>
              <a:rPr lang="tr-TR" sz="2400" dirty="0"/>
              <a:t>Şube Müdürü organ veya ticari temsilci sıfatı ile Bankayı mahkemede temsil edebilir. </a:t>
            </a:r>
            <a:endParaRPr lang="tr-TR" sz="2400" dirty="0" smtClean="0"/>
          </a:p>
          <a:p>
            <a:pPr algn="just">
              <a:defRPr/>
            </a:pPr>
            <a:r>
              <a:rPr lang="tr-TR" sz="2400" dirty="0" smtClean="0"/>
              <a:t>Şubenin </a:t>
            </a:r>
            <a:r>
              <a:rPr lang="tr-TR" sz="2400" dirty="0"/>
              <a:t>işlemlerinden dolayı Bankaya karşı açılacak davalar, Şube’nin bulunduğu yer mahkemesinde de açılabilir.</a:t>
            </a:r>
            <a:endParaRPr lang="tr-TR" sz="24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6778002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54051">
                                            <p:txEl>
                                              <p:pRg st="0" end="0"/>
                                            </p:txEl>
                                          </p:spTgt>
                                        </p:tgtEl>
                                        <p:attrNameLst>
                                          <p:attrName>style.visibility</p:attrName>
                                        </p:attrNameLst>
                                      </p:cBhvr>
                                      <p:to>
                                        <p:strVal val="visible"/>
                                      </p:to>
                                    </p:set>
                                    <p:animEffect transition="in" filter="checkerboard(across)">
                                      <p:cBhvr>
                                        <p:cTn id="7" dur="500"/>
                                        <p:tgtEl>
                                          <p:spTgt spid="11540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154051">
                                            <p:txEl>
                                              <p:pRg st="1" end="1"/>
                                            </p:txEl>
                                          </p:spTgt>
                                        </p:tgtEl>
                                        <p:attrNameLst>
                                          <p:attrName>style.visibility</p:attrName>
                                        </p:attrNameLst>
                                      </p:cBhvr>
                                      <p:to>
                                        <p:strVal val="visible"/>
                                      </p:to>
                                    </p:set>
                                    <p:animEffect transition="in" filter="checkerboard(across)">
                                      <p:cBhvr>
                                        <p:cTn id="12" dur="500"/>
                                        <p:tgtEl>
                                          <p:spTgt spid="11540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154051">
                                            <p:txEl>
                                              <p:pRg st="2" end="2"/>
                                            </p:txEl>
                                          </p:spTgt>
                                        </p:tgtEl>
                                        <p:attrNameLst>
                                          <p:attrName>style.visibility</p:attrName>
                                        </p:attrNameLst>
                                      </p:cBhvr>
                                      <p:to>
                                        <p:strVal val="visible"/>
                                      </p:to>
                                    </p:set>
                                    <p:animEffect transition="in" filter="checkerboard(across)">
                                      <p:cBhvr>
                                        <p:cTn id="17" dur="500"/>
                                        <p:tgtEl>
                                          <p:spTgt spid="11540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154051">
                                            <p:txEl>
                                              <p:pRg st="3" end="3"/>
                                            </p:txEl>
                                          </p:spTgt>
                                        </p:tgtEl>
                                        <p:attrNameLst>
                                          <p:attrName>style.visibility</p:attrName>
                                        </p:attrNameLst>
                                      </p:cBhvr>
                                      <p:to>
                                        <p:strVal val="visible"/>
                                      </p:to>
                                    </p:set>
                                    <p:animEffect transition="in" filter="checkerboard(across)">
                                      <p:cBhvr>
                                        <p:cTn id="22" dur="500"/>
                                        <p:tgtEl>
                                          <p:spTgt spid="11540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4051"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p:txBody>
          <a:bodyPr bIns="45720" anchor="ctr"/>
          <a:lstStyle/>
          <a:p>
            <a:pPr eaLnBrk="1" hangingPunct="1"/>
            <a:r>
              <a:rPr lang="tr-TR" altLang="tr-TR" cap="none" dirty="0" smtClean="0">
                <a:solidFill>
                  <a:schemeClr val="tx1"/>
                </a:solidFill>
              </a:rPr>
              <a:t>Fon Bankası</a:t>
            </a:r>
          </a:p>
        </p:txBody>
      </p:sp>
      <p:sp>
        <p:nvSpPr>
          <p:cNvPr id="976899" name="Rectangle 3"/>
          <p:cNvSpPr>
            <a:spLocks noGrp="1" noChangeArrowheads="1"/>
          </p:cNvSpPr>
          <p:nvPr>
            <p:ph type="body" idx="4294967295"/>
          </p:nvPr>
        </p:nvSpPr>
        <p:spPr/>
        <p:txBody>
          <a:bodyPr>
            <a:noAutofit/>
          </a:bodyPr>
          <a:lstStyle/>
          <a:p>
            <a:pPr algn="just" eaLnBrk="1" hangingPunct="1">
              <a:defRPr/>
            </a:pPr>
            <a:r>
              <a:rPr lang="tr-TR" sz="2400" dirty="0" smtClean="0">
                <a:solidFill>
                  <a:srgbClr val="FF0000"/>
                </a:solidFill>
                <a:latin typeface="+mj-lt"/>
              </a:rPr>
              <a:t>Temettü hariç ortaklık hakları ile yönetimi ve denetimi Fona intikal eden bankalar</a:t>
            </a:r>
            <a:r>
              <a:rPr lang="tr-TR" sz="2400" dirty="0" smtClean="0">
                <a:latin typeface="+mj-lt"/>
              </a:rPr>
              <a:t> ile,</a:t>
            </a:r>
          </a:p>
          <a:p>
            <a:pPr algn="just" eaLnBrk="1" hangingPunct="1">
              <a:defRPr/>
            </a:pPr>
            <a:r>
              <a:rPr lang="tr-TR" sz="2400" dirty="0" smtClean="0">
                <a:solidFill>
                  <a:srgbClr val="FF0000"/>
                </a:solidFill>
                <a:latin typeface="+mj-lt"/>
              </a:rPr>
              <a:t>Fonun çoğunluk hissesine sahip olduğu bankalar</a:t>
            </a:r>
            <a:r>
              <a:rPr lang="tr-TR" sz="2400" dirty="0" smtClean="0">
                <a:latin typeface="+mj-lt"/>
              </a:rPr>
              <a:t>ı ifade eder. </a:t>
            </a:r>
          </a:p>
          <a:p>
            <a:pPr algn="just" eaLnBrk="1" hangingPunct="1">
              <a:defRPr/>
            </a:pPr>
            <a:r>
              <a:rPr lang="tr-TR" sz="2400" dirty="0" smtClean="0">
                <a:latin typeface="+mj-lt"/>
              </a:rPr>
              <a:t>Kurul tarafından faaliyet izni kaldırılarak, yönetim ve denetimi Fona devredilen bankalar, fon bankası olmadığı gibi, banka tanımına da girmez. </a:t>
            </a:r>
          </a:p>
          <a:p>
            <a:pPr algn="just" eaLnBrk="1" hangingPunct="1">
              <a:defRPr/>
            </a:pPr>
            <a:r>
              <a:rPr lang="tr-TR" sz="2400" dirty="0" smtClean="0">
                <a:latin typeface="+mj-lt"/>
              </a:rPr>
              <a:t>Bir bankanın fon bankası olması, bankacılık faaliyetlerinde, bankanın mudilere ve kreditörlere karşı borçlarında, yükümlülüklerinde ve alacaklarında bir değişiklik yaratmaz.</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137905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76899">
                                            <p:txEl>
                                              <p:pRg st="0" end="0"/>
                                            </p:txEl>
                                          </p:spTgt>
                                        </p:tgtEl>
                                        <p:attrNameLst>
                                          <p:attrName>style.visibility</p:attrName>
                                        </p:attrNameLst>
                                      </p:cBhvr>
                                      <p:to>
                                        <p:strVal val="visible"/>
                                      </p:to>
                                    </p:set>
                                    <p:animEffect transition="in" filter="checkerboard(across)">
                                      <p:cBhvr>
                                        <p:cTn id="7" dur="500"/>
                                        <p:tgtEl>
                                          <p:spTgt spid="9768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76899">
                                            <p:txEl>
                                              <p:pRg st="1" end="1"/>
                                            </p:txEl>
                                          </p:spTgt>
                                        </p:tgtEl>
                                        <p:attrNameLst>
                                          <p:attrName>style.visibility</p:attrName>
                                        </p:attrNameLst>
                                      </p:cBhvr>
                                      <p:to>
                                        <p:strVal val="visible"/>
                                      </p:to>
                                    </p:set>
                                    <p:animEffect transition="in" filter="checkerboard(across)">
                                      <p:cBhvr>
                                        <p:cTn id="12" dur="500"/>
                                        <p:tgtEl>
                                          <p:spTgt spid="9768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976899">
                                            <p:txEl>
                                              <p:pRg st="2" end="2"/>
                                            </p:txEl>
                                          </p:spTgt>
                                        </p:tgtEl>
                                        <p:attrNameLst>
                                          <p:attrName>style.visibility</p:attrName>
                                        </p:attrNameLst>
                                      </p:cBhvr>
                                      <p:to>
                                        <p:strVal val="visible"/>
                                      </p:to>
                                    </p:set>
                                    <p:animEffect transition="in" filter="checkerboard(across)">
                                      <p:cBhvr>
                                        <p:cTn id="17" dur="500"/>
                                        <p:tgtEl>
                                          <p:spTgt spid="9768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976899">
                                            <p:txEl>
                                              <p:pRg st="3" end="3"/>
                                            </p:txEl>
                                          </p:spTgt>
                                        </p:tgtEl>
                                        <p:attrNameLst>
                                          <p:attrName>style.visibility</p:attrName>
                                        </p:attrNameLst>
                                      </p:cBhvr>
                                      <p:to>
                                        <p:strVal val="visible"/>
                                      </p:to>
                                    </p:set>
                                    <p:animEffect transition="in" filter="checkerboard(across)">
                                      <p:cBhvr>
                                        <p:cTn id="22" dur="500"/>
                                        <p:tgtEl>
                                          <p:spTgt spid="9768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6899"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p:txBody>
          <a:bodyPr bIns="45720" anchor="ctr"/>
          <a:lstStyle/>
          <a:p>
            <a:pPr eaLnBrk="1" hangingPunct="1"/>
            <a:r>
              <a:rPr lang="tr-TR" altLang="tr-TR" cap="none" dirty="0" smtClean="0">
                <a:solidFill>
                  <a:schemeClr val="tx1"/>
                </a:solidFill>
              </a:rPr>
              <a:t>Mevduat </a:t>
            </a:r>
          </a:p>
        </p:txBody>
      </p:sp>
      <p:sp>
        <p:nvSpPr>
          <p:cNvPr id="978947" name="Rectangle 3"/>
          <p:cNvSpPr>
            <a:spLocks noGrp="1" noChangeArrowheads="1"/>
          </p:cNvSpPr>
          <p:nvPr>
            <p:ph type="body" idx="4294967295"/>
          </p:nvPr>
        </p:nvSpPr>
        <p:spPr/>
        <p:txBody>
          <a:bodyPr>
            <a:noAutofit/>
          </a:bodyPr>
          <a:lstStyle/>
          <a:p>
            <a:pPr algn="just" eaLnBrk="1" hangingPunct="1">
              <a:spcBef>
                <a:spcPct val="0"/>
              </a:spcBef>
              <a:defRPr/>
            </a:pPr>
            <a:r>
              <a:rPr lang="tr-TR" sz="2400" dirty="0" smtClean="0">
                <a:latin typeface="+mj-lt"/>
              </a:rPr>
              <a:t>Yazılı ya da sözlü olarak veya herhangi bir şekilde halka duyurulmak suretiyle ivazsız veya bir ivaz karşılığında, istendiğinde ya da belli bir vadede geri ödenmek üzere kabul edilen parayı, ifade eder. </a:t>
            </a:r>
          </a:p>
          <a:p>
            <a:pPr algn="just" eaLnBrk="1" hangingPunct="1">
              <a:spcBef>
                <a:spcPct val="0"/>
              </a:spcBef>
              <a:defRPr/>
            </a:pPr>
            <a:r>
              <a:rPr lang="tr-TR" sz="2400" dirty="0" smtClean="0">
                <a:latin typeface="+mj-lt"/>
              </a:rPr>
              <a:t>Mevduata uygulanacak faiz oranları TCMB düzenlemelerine göre halka duyurulur. </a:t>
            </a:r>
          </a:p>
          <a:p>
            <a:pPr algn="just" eaLnBrk="1" hangingPunct="1">
              <a:spcBef>
                <a:spcPct val="0"/>
              </a:spcBef>
              <a:defRPr/>
            </a:pPr>
            <a:endParaRPr lang="tr-TR" sz="24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8719997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78947">
                                            <p:txEl>
                                              <p:pRg st="0" end="0"/>
                                            </p:txEl>
                                          </p:spTgt>
                                        </p:tgtEl>
                                        <p:attrNameLst>
                                          <p:attrName>style.visibility</p:attrName>
                                        </p:attrNameLst>
                                      </p:cBhvr>
                                      <p:to>
                                        <p:strVal val="visible"/>
                                      </p:to>
                                    </p:set>
                                    <p:animEffect transition="in" filter="checkerboard(across)">
                                      <p:cBhvr>
                                        <p:cTn id="7" dur="500"/>
                                        <p:tgtEl>
                                          <p:spTgt spid="9789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78947">
                                            <p:txEl>
                                              <p:pRg st="1" end="1"/>
                                            </p:txEl>
                                          </p:spTgt>
                                        </p:tgtEl>
                                        <p:attrNameLst>
                                          <p:attrName>style.visibility</p:attrName>
                                        </p:attrNameLst>
                                      </p:cBhvr>
                                      <p:to>
                                        <p:strVal val="visible"/>
                                      </p:to>
                                    </p:set>
                                    <p:animEffect transition="in" filter="checkerboard(across)">
                                      <p:cBhvr>
                                        <p:cTn id="12" dur="500"/>
                                        <p:tgtEl>
                                          <p:spTgt spid="97894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8947"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p:txBody>
          <a:bodyPr bIns="45720" anchor="ctr"/>
          <a:lstStyle/>
          <a:p>
            <a:pPr eaLnBrk="1" hangingPunct="1"/>
            <a:r>
              <a:rPr lang="tr-TR" altLang="tr-TR" cap="none" dirty="0" smtClean="0">
                <a:solidFill>
                  <a:schemeClr val="tx1"/>
                </a:solidFill>
              </a:rPr>
              <a:t>Tasarruf Mevduatı</a:t>
            </a:r>
          </a:p>
        </p:txBody>
      </p:sp>
      <p:sp>
        <p:nvSpPr>
          <p:cNvPr id="980995" name="Rectangle 3"/>
          <p:cNvSpPr>
            <a:spLocks noGrp="1" noChangeArrowheads="1"/>
          </p:cNvSpPr>
          <p:nvPr>
            <p:ph type="body" idx="4294967295"/>
          </p:nvPr>
        </p:nvSpPr>
        <p:spPr/>
        <p:txBody>
          <a:bodyPr/>
          <a:lstStyle/>
          <a:p>
            <a:pPr algn="just" eaLnBrk="1" hangingPunct="1">
              <a:defRPr/>
            </a:pPr>
            <a:r>
              <a:rPr lang="tr-TR" sz="2400" dirty="0" smtClean="0">
                <a:latin typeface="+mj-lt"/>
              </a:rPr>
              <a:t>Mevduat bankaları nezdinde açtırılan, gerçek kişilere ait ve münhasıran çek keşide edilmesi dışında ticari işlemlere konu olmayan mevduat hesaplarını, ifade eder. </a:t>
            </a:r>
          </a:p>
          <a:p>
            <a:pPr algn="just" eaLnBrk="1" hangingPunct="1">
              <a:defRPr/>
            </a:pPr>
            <a:endParaRPr lang="tr-TR" sz="2400" dirty="0" smtClean="0">
              <a:latin typeface="+mj-lt"/>
            </a:endParaRPr>
          </a:p>
          <a:p>
            <a:pPr algn="just" eaLnBrk="1" hangingPunct="1">
              <a:defRPr/>
            </a:pPr>
            <a:endParaRPr lang="tr-TR" sz="24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522902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80995">
                                            <p:txEl>
                                              <p:pRg st="0" end="0"/>
                                            </p:txEl>
                                          </p:spTgt>
                                        </p:tgtEl>
                                        <p:attrNameLst>
                                          <p:attrName>style.visibility</p:attrName>
                                        </p:attrNameLst>
                                      </p:cBhvr>
                                      <p:to>
                                        <p:strVal val="visible"/>
                                      </p:to>
                                    </p:set>
                                    <p:animEffect transition="in" filter="checkerboard(across)">
                                      <p:cBhvr>
                                        <p:cTn id="7" dur="500"/>
                                        <p:tgtEl>
                                          <p:spTgt spid="98099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099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Başlık 1"/>
          <p:cNvSpPr>
            <a:spLocks noGrp="1"/>
          </p:cNvSpPr>
          <p:nvPr>
            <p:ph type="title"/>
          </p:nvPr>
        </p:nvSpPr>
        <p:spPr/>
        <p:txBody>
          <a:bodyPr/>
          <a:lstStyle/>
          <a:p>
            <a:r>
              <a:rPr lang="tr-TR" altLang="tr-TR" cap="none" dirty="0" smtClean="0"/>
              <a:t>Özel Cari Hesaplar</a:t>
            </a:r>
          </a:p>
        </p:txBody>
      </p:sp>
      <p:sp>
        <p:nvSpPr>
          <p:cNvPr id="37891" name="İçerik Yer Tutucusu 2"/>
          <p:cNvSpPr>
            <a:spLocks noGrp="1"/>
          </p:cNvSpPr>
          <p:nvPr>
            <p:ph sz="quarter" idx="1"/>
          </p:nvPr>
        </p:nvSpPr>
        <p:spPr/>
        <p:txBody>
          <a:bodyPr/>
          <a:lstStyle/>
          <a:p>
            <a:pPr algn="just"/>
            <a:r>
              <a:rPr lang="tr-TR" altLang="tr-TR" sz="2400" dirty="0" smtClean="0"/>
              <a:t>Katılım bankalarında açılabilen ve istenildiğinde kısmen veya tamamen her an geri çekilebilme özelliği taşıyan ve karşılığında hesap sahibine herhangi bir getiri ödenmeyen fonların oluşturduğu hesapları, ifade eder. </a:t>
            </a:r>
          </a:p>
          <a:p>
            <a:pPr algn="just"/>
            <a:endParaRPr lang="tr-TR" altLang="tr-TR" sz="2400" dirty="0" smtClean="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0479763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Başlık 5"/>
          <p:cNvSpPr>
            <a:spLocks noGrp="1"/>
          </p:cNvSpPr>
          <p:nvPr>
            <p:ph type="title"/>
          </p:nvPr>
        </p:nvSpPr>
        <p:spPr/>
        <p:txBody>
          <a:bodyPr/>
          <a:lstStyle/>
          <a:p>
            <a:r>
              <a:rPr lang="tr-TR" altLang="tr-TR" cap="none" dirty="0" smtClean="0"/>
              <a:t>Katılma Hesapları</a:t>
            </a:r>
          </a:p>
        </p:txBody>
      </p:sp>
      <p:sp>
        <p:nvSpPr>
          <p:cNvPr id="38915" name="İçerik Yer Tutucusu 6"/>
          <p:cNvSpPr>
            <a:spLocks noGrp="1"/>
          </p:cNvSpPr>
          <p:nvPr>
            <p:ph sz="quarter" idx="1"/>
          </p:nvPr>
        </p:nvSpPr>
        <p:spPr/>
        <p:txBody>
          <a:bodyPr/>
          <a:lstStyle/>
          <a:p>
            <a:pPr algn="just"/>
            <a:r>
              <a:rPr lang="tr-TR" altLang="tr-TR" sz="2400" dirty="0" smtClean="0">
                <a:cs typeface="Calibri Light" pitchFamily="34" charset="0"/>
              </a:rPr>
              <a:t>Katılım bankalarına yatırılan fonların bu kurumlarca kullandırılmasından doğacak kâr veya zarara katılma sonucunu veren, karşılığında hesap sahibine önceden belirlenmiş herhangi bir getiri ödenmeyen ve anaparanın aynen geri ödenmesini garanti edilmeyen fonların oluşturduğu hesapları, ifade eder. </a:t>
            </a:r>
          </a:p>
          <a:p>
            <a:pPr algn="just">
              <a:buFont typeface="Wingdings 2" pitchFamily="18" charset="2"/>
              <a:buNone/>
            </a:pPr>
            <a:endParaRPr lang="tr-TR" altLang="tr-TR" sz="2400" dirty="0" smtClean="0">
              <a:cs typeface="Calibri Light" pitchFamily="34" charset="0"/>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2113250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Başlık 5"/>
          <p:cNvSpPr>
            <a:spLocks noGrp="1"/>
          </p:cNvSpPr>
          <p:nvPr>
            <p:ph type="title"/>
          </p:nvPr>
        </p:nvSpPr>
        <p:spPr/>
        <p:txBody>
          <a:bodyPr/>
          <a:lstStyle/>
          <a:p>
            <a:r>
              <a:rPr lang="tr-TR" altLang="tr-TR" cap="none" dirty="0" smtClean="0"/>
              <a:t>Katılma Hesapları</a:t>
            </a:r>
          </a:p>
        </p:txBody>
      </p:sp>
      <p:sp>
        <p:nvSpPr>
          <p:cNvPr id="39939" name="İçerik Yer Tutucusu 6"/>
          <p:cNvSpPr>
            <a:spLocks noGrp="1"/>
          </p:cNvSpPr>
          <p:nvPr>
            <p:ph sz="quarter" idx="1"/>
          </p:nvPr>
        </p:nvSpPr>
        <p:spPr/>
        <p:txBody>
          <a:bodyPr>
            <a:noAutofit/>
          </a:bodyPr>
          <a:lstStyle/>
          <a:p>
            <a:pPr algn="just"/>
            <a:r>
              <a:rPr lang="tr-TR" altLang="tr-TR" sz="2400" dirty="0" smtClean="0"/>
              <a:t>Uygulamada, gerçek ya da tüzel kişi hesap sahiplerince yatırılan paraların niteliklerine göre, bunların birleştirilmesi sonucu oluşacak fonlar, katılım bankası tarafından işletilmekte, doğacak kar ve zarara hesap sahipleri katlanmaktadır. </a:t>
            </a:r>
          </a:p>
          <a:p>
            <a:pPr algn="just"/>
            <a:r>
              <a:rPr lang="tr-TR" altLang="tr-TR" sz="2400" dirty="0" smtClean="0"/>
              <a:t>Katılım Bankası, fonun işletilmesi sonucu bankaya intikal eden kar ve zararın belli bir oranını katılma hesaplarına aktarmak zorundadır. Hesap sahiplerine aktarılacak zararın yatırılan parayı aşması söz konusu değildir.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9762027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Başlık 5"/>
          <p:cNvSpPr>
            <a:spLocks noGrp="1"/>
          </p:cNvSpPr>
          <p:nvPr>
            <p:ph type="title"/>
          </p:nvPr>
        </p:nvSpPr>
        <p:spPr/>
        <p:txBody>
          <a:bodyPr/>
          <a:lstStyle/>
          <a:p>
            <a:r>
              <a:rPr lang="tr-TR" altLang="tr-TR" cap="none" dirty="0" smtClean="0"/>
              <a:t>Katılma Hesapları</a:t>
            </a:r>
          </a:p>
        </p:txBody>
      </p:sp>
      <p:sp>
        <p:nvSpPr>
          <p:cNvPr id="40963" name="İçerik Yer Tutucusu 6"/>
          <p:cNvSpPr>
            <a:spLocks noGrp="1"/>
          </p:cNvSpPr>
          <p:nvPr>
            <p:ph sz="quarter" idx="1"/>
          </p:nvPr>
        </p:nvSpPr>
        <p:spPr/>
        <p:txBody>
          <a:bodyPr/>
          <a:lstStyle/>
          <a:p>
            <a:pPr algn="just"/>
            <a:r>
              <a:rPr lang="tr-TR" altLang="tr-TR" sz="2400" dirty="0" smtClean="0"/>
              <a:t>Katılım Bankaları için de TMS’ı varsa da, bu ancak bankanın fona devredilmesi, faaliyet izninin kaldırılması durumunda söz konusu olacak ve faaliyetine devam eden bir KB’ için bir sigorta ödemesi olmayacaktır.  </a:t>
            </a:r>
          </a:p>
          <a:p>
            <a:pPr algn="just"/>
            <a:endParaRPr lang="tr-TR" altLang="tr-TR" sz="2400" dirty="0" smtClean="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6363609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Başlık 3"/>
          <p:cNvSpPr>
            <a:spLocks noGrp="1"/>
          </p:cNvSpPr>
          <p:nvPr>
            <p:ph type="title"/>
          </p:nvPr>
        </p:nvSpPr>
        <p:spPr/>
        <p:txBody>
          <a:bodyPr/>
          <a:lstStyle/>
          <a:p>
            <a:r>
              <a:rPr lang="tr-TR" altLang="tr-TR" cap="none" dirty="0" smtClean="0"/>
              <a:t>Katılma Fonu</a:t>
            </a:r>
          </a:p>
        </p:txBody>
      </p:sp>
      <p:sp>
        <p:nvSpPr>
          <p:cNvPr id="41987" name="İçerik Yer Tutucusu 4"/>
          <p:cNvSpPr>
            <a:spLocks noGrp="1"/>
          </p:cNvSpPr>
          <p:nvPr>
            <p:ph sz="quarter" idx="1"/>
          </p:nvPr>
        </p:nvSpPr>
        <p:spPr/>
        <p:txBody>
          <a:bodyPr/>
          <a:lstStyle/>
          <a:p>
            <a:pPr algn="just"/>
            <a:r>
              <a:rPr lang="tr-TR" altLang="tr-TR" sz="2400" dirty="0" smtClean="0"/>
              <a:t>Özel cari hesaplarla katılım hesaplarındaki kayıtlı paralardır. </a:t>
            </a:r>
          </a:p>
          <a:p>
            <a:pPr algn="just"/>
            <a:endParaRPr lang="tr-TR" altLang="tr-TR" sz="2400" dirty="0" smtClean="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9656832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Grp="1"/>
          </p:cNvSpPr>
          <p:nvPr>
            <p:ph type="title"/>
          </p:nvPr>
        </p:nvSpPr>
        <p:spPr/>
        <p:txBody>
          <a:bodyPr/>
          <a:lstStyle/>
          <a:p>
            <a:r>
              <a:rPr lang="tr-TR" altLang="tr-TR" cap="none" dirty="0" smtClean="0">
                <a:solidFill>
                  <a:schemeClr val="tx1"/>
                </a:solidFill>
              </a:rPr>
              <a:t>Banka Hukukunun Kaynakları</a:t>
            </a:r>
          </a:p>
        </p:txBody>
      </p:sp>
      <p:sp>
        <p:nvSpPr>
          <p:cNvPr id="4" name="İçerik Yer Tutucusu 3"/>
          <p:cNvSpPr>
            <a:spLocks noGrp="1"/>
          </p:cNvSpPr>
          <p:nvPr>
            <p:ph sz="half" idx="1"/>
          </p:nvPr>
        </p:nvSpPr>
        <p:spPr>
          <a:xfrm>
            <a:off x="1581912" y="2451006"/>
            <a:ext cx="4271771" cy="3101982"/>
          </a:xfrm>
        </p:spPr>
        <p:txBody>
          <a:bodyPr>
            <a:noAutofit/>
          </a:bodyPr>
          <a:lstStyle/>
          <a:p>
            <a:pPr lvl="1" algn="just" eaLnBrk="1" hangingPunct="1">
              <a:lnSpc>
                <a:spcPct val="110000"/>
              </a:lnSpc>
              <a:spcBef>
                <a:spcPts val="600"/>
              </a:spcBef>
              <a:defRPr/>
            </a:pPr>
            <a:r>
              <a:rPr lang="tr-TR" sz="2300" b="1" i="1" dirty="0" smtClean="0">
                <a:latin typeface="+mj-lt"/>
              </a:rPr>
              <a:t>Bankacılık Kanunu</a:t>
            </a:r>
          </a:p>
          <a:p>
            <a:pPr lvl="1" algn="just" eaLnBrk="1" hangingPunct="1">
              <a:lnSpc>
                <a:spcPct val="110000"/>
              </a:lnSpc>
              <a:spcBef>
                <a:spcPts val="600"/>
              </a:spcBef>
              <a:defRPr/>
            </a:pPr>
            <a:r>
              <a:rPr lang="tr-TR" sz="2300" dirty="0" smtClean="0">
                <a:latin typeface="+mj-lt"/>
              </a:rPr>
              <a:t>Sermaye Piyasası Kanunu</a:t>
            </a:r>
          </a:p>
          <a:p>
            <a:pPr lvl="1" algn="just" eaLnBrk="1" hangingPunct="1">
              <a:lnSpc>
                <a:spcPct val="110000"/>
              </a:lnSpc>
              <a:spcBef>
                <a:spcPts val="600"/>
              </a:spcBef>
              <a:defRPr/>
            </a:pPr>
            <a:r>
              <a:rPr lang="tr-TR" sz="2300" dirty="0" smtClean="0">
                <a:latin typeface="+mj-lt"/>
              </a:rPr>
              <a:t>T.C. Merkez Bankası Kanunu</a:t>
            </a:r>
          </a:p>
          <a:p>
            <a:pPr lvl="1" algn="just" eaLnBrk="1" hangingPunct="1">
              <a:lnSpc>
                <a:spcPct val="110000"/>
              </a:lnSpc>
              <a:spcBef>
                <a:spcPts val="600"/>
              </a:spcBef>
              <a:defRPr/>
            </a:pPr>
            <a:r>
              <a:rPr lang="tr-TR" sz="2300" dirty="0" smtClean="0">
                <a:latin typeface="+mj-lt"/>
              </a:rPr>
              <a:t>TPKKK</a:t>
            </a:r>
          </a:p>
          <a:p>
            <a:pPr lvl="1" algn="just" eaLnBrk="1" hangingPunct="1">
              <a:lnSpc>
                <a:spcPct val="110000"/>
              </a:lnSpc>
              <a:spcBef>
                <a:spcPts val="600"/>
              </a:spcBef>
              <a:defRPr/>
            </a:pPr>
            <a:r>
              <a:rPr lang="tr-TR" sz="2300" dirty="0" smtClean="0">
                <a:latin typeface="+mj-lt"/>
              </a:rPr>
              <a:t>Çek Kanunu </a:t>
            </a:r>
          </a:p>
          <a:p>
            <a:pPr lvl="1" algn="just" eaLnBrk="1" hangingPunct="1">
              <a:lnSpc>
                <a:spcPct val="110000"/>
              </a:lnSpc>
              <a:spcBef>
                <a:spcPts val="600"/>
              </a:spcBef>
              <a:defRPr/>
            </a:pPr>
            <a:r>
              <a:rPr lang="tr-TR" sz="2300" dirty="0" smtClean="0">
                <a:latin typeface="+mj-lt"/>
              </a:rPr>
              <a:t>Suç Gelirlerinin ve Terörün Finansmanının Önlenmesine Dair Kanun</a:t>
            </a:r>
          </a:p>
        </p:txBody>
      </p:sp>
      <p:sp>
        <p:nvSpPr>
          <p:cNvPr id="7" name="İçerik Yer Tutucusu 6"/>
          <p:cNvSpPr>
            <a:spLocks noGrp="1"/>
          </p:cNvSpPr>
          <p:nvPr>
            <p:ph sz="half" idx="2"/>
          </p:nvPr>
        </p:nvSpPr>
        <p:spPr>
          <a:xfrm>
            <a:off x="6338315" y="2430224"/>
            <a:ext cx="4270247" cy="3101982"/>
          </a:xfrm>
        </p:spPr>
        <p:txBody>
          <a:bodyPr>
            <a:noAutofit/>
          </a:bodyPr>
          <a:lstStyle/>
          <a:p>
            <a:pPr lvl="1" algn="just">
              <a:lnSpc>
                <a:spcPct val="110000"/>
              </a:lnSpc>
              <a:spcBef>
                <a:spcPts val="600"/>
              </a:spcBef>
              <a:defRPr/>
            </a:pPr>
            <a:r>
              <a:rPr lang="tr-TR" sz="2300" dirty="0"/>
              <a:t>Tüketicinin Korunması Hakkında Kanun</a:t>
            </a:r>
          </a:p>
          <a:p>
            <a:pPr lvl="1" algn="just">
              <a:lnSpc>
                <a:spcPct val="110000"/>
              </a:lnSpc>
              <a:spcBef>
                <a:spcPts val="600"/>
              </a:spcBef>
              <a:defRPr/>
            </a:pPr>
            <a:r>
              <a:rPr lang="tr-TR" sz="2300" dirty="0"/>
              <a:t>Banka Kartları ve Kredi Kartları Kanunu</a:t>
            </a:r>
          </a:p>
          <a:p>
            <a:pPr lvl="1" algn="just">
              <a:lnSpc>
                <a:spcPct val="110000"/>
              </a:lnSpc>
              <a:spcBef>
                <a:spcPts val="600"/>
              </a:spcBef>
              <a:defRPr/>
            </a:pPr>
            <a:r>
              <a:rPr lang="tr-TR" sz="2300" dirty="0"/>
              <a:t>Diğer Kanunlar (Medeni, Borçlar, Ticaret, İcra ve İflas Kanunları)</a:t>
            </a:r>
          </a:p>
          <a:p>
            <a:pPr lvl="1" algn="just">
              <a:lnSpc>
                <a:spcPct val="110000"/>
              </a:lnSpc>
              <a:spcBef>
                <a:spcPts val="600"/>
              </a:spcBef>
              <a:defRPr/>
            </a:pPr>
            <a:r>
              <a:rPr lang="tr-TR" sz="2300" dirty="0"/>
              <a:t>TPKKK Hakkındaki 32 Sayılı Karar</a:t>
            </a:r>
          </a:p>
          <a:p>
            <a:pPr lvl="1" algn="just">
              <a:lnSpc>
                <a:spcPct val="110000"/>
              </a:lnSpc>
              <a:spcBef>
                <a:spcPts val="600"/>
              </a:spcBef>
              <a:defRPr/>
            </a:pPr>
            <a:r>
              <a:rPr lang="tr-TR" sz="2300" dirty="0"/>
              <a:t>Yönetmelikler Ve Tebliğler</a:t>
            </a:r>
          </a:p>
          <a:p>
            <a:pPr>
              <a:defRPr/>
            </a:pPr>
            <a:endParaRPr lang="tr-TR" sz="2300" dirty="0"/>
          </a:p>
          <a:p>
            <a:endParaRPr lang="tr-TR" sz="2300" dirty="0"/>
          </a:p>
        </p:txBody>
      </p:sp>
      <p:pic>
        <p:nvPicPr>
          <p:cNvPr id="9" name="Resim 8">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357848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p:cNvSpPr>
          <p:nvPr>
            <p:ph type="title"/>
          </p:nvPr>
        </p:nvSpPr>
        <p:spPr/>
        <p:txBody>
          <a:bodyPr/>
          <a:lstStyle/>
          <a:p>
            <a:r>
              <a:rPr lang="tr-TR" altLang="tr-TR" cap="none" dirty="0" smtClean="0">
                <a:solidFill>
                  <a:schemeClr val="tx1"/>
                </a:solidFill>
              </a:rPr>
              <a:t>Banka Hukukunun Kısa Tarihçesi</a:t>
            </a:r>
          </a:p>
        </p:txBody>
      </p:sp>
      <p:sp>
        <p:nvSpPr>
          <p:cNvPr id="4" name="İçerik Yer Tutucusu 3"/>
          <p:cNvSpPr>
            <a:spLocks noGrp="1"/>
          </p:cNvSpPr>
          <p:nvPr>
            <p:ph idx="1"/>
          </p:nvPr>
        </p:nvSpPr>
        <p:spPr>
          <a:xfrm>
            <a:off x="2231136" y="2461397"/>
            <a:ext cx="7729728" cy="3101983"/>
          </a:xfrm>
        </p:spPr>
        <p:txBody>
          <a:bodyPr>
            <a:noAutofit/>
          </a:bodyPr>
          <a:lstStyle/>
          <a:p>
            <a:pPr algn="just" eaLnBrk="1" hangingPunct="1">
              <a:spcBef>
                <a:spcPts val="600"/>
              </a:spcBef>
              <a:defRPr/>
            </a:pPr>
            <a:r>
              <a:rPr lang="tr-TR" sz="2400" dirty="0">
                <a:latin typeface="+mj-lt"/>
              </a:rPr>
              <a:t>Cumhuriyet döneminin </a:t>
            </a:r>
            <a:r>
              <a:rPr lang="tr-TR" sz="2400" dirty="0">
                <a:solidFill>
                  <a:srgbClr val="FF0000"/>
                </a:solidFill>
                <a:latin typeface="+mj-lt"/>
              </a:rPr>
              <a:t>bankacılıkla ile ilgili ilk önemli kanunu 30 Haziran 1930 tarih ve 1715 sayılı T.C. Merkez Bankası Kanunu</a:t>
            </a:r>
            <a:r>
              <a:rPr lang="tr-TR" sz="2400" dirty="0">
                <a:latin typeface="+mj-lt"/>
              </a:rPr>
              <a:t>dur. Merkez Bankası 15 Milyon TL sermaye ile kurulmuştur. Merkez bankasının görevleri arasında para ve kredi piyasasını milli esaslara göre düzenlemek de yer almaktadır. </a:t>
            </a:r>
          </a:p>
          <a:p>
            <a:pPr algn="just" eaLnBrk="1" hangingPunct="1">
              <a:spcBef>
                <a:spcPts val="600"/>
              </a:spcBef>
              <a:defRPr/>
            </a:pPr>
            <a:r>
              <a:rPr lang="tr-TR" sz="2400" dirty="0">
                <a:latin typeface="+mj-lt"/>
              </a:rPr>
              <a:t>30.05.1933 tarihinde 2243 sayılı </a:t>
            </a:r>
            <a:r>
              <a:rPr lang="tr-TR" sz="2400" dirty="0">
                <a:solidFill>
                  <a:srgbClr val="FF0000"/>
                </a:solidFill>
                <a:latin typeface="+mj-lt"/>
              </a:rPr>
              <a:t>Mevduatı Koruma Kanunu</a:t>
            </a:r>
            <a:r>
              <a:rPr lang="tr-TR" sz="2400" dirty="0">
                <a:latin typeface="+mj-lt"/>
              </a:rPr>
              <a:t> çıkarılmıştır. Mevduat ve kredilere ilişkin hükümlere yer verdiği için bu kanun genelde </a:t>
            </a:r>
            <a:r>
              <a:rPr lang="tr-TR" sz="2400" dirty="0">
                <a:solidFill>
                  <a:srgbClr val="FF0000"/>
                </a:solidFill>
                <a:latin typeface="+mj-lt"/>
              </a:rPr>
              <a:t>ilk Bankalar Kanunu</a:t>
            </a:r>
            <a:r>
              <a:rPr lang="tr-TR" sz="2400" dirty="0">
                <a:latin typeface="+mj-lt"/>
              </a:rPr>
              <a:t> olarak kabul edilmektedir. </a:t>
            </a:r>
          </a:p>
          <a:p>
            <a:pPr algn="just" eaLnBrk="1" hangingPunct="1">
              <a:spcBef>
                <a:spcPts val="600"/>
              </a:spcBef>
              <a:defRPr/>
            </a:pPr>
            <a:r>
              <a:rPr lang="tr-TR" sz="2400" dirty="0" smtClean="0">
                <a:latin typeface="+mj-lt"/>
              </a:rPr>
              <a:t>2005 yılında </a:t>
            </a:r>
            <a:r>
              <a:rPr lang="tr-TR" sz="2400" dirty="0" smtClean="0">
                <a:solidFill>
                  <a:srgbClr val="FF0000"/>
                </a:solidFill>
                <a:latin typeface="+mj-lt"/>
              </a:rPr>
              <a:t>5411 sayılı Bankacılık Kanunu</a:t>
            </a:r>
            <a:r>
              <a:rPr lang="tr-TR" sz="2400" dirty="0" smtClean="0">
                <a:latin typeface="+mj-lt"/>
              </a:rPr>
              <a:t> yayınlanmıştır.</a:t>
            </a:r>
            <a:endParaRPr lang="tr-TR" sz="2400" dirty="0">
              <a:latin typeface="+mj-lt"/>
            </a:endParaRPr>
          </a:p>
        </p:txBody>
      </p:sp>
      <p:pic>
        <p:nvPicPr>
          <p:cNvPr id="5" name="Resim 4">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9355266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ltLang="tr-TR" cap="none" dirty="0">
                <a:solidFill>
                  <a:schemeClr val="tx1"/>
                </a:solidFill>
              </a:rPr>
              <a:t>Bankacılık Kanununun Genel Özellikleri</a:t>
            </a:r>
            <a:endParaRPr lang="tr-TR" dirty="0"/>
          </a:p>
        </p:txBody>
      </p:sp>
      <p:sp>
        <p:nvSpPr>
          <p:cNvPr id="3" name="İçerik Yer Tutucusu 2"/>
          <p:cNvSpPr>
            <a:spLocks noGrp="1"/>
          </p:cNvSpPr>
          <p:nvPr>
            <p:ph idx="1"/>
          </p:nvPr>
        </p:nvSpPr>
        <p:spPr>
          <a:xfrm>
            <a:off x="2231136" y="2347096"/>
            <a:ext cx="7729728" cy="3101983"/>
          </a:xfrm>
        </p:spPr>
        <p:txBody>
          <a:bodyPr>
            <a:noAutofit/>
          </a:bodyPr>
          <a:lstStyle/>
          <a:p>
            <a:pPr algn="just"/>
            <a:r>
              <a:rPr lang="tr-TR" dirty="0"/>
              <a:t>Geçici maddeler hariç </a:t>
            </a:r>
            <a:r>
              <a:rPr lang="tr-TR" dirty="0">
                <a:solidFill>
                  <a:srgbClr val="FF0000"/>
                </a:solidFill>
              </a:rPr>
              <a:t>171 madde</a:t>
            </a:r>
            <a:r>
              <a:rPr lang="tr-TR" dirty="0"/>
              <a:t>den </a:t>
            </a:r>
            <a:r>
              <a:rPr lang="tr-TR" dirty="0" smtClean="0"/>
              <a:t>(+35 Geçici ve 1 ek madde) oluşmaktadır</a:t>
            </a:r>
            <a:r>
              <a:rPr lang="tr-TR" dirty="0"/>
              <a:t>.</a:t>
            </a:r>
          </a:p>
          <a:p>
            <a:pPr algn="just"/>
            <a:r>
              <a:rPr lang="tr-TR" dirty="0"/>
              <a:t>Kanunda belirtilen düzenlemelerin uygulanmasına yönelik olarak </a:t>
            </a:r>
            <a:r>
              <a:rPr lang="tr-TR" dirty="0">
                <a:solidFill>
                  <a:srgbClr val="FF0000"/>
                </a:solidFill>
              </a:rPr>
              <a:t>BDDK</a:t>
            </a:r>
            <a:r>
              <a:rPr lang="tr-TR" dirty="0"/>
              <a:t>’ ya yönetmelik ve tebliğ niteliğinde düzenlemeler yapma yetkisi verilmiştir</a:t>
            </a:r>
            <a:r>
              <a:rPr lang="tr-TR" dirty="0" smtClean="0"/>
              <a:t>.</a:t>
            </a:r>
          </a:p>
          <a:p>
            <a:pPr algn="just"/>
            <a:r>
              <a:rPr lang="tr-TR" dirty="0"/>
              <a:t>BK, ticari hayatı düzenleyen diğer kanunlardan farklı bir şekilde genellikle </a:t>
            </a:r>
            <a:r>
              <a:rPr lang="tr-TR" dirty="0">
                <a:solidFill>
                  <a:srgbClr val="FF0000"/>
                </a:solidFill>
              </a:rPr>
              <a:t>emredici </a:t>
            </a:r>
            <a:r>
              <a:rPr lang="tr-TR" dirty="0" smtClean="0">
                <a:solidFill>
                  <a:srgbClr val="FF0000"/>
                </a:solidFill>
              </a:rPr>
              <a:t>hükümler/</a:t>
            </a:r>
            <a:r>
              <a:rPr lang="tr-TR" dirty="0" smtClean="0">
                <a:solidFill>
                  <a:srgbClr val="FF0000"/>
                </a:solidFill>
                <a:hlinkClick r:id="rId2" action="ppaction://hlinkfile"/>
              </a:rPr>
              <a:t>düzen hükmü</a:t>
            </a:r>
            <a:r>
              <a:rPr lang="tr-TR" dirty="0" smtClean="0"/>
              <a:t> </a:t>
            </a:r>
            <a:r>
              <a:rPr lang="tr-TR" dirty="0"/>
              <a:t>taşımaktadır</a:t>
            </a:r>
            <a:r>
              <a:rPr lang="tr-TR" dirty="0" smtClean="0"/>
              <a:t>. </a:t>
            </a:r>
            <a:r>
              <a:rPr lang="tr-TR" dirty="0"/>
              <a:t>Emredici hükümlerin çoğu “düzen hükmü” niteliğindedir.</a:t>
            </a:r>
            <a:endParaRPr lang="tr-TR" dirty="0" smtClean="0"/>
          </a:p>
          <a:p>
            <a:pPr algn="just"/>
            <a:r>
              <a:rPr lang="tr-TR" dirty="0"/>
              <a:t>Kanun, </a:t>
            </a:r>
            <a:r>
              <a:rPr lang="tr-TR" dirty="0" smtClean="0">
                <a:solidFill>
                  <a:srgbClr val="FF0000"/>
                </a:solidFill>
              </a:rPr>
              <a:t>sert </a:t>
            </a:r>
            <a:r>
              <a:rPr lang="tr-TR" dirty="0" smtClean="0"/>
              <a:t>bir kanundur. (Örneğin Madde 137, İspat Külfeti) Bir </a:t>
            </a:r>
            <a:r>
              <a:rPr lang="tr-TR" dirty="0">
                <a:solidFill>
                  <a:srgbClr val="FF0000"/>
                </a:solidFill>
              </a:rPr>
              <a:t>tepki ve denetim </a:t>
            </a:r>
            <a:r>
              <a:rPr lang="tr-TR" dirty="0" smtClean="0">
                <a:solidFill>
                  <a:srgbClr val="FF0000"/>
                </a:solidFill>
              </a:rPr>
              <a:t>kanunu</a:t>
            </a:r>
            <a:r>
              <a:rPr lang="tr-TR" dirty="0" smtClean="0"/>
              <a:t>dur. Bir </a:t>
            </a:r>
            <a:r>
              <a:rPr lang="tr-TR" dirty="0" smtClean="0">
                <a:solidFill>
                  <a:srgbClr val="FF0000"/>
                </a:solidFill>
              </a:rPr>
              <a:t>çerçeve</a:t>
            </a:r>
            <a:r>
              <a:rPr lang="tr-TR" dirty="0" smtClean="0"/>
              <a:t> kanundur. </a:t>
            </a:r>
          </a:p>
          <a:p>
            <a:pPr algn="just"/>
            <a:r>
              <a:rPr lang="tr-TR" dirty="0"/>
              <a:t>Suç ve ceza hükümleri barındırmaktadır. </a:t>
            </a:r>
            <a:r>
              <a:rPr lang="tr-TR" dirty="0">
                <a:solidFill>
                  <a:srgbClr val="FF0000"/>
                </a:solidFill>
              </a:rPr>
              <a:t>(</a:t>
            </a:r>
            <a:r>
              <a:rPr lang="tr-TR" dirty="0" smtClean="0">
                <a:solidFill>
                  <a:srgbClr val="FF0000"/>
                </a:solidFill>
              </a:rPr>
              <a:t>11 </a:t>
            </a:r>
            <a:r>
              <a:rPr lang="tr-TR" dirty="0">
                <a:solidFill>
                  <a:srgbClr val="FF0000"/>
                </a:solidFill>
              </a:rPr>
              <a:t>tane suç bulunmaktadır</a:t>
            </a:r>
            <a:r>
              <a:rPr lang="tr-TR" dirty="0" smtClean="0">
                <a:solidFill>
                  <a:srgbClr val="FF0000"/>
                </a:solidFill>
              </a:rPr>
              <a:t>. BK, 150-160. md)</a:t>
            </a:r>
          </a:p>
          <a:p>
            <a:pPr algn="just"/>
            <a:r>
              <a:rPr lang="tr-TR" dirty="0">
                <a:solidFill>
                  <a:srgbClr val="FF0000"/>
                </a:solidFill>
              </a:rPr>
              <a:t>Sektörün tümünün kanunu</a:t>
            </a:r>
            <a:r>
              <a:rPr lang="tr-TR" dirty="0"/>
              <a:t> olma iddiası </a:t>
            </a:r>
            <a:r>
              <a:rPr lang="tr-TR" dirty="0" smtClean="0"/>
              <a:t>vardır. </a:t>
            </a:r>
            <a:endParaRPr lang="tr-TR" dirty="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8504546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Grp="1"/>
          </p:cNvSpPr>
          <p:nvPr>
            <p:ph type="title"/>
          </p:nvPr>
        </p:nvSpPr>
        <p:spPr/>
        <p:txBody>
          <a:bodyPr/>
          <a:lstStyle/>
          <a:p>
            <a:r>
              <a:rPr lang="tr-TR" altLang="tr-TR" cap="none" dirty="0" smtClean="0">
                <a:solidFill>
                  <a:schemeClr val="tx1"/>
                </a:solidFill>
              </a:rPr>
              <a:t>Kanunun Amacı</a:t>
            </a:r>
          </a:p>
        </p:txBody>
      </p:sp>
      <p:sp>
        <p:nvSpPr>
          <p:cNvPr id="4" name="İçerik Yer Tutucusu 3"/>
          <p:cNvSpPr>
            <a:spLocks noGrp="1"/>
          </p:cNvSpPr>
          <p:nvPr>
            <p:ph sz="quarter" idx="1"/>
          </p:nvPr>
        </p:nvSpPr>
        <p:spPr/>
        <p:txBody>
          <a:bodyPr>
            <a:noAutofit/>
          </a:bodyPr>
          <a:lstStyle/>
          <a:p>
            <a:pPr algn="just" eaLnBrk="1" hangingPunct="1">
              <a:buFont typeface="Wingdings" pitchFamily="2" charset="2"/>
              <a:buNone/>
              <a:defRPr/>
            </a:pPr>
            <a:r>
              <a:rPr lang="tr-TR" sz="2400" dirty="0" smtClean="0">
                <a:latin typeface="+mj-lt"/>
              </a:rPr>
              <a:t>	a) Finansal piyasalarda güven ve istikrarın sağlanmasına, </a:t>
            </a:r>
          </a:p>
          <a:p>
            <a:pPr algn="just" eaLnBrk="1" hangingPunct="1">
              <a:spcBef>
                <a:spcPts val="600"/>
              </a:spcBef>
              <a:buFont typeface="Wingdings" pitchFamily="2" charset="2"/>
              <a:buNone/>
              <a:defRPr/>
            </a:pPr>
            <a:r>
              <a:rPr lang="tr-TR" sz="2400" dirty="0" smtClean="0">
                <a:latin typeface="+mj-lt"/>
              </a:rPr>
              <a:t>	</a:t>
            </a:r>
            <a:r>
              <a:rPr lang="tr-TR" sz="2400" dirty="0" smtClean="0">
                <a:solidFill>
                  <a:srgbClr val="FF0000"/>
                </a:solidFill>
                <a:latin typeface="+mj-lt"/>
              </a:rPr>
              <a:t>b) Kredi sisteminin etkin bir şekilde çalışmasına, </a:t>
            </a:r>
          </a:p>
          <a:p>
            <a:pPr algn="just" eaLnBrk="1" hangingPunct="1">
              <a:buFont typeface="Wingdings" pitchFamily="2" charset="2"/>
              <a:buNone/>
              <a:defRPr/>
            </a:pPr>
            <a:r>
              <a:rPr lang="tr-TR" sz="2400" dirty="0" smtClean="0">
                <a:solidFill>
                  <a:srgbClr val="FF0000"/>
                </a:solidFill>
                <a:latin typeface="+mj-lt"/>
              </a:rPr>
              <a:t>	c) Tasarruf sahiplerinin hak ve menfaatlerinin korunmasına, </a:t>
            </a:r>
          </a:p>
          <a:p>
            <a:pPr algn="just" eaLnBrk="1" hangingPunct="1">
              <a:buFont typeface="Wingdings" pitchFamily="2" charset="2"/>
              <a:buNone/>
              <a:defRPr/>
            </a:pPr>
            <a:r>
              <a:rPr lang="tr-TR" sz="2400" dirty="0" smtClean="0">
                <a:latin typeface="+mj-lt"/>
              </a:rPr>
              <a:t>	ilişkin usûl ve esasları düzenlemektir. Daha önceki bankalar kanunlarında geçen </a:t>
            </a:r>
            <a:r>
              <a:rPr lang="tr-TR" sz="2400" dirty="0" smtClean="0">
                <a:solidFill>
                  <a:srgbClr val="FF0000"/>
                </a:solidFill>
                <a:latin typeface="+mj-lt"/>
              </a:rPr>
              <a:t>ekonomik kalkınmanın gereklerinin dikkate alınması</a:t>
            </a:r>
            <a:r>
              <a:rPr lang="tr-TR" sz="2400" dirty="0" smtClean="0">
                <a:latin typeface="+mj-lt"/>
              </a:rPr>
              <a:t> hususu 5411 sayılı kanuna alınmamıştır. </a:t>
            </a:r>
          </a:p>
          <a:p>
            <a:pPr>
              <a:defRPr/>
            </a:pPr>
            <a:endParaRPr lang="tr-TR" sz="2400" dirty="0">
              <a:latin typeface="+mj-lt"/>
            </a:endParaRPr>
          </a:p>
        </p:txBody>
      </p:sp>
      <p:pic>
        <p:nvPicPr>
          <p:cNvPr id="5" name="Resim 4">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6631273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Kanunun Amacı Ne İşe Yarar?</a:t>
            </a:r>
            <a:endParaRPr lang="tr-TR" cap="none" dirty="0"/>
          </a:p>
        </p:txBody>
      </p:sp>
      <p:sp>
        <p:nvSpPr>
          <p:cNvPr id="3" name="İçerik Yer Tutucusu 2"/>
          <p:cNvSpPr>
            <a:spLocks noGrp="1"/>
          </p:cNvSpPr>
          <p:nvPr>
            <p:ph idx="1"/>
          </p:nvPr>
        </p:nvSpPr>
        <p:spPr/>
        <p:txBody>
          <a:bodyPr>
            <a:noAutofit/>
          </a:bodyPr>
          <a:lstStyle/>
          <a:p>
            <a:pPr marL="9525" algn="just">
              <a:spcBef>
                <a:spcPts val="100"/>
              </a:spcBef>
              <a:tabLst>
                <a:tab pos="314325" algn="l"/>
                <a:tab pos="1744117" algn="l"/>
                <a:tab pos="2559456" algn="l"/>
                <a:tab pos="5680990" algn="l"/>
                <a:tab pos="7804176" algn="l"/>
                <a:tab pos="9384818" algn="l"/>
              </a:tabLst>
            </a:pPr>
            <a:r>
              <a:rPr lang="tr-TR" sz="2400" spc="5" dirty="0" smtClean="0">
                <a:latin typeface="+mj-lt"/>
                <a:cs typeface="Lucida Sans Unicode"/>
              </a:rPr>
              <a:t>BDDK alt</a:t>
            </a:r>
            <a:r>
              <a:rPr lang="tr-TR" sz="2400" spc="5" dirty="0">
                <a:latin typeface="+mj-lt"/>
                <a:cs typeface="Lucida Sans Unicode"/>
              </a:rPr>
              <a:t>	</a:t>
            </a:r>
            <a:r>
              <a:rPr lang="tr-TR" sz="2400" spc="5" dirty="0" smtClean="0">
                <a:latin typeface="+mj-lt"/>
                <a:cs typeface="Lucida Sans Unicode"/>
              </a:rPr>
              <a:t>düzenlemeleri yaparken amaca </a:t>
            </a:r>
            <a:r>
              <a:rPr lang="tr-TR" sz="2400" dirty="0" smtClean="0">
                <a:latin typeface="+mj-lt"/>
                <a:cs typeface="Lucida Sans Unicode"/>
              </a:rPr>
              <a:t>bağlı kalmalıdır.</a:t>
            </a:r>
          </a:p>
          <a:p>
            <a:pPr marL="9525" algn="just">
              <a:spcBef>
                <a:spcPts val="100"/>
              </a:spcBef>
              <a:tabLst>
                <a:tab pos="314325" algn="l"/>
                <a:tab pos="1744117" algn="l"/>
                <a:tab pos="2559456" algn="l"/>
                <a:tab pos="5680990" algn="l"/>
                <a:tab pos="7804176" algn="l"/>
                <a:tab pos="9384818" algn="l"/>
              </a:tabLst>
            </a:pPr>
            <a:r>
              <a:rPr lang="tr-TR" sz="2400" spc="5" dirty="0" smtClean="0">
                <a:latin typeface="+mj-lt"/>
                <a:cs typeface="Lucida Sans Unicode"/>
              </a:rPr>
              <a:t>Mahkemeler, kanunu uygularken amacı </a:t>
            </a:r>
            <a:r>
              <a:rPr lang="tr-TR" sz="2400" dirty="0" smtClean="0">
                <a:latin typeface="+mj-lt"/>
                <a:cs typeface="Lucida Sans Unicode"/>
              </a:rPr>
              <a:t>göz önünde tutmalıdır.</a:t>
            </a:r>
          </a:p>
          <a:p>
            <a:pPr marL="9525" algn="just">
              <a:spcBef>
                <a:spcPts val="100"/>
              </a:spcBef>
              <a:tabLst>
                <a:tab pos="314325" algn="l"/>
                <a:tab pos="1744117" algn="l"/>
                <a:tab pos="2559456" algn="l"/>
                <a:tab pos="5680990" algn="l"/>
                <a:tab pos="7804176" algn="l"/>
                <a:tab pos="9384818" algn="l"/>
              </a:tabLst>
            </a:pPr>
            <a:r>
              <a:rPr lang="tr-TR" sz="2400" spc="-50" dirty="0" smtClean="0">
                <a:latin typeface="+mj-lt"/>
                <a:cs typeface="Lucida Sans Unicode"/>
              </a:rPr>
              <a:t>Kanun </a:t>
            </a:r>
            <a:r>
              <a:rPr lang="tr-TR" sz="2400" spc="-50" dirty="0">
                <a:latin typeface="+mj-lt"/>
                <a:cs typeface="Lucida Sans Unicode"/>
              </a:rPr>
              <a:t>maddelerinin  yorumunda “amaç”  önemli  </a:t>
            </a:r>
            <a:r>
              <a:rPr lang="tr-TR" sz="2400" spc="-50" dirty="0" smtClean="0">
                <a:latin typeface="+mj-lt"/>
                <a:cs typeface="Lucida Sans Unicode"/>
              </a:rPr>
              <a:t>bir </a:t>
            </a:r>
            <a:r>
              <a:rPr lang="tr-TR" sz="2400" dirty="0" smtClean="0">
                <a:latin typeface="+mj-lt"/>
                <a:cs typeface="Lucida Sans Unicode"/>
              </a:rPr>
              <a:t>unsurdur</a:t>
            </a:r>
            <a:r>
              <a:rPr lang="tr-TR" sz="2400" dirty="0">
                <a:latin typeface="+mj-lt"/>
                <a:cs typeface="Lucida Sans Unicode"/>
              </a:rPr>
              <a:t>.</a:t>
            </a:r>
            <a:endParaRPr lang="tr-TR" sz="2400" dirty="0">
              <a:latin typeface="+mj-lt"/>
            </a:endParaRPr>
          </a:p>
          <a:p>
            <a:pPr algn="just"/>
            <a:endParaRPr lang="tr-TR" sz="2400" dirty="0">
              <a:latin typeface="+mj-lt"/>
            </a:endParaRPr>
          </a:p>
        </p:txBody>
      </p:sp>
    </p:spTree>
    <p:extLst>
      <p:ext uri="{BB962C8B-B14F-4D97-AF65-F5344CB8AC3E}">
        <p14:creationId xmlns:p14="http://schemas.microsoft.com/office/powerpoint/2010/main" val="41694644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tr-TR" altLang="tr-TR" cap="none" dirty="0" smtClean="0">
                <a:solidFill>
                  <a:schemeClr val="tx1"/>
                </a:solidFill>
              </a:rPr>
              <a:t>Finansal Piyasalarda Güven ve İstikrarın Sağlanması</a:t>
            </a:r>
          </a:p>
        </p:txBody>
      </p:sp>
      <p:sp>
        <p:nvSpPr>
          <p:cNvPr id="20484" name="Rectangle 3"/>
          <p:cNvSpPr>
            <a:spLocks noGrp="1" noChangeArrowheads="1"/>
          </p:cNvSpPr>
          <p:nvPr>
            <p:ph sz="quarter" idx="1"/>
          </p:nvPr>
        </p:nvSpPr>
        <p:spPr>
          <a:xfrm>
            <a:off x="2231136" y="2657579"/>
            <a:ext cx="7729728" cy="3101983"/>
          </a:xfrm>
        </p:spPr>
        <p:txBody>
          <a:bodyPr>
            <a:normAutofit/>
          </a:bodyPr>
          <a:lstStyle/>
          <a:p>
            <a:pPr algn="just" eaLnBrk="1" hangingPunct="1">
              <a:spcBef>
                <a:spcPts val="600"/>
              </a:spcBef>
              <a:buFont typeface="Wingdings" pitchFamily="2" charset="2"/>
              <a:buNone/>
              <a:defRPr/>
            </a:pPr>
            <a:r>
              <a:rPr lang="tr-TR" sz="2400" dirty="0" smtClean="0">
                <a:latin typeface="+mj-lt"/>
              </a:rPr>
              <a:t>Finansal piyasalarda güven; </a:t>
            </a:r>
          </a:p>
          <a:p>
            <a:pPr algn="just" eaLnBrk="1" hangingPunct="1">
              <a:spcBef>
                <a:spcPts val="600"/>
              </a:spcBef>
              <a:buFont typeface="Wingdings" pitchFamily="2" charset="2"/>
              <a:buNone/>
              <a:defRPr/>
            </a:pPr>
            <a:r>
              <a:rPr lang="tr-TR" sz="2400" dirty="0" smtClean="0">
                <a:latin typeface="+mj-lt"/>
              </a:rPr>
              <a:t>	</a:t>
            </a:r>
          </a:p>
          <a:p>
            <a:pPr algn="just" eaLnBrk="1" hangingPunct="1">
              <a:spcBef>
                <a:spcPts val="600"/>
              </a:spcBef>
              <a:buFont typeface="Wingdings" pitchFamily="2" charset="2"/>
              <a:buNone/>
              <a:defRPr/>
            </a:pPr>
            <a:r>
              <a:rPr lang="tr-TR" sz="2400" dirty="0" smtClean="0">
                <a:latin typeface="+mj-lt"/>
              </a:rPr>
              <a:t>- </a:t>
            </a:r>
            <a:r>
              <a:rPr lang="tr-TR" sz="2400" b="1" i="1" dirty="0" smtClean="0">
                <a:latin typeface="+mj-lt"/>
              </a:rPr>
              <a:t>Finansal suçlar</a:t>
            </a:r>
            <a:r>
              <a:rPr lang="tr-TR" sz="2400" dirty="0" smtClean="0">
                <a:latin typeface="+mj-lt"/>
              </a:rPr>
              <a:t>ın azaltılması, </a:t>
            </a:r>
          </a:p>
          <a:p>
            <a:pPr algn="just" eaLnBrk="1" hangingPunct="1">
              <a:spcBef>
                <a:spcPts val="600"/>
              </a:spcBef>
              <a:buFont typeface="Wingdings" pitchFamily="2" charset="2"/>
              <a:buNone/>
              <a:defRPr/>
            </a:pPr>
            <a:r>
              <a:rPr lang="tr-TR" sz="2400" dirty="0" smtClean="0">
                <a:latin typeface="+mj-lt"/>
              </a:rPr>
              <a:t>- </a:t>
            </a:r>
            <a:r>
              <a:rPr lang="tr-TR" sz="2400" b="1" i="1" dirty="0" smtClean="0">
                <a:latin typeface="+mj-lt"/>
              </a:rPr>
              <a:t>Yeterli derinlik ve likidite</a:t>
            </a:r>
            <a:r>
              <a:rPr lang="tr-TR" sz="2400" dirty="0" smtClean="0">
                <a:latin typeface="+mj-lt"/>
              </a:rPr>
              <a:t>yi haiz piyasaların oluşturulması, </a:t>
            </a:r>
          </a:p>
          <a:p>
            <a:pPr algn="just" eaLnBrk="1" hangingPunct="1">
              <a:spcBef>
                <a:spcPts val="600"/>
              </a:spcBef>
              <a:buFont typeface="Wingdings" pitchFamily="2" charset="2"/>
              <a:buNone/>
              <a:defRPr/>
            </a:pPr>
            <a:r>
              <a:rPr lang="tr-TR" sz="2400" dirty="0" smtClean="0">
                <a:latin typeface="+mj-lt"/>
              </a:rPr>
              <a:t>	</a:t>
            </a:r>
          </a:p>
          <a:p>
            <a:pPr algn="just" eaLnBrk="1" hangingPunct="1">
              <a:spcBef>
                <a:spcPts val="600"/>
              </a:spcBef>
              <a:buFont typeface="Wingdings" pitchFamily="2" charset="2"/>
              <a:buNone/>
              <a:defRPr/>
            </a:pPr>
            <a:r>
              <a:rPr lang="tr-TR" sz="2400" dirty="0" smtClean="0">
                <a:latin typeface="+mj-lt"/>
              </a:rPr>
              <a:t>ile sağlanır.</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4202082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Paket">
  <a:themeElements>
    <a:clrScheme name="Mavi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Paket">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xmlns="" name="Parcel" id="{8BEC4385-4EB9-4D53-BFB5-0EA123736B6D}" vid="{4DB32801-28C0-48B0-8C1D-A9A58613615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{405A2CB4-4D4F-2747-8C50-B9A9F25CD2EF}tf10001120</Template>
  <TotalTime>175</TotalTime>
  <Words>1766</Words>
  <Application>Microsoft Office PowerPoint</Application>
  <PresentationFormat>Özel</PresentationFormat>
  <Paragraphs>196</Paragraphs>
  <Slides>38</Slides>
  <Notes>16</Notes>
  <HiddenSlides>0</HiddenSlides>
  <MMClips>0</MMClips>
  <ScaleCrop>false</ScaleCrop>
  <HeadingPairs>
    <vt:vector size="4" baseType="variant">
      <vt:variant>
        <vt:lpstr>Tema</vt:lpstr>
      </vt:variant>
      <vt:variant>
        <vt:i4>1</vt:i4>
      </vt:variant>
      <vt:variant>
        <vt:lpstr>Slayt Başlıkları</vt:lpstr>
      </vt:variant>
      <vt:variant>
        <vt:i4>38</vt:i4>
      </vt:variant>
    </vt:vector>
  </HeadingPairs>
  <TitlesOfParts>
    <vt:vector size="39" baseType="lpstr">
      <vt:lpstr>Paket</vt:lpstr>
      <vt:lpstr>BANKACILIK HUKUKU</vt:lpstr>
      <vt:lpstr>Ders Planı</vt:lpstr>
      <vt:lpstr>Bankacılık Hukukunun Konusu</vt:lpstr>
      <vt:lpstr>Banka Hukukunun Kaynakları</vt:lpstr>
      <vt:lpstr>Banka Hukukunun Kısa Tarihçesi</vt:lpstr>
      <vt:lpstr>Bankacılık Kanununun Genel Özellikleri</vt:lpstr>
      <vt:lpstr>Kanunun Amacı</vt:lpstr>
      <vt:lpstr>Kanunun Amacı Ne İşe Yarar?</vt:lpstr>
      <vt:lpstr>Finansal Piyasalarda Güven ve İstikrarın Sağlanması</vt:lpstr>
      <vt:lpstr>Finansal Piyasalarda Güven ve İstikrarın Sağlanması</vt:lpstr>
      <vt:lpstr>Kredi Sisteminin Etkin Bir Şekilde Çalışması</vt:lpstr>
      <vt:lpstr>Tasarruf Sahiplerinin Hak ve Menfaatlerinin Korunması</vt:lpstr>
      <vt:lpstr>PowerPoint Sunusu</vt:lpstr>
      <vt:lpstr>PowerPoint Sunusu</vt:lpstr>
      <vt:lpstr>Kanuna Tabi Olan Kurumlar</vt:lpstr>
      <vt:lpstr>Kanuna Tabi Olmayan Kurumlar</vt:lpstr>
      <vt:lpstr>Bankacılık Kanunundaki Bazı Temel Kavramlar</vt:lpstr>
      <vt:lpstr>Kredi Kuruluşu</vt:lpstr>
      <vt:lpstr>Finansal Kuruluş</vt:lpstr>
      <vt:lpstr>Finansal Kuruluş</vt:lpstr>
      <vt:lpstr>Banka</vt:lpstr>
      <vt:lpstr>Mevduat Bankası</vt:lpstr>
      <vt:lpstr>Katılım Bankası</vt:lpstr>
      <vt:lpstr>Kalkınma ve Yatırım Bankaları</vt:lpstr>
      <vt:lpstr>Finansal Holding Şirketi</vt:lpstr>
      <vt:lpstr>Ana-Bağlı Ortaklık</vt:lpstr>
      <vt:lpstr>Şube</vt:lpstr>
      <vt:lpstr>Merkez Şube</vt:lpstr>
      <vt:lpstr>Şubelerin Mahiyeti</vt:lpstr>
      <vt:lpstr>Şubelerin Dava Ehliyeti</vt:lpstr>
      <vt:lpstr>Fon Bankası</vt:lpstr>
      <vt:lpstr>Mevduat </vt:lpstr>
      <vt:lpstr>Tasarruf Mevduatı</vt:lpstr>
      <vt:lpstr>Özel Cari Hesaplar</vt:lpstr>
      <vt:lpstr>Katılma Hesapları</vt:lpstr>
      <vt:lpstr>Katılma Hesapları</vt:lpstr>
      <vt:lpstr>Katılma Hesapları</vt:lpstr>
      <vt:lpstr>Katılma Fonu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TAŞIYANIN SORUMLULUĞU</dc:title>
  <dc:creator>Microsoft Office User</dc:creator>
  <cp:lastModifiedBy>Senol KANDEMIR</cp:lastModifiedBy>
  <cp:revision>18</cp:revision>
  <dcterms:created xsi:type="dcterms:W3CDTF">2021-10-23T00:07:47Z</dcterms:created>
  <dcterms:modified xsi:type="dcterms:W3CDTF">2025-03-04T06:04:39Z</dcterms:modified>
</cp:coreProperties>
</file>