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C331F0-1334-401A-8AD7-EBE1AFD7F9B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9581E97B-42C0-482E-AF72-EBC4C7F8AD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67792A9-31E5-463E-B3AC-41B97F0F9AC4}"/>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5" name="Alt Bilgi Yer Tutucusu 4">
            <a:extLst>
              <a:ext uri="{FF2B5EF4-FFF2-40B4-BE49-F238E27FC236}">
                <a16:creationId xmlns:a16="http://schemas.microsoft.com/office/drawing/2014/main" id="{223EA0EB-A840-4350-8232-D6213F6F8FA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2DF82A9-E9FF-4526-BB9A-687C3E82FF45}"/>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286370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121B503-C1D0-40B9-BF28-ADD4E245110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C726E88-10F0-4F5E-8275-9352E57D3E9A}"/>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4D938B9-EED7-447B-A488-6471E99FABBF}"/>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5" name="Alt Bilgi Yer Tutucusu 4">
            <a:extLst>
              <a:ext uri="{FF2B5EF4-FFF2-40B4-BE49-F238E27FC236}">
                <a16:creationId xmlns:a16="http://schemas.microsoft.com/office/drawing/2014/main" id="{82A7415A-3098-400B-BB82-B92BB6DA86C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B63E0DF-0F2D-4738-A872-6080B4350AE0}"/>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2817499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BD568C3-88AE-4B12-BB5D-97BB585994E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87F6329-440D-4754-8E95-AF737D38F69D}"/>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036030-40CD-49D2-B7F8-E4473037DFAA}"/>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5" name="Alt Bilgi Yer Tutucusu 4">
            <a:extLst>
              <a:ext uri="{FF2B5EF4-FFF2-40B4-BE49-F238E27FC236}">
                <a16:creationId xmlns:a16="http://schemas.microsoft.com/office/drawing/2014/main" id="{B09D1583-D105-4999-B08C-8B1CACD242D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9BA6CE-7F59-4F0B-AA81-5725FC41B0D5}"/>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2734809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C22AF79-7806-4826-8979-0003005B3B3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6FE7190-D261-4CD2-B438-56BD071E4409}"/>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B17F6DB-F8B9-4DA1-9BF2-5A4ABD222F5D}"/>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5" name="Alt Bilgi Yer Tutucusu 4">
            <a:extLst>
              <a:ext uri="{FF2B5EF4-FFF2-40B4-BE49-F238E27FC236}">
                <a16:creationId xmlns:a16="http://schemas.microsoft.com/office/drawing/2014/main" id="{3012C8F3-4F7A-4957-8BB6-39D31E77C9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CE8D147-7240-49BF-BF20-00AE05C08111}"/>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304129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56F6EF-4484-4BBF-B517-471E230D4CF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686FFA4-7C84-495B-8B78-EA0D6F8488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912EF3C4-DDDD-455B-9467-E090693163BE}"/>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5" name="Alt Bilgi Yer Tutucusu 4">
            <a:extLst>
              <a:ext uri="{FF2B5EF4-FFF2-40B4-BE49-F238E27FC236}">
                <a16:creationId xmlns:a16="http://schemas.microsoft.com/office/drawing/2014/main" id="{48606E95-9E6D-4EA8-994D-874DAEC7123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A27655-DABA-4909-B024-506E025740FE}"/>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3932603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F2A242A-1190-4533-98BF-9B5739CFCA9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FFCE975-6DA3-4683-8163-1101C393D691}"/>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92B3FAF-C9C9-459D-BC8A-EB460071ED44}"/>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BD78463-1867-4CB0-8D05-65410C60AD23}"/>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6" name="Alt Bilgi Yer Tutucusu 5">
            <a:extLst>
              <a:ext uri="{FF2B5EF4-FFF2-40B4-BE49-F238E27FC236}">
                <a16:creationId xmlns:a16="http://schemas.microsoft.com/office/drawing/2014/main" id="{5045B73F-0A6E-4C66-A104-09E822D1133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7884436-DB3C-41D7-A9A4-27E347BBA9D1}"/>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1999178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9D80B8-6911-4F36-96B1-553052A6508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9D8D7BD-606C-4639-AD4F-34C9340937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B2973559-81BB-43EC-B0B8-4D3B6487F3C3}"/>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CA14D69-CCA8-446C-89A4-FF6120294C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297F97F5-462D-4662-9577-15E974F57653}"/>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32B3BAD-A378-47F0-8F8F-459AED5F67C8}"/>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8" name="Alt Bilgi Yer Tutucusu 7">
            <a:extLst>
              <a:ext uri="{FF2B5EF4-FFF2-40B4-BE49-F238E27FC236}">
                <a16:creationId xmlns:a16="http://schemas.microsoft.com/office/drawing/2014/main" id="{2BEB0D22-F178-4569-BFED-410255B90DB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74CB710-BAC4-49F9-A0AF-E9126F93424C}"/>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4221972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DE614E2-671A-4EFE-8C5B-DCD789F2A3C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8FDC671-B59C-4BF1-840B-E37710604019}"/>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4" name="Alt Bilgi Yer Tutucusu 3">
            <a:extLst>
              <a:ext uri="{FF2B5EF4-FFF2-40B4-BE49-F238E27FC236}">
                <a16:creationId xmlns:a16="http://schemas.microsoft.com/office/drawing/2014/main" id="{C225210E-51E2-4785-8F50-ECA99686863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EC73828-B32D-4B5E-8E14-2FA75481F230}"/>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906675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CE69DCB-52A2-41E5-9D47-AA367345AAAA}"/>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3" name="Alt Bilgi Yer Tutucusu 2">
            <a:extLst>
              <a:ext uri="{FF2B5EF4-FFF2-40B4-BE49-F238E27FC236}">
                <a16:creationId xmlns:a16="http://schemas.microsoft.com/office/drawing/2014/main" id="{851210F3-F9B5-4DD4-98FD-35B8B2B4A10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676106D-938A-4D57-848F-9B10B7E2C092}"/>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380225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D5D6E7-1ADE-4FD1-ABA2-57645E29B7F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11CA3F9-0E61-407A-A222-6EE57378A8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346384C-D63F-47E7-8147-52F76E3994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7EE844A-000F-4873-9036-C687B5C82CAC}"/>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6" name="Alt Bilgi Yer Tutucusu 5">
            <a:extLst>
              <a:ext uri="{FF2B5EF4-FFF2-40B4-BE49-F238E27FC236}">
                <a16:creationId xmlns:a16="http://schemas.microsoft.com/office/drawing/2014/main" id="{F02D2F52-4191-4706-8CC7-56225DF87C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4E8E866-AD29-459A-91DA-13B3A25C02DA}"/>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3298839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73260F-327F-4751-AD74-5904F7D8001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307DF35-A851-4A1E-BEBF-A82973E48A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A3581D1-132E-4E1A-97F1-8C503602D6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044DCAE5-20FA-40DB-8A7E-E6E6CC5A3B32}"/>
              </a:ext>
            </a:extLst>
          </p:cNvPr>
          <p:cNvSpPr>
            <a:spLocks noGrp="1"/>
          </p:cNvSpPr>
          <p:nvPr>
            <p:ph type="dt" sz="half" idx="10"/>
          </p:nvPr>
        </p:nvSpPr>
        <p:spPr/>
        <p:txBody>
          <a:bodyPr/>
          <a:lstStyle/>
          <a:p>
            <a:fld id="{5AE4F4CB-3492-405B-AE6E-05E26E86753C}" type="datetimeFigureOut">
              <a:rPr lang="tr-TR" smtClean="0"/>
              <a:t>9.12.2023</a:t>
            </a:fld>
            <a:endParaRPr lang="tr-TR"/>
          </a:p>
        </p:txBody>
      </p:sp>
      <p:sp>
        <p:nvSpPr>
          <p:cNvPr id="6" name="Alt Bilgi Yer Tutucusu 5">
            <a:extLst>
              <a:ext uri="{FF2B5EF4-FFF2-40B4-BE49-F238E27FC236}">
                <a16:creationId xmlns:a16="http://schemas.microsoft.com/office/drawing/2014/main" id="{3CA540C2-E30D-4BD2-9327-DA951696720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AAD8F9C-68A6-4F58-99B3-89B137D1D24A}"/>
              </a:ext>
            </a:extLst>
          </p:cNvPr>
          <p:cNvSpPr>
            <a:spLocks noGrp="1"/>
          </p:cNvSpPr>
          <p:nvPr>
            <p:ph type="sldNum" sz="quarter" idx="12"/>
          </p:nvPr>
        </p:nvSpPr>
        <p:spPr/>
        <p:txBody>
          <a:bodyPr/>
          <a:lstStyle/>
          <a:p>
            <a:fld id="{D1981D14-8AA6-4593-BDE3-91D9698156A8}" type="slidenum">
              <a:rPr lang="tr-TR" smtClean="0"/>
              <a:t>‹#›</a:t>
            </a:fld>
            <a:endParaRPr lang="tr-TR"/>
          </a:p>
        </p:txBody>
      </p:sp>
    </p:spTree>
    <p:extLst>
      <p:ext uri="{BB962C8B-B14F-4D97-AF65-F5344CB8AC3E}">
        <p14:creationId xmlns:p14="http://schemas.microsoft.com/office/powerpoint/2010/main" val="69460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6CE42D-6591-4E02-B94E-B7380DFB96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676C041-DE23-431D-9AC6-20B3BE5D88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3D83BDB-7D07-4B92-91BF-4D73E6220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E4F4CB-3492-405B-AE6E-05E26E86753C}" type="datetimeFigureOut">
              <a:rPr lang="tr-TR" smtClean="0"/>
              <a:t>9.12.2023</a:t>
            </a:fld>
            <a:endParaRPr lang="tr-TR"/>
          </a:p>
        </p:txBody>
      </p:sp>
      <p:sp>
        <p:nvSpPr>
          <p:cNvPr id="5" name="Alt Bilgi Yer Tutucusu 4">
            <a:extLst>
              <a:ext uri="{FF2B5EF4-FFF2-40B4-BE49-F238E27FC236}">
                <a16:creationId xmlns:a16="http://schemas.microsoft.com/office/drawing/2014/main" id="{46DD6676-C1AB-47CB-9488-6C89198EDF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9519346-D1BD-4AAB-B385-73AB4F4255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81D14-8AA6-4593-BDE3-91D9698156A8}" type="slidenum">
              <a:rPr lang="tr-TR" smtClean="0"/>
              <a:t>‹#›</a:t>
            </a:fld>
            <a:endParaRPr lang="tr-TR"/>
          </a:p>
        </p:txBody>
      </p:sp>
    </p:spTree>
    <p:extLst>
      <p:ext uri="{BB962C8B-B14F-4D97-AF65-F5344CB8AC3E}">
        <p14:creationId xmlns:p14="http://schemas.microsoft.com/office/powerpoint/2010/main" val="1760173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DE01B5-553A-4C6D-A086-5C6E9C777011}"/>
              </a:ext>
            </a:extLst>
          </p:cNvPr>
          <p:cNvSpPr>
            <a:spLocks noGrp="1"/>
          </p:cNvSpPr>
          <p:nvPr>
            <p:ph type="ctrTitle"/>
          </p:nvPr>
        </p:nvSpPr>
        <p:spPr/>
        <p:txBody>
          <a:bodyPr>
            <a:normAutofit/>
          </a:bodyPr>
          <a:lstStyle/>
          <a:p>
            <a:r>
              <a:rPr lang="tr-TR" sz="3200" dirty="0"/>
              <a:t>OSD 211Çalışma Soruları Hafta 10</a:t>
            </a:r>
          </a:p>
        </p:txBody>
      </p:sp>
      <p:sp>
        <p:nvSpPr>
          <p:cNvPr id="3" name="Alt Başlık 2">
            <a:extLst>
              <a:ext uri="{FF2B5EF4-FFF2-40B4-BE49-F238E27FC236}">
                <a16:creationId xmlns:a16="http://schemas.microsoft.com/office/drawing/2014/main" id="{7182DB6D-338A-4801-81F2-E449F812ACAA}"/>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486314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48CF43-14C0-447C-B45B-F46AFA18C93C}"/>
              </a:ext>
            </a:extLst>
          </p:cNvPr>
          <p:cNvSpPr>
            <a:spLocks noGrp="1"/>
          </p:cNvSpPr>
          <p:nvPr>
            <p:ph type="title"/>
          </p:nvPr>
        </p:nvSpPr>
        <p:spPr/>
        <p:txBody>
          <a:bodyPr>
            <a:normAutofit/>
          </a:bodyPr>
          <a:lstStyle/>
          <a:p>
            <a:r>
              <a:rPr lang="tr-TR" sz="3200" dirty="0"/>
              <a:t>OSD 211, 1</a:t>
            </a:r>
          </a:p>
        </p:txBody>
      </p:sp>
      <p:sp>
        <p:nvSpPr>
          <p:cNvPr id="3" name="İçerik Yer Tutucusu 2">
            <a:extLst>
              <a:ext uri="{FF2B5EF4-FFF2-40B4-BE49-F238E27FC236}">
                <a16:creationId xmlns:a16="http://schemas.microsoft.com/office/drawing/2014/main" id="{0A0FABDE-D257-4A83-9F16-315751A962AE}"/>
              </a:ext>
            </a:extLst>
          </p:cNvPr>
          <p:cNvSpPr>
            <a:spLocks noGrp="1"/>
          </p:cNvSpPr>
          <p:nvPr>
            <p:ph idx="1"/>
          </p:nvPr>
        </p:nvSpPr>
        <p:spPr/>
        <p:txBody>
          <a:bodyPr>
            <a:normAutofit fontScale="92500" lnSpcReduction="10000"/>
          </a:bodyPr>
          <a:lstStyle/>
          <a:p>
            <a:r>
              <a:rPr lang="tr-TR" dirty="0">
                <a:latin typeface="+mj-lt"/>
              </a:rPr>
              <a:t>‘’Uğraşma/ Şiir yazamazsın/ Bu denli maviyken gökyüzü/ Ve deniz </a:t>
            </a:r>
            <a:r>
              <a:rPr lang="tr-TR" dirty="0" err="1">
                <a:latin typeface="+mj-lt"/>
              </a:rPr>
              <a:t>yanıbaşındayken</a:t>
            </a:r>
            <a:r>
              <a:rPr lang="tr-TR" dirty="0">
                <a:latin typeface="+mj-lt"/>
              </a:rPr>
              <a:t>’’ Sabahattin Kudret Aksal</a:t>
            </a:r>
          </a:p>
          <a:p>
            <a:r>
              <a:rPr lang="tr-TR" dirty="0">
                <a:latin typeface="+mj-lt"/>
              </a:rPr>
              <a:t>‘’</a:t>
            </a:r>
            <a:r>
              <a:rPr lang="tr-TR" dirty="0" err="1">
                <a:latin typeface="+mj-lt"/>
              </a:rPr>
              <a:t>Ubi</a:t>
            </a:r>
            <a:r>
              <a:rPr lang="tr-TR" dirty="0">
                <a:latin typeface="+mj-lt"/>
              </a:rPr>
              <a:t> </a:t>
            </a:r>
            <a:r>
              <a:rPr lang="tr-TR" dirty="0" err="1">
                <a:latin typeface="+mj-lt"/>
              </a:rPr>
              <a:t>dubium</a:t>
            </a:r>
            <a:r>
              <a:rPr lang="tr-TR" dirty="0">
                <a:latin typeface="+mj-lt"/>
              </a:rPr>
              <a:t> </a:t>
            </a:r>
            <a:r>
              <a:rPr lang="tr-TR" dirty="0" err="1">
                <a:latin typeface="+mj-lt"/>
              </a:rPr>
              <a:t>ibi</a:t>
            </a:r>
            <a:r>
              <a:rPr lang="tr-TR" dirty="0">
                <a:latin typeface="+mj-lt"/>
              </a:rPr>
              <a:t> </a:t>
            </a:r>
            <a:r>
              <a:rPr lang="tr-TR" dirty="0" err="1">
                <a:latin typeface="+mj-lt"/>
              </a:rPr>
              <a:t>libertas</a:t>
            </a:r>
            <a:r>
              <a:rPr lang="tr-TR" dirty="0">
                <a:latin typeface="+mj-lt"/>
              </a:rPr>
              <a:t>’’. Nerede şüphe varsa, orada özgürlük vardır.</a:t>
            </a:r>
          </a:p>
          <a:p>
            <a:r>
              <a:rPr lang="tr-TR" dirty="0">
                <a:latin typeface="+mj-lt"/>
              </a:rPr>
              <a:t>1. Enflasyon oranlarını şu seviyelerde olması ne anlama gelir? Açıklayınız? 1815 %, 212 %, 40 %, 14 %, 5 %. </a:t>
            </a:r>
          </a:p>
          <a:p>
            <a:r>
              <a:rPr lang="tr-TR" dirty="0">
                <a:latin typeface="+mj-lt"/>
              </a:rPr>
              <a:t>2. Kişi başına gelir  50,000 TL olsun. Yıllık büyüme oranı yılda ortalama yüzde 5 ise, bu gelirin 100,000 TL’ye ulaşması kaç yılda gerçekleşir?</a:t>
            </a:r>
          </a:p>
          <a:p>
            <a:r>
              <a:rPr lang="tr-TR" dirty="0">
                <a:latin typeface="+mj-lt"/>
              </a:rPr>
              <a:t>3.</a:t>
            </a:r>
            <a:r>
              <a:rPr lang="tr-TR" dirty="0"/>
              <a:t> Türkiye İstatistik Kurumu (TÜİK) web sayfasından 2021 ve 2022 yılları için Türkiye ekonomisinin şu büyüklüklerini bulunuz: a) tüketim harcamaları, b) kamu harcamaları, c)ithalat ve ihracat; d) her biri için 2021 ve 2022 yıllarındaki değişme oranları.</a:t>
            </a:r>
            <a:endParaRPr lang="tr-TR" dirty="0">
              <a:latin typeface="+mj-lt"/>
            </a:endParaRPr>
          </a:p>
          <a:p>
            <a:endParaRPr lang="tr-TR" dirty="0">
              <a:latin typeface="+mj-lt"/>
            </a:endParaRPr>
          </a:p>
        </p:txBody>
      </p:sp>
    </p:spTree>
    <p:extLst>
      <p:ext uri="{BB962C8B-B14F-4D97-AF65-F5344CB8AC3E}">
        <p14:creationId xmlns:p14="http://schemas.microsoft.com/office/powerpoint/2010/main" val="2413847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9CE424-3B96-4D17-AC2E-9864F0344EA5}"/>
              </a:ext>
            </a:extLst>
          </p:cNvPr>
          <p:cNvSpPr>
            <a:spLocks noGrp="1"/>
          </p:cNvSpPr>
          <p:nvPr>
            <p:ph type="title"/>
          </p:nvPr>
        </p:nvSpPr>
        <p:spPr/>
        <p:txBody>
          <a:bodyPr>
            <a:normAutofit/>
          </a:bodyPr>
          <a:lstStyle/>
          <a:p>
            <a:r>
              <a:rPr lang="tr-TR" sz="3200" dirty="0"/>
              <a:t>OSD 211, 2</a:t>
            </a:r>
          </a:p>
        </p:txBody>
      </p:sp>
      <p:sp>
        <p:nvSpPr>
          <p:cNvPr id="3" name="İçerik Yer Tutucusu 2">
            <a:extLst>
              <a:ext uri="{FF2B5EF4-FFF2-40B4-BE49-F238E27FC236}">
                <a16:creationId xmlns:a16="http://schemas.microsoft.com/office/drawing/2014/main" id="{256BA45E-FEFF-45E9-B712-460470A96021}"/>
              </a:ext>
            </a:extLst>
          </p:cNvPr>
          <p:cNvSpPr>
            <a:spLocks noGrp="1"/>
          </p:cNvSpPr>
          <p:nvPr>
            <p:ph idx="1"/>
          </p:nvPr>
        </p:nvSpPr>
        <p:spPr/>
        <p:txBody>
          <a:bodyPr>
            <a:normAutofit/>
          </a:bodyPr>
          <a:lstStyle/>
          <a:p>
            <a:r>
              <a:rPr lang="tr-TR" dirty="0">
                <a:latin typeface="+mj-lt"/>
              </a:rPr>
              <a:t>4. </a:t>
            </a:r>
            <a:r>
              <a:rPr lang="tr-TR" sz="1400" dirty="0">
                <a:latin typeface="+mj-lt"/>
              </a:rPr>
              <a:t>Ortalama reel     İşgücü talebi</a:t>
            </a:r>
            <a:r>
              <a:rPr lang="tr-TR" sz="1800" dirty="0">
                <a:latin typeface="+mj-lt"/>
              </a:rPr>
              <a:t>                        İşgücü arzı            İşgücü</a:t>
            </a:r>
          </a:p>
          <a:p>
            <a:pPr marL="0" indent="0">
              <a:buNone/>
            </a:pPr>
            <a:r>
              <a:rPr lang="tr-TR" sz="1800" dirty="0">
                <a:latin typeface="+mj-lt"/>
              </a:rPr>
              <a:t>         ücret (TL/saat)      (000)                          (000)                        (000)</a:t>
            </a:r>
          </a:p>
          <a:p>
            <a:pPr marL="0" indent="0">
              <a:buNone/>
            </a:pPr>
            <a:r>
              <a:rPr lang="tr-TR" sz="1800" dirty="0">
                <a:latin typeface="+mj-lt"/>
              </a:rPr>
              <a:t>              3.00                     200                             100                           118</a:t>
            </a:r>
          </a:p>
          <a:p>
            <a:pPr marL="0" indent="0">
              <a:buNone/>
            </a:pPr>
            <a:r>
              <a:rPr lang="tr-TR" sz="1800" dirty="0">
                <a:latin typeface="+mj-lt"/>
              </a:rPr>
              <a:t>              4.00                     170                              120                          136</a:t>
            </a:r>
          </a:p>
          <a:p>
            <a:pPr marL="0" indent="0">
              <a:buNone/>
            </a:pPr>
            <a:r>
              <a:rPr lang="tr-TR" sz="1800" dirty="0">
                <a:latin typeface="+mj-lt"/>
              </a:rPr>
              <a:t>              5.00                     140                              140                          154</a:t>
            </a:r>
          </a:p>
          <a:p>
            <a:pPr marL="0" indent="0">
              <a:buNone/>
            </a:pPr>
            <a:r>
              <a:rPr lang="tr-TR" sz="1800" dirty="0">
                <a:latin typeface="+mj-lt"/>
              </a:rPr>
              <a:t>              6.00                     110                              160                           172</a:t>
            </a:r>
          </a:p>
          <a:p>
            <a:pPr marL="0" indent="0">
              <a:buNone/>
            </a:pPr>
            <a:r>
              <a:rPr lang="tr-TR" sz="1800" dirty="0">
                <a:latin typeface="+mj-lt"/>
              </a:rPr>
              <a:t>              7.00                       70                              190                           199</a:t>
            </a:r>
          </a:p>
          <a:p>
            <a:pPr marL="0" indent="0">
              <a:buNone/>
            </a:pPr>
            <a:r>
              <a:rPr lang="tr-TR" sz="1800" dirty="0">
                <a:latin typeface="+mj-lt"/>
              </a:rPr>
              <a:t>a) İşgücü arz ve talep grafiğini çiziniz. b) İşgücü arz eğrisini yorumlayınız. c) İşgücü piyasasında denge nerede oluşur? İşgücü büyüklüklerine bakıldığında işsizlik olduğundan bahis edebilir misiniz? Varsa hangi çeşit işsizliktir? d) Ücret saatte 7.00 liraya yükselirse, iş gücü piyasasında yeni bir denge oluşabilir mi? Ücret niçin saate 7.00 liraya yükselmiş olabilir?</a:t>
            </a:r>
          </a:p>
          <a:p>
            <a:pPr marL="0" indent="0">
              <a:buNone/>
            </a:pPr>
            <a:r>
              <a:rPr lang="tr-TR" sz="1800" dirty="0">
                <a:latin typeface="+mj-lt"/>
              </a:rPr>
              <a:t>              </a:t>
            </a:r>
            <a:endParaRPr lang="tr-TR" dirty="0">
              <a:latin typeface="+mj-lt"/>
            </a:endParaRPr>
          </a:p>
        </p:txBody>
      </p:sp>
    </p:spTree>
    <p:extLst>
      <p:ext uri="{BB962C8B-B14F-4D97-AF65-F5344CB8AC3E}">
        <p14:creationId xmlns:p14="http://schemas.microsoft.com/office/powerpoint/2010/main" val="1028384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233883-4ED4-4733-BDDF-20A085636BE6}"/>
              </a:ext>
            </a:extLst>
          </p:cNvPr>
          <p:cNvSpPr>
            <a:spLocks noGrp="1"/>
          </p:cNvSpPr>
          <p:nvPr>
            <p:ph type="title"/>
          </p:nvPr>
        </p:nvSpPr>
        <p:spPr/>
        <p:txBody>
          <a:bodyPr>
            <a:normAutofit/>
          </a:bodyPr>
          <a:lstStyle/>
          <a:p>
            <a:r>
              <a:rPr lang="tr-TR" sz="3200" dirty="0"/>
              <a:t>OSD 211, 3</a:t>
            </a:r>
          </a:p>
        </p:txBody>
      </p:sp>
      <p:sp>
        <p:nvSpPr>
          <p:cNvPr id="3" name="İçerik Yer Tutucusu 2">
            <a:extLst>
              <a:ext uri="{FF2B5EF4-FFF2-40B4-BE49-F238E27FC236}">
                <a16:creationId xmlns:a16="http://schemas.microsoft.com/office/drawing/2014/main" id="{508B70FB-F48E-4D2F-948A-17C014749FCF}"/>
              </a:ext>
            </a:extLst>
          </p:cNvPr>
          <p:cNvSpPr>
            <a:spLocks noGrp="1"/>
          </p:cNvSpPr>
          <p:nvPr>
            <p:ph idx="1"/>
          </p:nvPr>
        </p:nvSpPr>
        <p:spPr/>
        <p:txBody>
          <a:bodyPr/>
          <a:lstStyle/>
          <a:p>
            <a:r>
              <a:rPr lang="tr-TR" dirty="0">
                <a:latin typeface="+mj-lt"/>
              </a:rPr>
              <a:t>5. ‘Cari ve potansiyel çıktı’ kavramlarını gözden geçiriniz. </a:t>
            </a:r>
          </a:p>
          <a:p>
            <a:r>
              <a:rPr lang="tr-TR" dirty="0">
                <a:latin typeface="+mj-lt"/>
              </a:rPr>
              <a:t>6.  ‘İş çevrimi’ kavramını gözden geçiriniz. Türkiye ekonomisinin şu andaki durumuna bakarak ‘iş çevriminin’ hangi aşamasında olduğunu söyleyebilir misiniz?</a:t>
            </a:r>
          </a:p>
          <a:p>
            <a:r>
              <a:rPr lang="tr-TR" dirty="0">
                <a:latin typeface="+mj-lt"/>
              </a:rPr>
              <a:t>7. a) Enflasyon ve b) işsizliğin iktisadi sonuçlarını açıklayınız.</a:t>
            </a:r>
          </a:p>
          <a:p>
            <a:r>
              <a:rPr lang="tr-TR" dirty="0">
                <a:latin typeface="+mj-lt"/>
              </a:rPr>
              <a:t>8.Hükümetin, her çalışanın 2022 ücretinin, 2022 yılındaki enflasyon kadar artmasına karar verdiğini varsayalım. Bu durumun, 2022 yılının enflasyon ve işsizliğini ne şekilde etkileyeceğini tartışınız.</a:t>
            </a:r>
          </a:p>
        </p:txBody>
      </p:sp>
    </p:spTree>
    <p:extLst>
      <p:ext uri="{BB962C8B-B14F-4D97-AF65-F5344CB8AC3E}">
        <p14:creationId xmlns:p14="http://schemas.microsoft.com/office/powerpoint/2010/main" val="256578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34B44D6-122C-485D-A0E0-0B745A0E66B5}"/>
              </a:ext>
            </a:extLst>
          </p:cNvPr>
          <p:cNvSpPr>
            <a:spLocks noGrp="1"/>
          </p:cNvSpPr>
          <p:nvPr>
            <p:ph type="title"/>
          </p:nvPr>
        </p:nvSpPr>
        <p:spPr/>
        <p:txBody>
          <a:bodyPr>
            <a:normAutofit/>
          </a:bodyPr>
          <a:lstStyle/>
          <a:p>
            <a:r>
              <a:rPr lang="tr-TR" sz="3200" dirty="0"/>
              <a:t>OSD 211, 4</a:t>
            </a:r>
          </a:p>
        </p:txBody>
      </p:sp>
      <p:sp>
        <p:nvSpPr>
          <p:cNvPr id="3" name="İçerik Yer Tutucusu 2">
            <a:extLst>
              <a:ext uri="{FF2B5EF4-FFF2-40B4-BE49-F238E27FC236}">
                <a16:creationId xmlns:a16="http://schemas.microsoft.com/office/drawing/2014/main" id="{2C661912-0441-4777-ABA8-64876FC46D88}"/>
              </a:ext>
            </a:extLst>
          </p:cNvPr>
          <p:cNvSpPr>
            <a:spLocks noGrp="1"/>
          </p:cNvSpPr>
          <p:nvPr>
            <p:ph idx="1"/>
          </p:nvPr>
        </p:nvSpPr>
        <p:spPr/>
        <p:txBody>
          <a:bodyPr>
            <a:normAutofit/>
          </a:bodyPr>
          <a:lstStyle/>
          <a:p>
            <a:r>
              <a:rPr lang="tr-TR" dirty="0">
                <a:latin typeface="+mj-lt"/>
              </a:rPr>
              <a:t>9. Enflasyonun niçin düşük ve istikrarlı olması tercih edilir? Açıklayınız.</a:t>
            </a:r>
          </a:p>
          <a:p>
            <a:r>
              <a:rPr lang="tr-TR" dirty="0">
                <a:latin typeface="+mj-lt"/>
              </a:rPr>
              <a:t>10. Potansiyel ve cari çıktıyı göz önüne aldığınızda ‘çıktı </a:t>
            </a:r>
            <a:r>
              <a:rPr lang="tr-TR" dirty="0" err="1">
                <a:latin typeface="+mj-lt"/>
              </a:rPr>
              <a:t>açığı’nı</a:t>
            </a:r>
            <a:r>
              <a:rPr lang="tr-TR" dirty="0">
                <a:latin typeface="+mj-lt"/>
              </a:rPr>
              <a:t> açıklayınız.</a:t>
            </a:r>
          </a:p>
          <a:p>
            <a:r>
              <a:rPr lang="tr-TR" dirty="0">
                <a:latin typeface="+mj-lt"/>
              </a:rPr>
              <a:t>12. Şu iddia doğru mudur? ‘Cari çıktı, potansiyel çıktıdan daha büyük olamaz’.</a:t>
            </a:r>
          </a:p>
          <a:p>
            <a:r>
              <a:rPr lang="tr-TR" dirty="0">
                <a:latin typeface="+mj-lt"/>
              </a:rPr>
              <a:t>13. Şu iddia doğru mudur? ‘Cari büyüme oranı üzerindeki en etkili iktisadi büyüklüklerden bir tanesi de tüketici harcamalarıdır’.</a:t>
            </a:r>
          </a:p>
          <a:p>
            <a:r>
              <a:rPr lang="tr-TR" dirty="0">
                <a:latin typeface="+mj-lt"/>
              </a:rPr>
              <a:t>14. Şu iddia doğru mudur? ‘Nüfusta bir artış olursa (örneğin göç ile), kişi başına </a:t>
            </a:r>
            <a:r>
              <a:rPr lang="tr-TR">
                <a:latin typeface="+mj-lt"/>
              </a:rPr>
              <a:t>çıktıda da </a:t>
            </a:r>
            <a:r>
              <a:rPr lang="tr-TR" dirty="0">
                <a:latin typeface="+mj-lt"/>
              </a:rPr>
              <a:t>artış olur’.</a:t>
            </a:r>
          </a:p>
        </p:txBody>
      </p:sp>
    </p:spTree>
    <p:extLst>
      <p:ext uri="{BB962C8B-B14F-4D97-AF65-F5344CB8AC3E}">
        <p14:creationId xmlns:p14="http://schemas.microsoft.com/office/powerpoint/2010/main" val="19125819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438</Words>
  <Application>Microsoft Office PowerPoint</Application>
  <PresentationFormat>Geniş ekran</PresentationFormat>
  <Paragraphs>28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OSD 211Çalışma Soruları Hafta 10</vt:lpstr>
      <vt:lpstr>OSD 211, 1</vt:lpstr>
      <vt:lpstr>OSD 211, 2</vt:lpstr>
      <vt:lpstr>OSD 211, 3</vt:lpstr>
      <vt:lpstr>OSD 211,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 105, Worksheet, 11th week</dc:title>
  <dc:creator>Mahir Fisunoğlu</dc:creator>
  <cp:lastModifiedBy>Mahir Fisunoğlu</cp:lastModifiedBy>
  <cp:revision>31</cp:revision>
  <dcterms:created xsi:type="dcterms:W3CDTF">2020-12-13T18:09:21Z</dcterms:created>
  <dcterms:modified xsi:type="dcterms:W3CDTF">2023-12-09T20:12:32Z</dcterms:modified>
</cp:coreProperties>
</file>