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5" r:id="rId8"/>
    <p:sldId id="266" r:id="rId9"/>
    <p:sldId id="269" r:id="rId10"/>
    <p:sldId id="270" r:id="rId11"/>
    <p:sldId id="277" r:id="rId12"/>
    <p:sldId id="281" r:id="rId13"/>
    <p:sldId id="282" r:id="rId14"/>
    <p:sldId id="283" r:id="rId15"/>
    <p:sldId id="284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90B09EC-38BB-468C-A8BF-648A5F082A54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849074D-1AD0-44CF-A796-8DB7F98AE6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09EC-38BB-468C-A8BF-648A5F082A54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9074D-1AD0-44CF-A796-8DB7F98AE6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09EC-38BB-468C-A8BF-648A5F082A54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9074D-1AD0-44CF-A796-8DB7F98AE6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0B09EC-38BB-468C-A8BF-648A5F082A54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849074D-1AD0-44CF-A796-8DB7F98AE6A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90B09EC-38BB-468C-A8BF-648A5F082A54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849074D-1AD0-44CF-A796-8DB7F98AE6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09EC-38BB-468C-A8BF-648A5F082A54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9074D-1AD0-44CF-A796-8DB7F98AE6A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09EC-38BB-468C-A8BF-648A5F082A54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9074D-1AD0-44CF-A796-8DB7F98AE6A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0B09EC-38BB-468C-A8BF-648A5F082A54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49074D-1AD0-44CF-A796-8DB7F98AE6A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09EC-38BB-468C-A8BF-648A5F082A54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9074D-1AD0-44CF-A796-8DB7F98AE6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0B09EC-38BB-468C-A8BF-648A5F082A54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849074D-1AD0-44CF-A796-8DB7F98AE6A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0B09EC-38BB-468C-A8BF-648A5F082A54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49074D-1AD0-44CF-A796-8DB7F98AE6A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90B09EC-38BB-468C-A8BF-648A5F082A54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849074D-1AD0-44CF-A796-8DB7F98AE6A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357422" y="1500174"/>
            <a:ext cx="6529406" cy="3518388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tr-TR" sz="3600" dirty="0" smtClean="0">
                <a:latin typeface="Comic Sans MS" pitchFamily="66" charset="0"/>
              </a:rPr>
              <a:t>PROTOKOLDE GİYİM KURALLARI</a:t>
            </a:r>
            <a:endParaRPr lang="tr-TR" sz="3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85720" y="785794"/>
            <a:ext cx="7467600" cy="714356"/>
          </a:xfrm>
        </p:spPr>
        <p:txBody>
          <a:bodyPr/>
          <a:lstStyle/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KADIN GİYİM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28596" y="1785926"/>
            <a:ext cx="7945510" cy="3436955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Öncelikle </a:t>
            </a:r>
            <a:r>
              <a:rPr lang="tr-TR" dirty="0">
                <a:solidFill>
                  <a:srgbClr val="002060"/>
                </a:solidFill>
                <a:latin typeface="Comic Sans MS" pitchFamily="66" charset="0"/>
              </a:rPr>
              <a:t>kendisine uyan kıyafet tarzını bilen, </a:t>
            </a: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ayrıca </a:t>
            </a:r>
            <a:r>
              <a:rPr lang="tr-TR" dirty="0">
                <a:solidFill>
                  <a:srgbClr val="002060"/>
                </a:solidFill>
                <a:latin typeface="Comic Sans MS" pitchFamily="66" charset="0"/>
              </a:rPr>
              <a:t>yenilik ve değişikliklere dikkat </a:t>
            </a: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etmelidir. 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Özel bir açılış, resepsiyon </a:t>
            </a: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ya </a:t>
            </a: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da </a:t>
            </a: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gala gibi bir davette </a:t>
            </a: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genellikle nasıl bir kıyafet giyileceği belirtilir, belirtilmemiş ise mutlaka sorulmalıdır. </a:t>
            </a:r>
            <a:endParaRPr lang="tr-TR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Hangi çeşit kıyafetin günün hangi saatinde giyileceğini bilmek, giyimde başarı için ilk şarttır.</a:t>
            </a:r>
          </a:p>
          <a:p>
            <a:pPr algn="just">
              <a:lnSpc>
                <a:spcPct val="150000"/>
              </a:lnSpc>
            </a:pPr>
            <a:endParaRPr lang="tr-TR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endParaRPr lang="tr-TR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60972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7375178" cy="720080"/>
          </a:xfrm>
        </p:spPr>
        <p:txBody>
          <a:bodyPr>
            <a:normAutofit/>
          </a:bodyPr>
          <a:lstStyle/>
          <a:p>
            <a:r>
              <a:rPr lang="tr-TR" b="1" cap="none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Zaman ve Mekâna Uygun Giyim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513159" y="1000109"/>
            <a:ext cx="7897745" cy="550072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Giyim, bulunulan ülkenin geleneklerine, iklim ve mevsim şartlarına, kişinin makamına katılacağı faaliyetin resmiyet derecesine, şahsi zevk, moda ve maddi olanaklarına göre değişen, dikkat edilmesi gereken bir konudur.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Elbiseler </a:t>
            </a:r>
            <a:r>
              <a:rPr lang="tr-TR" dirty="0">
                <a:solidFill>
                  <a:srgbClr val="002060"/>
                </a:solidFill>
                <a:latin typeface="Comic Sans MS" pitchFamily="66" charset="0"/>
              </a:rPr>
              <a:t>insanın kişiliğini yansıttığından, </a:t>
            </a: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amaca</a:t>
            </a:r>
            <a:r>
              <a:rPr lang="tr-TR" dirty="0">
                <a:solidFill>
                  <a:srgbClr val="002060"/>
                </a:solidFill>
                <a:latin typeface="Comic Sans MS" pitchFamily="66" charset="0"/>
              </a:rPr>
              <a:t>, çevreye, saate ve ortama uyum sağlamasına </a:t>
            </a: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özen gösterilmesi </a:t>
            </a:r>
            <a:r>
              <a:rPr lang="tr-TR" dirty="0">
                <a:solidFill>
                  <a:srgbClr val="002060"/>
                </a:solidFill>
                <a:latin typeface="Comic Sans MS" pitchFamily="66" charset="0"/>
              </a:rPr>
              <a:t>gerekir. </a:t>
            </a:r>
            <a:endParaRPr lang="tr-TR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Ölçülü </a:t>
            </a:r>
            <a:r>
              <a:rPr lang="tr-TR" dirty="0">
                <a:solidFill>
                  <a:srgbClr val="002060"/>
                </a:solidFill>
                <a:latin typeface="Comic Sans MS" pitchFamily="66" charset="0"/>
              </a:rPr>
              <a:t>modeller seçmek </a:t>
            </a: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uygun olur. </a:t>
            </a:r>
            <a:endParaRPr lang="tr-TR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Erkek </a:t>
            </a:r>
            <a:r>
              <a:rPr lang="tr-TR" dirty="0">
                <a:solidFill>
                  <a:srgbClr val="002060"/>
                </a:solidFill>
                <a:latin typeface="Comic Sans MS" pitchFamily="66" charset="0"/>
              </a:rPr>
              <a:t>giyiminde kurallar çok az ve belirlidir, seçim olanağı da sınırlıdır. </a:t>
            </a:r>
            <a:endParaRPr lang="tr-TR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Hemen hemen her ülkede erkekler koyu lacivert, gri ve kahverengi kıyafetleri tercih ederler. </a:t>
            </a:r>
            <a:endParaRPr lang="tr-TR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Sosyal hayatta ayrı </a:t>
            </a: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ayrı </a:t>
            </a: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etkinliklerde değişik elbiseler </a:t>
            </a: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giymek zorundayız.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Standart </a:t>
            </a: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elbise örnekleri </a:t>
            </a: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oluşmuş </a:t>
            </a: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ve bu doğrultuda </a:t>
            </a: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kurallar </a:t>
            </a: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ortaya çıkmıştır. </a:t>
            </a:r>
            <a:endParaRPr lang="tr-TR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İnsanlar </a:t>
            </a: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dış görünümlerine göre karşılanır, fakat şahsiyetlerine, kültür ve bilgi birikimlerine göre </a:t>
            </a: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uğurlanırlar</a:t>
            </a: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.</a:t>
            </a:r>
            <a:endParaRPr lang="tr-TR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  <a:buNone/>
            </a:pPr>
            <a:endParaRPr lang="tr-TR" dirty="0" smtClean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32534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effectLst>
            <a:softEdge rad="228600"/>
          </a:effectLst>
        </p:spPr>
      </p:pic>
    </p:spTree>
    <p:extLst>
      <p:ext uri="{BB962C8B-B14F-4D97-AF65-F5344CB8AC3E}">
        <p14:creationId xmlns="" xmlns:p14="http://schemas.microsoft.com/office/powerpoint/2010/main" val="191072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llcdn.listelist.com/listeliststatic/2017/09/22145954/fahri-korut%C3%BCrk-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17071"/>
          </a:xfrm>
          <a:prstGeom prst="rect">
            <a:avLst/>
          </a:prstGeom>
          <a:noFill/>
          <a:effectLst>
            <a:softEdge rad="1778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789748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467600" cy="703282"/>
          </a:xfrm>
        </p:spPr>
        <p:txBody>
          <a:bodyPr/>
          <a:lstStyle/>
          <a:p>
            <a:r>
              <a:rPr lang="tr-T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KİŞİSEL BAKIM</a:t>
            </a:r>
            <a:endParaRPr lang="tr-TR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28596" y="1285860"/>
            <a:ext cx="8215370" cy="464347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000" dirty="0" smtClean="0">
                <a:latin typeface="Comic Sans MS" pitchFamily="66" charset="0"/>
              </a:rPr>
              <a:t>Herkes için </a:t>
            </a:r>
            <a:r>
              <a:rPr lang="tr-TR" sz="2000" dirty="0">
                <a:latin typeface="Comic Sans MS" pitchFamily="66" charset="0"/>
              </a:rPr>
              <a:t>saç, el, tırnak, diş ve yüz bakımı çok önemlidir.</a:t>
            </a:r>
          </a:p>
          <a:p>
            <a:pPr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Erkekler her gün sakal tıraşı olmalıdır.</a:t>
            </a:r>
          </a:p>
          <a:p>
            <a:pPr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İş yerinde ayakkabının arkasına basılmamalı, terlikle </a:t>
            </a:r>
            <a:r>
              <a:rPr lang="tr-TR" sz="2000" dirty="0" smtClean="0">
                <a:latin typeface="Comic Sans MS" pitchFamily="66" charset="0"/>
              </a:rPr>
              <a:t>dolaşılmamalıdır.</a:t>
            </a:r>
            <a:endParaRPr lang="tr-TR" sz="2000" dirty="0">
              <a:latin typeface="Comic Sans MS" pitchFamily="66" charset="0"/>
            </a:endParaRPr>
          </a:p>
          <a:p>
            <a:pPr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İş yerinde eller cepte ya da bir el cepte, bir elde anahtarlık gibi şeylerle dolaşılmamalı.</a:t>
            </a:r>
          </a:p>
          <a:p>
            <a:pPr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İş yerinde </a:t>
            </a:r>
            <a:r>
              <a:rPr lang="tr-TR" sz="2000" dirty="0" smtClean="0">
                <a:latin typeface="Comic Sans MS" pitchFamily="66" charset="0"/>
              </a:rPr>
              <a:t>ağır parfümler kullanılmamalıdır.</a:t>
            </a:r>
            <a:endParaRPr lang="tr-TR" sz="2000" dirty="0">
              <a:latin typeface="Comic Sans MS" pitchFamily="66" charset="0"/>
            </a:endParaRPr>
          </a:p>
          <a:p>
            <a:pPr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Ayakkabılar </a:t>
            </a:r>
            <a:r>
              <a:rPr lang="tr-TR" sz="2000" dirty="0" smtClean="0">
                <a:latin typeface="Comic Sans MS" pitchFamily="66" charset="0"/>
              </a:rPr>
              <a:t>yeni, </a:t>
            </a:r>
            <a:r>
              <a:rPr lang="tr-TR" sz="2000" dirty="0">
                <a:latin typeface="Comic Sans MS" pitchFamily="66" charset="0"/>
              </a:rPr>
              <a:t>boyalı, pantolon ve gömlek ütülü olmalı; erkekler alyans, kravat iğnesi, kol </a:t>
            </a:r>
            <a:r>
              <a:rPr lang="tr-TR" sz="2000" dirty="0" smtClean="0">
                <a:latin typeface="Comic Sans MS" pitchFamily="66" charset="0"/>
              </a:rPr>
              <a:t>düğmesi, </a:t>
            </a:r>
            <a:r>
              <a:rPr lang="tr-TR" sz="2000" dirty="0">
                <a:latin typeface="Comic Sans MS" pitchFamily="66" charset="0"/>
              </a:rPr>
              <a:t>rozet ve saat dışında aksesuar kullanmamalıdırlar. </a:t>
            </a:r>
          </a:p>
          <a:p>
            <a:pPr>
              <a:lnSpc>
                <a:spcPct val="120000"/>
              </a:lnSpc>
              <a:buClrTx/>
              <a:buFont typeface="Wingdings" pitchFamily="2" charset="2"/>
              <a:buChar char="q"/>
            </a:pPr>
            <a:endParaRPr lang="tr-TR" sz="2000" dirty="0">
              <a:latin typeface="Comic Sans MS" pitchFamily="66" charset="0"/>
            </a:endParaRPr>
          </a:p>
          <a:p>
            <a:pPr>
              <a:lnSpc>
                <a:spcPct val="120000"/>
              </a:lnSpc>
              <a:buClrTx/>
              <a:buFont typeface="Wingdings" pitchFamily="2" charset="2"/>
              <a:buChar char="q"/>
            </a:pPr>
            <a:endParaRPr lang="tr-TR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54687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428596" y="781189"/>
            <a:ext cx="7773338" cy="59590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itchFamily="66" charset="0"/>
                <a:ea typeface="+mj-ea"/>
                <a:cs typeface="+mj-cs"/>
              </a:rPr>
              <a:t>KAYNAKÇA</a:t>
            </a:r>
            <a:endParaRPr kumimoji="0" lang="tr-TR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685330" y="1567007"/>
            <a:ext cx="7772870" cy="3576505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AYTÜRK, Nihat (2014). Protokol Yönetimi.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AYTÜRK, Nihat (2007). Davranış Bilgisi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DAFT, Richard (t.y.). Liderlik.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URGANCI, Hakan (2008). Ben Kim Konuşmak Kim? 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URGANCI, Hakan (2009). Herkes İçin Karizma.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Milli Eğitim Bakanlığı (2011). Protokol ve Görgü Kuralları.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SEZER, Adem. Davet, Karşılama, Ağırlama ve Uğurlama…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TECİMER, Yasemin (2016). Kamusal Alanda Protokol Kuralları.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TECİMER, Yasemin (2016). Adabı Muaşeret.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467600" cy="810952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600"/>
              </a:spcBef>
              <a:buClr>
                <a:schemeClr val="tx1"/>
              </a:buClr>
            </a:pPr>
            <a:r>
              <a:rPr lang="tr-T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GİYİM KURALLARI</a:t>
            </a:r>
            <a:endParaRPr lang="tr-TR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57158" y="1071546"/>
            <a:ext cx="8101042" cy="5357849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lvl="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Bulunduğu kuruma</a:t>
            </a:r>
            <a:r>
              <a:rPr lang="tr-TR" dirty="0">
                <a:latin typeface="Comic Sans MS" pitchFamily="66" charset="0"/>
              </a:rPr>
              <a:t>, amaca, ortama, zamana ve koşullara uygun </a:t>
            </a:r>
            <a:r>
              <a:rPr lang="tr-TR" dirty="0" smtClean="0">
                <a:latin typeface="Comic Sans MS" pitchFamily="66" charset="0"/>
              </a:rPr>
              <a:t>giyinilmeli.</a:t>
            </a:r>
            <a:endParaRPr lang="tr-TR" dirty="0">
              <a:latin typeface="Comic Sans MS" pitchFamily="66" charset="0"/>
            </a:endParaRPr>
          </a:p>
          <a:p>
            <a:pPr lvl="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Yaşımıza ve vücudumuza uygun giyinmek.</a:t>
            </a:r>
          </a:p>
          <a:p>
            <a:pPr lvl="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Erkek olarak uyumlu üç renkte giyinmek.</a:t>
            </a:r>
          </a:p>
          <a:p>
            <a:pPr lvl="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Kadın olarak resmi ortamda bir veya iki renk; sosyal ortamda uyumlu üç renkte giyinmek.</a:t>
            </a:r>
          </a:p>
          <a:p>
            <a:pPr lvl="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Ceplere bir şey koymamak</a:t>
            </a:r>
            <a:r>
              <a:rPr lang="tr-TR" dirty="0" smtClean="0">
                <a:latin typeface="Comic Sans MS" pitchFamily="66" charset="0"/>
              </a:rPr>
              <a:t>.</a:t>
            </a:r>
          </a:p>
          <a:p>
            <a:pPr lvl="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Evli çift olarak, aynı tarz ve renkte uygun ve uyumlu giyinmek.</a:t>
            </a:r>
          </a:p>
          <a:p>
            <a:pPr lvl="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Hanım olarak resmi ortamda inci takı kullanmak; kıymetli takıyı tek takmak ve pastel makyaj yapmak</a:t>
            </a:r>
          </a:p>
          <a:p>
            <a:pPr lvl="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Erkek olarak, kravatı doğru ve uygun takmak.</a:t>
            </a:r>
          </a:p>
          <a:p>
            <a:pPr lvl="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Hanımlarda tayyör resmi kıyafet, takım pantolon-ceket ve iki parça giyim yarı resmi kıyafettir.</a:t>
            </a:r>
          </a:p>
          <a:p>
            <a:pPr lvl="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Erkeklerde takım giyim resmi, iki parça giyim yarı resmi, kravatsız giyim spordur.</a:t>
            </a:r>
          </a:p>
          <a:p>
            <a:pPr lvl="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</a:pPr>
            <a:endParaRPr lang="tr-TR" dirty="0">
              <a:latin typeface="Comic Sans MS" pitchFamily="66" charset="0"/>
            </a:endParaRPr>
          </a:p>
          <a:p>
            <a:pPr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</a:pPr>
            <a:endParaRPr lang="tr-T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770094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r>
              <a:rPr lang="tr-T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GİYİM KURALLARI</a:t>
            </a:r>
            <a:endParaRPr lang="tr-TR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428596" y="1142984"/>
            <a:ext cx="7959828" cy="561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Her kadının gardırobunda resmi günler için en az bir tane ve mümkünse lacivert bir tayyörü olmalıdır</a:t>
            </a:r>
            <a:r>
              <a:rPr lang="tr-TR" dirty="0" smtClean="0">
                <a:latin typeface="Comic Sans MS" pitchFamily="66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Kadınların </a:t>
            </a:r>
            <a:r>
              <a:rPr lang="tr-TR" dirty="0">
                <a:latin typeface="Comic Sans MS" pitchFamily="66" charset="0"/>
              </a:rPr>
              <a:t>kıyafetlerinde tek veya iki renk resmi, üç renk ise sosyal ortamlar için uygundur</a:t>
            </a:r>
            <a:r>
              <a:rPr lang="tr-TR" dirty="0" smtClean="0">
                <a:latin typeface="Comic Sans MS" pitchFamily="66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Gri</a:t>
            </a:r>
            <a:r>
              <a:rPr lang="tr-TR" dirty="0">
                <a:latin typeface="Comic Sans MS" pitchFamily="66" charset="0"/>
              </a:rPr>
              <a:t>, siyah, füme, lacivert, vişneçürüğü gibi renkte kıyafetler, kadınlar için her ortamda kurtarıcı renklerdir</a:t>
            </a:r>
            <a:r>
              <a:rPr lang="tr-TR" dirty="0" smtClean="0">
                <a:latin typeface="Comic Sans MS" pitchFamily="66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Kıymetli </a:t>
            </a:r>
            <a:r>
              <a:rPr lang="tr-TR" dirty="0">
                <a:latin typeface="Comic Sans MS" pitchFamily="66" charset="0"/>
              </a:rPr>
              <a:t>takılar tek olarak takılmalı ve bu durumda başka takı kullanılmamalıdır</a:t>
            </a:r>
            <a:r>
              <a:rPr lang="tr-TR" dirty="0" smtClean="0">
                <a:latin typeface="Comic Sans MS" pitchFamily="66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Lacivert takım elbise inandırıcı ve etkileyicidir. Polisler, bürokratlar, politikacılar bu yüzden lacivert elbise giyerler.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Siyah asaletin, gücün, tutkunun ve olgunluğun rengidir. Siyah takım elbise insanlar arasına mesafe koyar; resmiyet ve ciddiyet sağlar. Bu yüzden, devlet adamları siyah elbise giyerler.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Kadın yöneticiler de güçlü ve etkili görünmek için daima siyah giyinirler.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q"/>
            </a:pPr>
            <a:endParaRPr lang="tr-T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47146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422227" y="4522733"/>
            <a:ext cx="2491732" cy="83031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Erkek Giyim</a:t>
            </a:r>
            <a:endParaRPr lang="tr-TR" dirty="0">
              <a:latin typeface="Comic Sans MS" pitchFamily="66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8435"/>
          <a:stretch/>
        </p:blipFill>
        <p:spPr>
          <a:xfrm>
            <a:off x="1" y="857250"/>
            <a:ext cx="3972911" cy="5140387"/>
          </a:xfrm>
          <a:prstGeom prst="rect">
            <a:avLst/>
          </a:prstGeom>
          <a:effectLst>
            <a:softEdge rad="203200"/>
          </a:effectLst>
        </p:spPr>
      </p:pic>
    </p:spTree>
    <p:extLst>
      <p:ext uri="{BB962C8B-B14F-4D97-AF65-F5344CB8AC3E}">
        <p14:creationId xmlns="" xmlns:p14="http://schemas.microsoft.com/office/powerpoint/2010/main" val="12191590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28596" y="64574"/>
            <a:ext cx="7773338" cy="864096"/>
          </a:xfrm>
        </p:spPr>
        <p:txBody>
          <a:bodyPr>
            <a:normAutofit/>
          </a:bodyPr>
          <a:lstStyle/>
          <a:p>
            <a:r>
              <a:rPr lang="tr-TR" altLang="tr-T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KRAVAT TAKMA </a:t>
            </a:r>
            <a:r>
              <a:rPr lang="tr-TR" alt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KURALLARI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57158" y="1071546"/>
            <a:ext cx="8429684" cy="5572164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>
              <a:lnSpc>
                <a:spcPct val="140000"/>
              </a:lnSpc>
            </a:pPr>
            <a:r>
              <a:rPr lang="tr-TR" altLang="tr-TR" dirty="0" smtClean="0">
                <a:solidFill>
                  <a:srgbClr val="002060"/>
                </a:solidFill>
                <a:latin typeface="Comic Sans MS" pitchFamily="66" charset="0"/>
              </a:rPr>
              <a:t>Gömlek </a:t>
            </a:r>
            <a:r>
              <a:rPr lang="tr-TR" altLang="tr-TR" dirty="0">
                <a:solidFill>
                  <a:srgbClr val="002060"/>
                </a:solidFill>
                <a:latin typeface="Comic Sans MS" pitchFamily="66" charset="0"/>
              </a:rPr>
              <a:t>veya ceket çizgili ise, kravat sade ve düz renk; gömlek ve ceket düz renk ise, kravat desenli veya çizgili veya noktalı olmalıdır.</a:t>
            </a:r>
          </a:p>
          <a:p>
            <a:pPr>
              <a:lnSpc>
                <a:spcPct val="140000"/>
              </a:lnSpc>
            </a:pPr>
            <a:r>
              <a:rPr lang="tr-TR" altLang="tr-TR" dirty="0" smtClean="0">
                <a:solidFill>
                  <a:srgbClr val="002060"/>
                </a:solidFill>
                <a:latin typeface="Comic Sans MS" pitchFamily="66" charset="0"/>
              </a:rPr>
              <a:t>Çizgili </a:t>
            </a:r>
            <a:r>
              <a:rPr lang="tr-TR" altLang="tr-TR" dirty="0">
                <a:solidFill>
                  <a:srgbClr val="002060"/>
                </a:solidFill>
                <a:latin typeface="Comic Sans MS" pitchFamily="66" charset="0"/>
              </a:rPr>
              <a:t>gömlek ve ceket giyildiğinde çizgili ve desenli kravat takılmamalıdır. </a:t>
            </a:r>
          </a:p>
          <a:p>
            <a:pPr>
              <a:lnSpc>
                <a:spcPct val="140000"/>
              </a:lnSpc>
            </a:pPr>
            <a:r>
              <a:rPr lang="tr-TR" altLang="tr-TR" dirty="0" smtClean="0">
                <a:solidFill>
                  <a:srgbClr val="002060"/>
                </a:solidFill>
                <a:latin typeface="Comic Sans MS" pitchFamily="66" charset="0"/>
              </a:rPr>
              <a:t>Gömlek </a:t>
            </a:r>
            <a:r>
              <a:rPr lang="tr-TR" altLang="tr-TR" dirty="0">
                <a:solidFill>
                  <a:srgbClr val="002060"/>
                </a:solidFill>
                <a:latin typeface="Comic Sans MS" pitchFamily="66" charset="0"/>
              </a:rPr>
              <a:t>ya da ceket hafif çizgili ise, kravat koyu ve kalın çizgili olmalıdır.</a:t>
            </a:r>
          </a:p>
          <a:p>
            <a:pPr>
              <a:lnSpc>
                <a:spcPct val="140000"/>
              </a:lnSpc>
            </a:pPr>
            <a:r>
              <a:rPr lang="tr-TR" altLang="tr-TR" dirty="0" smtClean="0">
                <a:solidFill>
                  <a:srgbClr val="002060"/>
                </a:solidFill>
                <a:latin typeface="Comic Sans MS" pitchFamily="66" charset="0"/>
              </a:rPr>
              <a:t>Gömlek </a:t>
            </a:r>
            <a:r>
              <a:rPr lang="tr-TR" altLang="tr-TR" dirty="0">
                <a:solidFill>
                  <a:srgbClr val="002060"/>
                </a:solidFill>
                <a:latin typeface="Comic Sans MS" pitchFamily="66" charset="0"/>
              </a:rPr>
              <a:t>V yaka ise kravat üçgen; açık </a:t>
            </a:r>
            <a:r>
              <a:rPr lang="tr-TR" altLang="tr-TR" dirty="0" smtClean="0">
                <a:solidFill>
                  <a:srgbClr val="002060"/>
                </a:solidFill>
                <a:latin typeface="Comic Sans MS" pitchFamily="66" charset="0"/>
              </a:rPr>
              <a:t>(</a:t>
            </a:r>
            <a:r>
              <a:rPr lang="tr-TR" altLang="tr-TR" dirty="0">
                <a:solidFill>
                  <a:srgbClr val="002060"/>
                </a:solidFill>
                <a:latin typeface="Comic Sans MS" pitchFamily="66" charset="0"/>
              </a:rPr>
              <a:t>İ</a:t>
            </a:r>
            <a:r>
              <a:rPr lang="tr-TR" altLang="tr-TR" dirty="0" smtClean="0">
                <a:solidFill>
                  <a:srgbClr val="002060"/>
                </a:solidFill>
                <a:latin typeface="Comic Sans MS" pitchFamily="66" charset="0"/>
              </a:rPr>
              <a:t>talyan</a:t>
            </a:r>
            <a:r>
              <a:rPr lang="tr-TR" altLang="tr-TR" dirty="0">
                <a:solidFill>
                  <a:srgbClr val="002060"/>
                </a:solidFill>
                <a:latin typeface="Comic Sans MS" pitchFamily="66" charset="0"/>
              </a:rPr>
              <a:t>) yaka ise dörtgen bağlanmalıdır</a:t>
            </a:r>
            <a:r>
              <a:rPr lang="tr-TR" altLang="tr-TR" dirty="0" smtClean="0">
                <a:solidFill>
                  <a:srgbClr val="002060"/>
                </a:solidFill>
                <a:latin typeface="Comic Sans MS" pitchFamily="66" charset="0"/>
              </a:rPr>
              <a:t>.</a:t>
            </a:r>
          </a:p>
          <a:p>
            <a:pPr>
              <a:lnSpc>
                <a:spcPct val="140000"/>
              </a:lnSpc>
            </a:pPr>
            <a:r>
              <a:rPr lang="tr-TR" altLang="tr-TR" dirty="0" smtClean="0">
                <a:solidFill>
                  <a:srgbClr val="002060"/>
                </a:solidFill>
                <a:latin typeface="Comic Sans MS" pitchFamily="66" charset="0"/>
              </a:rPr>
              <a:t>Gömleğin </a:t>
            </a:r>
            <a:r>
              <a:rPr lang="tr-TR" altLang="tr-TR" dirty="0">
                <a:solidFill>
                  <a:srgbClr val="002060"/>
                </a:solidFill>
                <a:latin typeface="Comic Sans MS" pitchFamily="66" charset="0"/>
              </a:rPr>
              <a:t>yaka düğmesi iliklenmiş; kravatın boyunbağı gömlek yakasına ilişik olmalıdır. </a:t>
            </a:r>
          </a:p>
          <a:p>
            <a:pPr>
              <a:lnSpc>
                <a:spcPct val="140000"/>
              </a:lnSpc>
            </a:pPr>
            <a:r>
              <a:rPr lang="tr-TR" altLang="tr-TR" dirty="0" smtClean="0">
                <a:solidFill>
                  <a:srgbClr val="002060"/>
                </a:solidFill>
                <a:latin typeface="Comic Sans MS" pitchFamily="66" charset="0"/>
              </a:rPr>
              <a:t>Kravatın </a:t>
            </a:r>
            <a:r>
              <a:rPr lang="tr-TR" altLang="tr-TR" dirty="0">
                <a:solidFill>
                  <a:srgbClr val="002060"/>
                </a:solidFill>
                <a:latin typeface="Comic Sans MS" pitchFamily="66" charset="0"/>
              </a:rPr>
              <a:t>kalın ucu kemerin tokasını kapatmalıdır. </a:t>
            </a:r>
          </a:p>
          <a:p>
            <a:pPr>
              <a:lnSpc>
                <a:spcPct val="140000"/>
              </a:lnSpc>
            </a:pPr>
            <a:r>
              <a:rPr lang="tr-TR" altLang="tr-TR" dirty="0" smtClean="0">
                <a:solidFill>
                  <a:srgbClr val="002060"/>
                </a:solidFill>
                <a:latin typeface="Comic Sans MS" pitchFamily="66" charset="0"/>
              </a:rPr>
              <a:t>Kravat </a:t>
            </a:r>
            <a:r>
              <a:rPr lang="tr-TR" altLang="tr-TR" dirty="0">
                <a:solidFill>
                  <a:srgbClr val="002060"/>
                </a:solidFill>
                <a:latin typeface="Comic Sans MS" pitchFamily="66" charset="0"/>
              </a:rPr>
              <a:t>gömlek ile uyumlu; gömleğin kontrastı olmalıdır.</a:t>
            </a:r>
          </a:p>
          <a:p>
            <a:pPr>
              <a:lnSpc>
                <a:spcPct val="140000"/>
              </a:lnSpc>
            </a:pPr>
            <a:r>
              <a:rPr lang="tr-TR" altLang="tr-TR" dirty="0" smtClean="0">
                <a:solidFill>
                  <a:srgbClr val="002060"/>
                </a:solidFill>
                <a:latin typeface="Comic Sans MS" pitchFamily="66" charset="0"/>
              </a:rPr>
              <a:t>Kravat</a:t>
            </a:r>
            <a:r>
              <a:rPr lang="tr-TR" altLang="tr-TR" dirty="0">
                <a:solidFill>
                  <a:srgbClr val="002060"/>
                </a:solidFill>
                <a:latin typeface="Comic Sans MS" pitchFamily="66" charset="0"/>
              </a:rPr>
              <a:t>, giyimde üçüncü renk </a:t>
            </a:r>
            <a:r>
              <a:rPr lang="tr-TR" altLang="tr-TR" dirty="0" smtClean="0">
                <a:solidFill>
                  <a:srgbClr val="002060"/>
                </a:solidFill>
                <a:latin typeface="Comic Sans MS" pitchFamily="66" charset="0"/>
              </a:rPr>
              <a:t>olmalıdır.</a:t>
            </a:r>
          </a:p>
          <a:p>
            <a:pPr>
              <a:lnSpc>
                <a:spcPct val="140000"/>
              </a:lnSpc>
            </a:pPr>
            <a:r>
              <a:rPr lang="tr-TR" altLang="tr-TR" dirty="0" smtClean="0">
                <a:solidFill>
                  <a:srgbClr val="002060"/>
                </a:solidFill>
                <a:latin typeface="Comic Sans MS" pitchFamily="66" charset="0"/>
              </a:rPr>
              <a:t>Şık </a:t>
            </a:r>
            <a:r>
              <a:rPr lang="tr-TR" altLang="tr-TR" dirty="0">
                <a:solidFill>
                  <a:srgbClr val="002060"/>
                </a:solidFill>
                <a:latin typeface="Comic Sans MS" pitchFamily="66" charset="0"/>
              </a:rPr>
              <a:t>bir kravat üç renklidir: </a:t>
            </a:r>
          </a:p>
          <a:p>
            <a:pPr>
              <a:lnSpc>
                <a:spcPct val="140000"/>
              </a:lnSpc>
              <a:buNone/>
            </a:pPr>
            <a:r>
              <a:rPr lang="tr-TR" altLang="tr-TR" dirty="0" smtClean="0">
                <a:solidFill>
                  <a:srgbClr val="002060"/>
                </a:solidFill>
                <a:latin typeface="Comic Sans MS" pitchFamily="66" charset="0"/>
              </a:rPr>
              <a:t>			gömlek </a:t>
            </a:r>
            <a:r>
              <a:rPr lang="tr-TR" altLang="tr-TR" dirty="0">
                <a:solidFill>
                  <a:srgbClr val="002060"/>
                </a:solidFill>
                <a:latin typeface="Comic Sans MS" pitchFamily="66" charset="0"/>
              </a:rPr>
              <a:t>rengi, </a:t>
            </a:r>
            <a:endParaRPr lang="tr-TR" altLang="tr-TR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lnSpc>
                <a:spcPct val="140000"/>
              </a:lnSpc>
              <a:buNone/>
            </a:pPr>
            <a:r>
              <a:rPr lang="tr-TR" altLang="tr-TR" dirty="0" smtClean="0">
                <a:solidFill>
                  <a:srgbClr val="002060"/>
                </a:solidFill>
                <a:latin typeface="Comic Sans MS" pitchFamily="66" charset="0"/>
              </a:rPr>
              <a:t> 			ceket </a:t>
            </a:r>
            <a:r>
              <a:rPr lang="tr-TR" altLang="tr-TR" dirty="0">
                <a:solidFill>
                  <a:srgbClr val="002060"/>
                </a:solidFill>
                <a:latin typeface="Comic Sans MS" pitchFamily="66" charset="0"/>
              </a:rPr>
              <a:t>rengi, </a:t>
            </a:r>
            <a:endParaRPr lang="tr-TR" altLang="tr-TR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lnSpc>
                <a:spcPct val="140000"/>
              </a:lnSpc>
              <a:buNone/>
            </a:pPr>
            <a:r>
              <a:rPr lang="tr-TR" altLang="tr-TR" dirty="0" smtClean="0">
                <a:solidFill>
                  <a:srgbClr val="002060"/>
                </a:solidFill>
                <a:latin typeface="Comic Sans MS" pitchFamily="66" charset="0"/>
              </a:rPr>
              <a:t>			kırmızı. </a:t>
            </a:r>
          </a:p>
          <a:p>
            <a:pPr>
              <a:lnSpc>
                <a:spcPct val="140000"/>
              </a:lnSpc>
            </a:pPr>
            <a:r>
              <a:rPr lang="tr-TR" altLang="tr-TR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tr-TR" altLang="tr-TR" dirty="0">
                <a:solidFill>
                  <a:srgbClr val="002060"/>
                </a:solidFill>
                <a:latin typeface="Comic Sans MS" pitchFamily="66" charset="0"/>
              </a:rPr>
              <a:t>Kravat temalı, figürlü, resimli olmamalıdır.</a:t>
            </a:r>
          </a:p>
          <a:p>
            <a:pPr>
              <a:lnSpc>
                <a:spcPct val="140000"/>
              </a:lnSpc>
            </a:pPr>
            <a:r>
              <a:rPr lang="tr-TR" altLang="tr-TR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tr-TR" altLang="tr-TR" dirty="0">
                <a:solidFill>
                  <a:srgbClr val="002060"/>
                </a:solidFill>
                <a:latin typeface="Comic Sans MS" pitchFamily="66" charset="0"/>
              </a:rPr>
              <a:t>Spor, yakası düğmeli, kareli, koyu renkli gömlek kravat takılmamalıdır.</a:t>
            </a:r>
          </a:p>
          <a:p>
            <a:pPr>
              <a:lnSpc>
                <a:spcPct val="140000"/>
              </a:lnSpc>
            </a:pPr>
            <a:r>
              <a:rPr lang="tr-TR" altLang="tr-TR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tr-TR" altLang="tr-TR" dirty="0">
                <a:solidFill>
                  <a:srgbClr val="002060"/>
                </a:solidFill>
                <a:latin typeface="Comic Sans MS" pitchFamily="66" charset="0"/>
              </a:rPr>
              <a:t>Kravat takınca, bağcıklı ayakkabı giyilmelidir.</a:t>
            </a:r>
          </a:p>
          <a:p>
            <a:pPr>
              <a:lnSpc>
                <a:spcPct val="140000"/>
              </a:lnSpc>
            </a:pPr>
            <a:endParaRPr lang="tr-T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996091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1480" y="142852"/>
            <a:ext cx="7467600" cy="582594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frak</a:t>
            </a:r>
            <a:endParaRPr lang="tr-TR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28596" y="857232"/>
            <a:ext cx="7850448" cy="5500726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tr-TR" sz="2000" u="sng" dirty="0" smtClean="0">
                <a:latin typeface="Comic Sans MS" pitchFamily="66" charset="0"/>
              </a:rPr>
              <a:t>Frak,</a:t>
            </a:r>
            <a:r>
              <a:rPr lang="tr-TR" sz="2000" dirty="0" smtClean="0">
                <a:latin typeface="Comic Sans MS" pitchFamily="66" charset="0"/>
              </a:rPr>
              <a:t> çok </a:t>
            </a:r>
            <a:r>
              <a:rPr lang="tr-TR" sz="2000" dirty="0">
                <a:latin typeface="Comic Sans MS" pitchFamily="66" charset="0"/>
              </a:rPr>
              <a:t>resmi ziyaretlerde, kabullerde ve evlenme vb. yerlerde giyilen klasik bir elbisedir. </a:t>
            </a:r>
            <a:endParaRPr lang="tr-TR" sz="2000" dirty="0" smtClean="0">
              <a:latin typeface="Comic Sans MS" pitchFamily="66" charset="0"/>
            </a:endParaRPr>
          </a:p>
          <a:p>
            <a:pPr algn="just">
              <a:lnSpc>
                <a:spcPct val="120000"/>
              </a:lnSpc>
            </a:pPr>
            <a:r>
              <a:rPr lang="tr-TR" sz="2000" dirty="0" smtClean="0">
                <a:latin typeface="Comic Sans MS" pitchFamily="66" charset="0"/>
              </a:rPr>
              <a:t>Çok </a:t>
            </a:r>
            <a:r>
              <a:rPr lang="tr-TR" sz="2000" dirty="0">
                <a:latin typeface="Comic Sans MS" pitchFamily="66" charset="0"/>
              </a:rPr>
              <a:t>iyi ve düz siyah kumaştan dikilir. </a:t>
            </a:r>
            <a:endParaRPr lang="tr-TR" sz="2000" dirty="0" smtClean="0">
              <a:latin typeface="Comic Sans MS" pitchFamily="66" charset="0"/>
            </a:endParaRPr>
          </a:p>
          <a:p>
            <a:pPr algn="just">
              <a:lnSpc>
                <a:spcPct val="120000"/>
              </a:lnSpc>
            </a:pPr>
            <a:r>
              <a:rPr lang="tr-TR" sz="2000" dirty="0" smtClean="0">
                <a:latin typeface="Comic Sans MS" pitchFamily="66" charset="0"/>
              </a:rPr>
              <a:t>Çift </a:t>
            </a:r>
            <a:r>
              <a:rPr lang="tr-TR" sz="2000" dirty="0">
                <a:latin typeface="Comic Sans MS" pitchFamily="66" charset="0"/>
              </a:rPr>
              <a:t>sıra düğmeli ve yakası siyah ipektendir. </a:t>
            </a:r>
            <a:endParaRPr lang="tr-TR" sz="2000" dirty="0" smtClean="0">
              <a:latin typeface="Comic Sans MS" pitchFamily="66" charset="0"/>
            </a:endParaRPr>
          </a:p>
          <a:p>
            <a:pPr>
              <a:lnSpc>
                <a:spcPct val="120000"/>
              </a:lnSpc>
            </a:pPr>
            <a:r>
              <a:rPr lang="tr-TR" sz="2000" dirty="0" smtClean="0">
                <a:latin typeface="Comic Sans MS" pitchFamily="66" charset="0"/>
              </a:rPr>
              <a:t>Beyaz </a:t>
            </a:r>
            <a:r>
              <a:rPr lang="tr-TR" sz="2000" dirty="0">
                <a:latin typeface="Comic Sans MS" pitchFamily="66" charset="0"/>
              </a:rPr>
              <a:t>pike ya da siyah yelekle giyilir. </a:t>
            </a:r>
            <a:r>
              <a:rPr lang="tr-TR" sz="2000" dirty="0" smtClean="0">
                <a:latin typeface="Comic Sans MS" pitchFamily="66" charset="0"/>
              </a:rPr>
              <a:t>Gömlek beyaz, yaka dik, kolalı ve uçları kırıktır. Frakla beyaz kravat takılır. </a:t>
            </a:r>
          </a:p>
          <a:p>
            <a:pPr>
              <a:lnSpc>
                <a:spcPct val="120000"/>
              </a:lnSpc>
            </a:pPr>
            <a:r>
              <a:rPr lang="tr-TR" sz="2000" dirty="0" smtClean="0">
                <a:latin typeface="Comic Sans MS" pitchFamily="66" charset="0"/>
              </a:rPr>
              <a:t>Pantolon da aynı kumaştandır. </a:t>
            </a:r>
          </a:p>
          <a:p>
            <a:pPr>
              <a:lnSpc>
                <a:spcPct val="120000"/>
              </a:lnSpc>
            </a:pPr>
            <a:r>
              <a:rPr lang="tr-TR" sz="2000" dirty="0" smtClean="0">
                <a:latin typeface="Comic Sans MS" pitchFamily="66" charset="0"/>
              </a:rPr>
              <a:t>Ayakkabılar ve ipekli çoraplar da siyahtır. </a:t>
            </a:r>
          </a:p>
          <a:p>
            <a:pPr>
              <a:lnSpc>
                <a:spcPct val="120000"/>
              </a:lnSpc>
            </a:pPr>
            <a:r>
              <a:rPr lang="tr-TR" sz="2000" dirty="0" smtClean="0">
                <a:latin typeface="Comic Sans MS" pitchFamily="66" charset="0"/>
              </a:rPr>
              <a:t>Frakla daima beyaz deriden eldiven takılır. </a:t>
            </a:r>
          </a:p>
          <a:p>
            <a:pPr>
              <a:lnSpc>
                <a:spcPct val="120000"/>
              </a:lnSpc>
            </a:pPr>
            <a:r>
              <a:rPr lang="tr-TR" sz="2000" dirty="0" smtClean="0">
                <a:latin typeface="Comic Sans MS" pitchFamily="66" charset="0"/>
              </a:rPr>
              <a:t>Frakla silindir şapka giyilir. </a:t>
            </a:r>
          </a:p>
          <a:p>
            <a:pPr>
              <a:lnSpc>
                <a:spcPct val="120000"/>
              </a:lnSpc>
            </a:pPr>
            <a:r>
              <a:rPr lang="tr-TR" sz="2000" dirty="0" smtClean="0">
                <a:latin typeface="Comic Sans MS" pitchFamily="66" charset="0"/>
              </a:rPr>
              <a:t>Frakla gidilmesi gereken toplantılar için gönderilen çağrılarda bu özellik belirtilir.</a:t>
            </a:r>
          </a:p>
          <a:p>
            <a:pPr algn="just">
              <a:lnSpc>
                <a:spcPct val="120000"/>
              </a:lnSpc>
            </a:pPr>
            <a:endParaRPr lang="tr-TR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85004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7427" y="5326774"/>
            <a:ext cx="2546132" cy="409903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Frak…</a:t>
            </a:r>
            <a:endParaRPr lang="tr-T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imganaliz.hurriyet.com.tr/LiveImages/YeniFotoAnaliz/309/Erdo%C4%9Fan%20K%C3%B6%C5%9Fk%27e%20%C3%A7%C4%B1karsa%20frak%20giyecek%20mi/000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27" y="1109498"/>
            <a:ext cx="3391146" cy="4154214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i2.wp.com/si.wsj.net/public/resources/images/TU-AG238_frak8_H_2014072517545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414" y="1428791"/>
            <a:ext cx="4909400" cy="3515628"/>
          </a:xfrm>
          <a:prstGeom prst="rect">
            <a:avLst/>
          </a:prstGeom>
          <a:noFill/>
          <a:effectLst>
            <a:softEdge rad="2794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831078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2907959" cy="576064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smokin</a:t>
            </a:r>
            <a:endParaRPr lang="tr-T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57158" y="857232"/>
            <a:ext cx="8031266" cy="5572164"/>
          </a:xfrm>
        </p:spPr>
        <p:txBody>
          <a:bodyPr>
            <a:noAutofit/>
          </a:bodyPr>
          <a:lstStyle/>
          <a:p>
            <a:pPr algn="just">
              <a:lnSpc>
                <a:spcPct val="140000"/>
              </a:lnSpc>
              <a:spcBef>
                <a:spcPts val="400"/>
              </a:spcBef>
            </a:pPr>
            <a:r>
              <a:rPr lang="tr-TR" sz="1400" dirty="0">
                <a:solidFill>
                  <a:srgbClr val="002060"/>
                </a:solidFill>
                <a:latin typeface="Comic Sans MS" pitchFamily="66" charset="0"/>
              </a:rPr>
              <a:t>Ülkemizde birçok yerlerde giyilen bu elbise, batıda yalnız gece elbisesi olarak kullanılır. </a:t>
            </a:r>
            <a:endParaRPr lang="tr-TR" sz="14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just">
              <a:lnSpc>
                <a:spcPct val="140000"/>
              </a:lnSpc>
              <a:spcBef>
                <a:spcPts val="400"/>
              </a:spcBef>
            </a:pPr>
            <a:r>
              <a:rPr lang="tr-TR" sz="1400" dirty="0" smtClean="0">
                <a:solidFill>
                  <a:srgbClr val="002060"/>
                </a:solidFill>
                <a:latin typeface="Comic Sans MS" pitchFamily="66" charset="0"/>
              </a:rPr>
              <a:t>Kumaşı </a:t>
            </a:r>
            <a:r>
              <a:rPr lang="tr-TR" sz="1400" dirty="0">
                <a:solidFill>
                  <a:srgbClr val="002060"/>
                </a:solidFill>
                <a:latin typeface="Comic Sans MS" pitchFamily="66" charset="0"/>
              </a:rPr>
              <a:t>da frakta olduğu gibi, iyi kumaş ve düz </a:t>
            </a:r>
            <a:r>
              <a:rPr lang="tr-TR" sz="1400" dirty="0" smtClean="0">
                <a:solidFill>
                  <a:srgbClr val="002060"/>
                </a:solidFill>
                <a:latin typeface="Comic Sans MS" pitchFamily="66" charset="0"/>
              </a:rPr>
              <a:t>siyahtır. </a:t>
            </a:r>
            <a:r>
              <a:rPr lang="tr-TR" sz="1400" dirty="0">
                <a:solidFill>
                  <a:srgbClr val="002060"/>
                </a:solidFill>
                <a:latin typeface="Comic Sans MS" pitchFamily="66" charset="0"/>
              </a:rPr>
              <a:t>Çift düğmeli kruvaze ceketi vardır. </a:t>
            </a:r>
            <a:endParaRPr lang="tr-TR" sz="14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just">
              <a:lnSpc>
                <a:spcPct val="140000"/>
              </a:lnSpc>
              <a:spcBef>
                <a:spcPts val="400"/>
              </a:spcBef>
            </a:pPr>
            <a:r>
              <a:rPr lang="tr-TR" sz="1400" dirty="0" smtClean="0">
                <a:solidFill>
                  <a:srgbClr val="002060"/>
                </a:solidFill>
                <a:latin typeface="Comic Sans MS" pitchFamily="66" charset="0"/>
              </a:rPr>
              <a:t>Yakaları </a:t>
            </a:r>
            <a:r>
              <a:rPr lang="tr-TR" sz="1400" dirty="0">
                <a:solidFill>
                  <a:srgbClr val="002060"/>
                </a:solidFill>
                <a:latin typeface="Comic Sans MS" pitchFamily="66" charset="0"/>
              </a:rPr>
              <a:t>mat </a:t>
            </a:r>
            <a:r>
              <a:rPr lang="tr-TR" sz="1400" dirty="0" smtClean="0">
                <a:solidFill>
                  <a:srgbClr val="002060"/>
                </a:solidFill>
                <a:latin typeface="Comic Sans MS" pitchFamily="66" charset="0"/>
              </a:rPr>
              <a:t>ve siyah </a:t>
            </a:r>
            <a:r>
              <a:rPr lang="tr-TR" sz="1400" dirty="0">
                <a:solidFill>
                  <a:srgbClr val="002060"/>
                </a:solidFill>
                <a:latin typeface="Comic Sans MS" pitchFamily="66" charset="0"/>
              </a:rPr>
              <a:t>ipektendir. </a:t>
            </a:r>
            <a:endParaRPr lang="tr-TR" sz="14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just">
              <a:lnSpc>
                <a:spcPct val="140000"/>
              </a:lnSpc>
              <a:spcBef>
                <a:spcPts val="400"/>
              </a:spcBef>
            </a:pPr>
            <a:r>
              <a:rPr lang="tr-TR" sz="1400" dirty="0" smtClean="0">
                <a:solidFill>
                  <a:srgbClr val="002060"/>
                </a:solidFill>
                <a:latin typeface="Comic Sans MS" pitchFamily="66" charset="0"/>
              </a:rPr>
              <a:t>Günümüzde </a:t>
            </a:r>
            <a:r>
              <a:rPr lang="tr-TR" sz="1400" dirty="0">
                <a:solidFill>
                  <a:srgbClr val="002060"/>
                </a:solidFill>
                <a:latin typeface="Comic Sans MS" pitchFamily="66" charset="0"/>
              </a:rPr>
              <a:t>siyahtan başka renklerde smokinler </a:t>
            </a:r>
            <a:r>
              <a:rPr lang="tr-TR" sz="1400" dirty="0" smtClean="0">
                <a:solidFill>
                  <a:srgbClr val="002060"/>
                </a:solidFill>
                <a:latin typeface="Comic Sans MS" pitchFamily="66" charset="0"/>
              </a:rPr>
              <a:t>giyilmektedir.</a:t>
            </a:r>
          </a:p>
          <a:p>
            <a:pPr algn="just">
              <a:lnSpc>
                <a:spcPct val="140000"/>
              </a:lnSpc>
              <a:spcBef>
                <a:spcPts val="400"/>
              </a:spcBef>
            </a:pPr>
            <a:r>
              <a:rPr lang="tr-TR" sz="1400" dirty="0" smtClean="0">
                <a:solidFill>
                  <a:srgbClr val="002060"/>
                </a:solidFill>
                <a:latin typeface="Comic Sans MS" pitchFamily="66" charset="0"/>
              </a:rPr>
              <a:t>Pantolonun </a:t>
            </a:r>
            <a:r>
              <a:rPr lang="tr-TR" sz="1400" dirty="0">
                <a:solidFill>
                  <a:srgbClr val="002060"/>
                </a:solidFill>
                <a:latin typeface="Comic Sans MS" pitchFamily="66" charset="0"/>
              </a:rPr>
              <a:t>paça kıvrımı yoktur ve iki dış yanında boydan boya siyah ipek şerit dikilmiştir</a:t>
            </a:r>
            <a:r>
              <a:rPr lang="tr-TR" sz="1400" dirty="0" smtClean="0">
                <a:solidFill>
                  <a:srgbClr val="002060"/>
                </a:solidFill>
                <a:latin typeface="Comic Sans MS" pitchFamily="66" charset="0"/>
              </a:rPr>
              <a:t>.</a:t>
            </a:r>
          </a:p>
          <a:p>
            <a:pPr algn="just">
              <a:lnSpc>
                <a:spcPct val="140000"/>
              </a:lnSpc>
              <a:spcBef>
                <a:spcPts val="400"/>
              </a:spcBef>
            </a:pPr>
            <a:r>
              <a:rPr lang="tr-TR" sz="1400" dirty="0" smtClean="0">
                <a:solidFill>
                  <a:srgbClr val="002060"/>
                </a:solidFill>
                <a:latin typeface="Comic Sans MS" pitchFamily="66" charset="0"/>
              </a:rPr>
              <a:t>Smokinle, göğsü, kolları ve yakası kolalanmış beyaz gömlek giyilir ve siyah papyon kravat bağlanır. </a:t>
            </a:r>
          </a:p>
          <a:p>
            <a:pPr algn="just">
              <a:lnSpc>
                <a:spcPct val="140000"/>
              </a:lnSpc>
              <a:spcBef>
                <a:spcPts val="400"/>
              </a:spcBef>
            </a:pPr>
            <a:r>
              <a:rPr lang="tr-TR" sz="1400" dirty="0" smtClean="0">
                <a:solidFill>
                  <a:srgbClr val="002060"/>
                </a:solidFill>
                <a:latin typeface="Comic Sans MS" pitchFamily="66" charset="0"/>
              </a:rPr>
              <a:t>Küçük şık beyaz bir cep mendili de şarttır. </a:t>
            </a:r>
          </a:p>
          <a:p>
            <a:pPr algn="just">
              <a:lnSpc>
                <a:spcPct val="140000"/>
              </a:lnSpc>
              <a:spcBef>
                <a:spcPts val="400"/>
              </a:spcBef>
            </a:pPr>
            <a:r>
              <a:rPr lang="tr-TR" sz="1400" dirty="0" smtClean="0">
                <a:solidFill>
                  <a:srgbClr val="002060"/>
                </a:solidFill>
                <a:latin typeface="Comic Sans MS" pitchFamily="66" charset="0"/>
              </a:rPr>
              <a:t>Çoraplar siyah ve ipektendir. </a:t>
            </a:r>
          </a:p>
          <a:p>
            <a:pPr algn="just">
              <a:lnSpc>
                <a:spcPct val="140000"/>
              </a:lnSpc>
              <a:spcBef>
                <a:spcPts val="400"/>
              </a:spcBef>
            </a:pPr>
            <a:r>
              <a:rPr lang="tr-TR" sz="1400" dirty="0" smtClean="0">
                <a:solidFill>
                  <a:srgbClr val="002060"/>
                </a:solidFill>
                <a:latin typeface="Comic Sans MS" pitchFamily="66" charset="0"/>
              </a:rPr>
              <a:t>Çok hafif olan ayakkabılar da siyah deri ya da rugandan tercih edilir. </a:t>
            </a:r>
          </a:p>
          <a:p>
            <a:pPr algn="just">
              <a:lnSpc>
                <a:spcPct val="140000"/>
              </a:lnSpc>
              <a:spcBef>
                <a:spcPts val="400"/>
              </a:spcBef>
            </a:pPr>
            <a:r>
              <a:rPr lang="tr-TR" sz="1400" dirty="0" smtClean="0">
                <a:solidFill>
                  <a:srgbClr val="002060"/>
                </a:solidFill>
                <a:latin typeface="Comic Sans MS" pitchFamily="66" charset="0"/>
              </a:rPr>
              <a:t>Giysiler insanın kişiliğini yansıttığından, sadece güzel ve şık olmakla kalmamalı, amaca, çevreye ve zaman dilimine de uymalıdır. </a:t>
            </a:r>
          </a:p>
          <a:p>
            <a:pPr algn="just">
              <a:lnSpc>
                <a:spcPct val="140000"/>
              </a:lnSpc>
              <a:spcBef>
                <a:spcPts val="400"/>
              </a:spcBef>
            </a:pPr>
            <a:r>
              <a:rPr lang="tr-TR" sz="1400" dirty="0" smtClean="0">
                <a:solidFill>
                  <a:srgbClr val="002060"/>
                </a:solidFill>
                <a:latin typeface="Comic Sans MS" pitchFamily="66" charset="0"/>
              </a:rPr>
              <a:t>Açılış, resepsiyon, gece ya da bir galaya davette genellikle nasıl bir kıyafet giyileceği belirtilir, belirtilmemiş ise mutlaka sorulmalıdır. </a:t>
            </a:r>
          </a:p>
          <a:p>
            <a:pPr algn="just">
              <a:lnSpc>
                <a:spcPct val="140000"/>
              </a:lnSpc>
              <a:spcBef>
                <a:spcPts val="400"/>
              </a:spcBef>
            </a:pPr>
            <a:r>
              <a:rPr lang="tr-TR" sz="1400" dirty="0" smtClean="0">
                <a:solidFill>
                  <a:srgbClr val="002060"/>
                </a:solidFill>
                <a:latin typeface="Comic Sans MS" pitchFamily="66" charset="0"/>
              </a:rPr>
              <a:t>İnsanın her yaşta kendisine özen göstermesi, dış görünüşünün </a:t>
            </a:r>
            <a:r>
              <a:rPr lang="tr-TR" sz="1400" dirty="0" smtClean="0">
                <a:solidFill>
                  <a:srgbClr val="002060"/>
                </a:solidFill>
                <a:latin typeface="Comic Sans MS" pitchFamily="66" charset="0"/>
              </a:rPr>
              <a:t>temiz olması </a:t>
            </a:r>
            <a:r>
              <a:rPr lang="tr-TR" sz="1400" dirty="0" smtClean="0">
                <a:solidFill>
                  <a:srgbClr val="002060"/>
                </a:solidFill>
                <a:latin typeface="Comic Sans MS" pitchFamily="66" charset="0"/>
              </a:rPr>
              <a:t>gerekir. </a:t>
            </a:r>
            <a:endParaRPr lang="tr-TR" sz="14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just">
              <a:lnSpc>
                <a:spcPct val="140000"/>
              </a:lnSpc>
              <a:spcBef>
                <a:spcPts val="400"/>
              </a:spcBef>
            </a:pPr>
            <a:r>
              <a:rPr lang="tr-TR" sz="1400" dirty="0" smtClean="0">
                <a:solidFill>
                  <a:srgbClr val="002060"/>
                </a:solidFill>
                <a:latin typeface="Comic Sans MS" pitchFamily="66" charset="0"/>
              </a:rPr>
              <a:t>Bu insanın kendisine ve başkalarına karşı saygısının en önemli göstergesidir. </a:t>
            </a:r>
            <a:endParaRPr lang="tr-TR" sz="1400" dirty="0" smtClean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9983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13159" y="4688272"/>
            <a:ext cx="2852779" cy="664778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smokin</a:t>
            </a:r>
            <a:endParaRPr lang="tr-T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824" y="857250"/>
            <a:ext cx="4857749" cy="5056790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="" xmlns:p14="http://schemas.microsoft.com/office/powerpoint/2010/main" val="608329548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167</TotalTime>
  <Words>987</Words>
  <Application>Microsoft Office PowerPoint</Application>
  <PresentationFormat>Ekran Gösterisi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Cumba</vt:lpstr>
      <vt:lpstr>PROTOKOLDE GİYİM KURALLARI</vt:lpstr>
      <vt:lpstr>GİYİM KURALLARI</vt:lpstr>
      <vt:lpstr>GİYİM KURALLARI</vt:lpstr>
      <vt:lpstr>Erkek Giyim</vt:lpstr>
      <vt:lpstr>KRAVAT TAKMA KURALLARI</vt:lpstr>
      <vt:lpstr>frak</vt:lpstr>
      <vt:lpstr>Frak…</vt:lpstr>
      <vt:lpstr>smokin</vt:lpstr>
      <vt:lpstr>smokin</vt:lpstr>
      <vt:lpstr>KADIN GİYİM</vt:lpstr>
      <vt:lpstr>Zaman ve Mekâna Uygun Giyim</vt:lpstr>
      <vt:lpstr>Slayt 12</vt:lpstr>
      <vt:lpstr>Slayt 13</vt:lpstr>
      <vt:lpstr>KİŞİSEL BAKIM</vt:lpstr>
      <vt:lpstr>Slayt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6</cp:revision>
  <dcterms:created xsi:type="dcterms:W3CDTF">2020-04-26T01:34:42Z</dcterms:created>
  <dcterms:modified xsi:type="dcterms:W3CDTF">2020-04-28T23:40:28Z</dcterms:modified>
</cp:coreProperties>
</file>