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8" r:id="rId4"/>
    <p:sldId id="269" r:id="rId5"/>
    <p:sldId id="258" r:id="rId6"/>
    <p:sldId id="259" r:id="rId7"/>
    <p:sldId id="260" r:id="rId8"/>
    <p:sldId id="270" r:id="rId9"/>
    <p:sldId id="261" r:id="rId10"/>
    <p:sldId id="262" r:id="rId11"/>
    <p:sldId id="271" r:id="rId12"/>
    <p:sldId id="263" r:id="rId13"/>
    <p:sldId id="264" r:id="rId14"/>
    <p:sldId id="265" r:id="rId15"/>
    <p:sldId id="266" r:id="rId16"/>
    <p:sldId id="272" r:id="rId17"/>
    <p:sldId id="267" r:id="rId18"/>
    <p:sldId id="273" r:id="rId19"/>
    <p:sldId id="274"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140"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26.02.2025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26.02.2025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26.02.2025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26.02.2025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26.02.2025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26.02.2025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26.02.2025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26.02.2025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26.02.2025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26.02.2025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26.02.2025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26.02.2025</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idx="4294967295"/>
          </p:nvPr>
        </p:nvSpPr>
        <p:spPr>
          <a:xfrm>
            <a:off x="0" y="2130425"/>
            <a:ext cx="8676456" cy="1470025"/>
          </a:xfrm>
        </p:spPr>
        <p:txBody>
          <a:bodyPr>
            <a:noAutofit/>
          </a:bodyPr>
          <a:lstStyle/>
          <a:p>
            <a:r>
              <a:rPr lang="tr-TR" sz="5400" dirty="0">
                <a:latin typeface="Century" panose="02040604050505020304" pitchFamily="18" charset="0"/>
              </a:rPr>
              <a:t>TEKNİK ÇEVİRİDE </a:t>
            </a:r>
            <a:br>
              <a:rPr lang="tr-TR" sz="5400" dirty="0">
                <a:latin typeface="Century" panose="02040604050505020304" pitchFamily="18" charset="0"/>
              </a:rPr>
            </a:br>
            <a:r>
              <a:rPr lang="tr-TR" sz="5400" dirty="0">
                <a:latin typeface="Century" panose="02040604050505020304" pitchFamily="18" charset="0"/>
              </a:rPr>
              <a:t>ÇEVİRMENİN ROLÜ</a:t>
            </a:r>
          </a:p>
        </p:txBody>
      </p:sp>
    </p:spTree>
    <p:extLst>
      <p:ext uri="{BB962C8B-B14F-4D97-AF65-F5344CB8AC3E}">
        <p14:creationId xmlns:p14="http://schemas.microsoft.com/office/powerpoint/2010/main" val="9883411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476672"/>
            <a:ext cx="8892480" cy="5649491"/>
          </a:xfrm>
        </p:spPr>
        <p:txBody>
          <a:bodyPr>
            <a:normAutofit/>
          </a:bodyPr>
          <a:lstStyle/>
          <a:p>
            <a:pPr>
              <a:lnSpc>
                <a:spcPct val="150000"/>
              </a:lnSpc>
            </a:pPr>
            <a:r>
              <a:rPr lang="tr-TR" sz="2800" dirty="0" err="1">
                <a:latin typeface="+mj-lt"/>
              </a:rPr>
              <a:t>Pinchuck</a:t>
            </a:r>
            <a:r>
              <a:rPr lang="tr-TR" sz="2800" dirty="0">
                <a:latin typeface="+mj-lt"/>
              </a:rPr>
              <a:t> (1977,pp.206-211), bir metnin okuyuculara amaçları için yeterli bilgiyi vermesi gerektiğini savunur; </a:t>
            </a:r>
            <a:r>
              <a:rPr lang="tr-TR" sz="2800" b="1" dirty="0">
                <a:latin typeface="+mj-lt"/>
              </a:rPr>
              <a:t>ne fazla ne az.</a:t>
            </a:r>
          </a:p>
          <a:p>
            <a:pPr>
              <a:lnSpc>
                <a:spcPct val="150000"/>
              </a:lnSpc>
            </a:pPr>
            <a:r>
              <a:rPr lang="tr-TR" sz="2800" dirty="0">
                <a:latin typeface="+mj-lt"/>
              </a:rPr>
              <a:t>Çok az bilgi gibi çok fazla bilgi de, okuyucularda kafa karışıklığına, strese ve gereksiz çabaya yol açabilir.</a:t>
            </a:r>
          </a:p>
          <a:p>
            <a:pPr>
              <a:lnSpc>
                <a:spcPct val="150000"/>
              </a:lnSpc>
            </a:pPr>
            <a:r>
              <a:rPr lang="tr-TR" sz="2800" dirty="0">
                <a:latin typeface="+mj-lt"/>
              </a:rPr>
              <a:t>Temel kural, bir kullanıcının belirli bir anda bir şeyi bilmesi gerekmiyorsa, ona bundan bahsetmemektir.</a:t>
            </a:r>
          </a:p>
        </p:txBody>
      </p:sp>
    </p:spTree>
    <p:extLst>
      <p:ext uri="{BB962C8B-B14F-4D97-AF65-F5344CB8AC3E}">
        <p14:creationId xmlns:p14="http://schemas.microsoft.com/office/powerpoint/2010/main" val="2696652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66B0E3-1BB5-D119-62A0-708F53BDB9D6}"/>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0B8453E-0264-DC00-4DBE-8B7C87EB8371}"/>
              </a:ext>
            </a:extLst>
          </p:cNvPr>
          <p:cNvSpPr>
            <a:spLocks noGrp="1"/>
          </p:cNvSpPr>
          <p:nvPr>
            <p:ph idx="4294967295"/>
          </p:nvPr>
        </p:nvSpPr>
        <p:spPr>
          <a:xfrm>
            <a:off x="0" y="188640"/>
            <a:ext cx="8892480" cy="5937523"/>
          </a:xfrm>
        </p:spPr>
        <p:txBody>
          <a:bodyPr>
            <a:normAutofit/>
          </a:bodyPr>
          <a:lstStyle/>
          <a:p>
            <a:pPr>
              <a:lnSpc>
                <a:spcPct val="150000"/>
              </a:lnSpc>
            </a:pPr>
            <a:r>
              <a:rPr lang="tr-TR" sz="2800" dirty="0" err="1"/>
              <a:t>O'Neill</a:t>
            </a:r>
            <a:r>
              <a:rPr lang="tr-TR" sz="2800" dirty="0"/>
              <a:t> (1998,p.76), doktor-tercümanların metinleri daha iyi hale getirmek için düzenleme, basitleştirme ve özetleme eğiliminde olduklarını iddia eder.</a:t>
            </a:r>
          </a:p>
          <a:p>
            <a:pPr marL="0" indent="0">
              <a:lnSpc>
                <a:spcPct val="150000"/>
              </a:lnSpc>
              <a:buNone/>
            </a:pPr>
            <a:endParaRPr lang="tr-TR" sz="2800" dirty="0"/>
          </a:p>
          <a:p>
            <a:pPr>
              <a:lnSpc>
                <a:spcPct val="150000"/>
              </a:lnSpc>
            </a:pPr>
            <a:r>
              <a:rPr lang="tr-TR" sz="2800" dirty="0"/>
              <a:t>Buradaki sorun, okuyucunun özellikle istediği ve ihtiyaç duyduğu şey bu değilse, çevirmenin oldukça ciddi bir hata yapmasıdır.</a:t>
            </a:r>
          </a:p>
        </p:txBody>
      </p:sp>
    </p:spTree>
    <p:extLst>
      <p:ext uri="{BB962C8B-B14F-4D97-AF65-F5344CB8AC3E}">
        <p14:creationId xmlns:p14="http://schemas.microsoft.com/office/powerpoint/2010/main" val="3854474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188640"/>
            <a:ext cx="8892480" cy="5937523"/>
          </a:xfrm>
        </p:spPr>
        <p:txBody>
          <a:bodyPr>
            <a:normAutofit/>
          </a:bodyPr>
          <a:lstStyle/>
          <a:p>
            <a:pPr algn="just">
              <a:lnSpc>
                <a:spcPct val="150000"/>
              </a:lnSpc>
            </a:pPr>
            <a:r>
              <a:rPr lang="tr-TR" sz="2800" dirty="0"/>
              <a:t>Bu tür müdahale, çeviri sürecinin formülasyon ve düzenleme yönlerinde de kendini gösterir.</a:t>
            </a:r>
          </a:p>
          <a:p>
            <a:pPr marL="0" indent="0" algn="just">
              <a:lnSpc>
                <a:spcPct val="150000"/>
              </a:lnSpc>
              <a:buNone/>
            </a:pPr>
            <a:endParaRPr lang="tr-TR" sz="2800" dirty="0"/>
          </a:p>
          <a:p>
            <a:pPr algn="just">
              <a:lnSpc>
                <a:spcPct val="150000"/>
              </a:lnSpc>
            </a:pPr>
            <a:r>
              <a:rPr lang="tr-TR" sz="2800" dirty="0"/>
              <a:t>Bu, teknik tercümanın, bilgiyi okuyucuya en iyi şekilde yeniden yazmak, düzenlemek veya sunmak için gerektiğinde müdahale etmesini gerektirir.</a:t>
            </a:r>
          </a:p>
        </p:txBody>
      </p:sp>
    </p:spTree>
    <p:extLst>
      <p:ext uri="{BB962C8B-B14F-4D97-AF65-F5344CB8AC3E}">
        <p14:creationId xmlns:p14="http://schemas.microsoft.com/office/powerpoint/2010/main" val="519869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836712"/>
            <a:ext cx="8892480" cy="5289451"/>
          </a:xfrm>
        </p:spPr>
        <p:txBody>
          <a:bodyPr/>
          <a:lstStyle/>
          <a:p>
            <a:r>
              <a:rPr lang="tr-TR" dirty="0" err="1"/>
              <a:t>Sykes'a</a:t>
            </a:r>
            <a:r>
              <a:rPr lang="tr-TR" dirty="0"/>
              <a:t> (1971,p.6) göre, çevirmen “[aynen] yazarının daha </a:t>
            </a:r>
            <a:r>
              <a:rPr lang="tr-TR" b="1" dirty="0"/>
              <a:t>günahkâr</a:t>
            </a:r>
            <a:r>
              <a:rPr lang="tr-TR" dirty="0"/>
              <a:t> ihmallerini veya hatalarını sürdürmek zorunda hissetmemelidir”.</a:t>
            </a:r>
          </a:p>
          <a:p>
            <a:endParaRPr lang="tr-TR" dirty="0"/>
          </a:p>
          <a:p>
            <a:r>
              <a:rPr lang="tr-TR" dirty="0" err="1"/>
              <a:t>Sykes</a:t>
            </a:r>
            <a:r>
              <a:rPr lang="tr-TR" dirty="0"/>
              <a:t>, teknik çevirmenlere "gereksiz laf kalabalığına (abartma-fazla laf dahil) dikkat etmelerini" tavsiye etmeye devam ediyor çünkü bu, çevirmenin «metni başka sözcüklerle ifade etmek yerine yeniden ifade etmesine" izin veriyor.</a:t>
            </a:r>
          </a:p>
        </p:txBody>
      </p:sp>
    </p:spTree>
    <p:extLst>
      <p:ext uri="{BB962C8B-B14F-4D97-AF65-F5344CB8AC3E}">
        <p14:creationId xmlns:p14="http://schemas.microsoft.com/office/powerpoint/2010/main" val="787296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980728"/>
            <a:ext cx="8229600" cy="5145435"/>
          </a:xfrm>
        </p:spPr>
        <p:txBody>
          <a:bodyPr>
            <a:normAutofit/>
          </a:bodyPr>
          <a:lstStyle/>
          <a:p>
            <a:r>
              <a:rPr lang="tr-TR" dirty="0"/>
              <a:t>Çevirmenin bir metin içindeki bilgi akışına müdahale etmesi gerekebilir.</a:t>
            </a:r>
          </a:p>
          <a:p>
            <a:r>
              <a:rPr lang="tr-TR" dirty="0"/>
              <a:t>Bu, metindeki talimatların okuyucunun gerçekleştirmesi gereken gerçek eylemler dizisiyle eşleşmesi gereken kullanım kılavuzları veya kullanım talimatları çevirilerinde özellikle önemlidir.</a:t>
            </a:r>
          </a:p>
          <a:p>
            <a:r>
              <a:rPr lang="tr-TR" dirty="0"/>
              <a:t>Bu, hedef metinde uygun dizinin sağlanması bakımından da yararlıdır.</a:t>
            </a:r>
          </a:p>
        </p:txBody>
      </p:sp>
    </p:spTree>
    <p:extLst>
      <p:ext uri="{BB962C8B-B14F-4D97-AF65-F5344CB8AC3E}">
        <p14:creationId xmlns:p14="http://schemas.microsoft.com/office/powerpoint/2010/main" val="3730977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332656"/>
            <a:ext cx="8892480" cy="5793507"/>
          </a:xfrm>
        </p:spPr>
        <p:txBody>
          <a:bodyPr>
            <a:normAutofit/>
          </a:bodyPr>
          <a:lstStyle/>
          <a:p>
            <a:r>
              <a:rPr lang="tr-TR" sz="2800" dirty="0"/>
              <a:t>Belirli bir belge türünün yapısıyla ilgili kültürel normlar nedeniyle bir belgedeki bölümlerin sıralamasında değişiklik yapılması gerekebilir.</a:t>
            </a:r>
          </a:p>
          <a:p>
            <a:endParaRPr lang="tr-TR" sz="2800" dirty="0"/>
          </a:p>
          <a:p>
            <a:pPr marL="0" indent="0">
              <a:buNone/>
            </a:pPr>
            <a:endParaRPr lang="tr-TR" sz="2800" dirty="0"/>
          </a:p>
          <a:p>
            <a:r>
              <a:rPr lang="tr-TR" sz="2800" dirty="0"/>
              <a:t>Örneğin, bir elektrikli cihaz için Almanca bir kullanıcı kılavuzu, tipik olarak, parçaların bir açıklaması ile başlayabilir, ardından kullanımdan sonra ürünün elden çıkarılmasına ilişkin bilgiler ve ardından bir giriş gelebilir.</a:t>
            </a:r>
          </a:p>
        </p:txBody>
      </p:sp>
    </p:spTree>
    <p:extLst>
      <p:ext uri="{BB962C8B-B14F-4D97-AF65-F5344CB8AC3E}">
        <p14:creationId xmlns:p14="http://schemas.microsoft.com/office/powerpoint/2010/main" val="2549423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2C9864-01F3-C081-D709-FD96A61BFCC5}"/>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A2185C8-75B9-CD96-D520-FEE4C4771A21}"/>
              </a:ext>
            </a:extLst>
          </p:cNvPr>
          <p:cNvSpPr>
            <a:spLocks noGrp="1"/>
          </p:cNvSpPr>
          <p:nvPr>
            <p:ph idx="4294967295"/>
          </p:nvPr>
        </p:nvSpPr>
        <p:spPr>
          <a:xfrm>
            <a:off x="179512" y="476672"/>
            <a:ext cx="8712968" cy="5649491"/>
          </a:xfrm>
        </p:spPr>
        <p:txBody>
          <a:bodyPr>
            <a:normAutofit/>
          </a:bodyPr>
          <a:lstStyle/>
          <a:p>
            <a:r>
              <a:rPr lang="tr-TR" sz="2800" dirty="0" err="1"/>
              <a:t>İngilizce'de</a:t>
            </a:r>
            <a:r>
              <a:rPr lang="tr-TR" sz="2800" dirty="0"/>
              <a:t>, karşılaştırılabilir (hatta aynı bile olsa) bir ürünün kullanım kılavuzu bir giriş ile başlayabilir ve bunu hemen akabinde bir giriş bilgilendirmesi takip edebilir.</a:t>
            </a:r>
          </a:p>
          <a:p>
            <a:pPr marL="0" indent="0">
              <a:buNone/>
            </a:pPr>
            <a:endParaRPr lang="tr-TR" sz="2800" dirty="0"/>
          </a:p>
          <a:p>
            <a:r>
              <a:rPr lang="tr-TR" sz="2800" dirty="0"/>
              <a:t>Ürünlerin ve cihazların güvenli çalışmasını sağlamak için belgelerin yeterli bilgiyi içermesini sağlamak için teknik yazarlar ve buna bağlı olarak teknik tercümanlar üzerinde çok kesin bir yasal sorumluluk vardır.</a:t>
            </a:r>
          </a:p>
          <a:p>
            <a:endParaRPr lang="tr-TR" sz="2800" dirty="0"/>
          </a:p>
        </p:txBody>
      </p:sp>
    </p:spTree>
    <p:extLst>
      <p:ext uri="{BB962C8B-B14F-4D97-AF65-F5344CB8AC3E}">
        <p14:creationId xmlns:p14="http://schemas.microsoft.com/office/powerpoint/2010/main" val="894002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404664"/>
            <a:ext cx="8964488" cy="5721499"/>
          </a:xfrm>
        </p:spPr>
        <p:txBody>
          <a:bodyPr>
            <a:normAutofit/>
          </a:bodyPr>
          <a:lstStyle/>
          <a:p>
            <a:r>
              <a:rPr lang="tr-TR" sz="2800" dirty="0"/>
              <a:t>Bir makinenin onarım prosedürü ile ilgili hayati bilgilerini açıklayan bir kılavuz eksik veya anlaşılmazsa ve ölüme, yaralanmaya veya makinenin hasar görmesine neden olursa, çevirmenin bilgilerin ya tamamen yeniden formüle edildiğinden, eklendiğinden ve açık hale getirildiğinden ya da çevirinin en azından müşterinin dikkatine sunulacak şekilde yapıldığından emin olması gerekir. </a:t>
            </a:r>
          </a:p>
        </p:txBody>
      </p:sp>
    </p:spTree>
    <p:extLst>
      <p:ext uri="{BB962C8B-B14F-4D97-AF65-F5344CB8AC3E}">
        <p14:creationId xmlns:p14="http://schemas.microsoft.com/office/powerpoint/2010/main" val="3465606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638C9023-418B-7250-A624-586808EEA675}"/>
              </a:ext>
            </a:extLst>
          </p:cNvPr>
          <p:cNvSpPr txBox="1"/>
          <p:nvPr/>
        </p:nvSpPr>
        <p:spPr>
          <a:xfrm>
            <a:off x="467544" y="404664"/>
            <a:ext cx="7848872" cy="3693319"/>
          </a:xfrm>
          <a:prstGeom prst="rect">
            <a:avLst/>
          </a:prstGeom>
          <a:noFill/>
        </p:spPr>
        <p:txBody>
          <a:bodyPr wrap="square" rtlCol="0">
            <a:spAutoFit/>
          </a:bodyPr>
          <a:lstStyle/>
          <a:p>
            <a:pPr algn="l"/>
            <a:r>
              <a:rPr lang="en-US" sz="1800" b="1" i="0" u="none" strike="noStrike" baseline="0" dirty="0">
                <a:latin typeface="Arial-BoldMT"/>
              </a:rPr>
              <a:t>General information</a:t>
            </a:r>
          </a:p>
          <a:p>
            <a:pPr algn="l"/>
            <a:r>
              <a:rPr lang="en-US" sz="1800" b="0" i="0" u="none" strike="noStrike" baseline="0" dirty="0">
                <a:latin typeface="ArialMT"/>
              </a:rPr>
              <a:t>■■</a:t>
            </a:r>
            <a:r>
              <a:rPr lang="en-US" sz="1800" b="1" i="0" u="none" strike="noStrike" baseline="0" dirty="0">
                <a:latin typeface="Arial-BoldMT"/>
              </a:rPr>
              <a:t>Fill water tank with clean, cold water</a:t>
            </a:r>
          </a:p>
          <a:p>
            <a:pPr algn="l"/>
            <a:r>
              <a:rPr lang="en-US" sz="1800" b="1" i="0" u="none" strike="noStrike" baseline="0" dirty="0">
                <a:latin typeface="Arial-BoldMT"/>
              </a:rPr>
              <a:t>only. </a:t>
            </a:r>
            <a:r>
              <a:rPr lang="en-US" sz="1800" b="0" i="0" u="none" strike="noStrike" baseline="0" dirty="0">
                <a:latin typeface="ArialMT"/>
              </a:rPr>
              <a:t>Never add milk or beverages such</a:t>
            </a:r>
          </a:p>
          <a:p>
            <a:pPr algn="l"/>
            <a:r>
              <a:rPr lang="en-US" sz="1800" b="0" i="0" u="none" strike="noStrike" baseline="0" dirty="0">
                <a:latin typeface="ArialMT"/>
              </a:rPr>
              <a:t>as tea or coffee since this will damage the</a:t>
            </a:r>
          </a:p>
          <a:p>
            <a:pPr algn="l"/>
            <a:r>
              <a:rPr lang="en-US" sz="1800" b="0" i="0" u="none" strike="noStrike" baseline="0" dirty="0">
                <a:latin typeface="ArialMT"/>
              </a:rPr>
              <a:t>appliance.</a:t>
            </a:r>
          </a:p>
          <a:p>
            <a:pPr algn="l"/>
            <a:r>
              <a:rPr lang="en-US" sz="1800" b="0" i="0" u="none" strike="noStrike" baseline="0" dirty="0">
                <a:latin typeface="ArialMT"/>
              </a:rPr>
              <a:t>■■Never fill water tank above the marking</a:t>
            </a:r>
          </a:p>
          <a:p>
            <a:pPr algn="l"/>
            <a:r>
              <a:rPr lang="fr-FR" sz="1800" b="0" i="0" u="none" strike="noStrike" baseline="0" dirty="0">
                <a:latin typeface="ArialMT"/>
              </a:rPr>
              <a:t>“8 </a:t>
            </a:r>
            <a:r>
              <a:rPr lang="fr-FR" sz="1800" b="0" i="0" u="none" strike="noStrike" baseline="0" dirty="0">
                <a:latin typeface="GASymbols"/>
              </a:rPr>
              <a:t>À</a:t>
            </a:r>
            <a:r>
              <a:rPr lang="fr-FR" sz="1800" b="0" i="0" u="none" strike="noStrike" baseline="0" dirty="0">
                <a:latin typeface="ArialMT"/>
              </a:rPr>
              <a:t>” (TKA865.) or “10 </a:t>
            </a:r>
            <a:r>
              <a:rPr lang="fr-FR" sz="1800" b="0" i="0" u="none" strike="noStrike" baseline="0" dirty="0">
                <a:latin typeface="GASymbols"/>
              </a:rPr>
              <a:t>À</a:t>
            </a:r>
            <a:r>
              <a:rPr lang="fr-FR" sz="1800" b="0" i="0" u="none" strike="noStrike" baseline="0" dirty="0">
                <a:latin typeface="ArialMT"/>
              </a:rPr>
              <a:t>” (TKA863.).</a:t>
            </a:r>
          </a:p>
          <a:p>
            <a:pPr algn="l"/>
            <a:r>
              <a:rPr lang="en-US" sz="1800" b="0" i="0" u="none" strike="noStrike" baseline="0" dirty="0">
                <a:latin typeface="ArialMT"/>
              </a:rPr>
              <a:t>■■Use coffee with a medium grind</a:t>
            </a:r>
          </a:p>
          <a:p>
            <a:pPr algn="l"/>
            <a:r>
              <a:rPr lang="it-IT" sz="1800" b="0" i="0" u="none" strike="noStrike" baseline="0" dirty="0">
                <a:latin typeface="ArialMT"/>
              </a:rPr>
              <a:t>(approx. 6 g per cup).</a:t>
            </a:r>
          </a:p>
          <a:p>
            <a:pPr algn="l"/>
            <a:r>
              <a:rPr lang="en-US" sz="1800" b="0" i="0" u="none" strike="noStrike" baseline="0" dirty="0">
                <a:latin typeface="ArialMT"/>
              </a:rPr>
              <a:t>■■Do not brew less than the minimum</a:t>
            </a:r>
          </a:p>
          <a:p>
            <a:pPr algn="l"/>
            <a:r>
              <a:rPr lang="en-US" sz="1800" b="0" i="0" u="none" strike="noStrike" baseline="0" dirty="0">
                <a:latin typeface="ArialMT"/>
              </a:rPr>
              <a:t>amount of three cups since the coffee</a:t>
            </a:r>
          </a:p>
          <a:p>
            <a:pPr algn="l"/>
            <a:r>
              <a:rPr lang="en-US" sz="1800" b="0" i="0" u="none" strike="noStrike" baseline="0" dirty="0">
                <a:latin typeface="ArialMT"/>
              </a:rPr>
              <a:t>will not have the desired strength and</a:t>
            </a:r>
          </a:p>
          <a:p>
            <a:pPr algn="l"/>
            <a:r>
              <a:rPr lang="en-US" sz="1800" b="0" i="0" u="none" strike="noStrike" baseline="0" dirty="0">
                <a:latin typeface="ArialMT"/>
              </a:rPr>
              <a:t>temperature (1 cup = approx. 125 ml).</a:t>
            </a:r>
          </a:p>
        </p:txBody>
      </p:sp>
    </p:spTree>
    <p:extLst>
      <p:ext uri="{BB962C8B-B14F-4D97-AF65-F5344CB8AC3E}">
        <p14:creationId xmlns:p14="http://schemas.microsoft.com/office/powerpoint/2010/main" val="15937674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D5901D27-C720-C632-608A-3DDF72A567FC}"/>
              </a:ext>
            </a:extLst>
          </p:cNvPr>
          <p:cNvSpPr txBox="1"/>
          <p:nvPr/>
        </p:nvSpPr>
        <p:spPr>
          <a:xfrm>
            <a:off x="395536" y="404664"/>
            <a:ext cx="8424936" cy="3693319"/>
          </a:xfrm>
          <a:prstGeom prst="rect">
            <a:avLst/>
          </a:prstGeom>
          <a:noFill/>
        </p:spPr>
        <p:txBody>
          <a:bodyPr wrap="square" rtlCol="0">
            <a:spAutoFit/>
          </a:bodyPr>
          <a:lstStyle/>
          <a:p>
            <a:pPr algn="l"/>
            <a:r>
              <a:rPr lang="en-US" sz="1800" b="0" i="0" u="none" strike="noStrike" baseline="0" dirty="0">
                <a:latin typeface="ArialMT"/>
              </a:rPr>
              <a:t>■■Never remove the carafe while the</a:t>
            </a:r>
          </a:p>
          <a:p>
            <a:pPr algn="l"/>
            <a:r>
              <a:rPr lang="en-US" sz="1800" b="0" i="0" u="none" strike="noStrike" baseline="0" dirty="0">
                <a:latin typeface="ArialMT"/>
              </a:rPr>
              <a:t>machine is brewing coffee since this may</a:t>
            </a:r>
          </a:p>
          <a:p>
            <a:pPr algn="l"/>
            <a:r>
              <a:rPr lang="en-US" sz="1800" b="0" i="0" u="none" strike="noStrike" baseline="0" dirty="0">
                <a:latin typeface="ArialMT"/>
              </a:rPr>
              <a:t>cause the filter holder to overflow.</a:t>
            </a:r>
          </a:p>
          <a:p>
            <a:pPr algn="l"/>
            <a:r>
              <a:rPr lang="en-US" sz="1800" b="0" i="0" u="none" strike="noStrike" baseline="0" dirty="0">
                <a:latin typeface="ArialMT"/>
              </a:rPr>
              <a:t>■■Make sure that carafe’s lid is closed</a:t>
            </a:r>
          </a:p>
          <a:p>
            <a:pPr algn="l"/>
            <a:r>
              <a:rPr lang="en-US" sz="1800" b="0" i="0" u="none" strike="noStrike" baseline="0" dirty="0">
                <a:latin typeface="ArialMT"/>
              </a:rPr>
              <a:t>when you place the carafe on the coffee</a:t>
            </a:r>
          </a:p>
          <a:p>
            <a:pPr algn="l"/>
            <a:r>
              <a:rPr lang="en-US" sz="1800" b="0" i="0" u="none" strike="noStrike" baseline="0" dirty="0">
                <a:latin typeface="ArialMT"/>
              </a:rPr>
              <a:t>machine.</a:t>
            </a:r>
          </a:p>
          <a:p>
            <a:pPr algn="l"/>
            <a:r>
              <a:rPr lang="en-US" sz="1800" b="0" i="0" u="none" strike="noStrike" baseline="0" dirty="0">
                <a:latin typeface="ArialMT"/>
              </a:rPr>
              <a:t>■■Do not use other carafes since the</a:t>
            </a:r>
          </a:p>
          <a:p>
            <a:pPr algn="l"/>
            <a:r>
              <a:rPr lang="en-US" sz="1800" b="0" i="0" u="none" strike="noStrike" baseline="0" dirty="0">
                <a:latin typeface="ArialMT"/>
              </a:rPr>
              <a:t>special drip protector will block the coffee</a:t>
            </a:r>
          </a:p>
          <a:p>
            <a:pPr algn="l"/>
            <a:r>
              <a:rPr lang="en-US" sz="1800" b="0" i="0" u="none" strike="noStrike" baseline="0" dirty="0">
                <a:latin typeface="ArialMT"/>
              </a:rPr>
              <a:t>from flowing into the receptacle.</a:t>
            </a:r>
          </a:p>
          <a:p>
            <a:pPr algn="l"/>
            <a:r>
              <a:rPr lang="en-US" sz="1800" b="0" i="0" u="none" strike="noStrike" baseline="0" dirty="0">
                <a:latin typeface="ArialMT"/>
              </a:rPr>
              <a:t>■■Some water accumulation on the filter</a:t>
            </a:r>
          </a:p>
          <a:p>
            <a:pPr algn="l"/>
            <a:r>
              <a:rPr lang="en-US" sz="1800" b="0" i="0" u="none" strike="noStrike" baseline="0" dirty="0">
                <a:latin typeface="ArialMT"/>
              </a:rPr>
              <a:t>holder is normal; it does not indicate that</a:t>
            </a:r>
          </a:p>
          <a:p>
            <a:pPr algn="l"/>
            <a:r>
              <a:rPr lang="en-US" sz="1800" b="0" i="0" u="none" strike="noStrike" baseline="0" dirty="0">
                <a:latin typeface="ArialMT"/>
              </a:rPr>
              <a:t>the coffee machine is defective.</a:t>
            </a:r>
            <a:endParaRPr lang="en-US" dirty="0"/>
          </a:p>
          <a:p>
            <a:endParaRPr lang="en-US" dirty="0"/>
          </a:p>
        </p:txBody>
      </p:sp>
    </p:spTree>
    <p:extLst>
      <p:ext uri="{BB962C8B-B14F-4D97-AF65-F5344CB8AC3E}">
        <p14:creationId xmlns:p14="http://schemas.microsoft.com/office/powerpoint/2010/main" val="1484654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692696"/>
            <a:ext cx="8892480" cy="5433467"/>
          </a:xfrm>
        </p:spPr>
        <p:txBody>
          <a:bodyPr>
            <a:normAutofit/>
          </a:bodyPr>
          <a:lstStyle/>
          <a:p>
            <a:pPr lvl="0">
              <a:lnSpc>
                <a:spcPct val="150000"/>
              </a:lnSpc>
            </a:pPr>
            <a:r>
              <a:rPr lang="tr-TR" sz="3000" dirty="0">
                <a:solidFill>
                  <a:prstClr val="black"/>
                </a:solidFill>
              </a:rPr>
              <a:t>Çevirmenin rolü diğer katılımcılardan daha karmaşıktır ve bu nedenle daha yakından incelenmesi gerekir.</a:t>
            </a:r>
          </a:p>
          <a:p>
            <a:pPr lvl="0">
              <a:lnSpc>
                <a:spcPct val="150000"/>
              </a:lnSpc>
            </a:pPr>
            <a:r>
              <a:rPr lang="tr-TR" sz="3000" dirty="0">
                <a:solidFill>
                  <a:prstClr val="black"/>
                </a:solidFill>
              </a:rPr>
              <a:t>Çevirmenin birincil görevi, bilgiyi bir metin aracılığıyla iletmektir.</a:t>
            </a:r>
          </a:p>
          <a:p>
            <a:pPr lvl="0">
              <a:lnSpc>
                <a:spcPct val="150000"/>
              </a:lnSpc>
            </a:pPr>
            <a:r>
              <a:rPr lang="tr-TR" sz="3000" dirty="0">
                <a:solidFill>
                  <a:prstClr val="black"/>
                </a:solidFill>
              </a:rPr>
              <a:t>Bu amaç, kaynak metni hedef dile aktarmak için herhangi bir istek veya niyetin yerini alır.</a:t>
            </a:r>
          </a:p>
          <a:p>
            <a:pPr marL="0" indent="0">
              <a:buNone/>
            </a:pPr>
            <a:endParaRPr lang="tr-TR" dirty="0"/>
          </a:p>
        </p:txBody>
      </p:sp>
    </p:spTree>
    <p:extLst>
      <p:ext uri="{BB962C8B-B14F-4D97-AF65-F5344CB8AC3E}">
        <p14:creationId xmlns:p14="http://schemas.microsoft.com/office/powerpoint/2010/main" val="664147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287B46-71B1-75DD-1B45-F40A58FC1F5E}"/>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D64807D-0E66-3BD5-3E70-8E345D6EE337}"/>
              </a:ext>
            </a:extLst>
          </p:cNvPr>
          <p:cNvSpPr>
            <a:spLocks noGrp="1"/>
          </p:cNvSpPr>
          <p:nvPr>
            <p:ph idx="4294967295"/>
          </p:nvPr>
        </p:nvSpPr>
        <p:spPr>
          <a:xfrm>
            <a:off x="0" y="692696"/>
            <a:ext cx="8892480" cy="5433467"/>
          </a:xfrm>
        </p:spPr>
        <p:txBody>
          <a:bodyPr>
            <a:normAutofit/>
          </a:bodyPr>
          <a:lstStyle/>
          <a:p>
            <a:pPr lvl="0">
              <a:lnSpc>
                <a:spcPct val="150000"/>
              </a:lnSpc>
            </a:pPr>
            <a:r>
              <a:rPr lang="tr-TR" sz="3000" dirty="0">
                <a:solidFill>
                  <a:prstClr val="black"/>
                </a:solidFill>
              </a:rPr>
              <a:t>Robinson'un (2003, p.142) belirttiği gibi, “çevirmenler, kelimeleri tercüme etmezler, onlar insanların kelimelerle oluşturdukları şeyleri tercüme ederler.”</a:t>
            </a:r>
          </a:p>
          <a:p>
            <a:pPr marL="0" lvl="0" indent="0">
              <a:lnSpc>
                <a:spcPct val="150000"/>
              </a:lnSpc>
              <a:buNone/>
            </a:pPr>
            <a:endParaRPr lang="tr-TR" sz="3000" dirty="0">
              <a:solidFill>
                <a:prstClr val="black"/>
              </a:solidFill>
            </a:endParaRPr>
          </a:p>
          <a:p>
            <a:pPr lvl="0">
              <a:lnSpc>
                <a:spcPct val="150000"/>
              </a:lnSpc>
            </a:pPr>
            <a:r>
              <a:rPr lang="tr-TR" sz="3000" dirty="0">
                <a:solidFill>
                  <a:prstClr val="black"/>
                </a:solidFill>
              </a:rPr>
              <a:t>İki farklı dille uğraşıyor olmamızın yarattığı ekstra sorunlara sahibiz.</a:t>
            </a:r>
          </a:p>
          <a:p>
            <a:endParaRPr lang="tr-TR" dirty="0"/>
          </a:p>
        </p:txBody>
      </p:sp>
    </p:spTree>
    <p:extLst>
      <p:ext uri="{BB962C8B-B14F-4D97-AF65-F5344CB8AC3E}">
        <p14:creationId xmlns:p14="http://schemas.microsoft.com/office/powerpoint/2010/main" val="2147302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7609C9-A739-F290-F84F-D6C6573D1DC5}"/>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6DD26A9-ECD2-A4AA-AC96-FDF5E7E651D9}"/>
              </a:ext>
            </a:extLst>
          </p:cNvPr>
          <p:cNvSpPr>
            <a:spLocks noGrp="1"/>
          </p:cNvSpPr>
          <p:nvPr>
            <p:ph idx="4294967295"/>
          </p:nvPr>
        </p:nvSpPr>
        <p:spPr>
          <a:xfrm>
            <a:off x="0" y="476672"/>
            <a:ext cx="9144000" cy="5649491"/>
          </a:xfrm>
        </p:spPr>
        <p:txBody>
          <a:bodyPr>
            <a:normAutofit/>
          </a:bodyPr>
          <a:lstStyle/>
          <a:p>
            <a:pPr>
              <a:lnSpc>
                <a:spcPct val="150000"/>
              </a:lnSpc>
            </a:pPr>
            <a:r>
              <a:rPr lang="tr-TR" dirty="0"/>
              <a:t>Çevirmen, etkili ve istenen iletişim işlevini yerine getiren bir hedef metin üretmek için sadece kaynak metinden değil, çeşitli kaynaklardan gelen bilgileri de kullanır.</a:t>
            </a:r>
          </a:p>
          <a:p>
            <a:pPr>
              <a:lnSpc>
                <a:spcPct val="150000"/>
              </a:lnSpc>
            </a:pPr>
            <a:r>
              <a:rPr lang="tr-TR" dirty="0"/>
              <a:t>Çevirmen, </a:t>
            </a:r>
            <a:r>
              <a:rPr lang="tr-TR" dirty="0" err="1"/>
              <a:t>Gopferich</a:t>
            </a:r>
            <a:r>
              <a:rPr lang="tr-TR" dirty="0"/>
              <a:t> (1993) ve Amman &amp; </a:t>
            </a:r>
            <a:r>
              <a:rPr lang="tr-TR" dirty="0" err="1"/>
              <a:t>Vermeer</a:t>
            </a:r>
            <a:r>
              <a:rPr lang="tr-TR" dirty="0"/>
              <a:t> (1990:27) tarafından sözü edilen(bahsedilen)</a:t>
            </a:r>
          </a:p>
          <a:p>
            <a:pPr marL="0" indent="0">
              <a:lnSpc>
                <a:spcPct val="150000"/>
              </a:lnSpc>
              <a:buNone/>
            </a:pPr>
            <a:r>
              <a:rPr lang="tr-TR" dirty="0"/>
              <a:t>     kültürler arası teknik yazar olur.</a:t>
            </a:r>
          </a:p>
        </p:txBody>
      </p:sp>
    </p:spTree>
    <p:extLst>
      <p:ext uri="{BB962C8B-B14F-4D97-AF65-F5344CB8AC3E}">
        <p14:creationId xmlns:p14="http://schemas.microsoft.com/office/powerpoint/2010/main" val="1584676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476672"/>
            <a:ext cx="9144000" cy="5649491"/>
          </a:xfrm>
        </p:spPr>
        <p:txBody>
          <a:bodyPr>
            <a:normAutofit/>
          </a:bodyPr>
          <a:lstStyle/>
          <a:p>
            <a:pPr>
              <a:lnSpc>
                <a:spcPct val="150000"/>
              </a:lnSpc>
            </a:pPr>
            <a:r>
              <a:rPr lang="tr-TR" dirty="0"/>
              <a:t>İyi bir teknik çevirmenin özelliği, teknik bir yazarın yaptığı şeylerden bazılarını, metni en son okuyan kişinin bunu nispeten kolaylıkla yapabilmesini ve okuyucunun metni okurken gerçekleştirmesi gereken görevleri daha kolay yapmasını  sağlamak yeteneğidir. </a:t>
            </a:r>
          </a:p>
        </p:txBody>
      </p:sp>
    </p:spTree>
    <p:extLst>
      <p:ext uri="{BB962C8B-B14F-4D97-AF65-F5344CB8AC3E}">
        <p14:creationId xmlns:p14="http://schemas.microsoft.com/office/powerpoint/2010/main" val="3344344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3484" y="404664"/>
            <a:ext cx="9144000" cy="4525963"/>
          </a:xfrm>
        </p:spPr>
        <p:txBody>
          <a:bodyPr>
            <a:normAutofit fontScale="92500" lnSpcReduction="20000"/>
          </a:bodyPr>
          <a:lstStyle/>
          <a:p>
            <a:r>
              <a:rPr lang="tr-TR" dirty="0"/>
              <a:t>Bir çevirmenin asıl işi hala biraz belirsizdir ve tam olarak anlaşılmamıştır.</a:t>
            </a:r>
          </a:p>
          <a:p>
            <a:r>
              <a:rPr lang="tr-TR" dirty="0" err="1"/>
              <a:t>Mossop</a:t>
            </a:r>
            <a:r>
              <a:rPr lang="tr-TR" dirty="0"/>
              <a:t> (1998, p.40) şöyle der; “profesyonel çevirmenlerin çeviri yaparken nasıl ilerlediklerine dair hiçbir sistematik gözlem ve hatta kendi kendilerini nasıl tanımladıklarına ilişkin bir  açıklama yoktur”.</a:t>
            </a:r>
          </a:p>
          <a:p>
            <a:pPr marL="0" indent="0">
              <a:buNone/>
            </a:pPr>
            <a:endParaRPr lang="tr-TR" dirty="0"/>
          </a:p>
          <a:p>
            <a:r>
              <a:rPr lang="tr-TR" dirty="0"/>
              <a:t>Bu gerçekten doğrudur.</a:t>
            </a:r>
          </a:p>
          <a:p>
            <a:r>
              <a:rPr lang="tr-TR" dirty="0"/>
              <a:t>Bir metni çevirmenin gerçekte ne içerdiğini ve çevirmen tarafından nasıl yapıldığını ama çevirmenin gerçekte ne yaptığına ilişkin tahminde bulunabiliriz.</a:t>
            </a:r>
          </a:p>
        </p:txBody>
      </p:sp>
    </p:spTree>
    <p:extLst>
      <p:ext uri="{BB962C8B-B14F-4D97-AF65-F5344CB8AC3E}">
        <p14:creationId xmlns:p14="http://schemas.microsoft.com/office/powerpoint/2010/main" val="1146316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395536" y="404664"/>
            <a:ext cx="8229600" cy="4525963"/>
          </a:xfrm>
        </p:spPr>
        <p:txBody>
          <a:bodyPr/>
          <a:lstStyle/>
          <a:p>
            <a:pPr marL="0" indent="0">
              <a:lnSpc>
                <a:spcPct val="150000"/>
              </a:lnSpc>
              <a:buNone/>
            </a:pPr>
            <a:r>
              <a:rPr lang="tr-TR" b="1" dirty="0"/>
              <a:t>Çevirmenler aşağıdaki görevleri yerine getirir.</a:t>
            </a:r>
          </a:p>
          <a:p>
            <a:pPr>
              <a:lnSpc>
                <a:spcPct val="150000"/>
              </a:lnSpc>
            </a:pPr>
            <a:r>
              <a:rPr lang="tr-TR" sz="2800" dirty="0"/>
              <a:t>Görev 1: Kaynak metni yorumlayın</a:t>
            </a:r>
          </a:p>
          <a:p>
            <a:pPr>
              <a:lnSpc>
                <a:spcPct val="150000"/>
              </a:lnSpc>
            </a:pPr>
            <a:r>
              <a:rPr lang="tr-TR" sz="2800" dirty="0"/>
              <a:t>Görev 2: Çeviriyi oluşturun</a:t>
            </a:r>
          </a:p>
          <a:p>
            <a:pPr>
              <a:lnSpc>
                <a:spcPct val="150000"/>
              </a:lnSpc>
            </a:pPr>
            <a:r>
              <a:rPr lang="tr-TR" sz="2800" dirty="0"/>
              <a:t>Görev 3: Görev 1 ve 2 için gerekli araştırmayı yapın</a:t>
            </a:r>
          </a:p>
          <a:p>
            <a:pPr>
              <a:lnSpc>
                <a:spcPct val="150000"/>
              </a:lnSpc>
            </a:pPr>
            <a:r>
              <a:rPr lang="tr-TR" sz="2800" dirty="0"/>
              <a:t>Görev 4: Taslak çeviride hatalar olup olmadığını kontrol edin ve gerekirse düzeltin</a:t>
            </a:r>
          </a:p>
        </p:txBody>
      </p:sp>
    </p:spTree>
    <p:extLst>
      <p:ext uri="{BB962C8B-B14F-4D97-AF65-F5344CB8AC3E}">
        <p14:creationId xmlns:p14="http://schemas.microsoft.com/office/powerpoint/2010/main" val="4016493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3FC1DB-3FCB-C602-CC5C-6E085655E7A1}"/>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8378131-A34B-7598-0EDD-E5F675AFCD4F}"/>
              </a:ext>
            </a:extLst>
          </p:cNvPr>
          <p:cNvSpPr>
            <a:spLocks noGrp="1"/>
          </p:cNvSpPr>
          <p:nvPr>
            <p:ph idx="4294967295"/>
          </p:nvPr>
        </p:nvSpPr>
        <p:spPr>
          <a:xfrm>
            <a:off x="0" y="332656"/>
            <a:ext cx="8229600" cy="5793507"/>
          </a:xfrm>
        </p:spPr>
        <p:txBody>
          <a:bodyPr/>
          <a:lstStyle/>
          <a:p>
            <a:pPr marL="0" indent="0">
              <a:buNone/>
            </a:pPr>
            <a:r>
              <a:rPr lang="tr-TR" b="1" dirty="0"/>
              <a:t>Bilgi Ekleme ve Kaldırma</a:t>
            </a:r>
          </a:p>
          <a:p>
            <a:pPr>
              <a:lnSpc>
                <a:spcPct val="200000"/>
              </a:lnSpc>
            </a:pPr>
            <a:r>
              <a:rPr lang="tr-TR" sz="2800" dirty="0" err="1"/>
              <a:t>Gopferich</a:t>
            </a:r>
            <a:r>
              <a:rPr lang="tr-TR" sz="2800" dirty="0"/>
              <a:t> (1993,p. 52), bilgilerin ve metnin mümkün olduğunca kullanılabilir ve etkili olmasını sağlamaya yardımcı olmak için bazen bir metne ek bilgiler eklemenin oldukça gerekli olduğunu söyler.</a:t>
            </a:r>
          </a:p>
        </p:txBody>
      </p:sp>
    </p:spTree>
    <p:extLst>
      <p:ext uri="{BB962C8B-B14F-4D97-AF65-F5344CB8AC3E}">
        <p14:creationId xmlns:p14="http://schemas.microsoft.com/office/powerpoint/2010/main" val="1015392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332656"/>
            <a:ext cx="8229600" cy="5793507"/>
          </a:xfrm>
        </p:spPr>
        <p:txBody>
          <a:bodyPr/>
          <a:lstStyle/>
          <a:p>
            <a:pPr marL="0" indent="0">
              <a:buNone/>
            </a:pPr>
            <a:r>
              <a:rPr lang="tr-TR" b="1" dirty="0"/>
              <a:t>Bilgi Ekleme ve Kaldırma</a:t>
            </a:r>
          </a:p>
          <a:p>
            <a:pPr>
              <a:lnSpc>
                <a:spcPct val="150000"/>
              </a:lnSpc>
            </a:pPr>
            <a:r>
              <a:rPr lang="tr-TR" sz="2800" dirty="0"/>
              <a:t>Hedef kitle için daha az önemli olduğundan, hedef kitlenin özel durumu için geçerli olmayabileceğinden veya kafa karışıklığına neden olabileceğinden bazı bilgilerin atlanması, kısaltılması veya örtük hale getirilmesi gerekir.</a:t>
            </a:r>
          </a:p>
          <a:p>
            <a:pPr>
              <a:lnSpc>
                <a:spcPct val="150000"/>
              </a:lnSpc>
            </a:pPr>
            <a:r>
              <a:rPr lang="tr-TR" sz="2800" dirty="0"/>
              <a:t>Bazen iletişimin bütünlüğünü korumak için bilgi feda edilmelidir.</a:t>
            </a:r>
          </a:p>
        </p:txBody>
      </p:sp>
    </p:spTree>
    <p:extLst>
      <p:ext uri="{BB962C8B-B14F-4D97-AF65-F5344CB8AC3E}">
        <p14:creationId xmlns:p14="http://schemas.microsoft.com/office/powerpoint/2010/main" val="1094684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TotalTime>
  <Words>946</Words>
  <Application>Microsoft Office PowerPoint</Application>
  <PresentationFormat>Ekran Gösterisi (4:3)</PresentationFormat>
  <Paragraphs>74</Paragraphs>
  <Slides>19</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19</vt:i4>
      </vt:variant>
    </vt:vector>
  </HeadingPairs>
  <TitlesOfParts>
    <vt:vector size="26" baseType="lpstr">
      <vt:lpstr>Arial</vt:lpstr>
      <vt:lpstr>Arial-BoldMT</vt:lpstr>
      <vt:lpstr>ArialMT</vt:lpstr>
      <vt:lpstr>Calibri</vt:lpstr>
      <vt:lpstr>Century</vt:lpstr>
      <vt:lpstr>GASymbols</vt:lpstr>
      <vt:lpstr>Ofis Teması</vt:lpstr>
      <vt:lpstr>TEKNİK ÇEVİRİDE  ÇEVİRMENİN ROLÜ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TEKNİK ÇEVİRİDE  ÇEVİRMENİN ROLÜ</dc:title>
  <dc:creator>Hulya CEYLAN</dc:creator>
  <cp:lastModifiedBy>Beyza Şahin</cp:lastModifiedBy>
  <cp:revision>16</cp:revision>
  <dcterms:created xsi:type="dcterms:W3CDTF">2022-10-04T12:19:59Z</dcterms:created>
  <dcterms:modified xsi:type="dcterms:W3CDTF">2025-02-26T20:28:25Z</dcterms:modified>
</cp:coreProperties>
</file>