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4" r:id="rId6"/>
    <p:sldId id="266" r:id="rId7"/>
    <p:sldId id="295" r:id="rId8"/>
    <p:sldId id="296" r:id="rId9"/>
    <p:sldId id="268" r:id="rId10"/>
    <p:sldId id="270" r:id="rId11"/>
    <p:sldId id="272" r:id="rId12"/>
    <p:sldId id="274" r:id="rId13"/>
    <p:sldId id="276" r:id="rId14"/>
    <p:sldId id="278" r:id="rId15"/>
    <p:sldId id="280" r:id="rId16"/>
    <p:sldId id="282" r:id="rId17"/>
    <p:sldId id="284" r:id="rId18"/>
    <p:sldId id="286" r:id="rId19"/>
    <p:sldId id="288" r:id="rId20"/>
    <p:sldId id="292" r:id="rId21"/>
    <p:sldId id="294" r:id="rId22"/>
    <p:sldId id="279" r:id="rId23"/>
    <p:sldId id="301" r:id="rId24"/>
    <p:sldId id="283" r:id="rId25"/>
    <p:sldId id="285" r:id="rId26"/>
    <p:sldId id="304" r:id="rId27"/>
    <p:sldId id="257" r:id="rId28"/>
    <p:sldId id="298" r:id="rId29"/>
    <p:sldId id="259" r:id="rId30"/>
    <p:sldId id="299" r:id="rId31"/>
    <p:sldId id="261" r:id="rId32"/>
    <p:sldId id="300" r:id="rId33"/>
  </p:sldIdLst>
  <p:sldSz cx="24384000" cy="13716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41" d="100"/>
          <a:sy n="41" d="100"/>
        </p:scale>
        <p:origin x="672"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8E06F2FA-87D5-424A-BE00-FA63B1E01AC7}" type="datetimeFigureOut">
              <a:rPr lang="en-US" smtClean="0"/>
              <a:t>10/22/2024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407F8101-9E9C-4E25-8426-862C82BDB08B}" type="datetimeFigureOut">
              <a:rPr lang="en-US" smtClean="0"/>
              <a:t>10/22/2024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55A1D8C-C0A6-44A9-9DEA-F94AF8F4BA60}" type="datetimeFigureOut">
              <a:rPr lang="en-US" smtClean="0"/>
              <a:t>10/22/2024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BA93AD5-5FBD-44E7-9602-68E8BC9867A8}" type="datetimeFigureOut">
              <a:rPr lang="en-US" smtClean="0"/>
              <a:t>10/22/2024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ED421340-12F2-4ABD-B3FB-541EE3AE952D}" type="datetimeFigureOut">
              <a:rPr lang="en-US" smtClean="0"/>
              <a:t>10/22/2024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8010AE0D-DAF8-4C5E-9A1D-0FBB95AC2764}" type="datetimeFigureOut">
              <a:rPr lang="en-US" smtClean="0"/>
              <a:t>10/22/2024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3D7F4411-844D-483E-B1F6-9203AAF2C6F3}" type="datetimeFigureOut">
              <a:rPr lang="en-US" smtClean="0"/>
              <a:t>10/22/2024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F4E4AA70-C4F0-43D4-AA57-0AF61C91F498}" type="datetimeFigureOut">
              <a:rPr lang="en-US" smtClean="0"/>
              <a:t>10/22/2024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5FD6EC0E-90C4-4310-B883-B478CB6C79EA}" type="datetimeFigureOut">
              <a:rPr lang="en-US" smtClean="0"/>
              <a:t>10/22/2024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F2357E1-A5B0-47E5-9CF1-5A8C3CD42189}" type="datetimeFigureOut">
              <a:rPr lang="en-US" smtClean="0"/>
              <a:t>10/22/2024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812B2879-5A4A-4929-AAF6-23D2E0C53D7A}" type="datetimeFigureOut">
              <a:rPr lang="en-US" smtClean="0"/>
              <a:t>10/22/2024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10/22/2024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8000" b="1" dirty="0">
                <a:solidFill>
                  <a:srgbClr val="002060"/>
                </a:solidFill>
                <a:latin typeface="Calibri" pitchFamily="34" charset="0"/>
              </a:rPr>
              <a:t>Pazarlamanın Gelişimi</a:t>
            </a:r>
          </a:p>
        </p:txBody>
      </p:sp>
      <p:sp>
        <p:nvSpPr>
          <p:cNvPr id="3" name="İçerik Yer Tutucusu 2"/>
          <p:cNvSpPr>
            <a:spLocks noGrp="1"/>
          </p:cNvSpPr>
          <p:nvPr>
            <p:ph sz="quarter" idx="1"/>
          </p:nvPr>
        </p:nvSpPr>
        <p:spPr>
          <a:xfrm>
            <a:off x="4273296" y="3200400"/>
            <a:ext cx="16306800" cy="10515600"/>
          </a:xfrm>
        </p:spPr>
        <p:txBody>
          <a:bodyPr/>
          <a:lstStyle/>
          <a:p>
            <a:pPr marL="0" indent="0">
              <a:buNone/>
            </a:pPr>
            <a:endParaRPr lang="tr-TR" dirty="0"/>
          </a:p>
          <a:p>
            <a:pPr marL="0" indent="0">
              <a:buNone/>
            </a:pPr>
            <a:endParaRPr lang="tr-TR" dirty="0"/>
          </a:p>
        </p:txBody>
      </p:sp>
      <p:sp>
        <p:nvSpPr>
          <p:cNvPr id="4" name="Sağ Ok 3"/>
          <p:cNvSpPr/>
          <p:nvPr/>
        </p:nvSpPr>
        <p:spPr>
          <a:xfrm>
            <a:off x="4415136" y="3185592"/>
            <a:ext cx="16129792"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600" dirty="0">
                <a:ln w="18415" cmpd="sng">
                  <a:solidFill>
                    <a:srgbClr val="FFFFFF"/>
                  </a:solidFill>
                  <a:prstDash val="solid"/>
                </a:ln>
                <a:solidFill>
                  <a:srgbClr val="FFFFFF"/>
                </a:solidFill>
                <a:effectLst>
                  <a:outerShdw blurRad="63500" dir="3600000" algn="tl" rotWithShape="0">
                    <a:srgbClr val="000000">
                      <a:alpha val="70000"/>
                    </a:srgbClr>
                  </a:outerShdw>
                </a:effectLst>
              </a:rPr>
              <a:t>Üretim Anlayışı</a:t>
            </a:r>
          </a:p>
        </p:txBody>
      </p:sp>
      <p:sp>
        <p:nvSpPr>
          <p:cNvPr id="5" name="Sağ Ok 4"/>
          <p:cNvSpPr/>
          <p:nvPr/>
        </p:nvSpPr>
        <p:spPr>
          <a:xfrm>
            <a:off x="4415136" y="5993904"/>
            <a:ext cx="777686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t>Üretim Anlayışı</a:t>
            </a:r>
          </a:p>
        </p:txBody>
      </p:sp>
      <p:sp>
        <p:nvSpPr>
          <p:cNvPr id="6" name="Sağ Ok 5"/>
          <p:cNvSpPr/>
          <p:nvPr/>
        </p:nvSpPr>
        <p:spPr>
          <a:xfrm>
            <a:off x="12768064" y="5993904"/>
            <a:ext cx="7776864"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t>Satış Anlayışı</a:t>
            </a:r>
          </a:p>
        </p:txBody>
      </p:sp>
      <p:sp>
        <p:nvSpPr>
          <p:cNvPr id="7" name="Sağ Ok 6"/>
          <p:cNvSpPr/>
          <p:nvPr/>
        </p:nvSpPr>
        <p:spPr>
          <a:xfrm>
            <a:off x="4415136" y="9018240"/>
            <a:ext cx="5328592"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t>Üretim Anlayışı</a:t>
            </a:r>
          </a:p>
        </p:txBody>
      </p:sp>
      <p:sp>
        <p:nvSpPr>
          <p:cNvPr id="9" name="Sağ Ok 8"/>
          <p:cNvSpPr/>
          <p:nvPr/>
        </p:nvSpPr>
        <p:spPr>
          <a:xfrm>
            <a:off x="10053264" y="9067808"/>
            <a:ext cx="5163072" cy="1246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t>Satış Anlayışı</a:t>
            </a:r>
          </a:p>
        </p:txBody>
      </p:sp>
      <p:sp>
        <p:nvSpPr>
          <p:cNvPr id="10" name="Sağ Ok 9"/>
          <p:cNvSpPr/>
          <p:nvPr/>
        </p:nvSpPr>
        <p:spPr>
          <a:xfrm>
            <a:off x="15648384" y="9067808"/>
            <a:ext cx="5040560" cy="1246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t>Pazar Anlayışı</a:t>
            </a:r>
          </a:p>
        </p:txBody>
      </p:sp>
      <p:cxnSp>
        <p:nvCxnSpPr>
          <p:cNvPr id="11" name="Düz Ok Bağlayıcısı 10"/>
          <p:cNvCxnSpPr/>
          <p:nvPr/>
        </p:nvCxnSpPr>
        <p:spPr>
          <a:xfrm>
            <a:off x="4415136" y="11178480"/>
            <a:ext cx="1612979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Dikdörtgen 13"/>
          <p:cNvSpPr/>
          <p:nvPr/>
        </p:nvSpPr>
        <p:spPr>
          <a:xfrm>
            <a:off x="4601272" y="11610529"/>
            <a:ext cx="3467744" cy="646331"/>
          </a:xfrm>
          <a:prstGeom prst="rect">
            <a:avLst/>
          </a:prstGeom>
        </p:spPr>
        <p:txBody>
          <a:bodyPr wrap="none">
            <a:spAutoFit/>
          </a:bodyPr>
          <a:lstStyle/>
          <a:p>
            <a:r>
              <a:rPr lang="tr-TR" sz="3600" dirty="0"/>
              <a:t>1800’ler sonraları</a:t>
            </a:r>
          </a:p>
        </p:txBody>
      </p:sp>
      <p:sp>
        <p:nvSpPr>
          <p:cNvPr id="16" name="Dikdörtgen 15"/>
          <p:cNvSpPr/>
          <p:nvPr/>
        </p:nvSpPr>
        <p:spPr>
          <a:xfrm>
            <a:off x="10060626" y="11601079"/>
            <a:ext cx="2577950" cy="646331"/>
          </a:xfrm>
          <a:prstGeom prst="rect">
            <a:avLst/>
          </a:prstGeom>
        </p:spPr>
        <p:txBody>
          <a:bodyPr wrap="none">
            <a:spAutoFit/>
          </a:bodyPr>
          <a:lstStyle/>
          <a:p>
            <a:r>
              <a:rPr lang="tr-TR" sz="3600" dirty="0"/>
              <a:t>1930’lar başı</a:t>
            </a:r>
          </a:p>
        </p:txBody>
      </p:sp>
      <p:sp>
        <p:nvSpPr>
          <p:cNvPr id="17" name="Dikdörtgen 16"/>
          <p:cNvSpPr/>
          <p:nvPr/>
        </p:nvSpPr>
        <p:spPr>
          <a:xfrm>
            <a:off x="14466369" y="11610529"/>
            <a:ext cx="3202287" cy="646331"/>
          </a:xfrm>
          <a:prstGeom prst="rect">
            <a:avLst/>
          </a:prstGeom>
        </p:spPr>
        <p:txBody>
          <a:bodyPr wrap="none">
            <a:spAutoFit/>
          </a:bodyPr>
          <a:lstStyle/>
          <a:p>
            <a:r>
              <a:rPr lang="tr-TR" sz="3600" dirty="0"/>
              <a:t>1950’ler ortaları</a:t>
            </a:r>
          </a:p>
        </p:txBody>
      </p:sp>
      <p:sp>
        <p:nvSpPr>
          <p:cNvPr id="18" name="Dikdörtgen 17"/>
          <p:cNvSpPr/>
          <p:nvPr/>
        </p:nvSpPr>
        <p:spPr>
          <a:xfrm>
            <a:off x="18550151" y="11633515"/>
            <a:ext cx="1723549" cy="646331"/>
          </a:xfrm>
          <a:prstGeom prst="rect">
            <a:avLst/>
          </a:prstGeom>
        </p:spPr>
        <p:txBody>
          <a:bodyPr wrap="none">
            <a:spAutoFit/>
          </a:bodyPr>
          <a:lstStyle/>
          <a:p>
            <a:r>
              <a:rPr lang="tr-TR" sz="3600" dirty="0"/>
              <a:t>1990’lar</a:t>
            </a:r>
          </a:p>
        </p:txBody>
      </p:sp>
    </p:spTree>
    <p:extLst>
      <p:ext uri="{BB962C8B-B14F-4D97-AF65-F5344CB8AC3E}">
        <p14:creationId xmlns:p14="http://schemas.microsoft.com/office/powerpoint/2010/main" val="29425187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31160" y="3113584"/>
            <a:ext cx="8229600" cy="1143000"/>
          </a:xfrm>
        </p:spPr>
        <p:txBody>
          <a:bodyPr>
            <a:normAutofit fontScale="90000"/>
          </a:bodyPr>
          <a:lstStyle/>
          <a:p>
            <a:pPr algn="ctr"/>
            <a:r>
              <a:rPr lang="tr-TR" sz="8000" b="1" dirty="0">
                <a:solidFill>
                  <a:srgbClr val="002060"/>
                </a:solidFill>
                <a:latin typeface="Calibri" pitchFamily="34" charset="0"/>
              </a:rPr>
              <a:t>Üretim Anlayışı (Production Orientation)</a:t>
            </a:r>
          </a:p>
        </p:txBody>
      </p:sp>
      <p:sp>
        <p:nvSpPr>
          <p:cNvPr id="3" name="İçerik Yer Tutucusu 2"/>
          <p:cNvSpPr>
            <a:spLocks noGrp="1"/>
          </p:cNvSpPr>
          <p:nvPr>
            <p:ph sz="quarter" idx="1"/>
          </p:nvPr>
        </p:nvSpPr>
        <p:spPr>
          <a:xfrm>
            <a:off x="671972" y="6764079"/>
            <a:ext cx="23040056" cy="9938320"/>
          </a:xfrm>
        </p:spPr>
        <p:txBody>
          <a:bodyPr/>
          <a:lstStyle/>
          <a:p>
            <a:pPr algn="just">
              <a:buFont typeface="Wingdings" pitchFamily="2" charset="2"/>
              <a:buChar char="ü"/>
            </a:pPr>
            <a:r>
              <a:rPr lang="tr-TR" dirty="0"/>
              <a:t>Talebin genellikle arzdan fazla olması nedeniyle müşteri bulmak zor ve önemli olmadığı için, işletmeler daha çok mamullerini düşük maliyetlerle, büyük ölçekli üretmeye önem vermişlerdir.</a:t>
            </a:r>
          </a:p>
          <a:p>
            <a:pPr algn="just">
              <a:buFont typeface="Wingdings" pitchFamily="2" charset="2"/>
              <a:buChar char="ü"/>
            </a:pPr>
            <a:endParaRPr lang="tr-TR" dirty="0"/>
          </a:p>
          <a:p>
            <a:pPr algn="just">
              <a:buFont typeface="Wingdings" pitchFamily="2" charset="2"/>
              <a:buChar char="ü"/>
            </a:pPr>
            <a:endParaRPr lang="tr-TR" dirty="0"/>
          </a:p>
        </p:txBody>
      </p:sp>
      <p:sp>
        <p:nvSpPr>
          <p:cNvPr id="4" name="İçerik Yer Tutucusu 2">
            <a:extLst>
              <a:ext uri="{FF2B5EF4-FFF2-40B4-BE49-F238E27FC236}">
                <a16:creationId xmlns:a16="http://schemas.microsoft.com/office/drawing/2014/main" id="{67FF92AA-182A-8D73-F1D3-38E9ED07C665}"/>
              </a:ext>
            </a:extLst>
          </p:cNvPr>
          <p:cNvSpPr txBox="1">
            <a:spLocks/>
          </p:cNvSpPr>
          <p:nvPr/>
        </p:nvSpPr>
        <p:spPr>
          <a:xfrm>
            <a:off x="491952" y="9018240"/>
            <a:ext cx="23400096" cy="3457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dirty="0"/>
              <a:t>Yönetim anlayışı, ‘</a:t>
            </a:r>
            <a:r>
              <a:rPr lang="tr-TR" b="1" dirty="0"/>
              <a:t>ne üretirsem onu satarım</a:t>
            </a:r>
            <a:r>
              <a:rPr lang="tr-TR" dirty="0"/>
              <a:t>’ şeklinde özetlenebilir; çünkü yöneticilerde, ‘iyi bir mal kendi kendini satar’ düşüncesi hakimdir.</a:t>
            </a:r>
          </a:p>
          <a:p>
            <a:pPr algn="just">
              <a:buFont typeface="Wingdings" pitchFamily="2" charset="2"/>
              <a:buChar char="ü"/>
            </a:pPr>
            <a:endParaRPr lang="tr-TR" dirty="0"/>
          </a:p>
          <a:p>
            <a:pPr algn="just">
              <a:buFont typeface="Wingdings" pitchFamily="2" charset="2"/>
              <a:buChar char="ü"/>
            </a:pPr>
            <a:endParaRPr lang="tr-TR" dirty="0"/>
          </a:p>
          <a:p>
            <a:pPr marL="0" indent="0">
              <a:buFont typeface="Arial" pitchFamily="34" charset="0"/>
              <a:buNone/>
            </a:pPr>
            <a:endParaRPr lang="tr-TR" dirty="0"/>
          </a:p>
        </p:txBody>
      </p:sp>
      <p:sp>
        <p:nvSpPr>
          <p:cNvPr id="5" name="İçerik Yer Tutucusu 2">
            <a:extLst>
              <a:ext uri="{FF2B5EF4-FFF2-40B4-BE49-F238E27FC236}">
                <a16:creationId xmlns:a16="http://schemas.microsoft.com/office/drawing/2014/main" id="{73E052E0-858B-9D5B-BF03-078724ABA9D8}"/>
              </a:ext>
            </a:extLst>
          </p:cNvPr>
          <p:cNvSpPr txBox="1">
            <a:spLocks/>
          </p:cNvSpPr>
          <p:nvPr/>
        </p:nvSpPr>
        <p:spPr>
          <a:xfrm>
            <a:off x="642696" y="10617628"/>
            <a:ext cx="19943712" cy="1945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a:t>Otomobil sanayinin kurucusu Henry Ford’un 1910’larda, ‘T Modeli’ olarak bilinen, standart tek tip ve siyah renkli ucuz arabaları üretirken söylediği ünlü, ‘müşteri istediği renkte arabayı seçebilir, siyah olmak şartıyla’ sözü, bu anlayışı en iyi şekilde simgelemektedir.</a:t>
            </a:r>
          </a:p>
          <a:p>
            <a:pPr marL="0" indent="0" algn="just">
              <a:buFont typeface="Arial" pitchFamily="34" charset="0"/>
              <a:buNone/>
            </a:pPr>
            <a:endParaRPr lang="tr-TR"/>
          </a:p>
          <a:p>
            <a:pPr marL="0" indent="0">
              <a:buFont typeface="Arial" pitchFamily="34" charset="0"/>
              <a:buNone/>
            </a:pPr>
            <a:endParaRPr lang="tr-TR" dirty="0"/>
          </a:p>
        </p:txBody>
      </p:sp>
      <p:pic>
        <p:nvPicPr>
          <p:cNvPr id="6" name="Resim 5">
            <a:extLst>
              <a:ext uri="{FF2B5EF4-FFF2-40B4-BE49-F238E27FC236}">
                <a16:creationId xmlns:a16="http://schemas.microsoft.com/office/drawing/2014/main" id="{77D6017A-1073-F89C-1AAB-782E2C14A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6216" y="2227048"/>
            <a:ext cx="7009234" cy="4464957"/>
          </a:xfrm>
          <a:prstGeom prst="rect">
            <a:avLst/>
          </a:prstGeom>
        </p:spPr>
      </p:pic>
    </p:spTree>
    <p:extLst>
      <p:ext uri="{BB962C8B-B14F-4D97-AF65-F5344CB8AC3E}">
        <p14:creationId xmlns:p14="http://schemas.microsoft.com/office/powerpoint/2010/main" val="36807458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0720" y="881336"/>
            <a:ext cx="18074008" cy="1512168"/>
          </a:xfrm>
        </p:spPr>
        <p:txBody>
          <a:bodyPr>
            <a:normAutofit/>
          </a:bodyPr>
          <a:lstStyle/>
          <a:p>
            <a:pPr algn="ctr"/>
            <a:r>
              <a:rPr lang="tr-TR" sz="7200" b="1" dirty="0">
                <a:solidFill>
                  <a:srgbClr val="002060"/>
                </a:solidFill>
                <a:latin typeface="Calibri" pitchFamily="34" charset="0"/>
              </a:rPr>
              <a:t>Satış Anlayışı (Sales Orientation)</a:t>
            </a:r>
          </a:p>
        </p:txBody>
      </p:sp>
      <p:sp>
        <p:nvSpPr>
          <p:cNvPr id="3" name="İçerik Yer Tutucusu 2"/>
          <p:cNvSpPr>
            <a:spLocks noGrp="1"/>
          </p:cNvSpPr>
          <p:nvPr>
            <p:ph sz="quarter" idx="1"/>
          </p:nvPr>
        </p:nvSpPr>
        <p:spPr>
          <a:xfrm>
            <a:off x="670720" y="2969568"/>
            <a:ext cx="21383872" cy="2161456"/>
          </a:xfrm>
        </p:spPr>
        <p:txBody>
          <a:bodyPr/>
          <a:lstStyle/>
          <a:p>
            <a:pPr algn="just">
              <a:buFont typeface="Wingdings" pitchFamily="2" charset="2"/>
              <a:buChar char="ü"/>
            </a:pPr>
            <a:r>
              <a:rPr lang="tr-TR" dirty="0"/>
              <a:t>Malları ‘</a:t>
            </a:r>
            <a:r>
              <a:rPr lang="tr-TR" b="1" i="1" dirty="0"/>
              <a:t>üretmenin’ değil, ‘satmanın en büyük sorun’ olduğu</a:t>
            </a:r>
            <a:r>
              <a:rPr lang="tr-TR" dirty="0"/>
              <a:t>; işletmenin yoğun biçimde </a:t>
            </a:r>
            <a:r>
              <a:rPr lang="tr-TR" b="1" dirty="0"/>
              <a:t>tutundurma çabaları</a:t>
            </a:r>
            <a:r>
              <a:rPr lang="tr-TR" dirty="0"/>
              <a:t>na yöneldiği bu aşamada, işletme yönetiminde satışın ve satış yöneticilerinin önemi ve sorumlulukları artmıştır.</a:t>
            </a:r>
          </a:p>
        </p:txBody>
      </p:sp>
      <p:sp>
        <p:nvSpPr>
          <p:cNvPr id="4" name="İçerik Yer Tutucusu 2">
            <a:extLst>
              <a:ext uri="{FF2B5EF4-FFF2-40B4-BE49-F238E27FC236}">
                <a16:creationId xmlns:a16="http://schemas.microsoft.com/office/drawing/2014/main" id="{7EF5E585-22F2-9FF7-4B40-63396C7E95FD}"/>
              </a:ext>
            </a:extLst>
          </p:cNvPr>
          <p:cNvSpPr txBox="1">
            <a:spLocks/>
          </p:cNvSpPr>
          <p:nvPr/>
        </p:nvSpPr>
        <p:spPr>
          <a:xfrm>
            <a:off x="814736" y="4841776"/>
            <a:ext cx="21383872"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a:t>Satış anlayışının tipik düşünce tarzı, ‘</a:t>
            </a:r>
            <a:r>
              <a:rPr lang="tr-TR" b="1"/>
              <a:t>ne üretirsem onu satarım, yeter ki satmasını bileyim’ </a:t>
            </a:r>
            <a:r>
              <a:rPr lang="tr-TR"/>
              <a:t>şeklinde ifade edilebilir. Yöneticilerde yaratıcı reklam ve yaratıcı satışçılıkla tüketicinin satışa olan direncinin aşılacağı ve onun malı satın almaya ikna edileceği görüşü hakimdir.</a:t>
            </a:r>
            <a:endParaRPr lang="tr-TR" dirty="0"/>
          </a:p>
        </p:txBody>
      </p:sp>
    </p:spTree>
    <p:extLst>
      <p:ext uri="{BB962C8B-B14F-4D97-AF65-F5344CB8AC3E}">
        <p14:creationId xmlns:p14="http://schemas.microsoft.com/office/powerpoint/2010/main" val="7334932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71120" y="521296"/>
            <a:ext cx="16306800" cy="1981200"/>
          </a:xfrm>
        </p:spPr>
        <p:txBody>
          <a:bodyPr>
            <a:noAutofit/>
          </a:bodyPr>
          <a:lstStyle/>
          <a:p>
            <a:pPr algn="ctr"/>
            <a:r>
              <a:rPr lang="tr-TR" sz="5600" b="1" dirty="0">
                <a:solidFill>
                  <a:srgbClr val="002060"/>
                </a:solidFill>
                <a:latin typeface="Calibri" pitchFamily="34" charset="0"/>
              </a:rPr>
              <a:t>Pazarlama Anlayışı (Pazar Yönlü/Müşteri Odaklı Anlayış) (Market Customer/Marketing Orientation)</a:t>
            </a:r>
          </a:p>
        </p:txBody>
      </p:sp>
      <p:sp>
        <p:nvSpPr>
          <p:cNvPr id="3" name="İçerik Yer Tutucusu 2"/>
          <p:cNvSpPr>
            <a:spLocks noGrp="1"/>
          </p:cNvSpPr>
          <p:nvPr>
            <p:ph sz="quarter" idx="1"/>
          </p:nvPr>
        </p:nvSpPr>
        <p:spPr>
          <a:xfrm>
            <a:off x="958752" y="3329609"/>
            <a:ext cx="22034448" cy="2952328"/>
          </a:xfrm>
        </p:spPr>
        <p:txBody>
          <a:bodyPr/>
          <a:lstStyle/>
          <a:p>
            <a:pPr algn="just">
              <a:buFont typeface="Wingdings" pitchFamily="2" charset="2"/>
              <a:buChar char="ü"/>
            </a:pPr>
            <a:r>
              <a:rPr lang="tr-TR" dirty="0"/>
              <a:t>1950’lerin ortalarında bazı büyük işletmelerde pazarlama anlayışı uygulaması gelişmeye başlamıştır. </a:t>
            </a:r>
            <a:r>
              <a:rPr lang="tr-TR" b="1" i="1" dirty="0"/>
              <a:t>Tüketiciyi tatmin ederek kar sağlama </a:t>
            </a:r>
            <a:r>
              <a:rPr lang="tr-TR" dirty="0"/>
              <a:t>anlayışı, 1960’larda ABD’de, 1970’lerde ise diğer gelişmiş ülkelerde yaygınlaşmıştır.</a:t>
            </a:r>
          </a:p>
        </p:txBody>
      </p:sp>
    </p:spTree>
    <p:extLst>
      <p:ext uri="{BB962C8B-B14F-4D97-AF65-F5344CB8AC3E}">
        <p14:creationId xmlns:p14="http://schemas.microsoft.com/office/powerpoint/2010/main" val="11637693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38872" y="1169368"/>
            <a:ext cx="17857984" cy="1944216"/>
          </a:xfrm>
        </p:spPr>
        <p:txBody>
          <a:bodyPr>
            <a:noAutofit/>
          </a:bodyPr>
          <a:lstStyle/>
          <a:p>
            <a:pPr algn="ctr"/>
            <a:r>
              <a:rPr lang="tr-TR" sz="5600" b="1" dirty="0">
                <a:solidFill>
                  <a:srgbClr val="002060"/>
                </a:solidFill>
                <a:latin typeface="Calibri" pitchFamily="34" charset="0"/>
              </a:rPr>
              <a:t>Toplumsal Pazarlama Anlayışı (Societal Marketing)</a:t>
            </a:r>
          </a:p>
        </p:txBody>
      </p:sp>
      <p:sp>
        <p:nvSpPr>
          <p:cNvPr id="3" name="İçerik Yer Tutucusu 2"/>
          <p:cNvSpPr>
            <a:spLocks noGrp="1"/>
          </p:cNvSpPr>
          <p:nvPr>
            <p:ph sz="quarter" idx="1"/>
          </p:nvPr>
        </p:nvSpPr>
        <p:spPr>
          <a:xfrm>
            <a:off x="839214" y="4481736"/>
            <a:ext cx="23544112" cy="3529608"/>
          </a:xfrm>
        </p:spPr>
        <p:txBody>
          <a:bodyPr/>
          <a:lstStyle/>
          <a:p>
            <a:pPr algn="just">
              <a:buFont typeface="Wingdings" pitchFamily="2" charset="2"/>
              <a:buChar char="ü"/>
            </a:pPr>
            <a:r>
              <a:rPr lang="tr-TR" dirty="0"/>
              <a:t>Toplumsal pazarlama kavramı, pazarlama kavramı ile tamamen uyum içindedir ama ek olarak </a:t>
            </a:r>
            <a:r>
              <a:rPr lang="tr-TR" i="1" dirty="0"/>
              <a:t>toplumun ortak çıkarlarını </a:t>
            </a:r>
            <a:r>
              <a:rPr lang="tr-TR" dirty="0"/>
              <a:t>da dikkate almaktadır.</a:t>
            </a:r>
          </a:p>
          <a:p>
            <a:pPr algn="just">
              <a:buFont typeface="Wingdings" pitchFamily="2" charset="2"/>
              <a:buChar char="ü"/>
            </a:pPr>
            <a:endParaRPr lang="tr-TR" dirty="0"/>
          </a:p>
          <a:p>
            <a:pPr algn="just">
              <a:buFont typeface="Wingdings" pitchFamily="2" charset="2"/>
              <a:buChar char="ü"/>
            </a:pPr>
            <a:endParaRPr lang="tr-TR" dirty="0"/>
          </a:p>
        </p:txBody>
      </p:sp>
      <p:sp>
        <p:nvSpPr>
          <p:cNvPr id="4" name="İçerik Yer Tutucusu 2">
            <a:extLst>
              <a:ext uri="{FF2B5EF4-FFF2-40B4-BE49-F238E27FC236}">
                <a16:creationId xmlns:a16="http://schemas.microsoft.com/office/drawing/2014/main" id="{65F52557-6194-697F-B21C-4391BA80DE87}"/>
              </a:ext>
            </a:extLst>
          </p:cNvPr>
          <p:cNvSpPr txBox="1">
            <a:spLocks/>
          </p:cNvSpPr>
          <p:nvPr/>
        </p:nvSpPr>
        <p:spPr>
          <a:xfrm>
            <a:off x="833465" y="6353944"/>
            <a:ext cx="22896040" cy="5545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i="1" dirty="0"/>
              <a:t>Toplumsal pazarlama kavramına göre, pazarlama stratejisi müşterilere değer sunup ihtiyaçlarını karşılarken, bunu hem onların hem de genelde toplumun uzun vadeli olarak refahını koruyacak veya geliştirecek şekilde yapmalıdır.</a:t>
            </a:r>
          </a:p>
        </p:txBody>
      </p:sp>
      <p:sp>
        <p:nvSpPr>
          <p:cNvPr id="5" name="İçerik Yer Tutucusu 2">
            <a:extLst>
              <a:ext uri="{FF2B5EF4-FFF2-40B4-BE49-F238E27FC236}">
                <a16:creationId xmlns:a16="http://schemas.microsoft.com/office/drawing/2014/main" id="{8979729B-B982-EEFD-AAF4-03FFA7B44368}"/>
              </a:ext>
            </a:extLst>
          </p:cNvPr>
          <p:cNvSpPr txBox="1">
            <a:spLocks/>
          </p:cNvSpPr>
          <p:nvPr/>
        </p:nvSpPr>
        <p:spPr>
          <a:xfrm>
            <a:off x="842592" y="8020669"/>
            <a:ext cx="22896039" cy="43099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tr-TR"/>
              <a:t>Bu pazarlama yönetimi felsefesinde; </a:t>
            </a:r>
            <a:r>
              <a:rPr lang="tr-TR" b="1" i="1"/>
              <a:t>işletmenin karları, tüketici istekleri </a:t>
            </a:r>
            <a:r>
              <a:rPr lang="tr-TR"/>
              <a:t>ve</a:t>
            </a:r>
            <a:r>
              <a:rPr lang="tr-TR" b="1" i="1"/>
              <a:t> toplumun çıkarları</a:t>
            </a:r>
            <a:r>
              <a:rPr lang="tr-TR"/>
              <a:t> unsurlarının dengesi göz önünde tutulmaktadır.</a:t>
            </a:r>
            <a:endParaRPr lang="tr-TR" dirty="0"/>
          </a:p>
        </p:txBody>
      </p:sp>
    </p:spTree>
    <p:extLst>
      <p:ext uri="{BB962C8B-B14F-4D97-AF65-F5344CB8AC3E}">
        <p14:creationId xmlns:p14="http://schemas.microsoft.com/office/powerpoint/2010/main" val="15698072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edefi tam vurmuş üç dart">
            <a:extLst>
              <a:ext uri="{FF2B5EF4-FFF2-40B4-BE49-F238E27FC236}">
                <a16:creationId xmlns:a16="http://schemas.microsoft.com/office/drawing/2014/main" id="{9E711A47-0B67-574E-9BD1-BE985DF94204}"/>
              </a:ext>
            </a:extLst>
          </p:cNvPr>
          <p:cNvPicPr>
            <a:picLocks noChangeAspect="1"/>
          </p:cNvPicPr>
          <p:nvPr/>
        </p:nvPicPr>
        <p:blipFill rotWithShape="1">
          <a:blip r:embed="rId2"/>
          <a:srcRect l="15818" r="126"/>
          <a:stretch/>
        </p:blipFill>
        <p:spPr>
          <a:xfrm>
            <a:off x="7046976" y="20"/>
            <a:ext cx="17337024" cy="13715980"/>
          </a:xfrm>
          <a:prstGeom prst="rect">
            <a:avLst/>
          </a:prstGeom>
        </p:spPr>
      </p:pic>
      <p:sp>
        <p:nvSpPr>
          <p:cNvPr id="2" name="Başlık 1">
            <a:extLst>
              <a:ext uri="{FF2B5EF4-FFF2-40B4-BE49-F238E27FC236}">
                <a16:creationId xmlns:a16="http://schemas.microsoft.com/office/drawing/2014/main" id="{0573B4B4-1F08-73C6-0301-A4CFC0C87D39}"/>
              </a:ext>
            </a:extLst>
          </p:cNvPr>
          <p:cNvSpPr>
            <a:spLocks noGrp="1"/>
          </p:cNvSpPr>
          <p:nvPr>
            <p:ph type="title"/>
          </p:nvPr>
        </p:nvSpPr>
        <p:spPr>
          <a:xfrm>
            <a:off x="742188" y="2322576"/>
            <a:ext cx="6876288" cy="2249424"/>
          </a:xfrm>
        </p:spPr>
        <p:txBody>
          <a:bodyPr anchor="b">
            <a:normAutofit/>
          </a:bodyPr>
          <a:lstStyle/>
          <a:p>
            <a:r>
              <a:rPr lang="tr-TR" sz="6000" dirty="0"/>
              <a:t>Pazarlama Karması Unsurları</a:t>
            </a:r>
          </a:p>
        </p:txBody>
      </p:sp>
      <p:sp>
        <p:nvSpPr>
          <p:cNvPr id="8" name="İçerik Yer Tutucusu 2">
            <a:extLst>
              <a:ext uri="{FF2B5EF4-FFF2-40B4-BE49-F238E27FC236}">
                <a16:creationId xmlns:a16="http://schemas.microsoft.com/office/drawing/2014/main" id="{5745DF2E-26E9-2653-263F-A6832E91AB90}"/>
              </a:ext>
            </a:extLst>
          </p:cNvPr>
          <p:cNvSpPr>
            <a:spLocks noGrp="1"/>
          </p:cNvSpPr>
          <p:nvPr>
            <p:ph idx="1"/>
          </p:nvPr>
        </p:nvSpPr>
        <p:spPr>
          <a:xfrm>
            <a:off x="742187" y="5436108"/>
            <a:ext cx="14821662" cy="7540752"/>
          </a:xfrm>
        </p:spPr>
        <p:txBody>
          <a:bodyPr anchor="t">
            <a:noAutofit/>
          </a:bodyPr>
          <a:lstStyle/>
          <a:p>
            <a:r>
              <a:rPr lang="tr-TR" sz="4400" dirty="0"/>
              <a:t>Pazarlama karması (pazar sunumu) ile ifade edilen, işletmenin tüm pazarlama faaliyetlerini içine alan yapıdır.</a:t>
            </a:r>
          </a:p>
          <a:p>
            <a:r>
              <a:rPr lang="tr-TR" sz="4400" dirty="0"/>
              <a:t>Pazarlama karması en popüler ve bilinen ismiyle İngilizce baş harflerinin oluşturduğu, 4P’den (Product, </a:t>
            </a:r>
            <a:r>
              <a:rPr lang="tr-TR" sz="4400" dirty="0" err="1"/>
              <a:t>Price</a:t>
            </a:r>
            <a:r>
              <a:rPr lang="tr-TR" sz="4400" dirty="0"/>
              <a:t>, </a:t>
            </a:r>
            <a:r>
              <a:rPr lang="tr-TR" sz="4400" dirty="0" err="1"/>
              <a:t>Place</a:t>
            </a:r>
            <a:r>
              <a:rPr lang="tr-TR" sz="4400" dirty="0"/>
              <a:t>, </a:t>
            </a:r>
            <a:r>
              <a:rPr lang="tr-TR" sz="4400" dirty="0" err="1"/>
              <a:t>Promotion</a:t>
            </a:r>
            <a:r>
              <a:rPr lang="tr-TR" sz="4400" dirty="0"/>
              <a:t>-ürün, fiyat, dağıtım, pazarlama iletişimi) oluşmaktadır. </a:t>
            </a:r>
          </a:p>
          <a:p>
            <a:r>
              <a:rPr lang="tr-TR" sz="4400" dirty="0"/>
              <a:t>Hedef pazar içinde bulunan tüketicilerin bir takım tercihleri bulunmakta ve pazarlama yöneticileri bu tercihleri belirleyerek onlara en iyi pazarlama karmalarını sunmaya çalışmaktadır.</a:t>
            </a:r>
          </a:p>
        </p:txBody>
      </p:sp>
    </p:spTree>
    <p:extLst>
      <p:ext uri="{BB962C8B-B14F-4D97-AF65-F5344CB8AC3E}">
        <p14:creationId xmlns:p14="http://schemas.microsoft.com/office/powerpoint/2010/main" val="29559043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0DFD4D-1D96-D56F-8506-C4175AA6A7C9}"/>
              </a:ext>
            </a:extLst>
          </p:cNvPr>
          <p:cNvSpPr>
            <a:spLocks noGrp="1"/>
          </p:cNvSpPr>
          <p:nvPr>
            <p:ph type="title"/>
          </p:nvPr>
        </p:nvSpPr>
        <p:spPr>
          <a:xfrm>
            <a:off x="1523680" y="2276531"/>
            <a:ext cx="9089524" cy="2802366"/>
          </a:xfrm>
        </p:spPr>
        <p:txBody>
          <a:bodyPr anchor="t">
            <a:normAutofit/>
          </a:bodyPr>
          <a:lstStyle/>
          <a:p>
            <a:r>
              <a:rPr lang="tr-TR" sz="6400"/>
              <a:t>Ürün	</a:t>
            </a:r>
          </a:p>
        </p:txBody>
      </p:sp>
      <p:sp>
        <p:nvSpPr>
          <p:cNvPr id="3" name="İçerik Yer Tutucusu 2">
            <a:extLst>
              <a:ext uri="{FF2B5EF4-FFF2-40B4-BE49-F238E27FC236}">
                <a16:creationId xmlns:a16="http://schemas.microsoft.com/office/drawing/2014/main" id="{C7B535AE-6B58-531C-310B-5B2C62BA3C16}"/>
              </a:ext>
            </a:extLst>
          </p:cNvPr>
          <p:cNvSpPr>
            <a:spLocks noGrp="1"/>
          </p:cNvSpPr>
          <p:nvPr>
            <p:ph idx="1"/>
          </p:nvPr>
        </p:nvSpPr>
        <p:spPr>
          <a:xfrm>
            <a:off x="0" y="3677712"/>
            <a:ext cx="12247120" cy="7450472"/>
          </a:xfrm>
        </p:spPr>
        <p:txBody>
          <a:bodyPr>
            <a:normAutofit/>
          </a:bodyPr>
          <a:lstStyle/>
          <a:p>
            <a:r>
              <a:rPr lang="tr-TR" sz="4000" dirty="0"/>
              <a:t>Ürün, tüketicilerin, fiziksel ihtiyaçlarından sağladığı faydalardan ya da karakteristik özelliklerinden dolayı talep ettikleri soyut veya somut her şeyi ifade eder.</a:t>
            </a:r>
          </a:p>
          <a:p>
            <a:r>
              <a:rPr lang="tr-TR" sz="4000" dirty="0"/>
              <a:t>Tüketiciler açısından ürün, fayda sağlayan her şeyi ifade ederken; işletme açısından, fiziksel özellikleriyle, dizaynıyla, özellikleriyle, stiliyle ya da servis imkanlarıyla fayda yaratmada etkisi bulunan ve tüketici memnuniyeti yaratan her şeyi ifade etmektedir. </a:t>
            </a:r>
          </a:p>
          <a:p>
            <a:r>
              <a:rPr lang="tr-TR" sz="4000" dirty="0"/>
              <a:t>Pazarlama açısından, ürünün tüketici tarafından nasıl algılandığının önemi oldukça büyüktür.</a:t>
            </a:r>
          </a:p>
        </p:txBody>
      </p:sp>
      <p:pic>
        <p:nvPicPr>
          <p:cNvPr id="5" name="Picture 4" descr="Sarı renkli arka plan üzerinde, çizilen ışınlar ve kablosuyla ampul">
            <a:extLst>
              <a:ext uri="{FF2B5EF4-FFF2-40B4-BE49-F238E27FC236}">
                <a16:creationId xmlns:a16="http://schemas.microsoft.com/office/drawing/2014/main" id="{D2477C40-958C-1E25-2C92-13AB45242B4A}"/>
              </a:ext>
            </a:extLst>
          </p:cNvPr>
          <p:cNvPicPr>
            <a:picLocks noChangeAspect="1"/>
          </p:cNvPicPr>
          <p:nvPr/>
        </p:nvPicPr>
        <p:blipFill rotWithShape="1">
          <a:blip r:embed="rId2"/>
          <a:srcRect l="34456"/>
          <a:stretch/>
        </p:blipFill>
        <p:spPr>
          <a:xfrm>
            <a:off x="12165496" y="1854554"/>
            <a:ext cx="10668320" cy="10010092"/>
          </a:xfrm>
          <a:prstGeom prst="rect">
            <a:avLst/>
          </a:prstGeom>
        </p:spPr>
      </p:pic>
    </p:spTree>
    <p:extLst>
      <p:ext uri="{BB962C8B-B14F-4D97-AF65-F5344CB8AC3E}">
        <p14:creationId xmlns:p14="http://schemas.microsoft.com/office/powerpoint/2010/main" val="2962156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44F0E8-5FE9-FF8C-66EF-919D80E67E19}"/>
              </a:ext>
            </a:extLst>
          </p:cNvPr>
          <p:cNvSpPr>
            <a:spLocks noGrp="1"/>
          </p:cNvSpPr>
          <p:nvPr>
            <p:ph type="title"/>
          </p:nvPr>
        </p:nvSpPr>
        <p:spPr>
          <a:xfrm>
            <a:off x="1523604" y="480483"/>
            <a:ext cx="21520108" cy="2456598"/>
          </a:xfrm>
        </p:spPr>
        <p:txBody>
          <a:bodyPr>
            <a:normAutofit/>
          </a:bodyPr>
          <a:lstStyle/>
          <a:p>
            <a:r>
              <a:rPr lang="tr-TR" sz="8000"/>
              <a:t>Fiyat</a:t>
            </a:r>
          </a:p>
        </p:txBody>
      </p:sp>
      <p:sp>
        <p:nvSpPr>
          <p:cNvPr id="3" name="İçerik Yer Tutucusu 2">
            <a:extLst>
              <a:ext uri="{FF2B5EF4-FFF2-40B4-BE49-F238E27FC236}">
                <a16:creationId xmlns:a16="http://schemas.microsoft.com/office/drawing/2014/main" id="{5378CA3E-3FEA-72DF-DD27-0FC82940AB63}"/>
              </a:ext>
            </a:extLst>
          </p:cNvPr>
          <p:cNvSpPr>
            <a:spLocks noGrp="1"/>
          </p:cNvSpPr>
          <p:nvPr>
            <p:ph idx="1"/>
          </p:nvPr>
        </p:nvSpPr>
        <p:spPr>
          <a:xfrm>
            <a:off x="1523604" y="4229100"/>
            <a:ext cx="12039996" cy="8115300"/>
          </a:xfrm>
        </p:spPr>
        <p:txBody>
          <a:bodyPr anchor="ctr">
            <a:normAutofit/>
          </a:bodyPr>
          <a:lstStyle/>
          <a:p>
            <a:r>
              <a:rPr lang="tr-TR" sz="3800" dirty="0"/>
              <a:t>Fiyat dar anlamda bir ürün için ödenen miktardır. </a:t>
            </a:r>
          </a:p>
          <a:p>
            <a:r>
              <a:rPr lang="tr-TR" sz="3800" dirty="0"/>
              <a:t>Geniş anlamda ise, bir ürünün sağladığı faydaya sahip olmak ya da kullanmak için, tüketicilerin değişime konu olacak her türlü değerinin karşılığını ifade eder. </a:t>
            </a:r>
          </a:p>
          <a:p>
            <a:r>
              <a:rPr lang="tr-TR" sz="3800" dirty="0"/>
              <a:t>Fiyatlandırma stratejileri, müşteri değeri, rekabet avantajı ve karlılık hedefleriyle uyumlu olmalıdır.</a:t>
            </a:r>
          </a:p>
          <a:p>
            <a:r>
              <a:rPr lang="tr-TR" sz="3800" dirty="0"/>
              <a:t>Fiyatın, tüketicilerin satın alma davranışı üzerinde büyük etkisi bulunmaktadır. İşletme açısından ise, fiyat bir kazanç aracıdır. </a:t>
            </a:r>
          </a:p>
          <a:p>
            <a:r>
              <a:rPr lang="tr-TR" sz="3800" dirty="0"/>
              <a:t>Ayrıca fiyat, pazarlama karması elemanları içerisinde, değişikliklere en çabuk ayak uyduran elemandır</a:t>
            </a:r>
          </a:p>
        </p:txBody>
      </p:sp>
      <p:pic>
        <p:nvPicPr>
          <p:cNvPr id="5" name="Picture 4" descr="Antika yazar kasa tuşları">
            <a:extLst>
              <a:ext uri="{FF2B5EF4-FFF2-40B4-BE49-F238E27FC236}">
                <a16:creationId xmlns:a16="http://schemas.microsoft.com/office/drawing/2014/main" id="{4AA9814F-9033-D9D4-AA7B-F90BDD1DAF34}"/>
              </a:ext>
            </a:extLst>
          </p:cNvPr>
          <p:cNvPicPr>
            <a:picLocks noChangeAspect="1"/>
          </p:cNvPicPr>
          <p:nvPr/>
        </p:nvPicPr>
        <p:blipFill rotWithShape="1">
          <a:blip r:embed="rId2"/>
          <a:srcRect l="22088" r="25451"/>
          <a:stretch/>
        </p:blipFill>
        <p:spPr>
          <a:xfrm>
            <a:off x="14861889" y="4642953"/>
            <a:ext cx="6007234" cy="7614822"/>
          </a:xfrm>
          <a:prstGeom prst="rect">
            <a:avLst/>
          </a:prstGeom>
        </p:spPr>
      </p:pic>
    </p:spTree>
    <p:extLst>
      <p:ext uri="{BB962C8B-B14F-4D97-AF65-F5344CB8AC3E}">
        <p14:creationId xmlns:p14="http://schemas.microsoft.com/office/powerpoint/2010/main" val="113824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964443-918A-D3D3-3760-1E865195602F}"/>
              </a:ext>
            </a:extLst>
          </p:cNvPr>
          <p:cNvSpPr>
            <a:spLocks noGrp="1"/>
          </p:cNvSpPr>
          <p:nvPr>
            <p:ph type="title"/>
          </p:nvPr>
        </p:nvSpPr>
        <p:spPr>
          <a:xfrm>
            <a:off x="1232563" y="762001"/>
            <a:ext cx="9842374" cy="1959886"/>
          </a:xfrm>
        </p:spPr>
        <p:txBody>
          <a:bodyPr anchor="b">
            <a:normAutofit/>
          </a:bodyPr>
          <a:lstStyle/>
          <a:p>
            <a:r>
              <a:rPr lang="tr-TR" sz="6400" dirty="0"/>
              <a:t>Dağıtım</a:t>
            </a:r>
          </a:p>
        </p:txBody>
      </p:sp>
      <p:sp>
        <p:nvSpPr>
          <p:cNvPr id="3" name="İçerik Yer Tutucusu 2">
            <a:extLst>
              <a:ext uri="{FF2B5EF4-FFF2-40B4-BE49-F238E27FC236}">
                <a16:creationId xmlns:a16="http://schemas.microsoft.com/office/drawing/2014/main" id="{1A8EA235-5F3E-3694-48D7-6103DB72FADD}"/>
              </a:ext>
            </a:extLst>
          </p:cNvPr>
          <p:cNvSpPr>
            <a:spLocks noGrp="1"/>
          </p:cNvSpPr>
          <p:nvPr>
            <p:ph idx="1"/>
          </p:nvPr>
        </p:nvSpPr>
        <p:spPr>
          <a:xfrm>
            <a:off x="1232562" y="3607274"/>
            <a:ext cx="13309060" cy="6895664"/>
          </a:xfrm>
        </p:spPr>
        <p:txBody>
          <a:bodyPr anchor="t">
            <a:noAutofit/>
          </a:bodyPr>
          <a:lstStyle/>
          <a:p>
            <a:r>
              <a:rPr lang="tr-TR" sz="4400" dirty="0"/>
              <a:t>Ürünlerin, hedef tüketiciye akışıdır. </a:t>
            </a:r>
          </a:p>
          <a:p>
            <a:r>
              <a:rPr lang="tr-TR" sz="4400" dirty="0"/>
              <a:t>Dağıtım kanallarının seçimi, diğer pazarlama karması elemanlarını doğrudan etkileyeceğinden, oldukça büyük önem arz etmektedir.</a:t>
            </a:r>
          </a:p>
          <a:p>
            <a:r>
              <a:rPr lang="tr-TR" sz="4400" dirty="0"/>
              <a:t>Dağıtım, işletmenin ürünlerini/hizmetlerini, fiziksel ve ya dijital olarak taşıyarak, depolayarak ve dağıtarak, son tüketiciye ulaştırmasından dolayı, rekabet içerisinde önemli bir silahtır. </a:t>
            </a:r>
          </a:p>
          <a:p>
            <a:r>
              <a:rPr lang="tr-TR" sz="4400" dirty="0"/>
              <a:t>Üretim yeri ile tüketim yerlerini birbirine bağlayan ve işletmelerin içerisinden geçen bir köprü denebilir.</a:t>
            </a:r>
          </a:p>
          <a:p>
            <a:r>
              <a:rPr lang="tr-TR" sz="4400" dirty="0"/>
              <a:t>Özellikle tüketiciler ile iletişim noktasında, işletmeye bilgi sağlama açısından, müşteri memnuniyeti sağlama noktasında işletmeler için etkili bir pazarlama karmasını oluşturmaktadır.</a:t>
            </a:r>
          </a:p>
        </p:txBody>
      </p:sp>
      <p:pic>
        <p:nvPicPr>
          <p:cNvPr id="5" name="Picture 4" descr="Taşıyıcı bantta mukavva kutular">
            <a:extLst>
              <a:ext uri="{FF2B5EF4-FFF2-40B4-BE49-F238E27FC236}">
                <a16:creationId xmlns:a16="http://schemas.microsoft.com/office/drawing/2014/main" id="{64BA540F-7AFD-314A-79F0-BDAD340C917B}"/>
              </a:ext>
            </a:extLst>
          </p:cNvPr>
          <p:cNvPicPr>
            <a:picLocks noChangeAspect="1"/>
          </p:cNvPicPr>
          <p:nvPr/>
        </p:nvPicPr>
        <p:blipFill rotWithShape="1">
          <a:blip r:embed="rId2"/>
          <a:srcRect l="31696" r="20405" b="-1"/>
          <a:stretch/>
        </p:blipFill>
        <p:spPr>
          <a:xfrm>
            <a:off x="14541625" y="20"/>
            <a:ext cx="9842374" cy="13715980"/>
          </a:xfrm>
          <a:prstGeom prst="rect">
            <a:avLst/>
          </a:prstGeom>
        </p:spPr>
      </p:pic>
    </p:spTree>
    <p:extLst>
      <p:ext uri="{BB962C8B-B14F-4D97-AF65-F5344CB8AC3E}">
        <p14:creationId xmlns:p14="http://schemas.microsoft.com/office/powerpoint/2010/main" val="3682774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85AE55-BDA8-883F-61A8-62354388FD1D}"/>
              </a:ext>
            </a:extLst>
          </p:cNvPr>
          <p:cNvSpPr>
            <a:spLocks noGrp="1"/>
          </p:cNvSpPr>
          <p:nvPr>
            <p:ph type="title"/>
          </p:nvPr>
        </p:nvSpPr>
        <p:spPr>
          <a:xfrm>
            <a:off x="1523603" y="705532"/>
            <a:ext cx="21183998" cy="2047168"/>
          </a:xfrm>
        </p:spPr>
        <p:txBody>
          <a:bodyPr>
            <a:normAutofit/>
          </a:bodyPr>
          <a:lstStyle/>
          <a:p>
            <a:r>
              <a:rPr lang="tr-TR" sz="8000"/>
              <a:t>Pazarlama İletişimi / Tutundurma</a:t>
            </a:r>
          </a:p>
        </p:txBody>
      </p:sp>
      <p:sp>
        <p:nvSpPr>
          <p:cNvPr id="16" name="İçerik Yer Tutucusu 2">
            <a:extLst>
              <a:ext uri="{FF2B5EF4-FFF2-40B4-BE49-F238E27FC236}">
                <a16:creationId xmlns:a16="http://schemas.microsoft.com/office/drawing/2014/main" id="{7B12977A-881D-520E-BFE0-5F1DE8693061}"/>
              </a:ext>
            </a:extLst>
          </p:cNvPr>
          <p:cNvSpPr>
            <a:spLocks noGrp="1"/>
          </p:cNvSpPr>
          <p:nvPr>
            <p:ph idx="1"/>
          </p:nvPr>
        </p:nvSpPr>
        <p:spPr>
          <a:xfrm>
            <a:off x="12858753" y="3871934"/>
            <a:ext cx="11144250" cy="9430364"/>
          </a:xfrm>
        </p:spPr>
        <p:txBody>
          <a:bodyPr anchor="ctr">
            <a:normAutofit/>
          </a:bodyPr>
          <a:lstStyle/>
          <a:p>
            <a:r>
              <a:rPr lang="tr-TR" sz="3400" dirty="0"/>
              <a:t>Ürünün hedef kitle tarafından kabul edilmesine yönelik ikna edici iletişim faaliyetlerinden oluşmaktadır. Dolayısıyla tutundurma faaliyetleri işletme ile potansiyel müşteriler hatta toplum arasındaki tüm iletişim unsurlarını içine alan yöntem ve stratejilerin planlanması ile ilgilenir. </a:t>
            </a:r>
          </a:p>
          <a:p>
            <a:r>
              <a:rPr lang="tr-TR" sz="3400" dirty="0"/>
              <a:t>Bu faaliyetlerin temel amacı, ürün ve işletme ile ilgili tüketicilere bilgi vermek, hatırlatmak ve ürünün faydalarını anlatarak tüketicileri satın alma konusunda ikna etmektir. </a:t>
            </a:r>
          </a:p>
          <a:p>
            <a:r>
              <a:rPr lang="tr-TR" sz="3400" dirty="0"/>
              <a:t>Tutundurma kapsamında dört temel etkinlik bulunmaktadır. Bunlar; </a:t>
            </a:r>
          </a:p>
          <a:p>
            <a:pPr marL="0" indent="0">
              <a:buNone/>
            </a:pPr>
            <a:r>
              <a:rPr lang="tr-TR" sz="3400" dirty="0"/>
              <a:t>• Reklam • Satış Geliştirme • Kişisel Satış • Halkla İlişkiler</a:t>
            </a:r>
          </a:p>
        </p:txBody>
      </p:sp>
      <p:pic>
        <p:nvPicPr>
          <p:cNvPr id="4" name="Resim 3">
            <a:extLst>
              <a:ext uri="{FF2B5EF4-FFF2-40B4-BE49-F238E27FC236}">
                <a16:creationId xmlns:a16="http://schemas.microsoft.com/office/drawing/2014/main" id="{52742FAC-6317-B330-E1C1-99635B439EBB}"/>
              </a:ext>
            </a:extLst>
          </p:cNvPr>
          <p:cNvPicPr>
            <a:picLocks noChangeAspect="1"/>
          </p:cNvPicPr>
          <p:nvPr/>
        </p:nvPicPr>
        <p:blipFill>
          <a:blip r:embed="rId2"/>
          <a:stretch>
            <a:fillRect/>
          </a:stretch>
        </p:blipFill>
        <p:spPr>
          <a:xfrm>
            <a:off x="380998" y="4733924"/>
            <a:ext cx="12172952" cy="6086476"/>
          </a:xfrm>
          <a:prstGeom prst="rect">
            <a:avLst/>
          </a:prstGeom>
        </p:spPr>
      </p:pic>
    </p:spTree>
    <p:extLst>
      <p:ext uri="{BB962C8B-B14F-4D97-AF65-F5344CB8AC3E}">
        <p14:creationId xmlns:p14="http://schemas.microsoft.com/office/powerpoint/2010/main" val="3674381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F0268F-F1F4-9C81-D586-7D29BC3D8AAB}"/>
              </a:ext>
            </a:extLst>
          </p:cNvPr>
          <p:cNvSpPr>
            <a:spLocks noGrp="1"/>
          </p:cNvSpPr>
          <p:nvPr>
            <p:ph type="title"/>
          </p:nvPr>
        </p:nvSpPr>
        <p:spPr>
          <a:xfrm>
            <a:off x="742188" y="2322576"/>
            <a:ext cx="6876288" cy="2478024"/>
          </a:xfrm>
        </p:spPr>
        <p:txBody>
          <a:bodyPr anchor="ctr">
            <a:normAutofit/>
          </a:bodyPr>
          <a:lstStyle/>
          <a:p>
            <a:r>
              <a:rPr lang="tr-TR" sz="5600"/>
              <a:t>Pazarlama Karmasının Evrimi – 7P</a:t>
            </a:r>
          </a:p>
        </p:txBody>
      </p:sp>
      <p:sp>
        <p:nvSpPr>
          <p:cNvPr id="1030" name="Content Placeholder 1029">
            <a:extLst>
              <a:ext uri="{FF2B5EF4-FFF2-40B4-BE49-F238E27FC236}">
                <a16:creationId xmlns:a16="http://schemas.microsoft.com/office/drawing/2014/main" id="{C8F33369-3B89-4438-CFD3-064AAFC828F0}"/>
              </a:ext>
            </a:extLst>
          </p:cNvPr>
          <p:cNvSpPr>
            <a:spLocks noGrp="1"/>
          </p:cNvSpPr>
          <p:nvPr>
            <p:ph idx="1"/>
          </p:nvPr>
        </p:nvSpPr>
        <p:spPr>
          <a:xfrm>
            <a:off x="742188" y="4960112"/>
            <a:ext cx="10715804" cy="8755888"/>
          </a:xfrm>
        </p:spPr>
        <p:txBody>
          <a:bodyPr anchor="t">
            <a:normAutofit lnSpcReduction="10000"/>
          </a:bodyPr>
          <a:lstStyle/>
          <a:p>
            <a:r>
              <a:rPr lang="en-US" sz="3400" b="1" dirty="0" err="1"/>
              <a:t>İnsanlar</a:t>
            </a:r>
            <a:r>
              <a:rPr lang="en-US" sz="3400" b="1" dirty="0"/>
              <a:t> (People): </a:t>
            </a:r>
            <a:endParaRPr lang="tr-TR" sz="3400" b="1" dirty="0"/>
          </a:p>
          <a:p>
            <a:r>
              <a:rPr lang="en-US" sz="3400" dirty="0" err="1"/>
              <a:t>İnsanlar</a:t>
            </a:r>
            <a:r>
              <a:rPr lang="en-US" sz="3400" dirty="0"/>
              <a:t>, hem </a:t>
            </a:r>
            <a:r>
              <a:rPr lang="en-US" sz="3400" dirty="0" err="1"/>
              <a:t>şirket</a:t>
            </a:r>
            <a:r>
              <a:rPr lang="en-US" sz="3400" dirty="0"/>
              <a:t> </a:t>
            </a:r>
            <a:r>
              <a:rPr lang="en-US" sz="3400" dirty="0" err="1"/>
              <a:t>çalışanlarını</a:t>
            </a:r>
            <a:r>
              <a:rPr lang="en-US" sz="3400" dirty="0"/>
              <a:t> hem de </a:t>
            </a:r>
            <a:r>
              <a:rPr lang="en-US" sz="3400" dirty="0" err="1"/>
              <a:t>müşterileri</a:t>
            </a:r>
            <a:r>
              <a:rPr lang="en-US" sz="3400" dirty="0"/>
              <a:t> </a:t>
            </a:r>
            <a:r>
              <a:rPr lang="en-US" sz="3400" dirty="0" err="1"/>
              <a:t>ifade</a:t>
            </a:r>
            <a:r>
              <a:rPr lang="en-US" sz="3400" dirty="0"/>
              <a:t> </a:t>
            </a:r>
            <a:r>
              <a:rPr lang="en-US" sz="3400" dirty="0" err="1"/>
              <a:t>eder</a:t>
            </a:r>
            <a:r>
              <a:rPr lang="en-US" sz="3400" dirty="0"/>
              <a:t>. </a:t>
            </a:r>
            <a:r>
              <a:rPr lang="en-US" sz="3400" dirty="0" err="1"/>
              <a:t>Çalışanların</a:t>
            </a:r>
            <a:r>
              <a:rPr lang="en-US" sz="3400" dirty="0"/>
              <a:t> </a:t>
            </a:r>
            <a:r>
              <a:rPr lang="en-US" sz="3400" dirty="0" err="1"/>
              <a:t>yetkinlikleri</a:t>
            </a:r>
            <a:r>
              <a:rPr lang="en-US" sz="3400" dirty="0"/>
              <a:t>, </a:t>
            </a:r>
            <a:r>
              <a:rPr lang="en-US" sz="3400" dirty="0" err="1"/>
              <a:t>davranışları</a:t>
            </a:r>
            <a:r>
              <a:rPr lang="en-US" sz="3400" dirty="0"/>
              <a:t>, </a:t>
            </a:r>
            <a:r>
              <a:rPr lang="en-US" sz="3400" dirty="0" err="1"/>
              <a:t>müşteri</a:t>
            </a:r>
            <a:r>
              <a:rPr lang="en-US" sz="3400" dirty="0"/>
              <a:t> </a:t>
            </a:r>
            <a:r>
              <a:rPr lang="en-US" sz="3400" dirty="0" err="1"/>
              <a:t>ilişkileri</a:t>
            </a:r>
            <a:r>
              <a:rPr lang="en-US" sz="3400" dirty="0"/>
              <a:t> </a:t>
            </a:r>
            <a:r>
              <a:rPr lang="en-US" sz="3400" dirty="0" err="1"/>
              <a:t>ve</a:t>
            </a:r>
            <a:r>
              <a:rPr lang="en-US" sz="3400" dirty="0"/>
              <a:t> </a:t>
            </a:r>
            <a:r>
              <a:rPr lang="en-US" sz="3400" dirty="0" err="1"/>
              <a:t>hizmet</a:t>
            </a:r>
            <a:r>
              <a:rPr lang="en-US" sz="3400" dirty="0"/>
              <a:t> </a:t>
            </a:r>
            <a:r>
              <a:rPr lang="en-US" sz="3400" dirty="0" err="1"/>
              <a:t>kalitesi</a:t>
            </a:r>
            <a:r>
              <a:rPr lang="en-US" sz="3400" dirty="0"/>
              <a:t>, </a:t>
            </a:r>
            <a:r>
              <a:rPr lang="en-US" sz="3400" dirty="0" err="1"/>
              <a:t>pazarlama</a:t>
            </a:r>
            <a:r>
              <a:rPr lang="en-US" sz="3400" dirty="0"/>
              <a:t> </a:t>
            </a:r>
            <a:r>
              <a:rPr lang="en-US" sz="3400" dirty="0" err="1"/>
              <a:t>stratejisinin</a:t>
            </a:r>
            <a:r>
              <a:rPr lang="en-US" sz="3400" dirty="0"/>
              <a:t> </a:t>
            </a:r>
            <a:r>
              <a:rPr lang="en-US" sz="3400" dirty="0" err="1"/>
              <a:t>bir</a:t>
            </a:r>
            <a:r>
              <a:rPr lang="en-US" sz="3400" dirty="0"/>
              <a:t> </a:t>
            </a:r>
            <a:r>
              <a:rPr lang="en-US" sz="3400" dirty="0" err="1"/>
              <a:t>parçasıdır</a:t>
            </a:r>
            <a:r>
              <a:rPr lang="en-US" sz="3400" dirty="0"/>
              <a:t>. </a:t>
            </a:r>
            <a:r>
              <a:rPr lang="en-US" sz="3400" dirty="0" err="1"/>
              <a:t>Aynı</a:t>
            </a:r>
            <a:r>
              <a:rPr lang="en-US" sz="3400" dirty="0"/>
              <a:t> </a:t>
            </a:r>
            <a:r>
              <a:rPr lang="en-US" sz="3400" dirty="0" err="1"/>
              <a:t>zamanda</a:t>
            </a:r>
            <a:r>
              <a:rPr lang="en-US" sz="3400" dirty="0"/>
              <a:t> </a:t>
            </a:r>
            <a:r>
              <a:rPr lang="en-US" sz="3400" dirty="0" err="1"/>
              <a:t>müşterilerin</a:t>
            </a:r>
            <a:r>
              <a:rPr lang="en-US" sz="3400" dirty="0"/>
              <a:t> </a:t>
            </a:r>
            <a:r>
              <a:rPr lang="en-US" sz="3400" dirty="0" err="1"/>
              <a:t>beklentilerini</a:t>
            </a:r>
            <a:r>
              <a:rPr lang="en-US" sz="3400" dirty="0"/>
              <a:t> </a:t>
            </a:r>
            <a:r>
              <a:rPr lang="en-US" sz="3400" dirty="0" err="1"/>
              <a:t>karşılamak</a:t>
            </a:r>
            <a:r>
              <a:rPr lang="en-US" sz="3400" dirty="0"/>
              <a:t> </a:t>
            </a:r>
            <a:r>
              <a:rPr lang="en-US" sz="3400" dirty="0" err="1"/>
              <a:t>ve</a:t>
            </a:r>
            <a:r>
              <a:rPr lang="en-US" sz="3400" dirty="0"/>
              <a:t> </a:t>
            </a:r>
            <a:r>
              <a:rPr lang="en-US" sz="3400" dirty="0" err="1"/>
              <a:t>onlara</a:t>
            </a:r>
            <a:r>
              <a:rPr lang="en-US" sz="3400" dirty="0"/>
              <a:t> </a:t>
            </a:r>
            <a:r>
              <a:rPr lang="en-US" sz="3400" dirty="0" err="1"/>
              <a:t>olumlu</a:t>
            </a:r>
            <a:r>
              <a:rPr lang="en-US" sz="3400" dirty="0"/>
              <a:t> </a:t>
            </a:r>
            <a:r>
              <a:rPr lang="en-US" sz="3400" dirty="0" err="1"/>
              <a:t>bir</a:t>
            </a:r>
            <a:r>
              <a:rPr lang="en-US" sz="3400" dirty="0"/>
              <a:t> </a:t>
            </a:r>
            <a:r>
              <a:rPr lang="en-US" sz="3400" dirty="0" err="1"/>
              <a:t>deneyim</a:t>
            </a:r>
            <a:r>
              <a:rPr lang="en-US" sz="3400" dirty="0"/>
              <a:t> </a:t>
            </a:r>
            <a:r>
              <a:rPr lang="en-US" sz="3400" dirty="0" err="1"/>
              <a:t>sunmak</a:t>
            </a:r>
            <a:r>
              <a:rPr lang="en-US" sz="3400" dirty="0"/>
              <a:t> </a:t>
            </a:r>
            <a:r>
              <a:rPr lang="en-US" sz="3400" dirty="0" err="1"/>
              <a:t>için</a:t>
            </a:r>
            <a:r>
              <a:rPr lang="en-US" sz="3400" dirty="0"/>
              <a:t> </a:t>
            </a:r>
            <a:r>
              <a:rPr lang="en-US" sz="3400" dirty="0" err="1"/>
              <a:t>müşteri</a:t>
            </a:r>
            <a:r>
              <a:rPr lang="en-US" sz="3400" dirty="0"/>
              <a:t> </a:t>
            </a:r>
            <a:r>
              <a:rPr lang="en-US" sz="3400" dirty="0" err="1"/>
              <a:t>odaklı</a:t>
            </a:r>
            <a:r>
              <a:rPr lang="en-US" sz="3400" dirty="0"/>
              <a:t> </a:t>
            </a:r>
            <a:r>
              <a:rPr lang="en-US" sz="3400" dirty="0" err="1"/>
              <a:t>yaklaşım</a:t>
            </a:r>
            <a:r>
              <a:rPr lang="en-US" sz="3400" dirty="0"/>
              <a:t> </a:t>
            </a:r>
            <a:r>
              <a:rPr lang="en-US" sz="3400" dirty="0" err="1"/>
              <a:t>benimsenmelidir</a:t>
            </a:r>
            <a:r>
              <a:rPr lang="en-US" sz="3400" dirty="0"/>
              <a:t>.</a:t>
            </a:r>
          </a:p>
          <a:p>
            <a:r>
              <a:rPr lang="en-US" sz="3400" b="1" dirty="0" err="1"/>
              <a:t>Süreçler</a:t>
            </a:r>
            <a:r>
              <a:rPr lang="en-US" sz="3400" b="1" dirty="0"/>
              <a:t> (Processes): </a:t>
            </a:r>
            <a:endParaRPr lang="tr-TR" sz="3400" b="1" dirty="0"/>
          </a:p>
          <a:p>
            <a:r>
              <a:rPr lang="en-US" sz="3400" dirty="0" err="1"/>
              <a:t>Süreçler</a:t>
            </a:r>
            <a:r>
              <a:rPr lang="en-US" sz="3400" dirty="0"/>
              <a:t>, </a:t>
            </a:r>
            <a:r>
              <a:rPr lang="en-US" sz="3400" dirty="0" err="1"/>
              <a:t>ürün</a:t>
            </a:r>
            <a:r>
              <a:rPr lang="en-US" sz="3400" dirty="0"/>
              <a:t> </a:t>
            </a:r>
            <a:r>
              <a:rPr lang="en-US" sz="3400" dirty="0" err="1"/>
              <a:t>veya</a:t>
            </a:r>
            <a:r>
              <a:rPr lang="en-US" sz="3400" dirty="0"/>
              <a:t> </a:t>
            </a:r>
            <a:r>
              <a:rPr lang="en-US" sz="3400" dirty="0" err="1"/>
              <a:t>hizmetin</a:t>
            </a:r>
            <a:r>
              <a:rPr lang="en-US" sz="3400" dirty="0"/>
              <a:t> </a:t>
            </a:r>
            <a:r>
              <a:rPr lang="en-US" sz="3400" dirty="0" err="1"/>
              <a:t>sunumunda</a:t>
            </a:r>
            <a:r>
              <a:rPr lang="en-US" sz="3400" dirty="0"/>
              <a:t> </a:t>
            </a:r>
            <a:r>
              <a:rPr lang="en-US" sz="3400" dirty="0" err="1"/>
              <a:t>kullanılan</a:t>
            </a:r>
            <a:r>
              <a:rPr lang="en-US" sz="3400" dirty="0"/>
              <a:t> </a:t>
            </a:r>
            <a:r>
              <a:rPr lang="en-US" sz="3400" dirty="0" err="1"/>
              <a:t>işlemleri</a:t>
            </a:r>
            <a:r>
              <a:rPr lang="en-US" sz="3400" dirty="0"/>
              <a:t>, </a:t>
            </a:r>
            <a:r>
              <a:rPr lang="en-US" sz="3400" dirty="0" err="1"/>
              <a:t>yöntemleri</a:t>
            </a:r>
            <a:r>
              <a:rPr lang="en-US" sz="3400" dirty="0"/>
              <a:t> </a:t>
            </a:r>
            <a:r>
              <a:rPr lang="en-US" sz="3400" dirty="0" err="1"/>
              <a:t>ve</a:t>
            </a:r>
            <a:r>
              <a:rPr lang="en-US" sz="3400" dirty="0"/>
              <a:t> </a:t>
            </a:r>
            <a:r>
              <a:rPr lang="en-US" sz="3400" dirty="0" err="1"/>
              <a:t>sistemleri</a:t>
            </a:r>
            <a:r>
              <a:rPr lang="en-US" sz="3400" dirty="0"/>
              <a:t> </a:t>
            </a:r>
            <a:r>
              <a:rPr lang="en-US" sz="3400" dirty="0" err="1"/>
              <a:t>ifade</a:t>
            </a:r>
            <a:r>
              <a:rPr lang="en-US" sz="3400" dirty="0"/>
              <a:t> </a:t>
            </a:r>
            <a:r>
              <a:rPr lang="en-US" sz="3400" dirty="0" err="1"/>
              <a:t>eder</a:t>
            </a:r>
            <a:r>
              <a:rPr lang="en-US" sz="3400" dirty="0"/>
              <a:t>. </a:t>
            </a:r>
            <a:r>
              <a:rPr lang="en-US" sz="3400" dirty="0" err="1"/>
              <a:t>Müşteri</a:t>
            </a:r>
            <a:r>
              <a:rPr lang="en-US" sz="3400" dirty="0"/>
              <a:t> </a:t>
            </a:r>
            <a:r>
              <a:rPr lang="en-US" sz="3400" dirty="0" err="1"/>
              <a:t>hizmetleri</a:t>
            </a:r>
            <a:r>
              <a:rPr lang="en-US" sz="3400" dirty="0"/>
              <a:t>, </a:t>
            </a:r>
            <a:r>
              <a:rPr lang="en-US" sz="3400" dirty="0" err="1"/>
              <a:t>satış</a:t>
            </a:r>
            <a:r>
              <a:rPr lang="en-US" sz="3400" dirty="0"/>
              <a:t> </a:t>
            </a:r>
            <a:r>
              <a:rPr lang="en-US" sz="3400" dirty="0" err="1"/>
              <a:t>süreçleri</a:t>
            </a:r>
            <a:r>
              <a:rPr lang="en-US" sz="3400" dirty="0"/>
              <a:t>, </a:t>
            </a:r>
            <a:r>
              <a:rPr lang="en-US" sz="3400" dirty="0" err="1"/>
              <a:t>sipariş</a:t>
            </a:r>
            <a:r>
              <a:rPr lang="en-US" sz="3400" dirty="0"/>
              <a:t> </a:t>
            </a:r>
            <a:r>
              <a:rPr lang="en-US" sz="3400" dirty="0" err="1"/>
              <a:t>işlemleri</a:t>
            </a:r>
            <a:r>
              <a:rPr lang="en-US" sz="3400" dirty="0"/>
              <a:t> </a:t>
            </a:r>
            <a:r>
              <a:rPr lang="en-US" sz="3400" dirty="0" err="1"/>
              <a:t>gibi</a:t>
            </a:r>
            <a:r>
              <a:rPr lang="en-US" sz="3400" dirty="0"/>
              <a:t> </a:t>
            </a:r>
            <a:r>
              <a:rPr lang="en-US" sz="3400" dirty="0" err="1"/>
              <a:t>faktörler</a:t>
            </a:r>
            <a:r>
              <a:rPr lang="en-US" sz="3400" dirty="0"/>
              <a:t>, </a:t>
            </a:r>
            <a:r>
              <a:rPr lang="en-US" sz="3400" dirty="0" err="1"/>
              <a:t>müşteri</a:t>
            </a:r>
            <a:r>
              <a:rPr lang="en-US" sz="3400" dirty="0"/>
              <a:t> </a:t>
            </a:r>
            <a:r>
              <a:rPr lang="en-US" sz="3400" dirty="0" err="1"/>
              <a:t>memnuniyeti</a:t>
            </a:r>
            <a:r>
              <a:rPr lang="en-US" sz="3400" dirty="0"/>
              <a:t> </a:t>
            </a:r>
            <a:r>
              <a:rPr lang="en-US" sz="3400" dirty="0" err="1"/>
              <a:t>ve</a:t>
            </a:r>
            <a:r>
              <a:rPr lang="en-US" sz="3400" dirty="0"/>
              <a:t> </a:t>
            </a:r>
            <a:r>
              <a:rPr lang="en-US" sz="3400" dirty="0" err="1"/>
              <a:t>sadakati</a:t>
            </a:r>
            <a:r>
              <a:rPr lang="en-US" sz="3400" dirty="0"/>
              <a:t> </a:t>
            </a:r>
            <a:r>
              <a:rPr lang="en-US" sz="3400" dirty="0" err="1"/>
              <a:t>üzerinde</a:t>
            </a:r>
            <a:r>
              <a:rPr lang="en-US" sz="3400" dirty="0"/>
              <a:t> </a:t>
            </a:r>
            <a:r>
              <a:rPr lang="en-US" sz="3400" dirty="0" err="1"/>
              <a:t>etkili</a:t>
            </a:r>
            <a:r>
              <a:rPr lang="en-US" sz="3400" dirty="0"/>
              <a:t> </a:t>
            </a:r>
            <a:r>
              <a:rPr lang="en-US" sz="3400" dirty="0" err="1"/>
              <a:t>olabilir</a:t>
            </a:r>
            <a:r>
              <a:rPr lang="en-US" sz="3400" dirty="0"/>
              <a:t>.</a:t>
            </a:r>
          </a:p>
          <a:p>
            <a:r>
              <a:rPr lang="en-US" sz="3400" b="1" dirty="0" err="1"/>
              <a:t>Fiziksel</a:t>
            </a:r>
            <a:r>
              <a:rPr lang="en-US" sz="3400" b="1" dirty="0"/>
              <a:t> </a:t>
            </a:r>
            <a:r>
              <a:rPr lang="en-US" sz="3400" b="1" dirty="0" err="1"/>
              <a:t>Kanıtlar</a:t>
            </a:r>
            <a:r>
              <a:rPr lang="en-US" sz="3400" b="1" dirty="0"/>
              <a:t> (Physical Evidence): </a:t>
            </a:r>
            <a:endParaRPr lang="tr-TR" sz="3400" b="1" dirty="0"/>
          </a:p>
          <a:p>
            <a:r>
              <a:rPr lang="en-US" sz="3400" dirty="0" err="1"/>
              <a:t>Fiziksel</a:t>
            </a:r>
            <a:r>
              <a:rPr lang="en-US" sz="3400" dirty="0"/>
              <a:t> </a:t>
            </a:r>
            <a:r>
              <a:rPr lang="en-US" sz="3400" dirty="0" err="1"/>
              <a:t>kanıtlar</a:t>
            </a:r>
            <a:r>
              <a:rPr lang="en-US" sz="3400" dirty="0"/>
              <a:t>, </a:t>
            </a:r>
            <a:r>
              <a:rPr lang="en-US" sz="3400" dirty="0" err="1"/>
              <a:t>müşterilere</a:t>
            </a:r>
            <a:r>
              <a:rPr lang="en-US" sz="3400" dirty="0"/>
              <a:t> </a:t>
            </a:r>
            <a:r>
              <a:rPr lang="en-US" sz="3400" dirty="0" err="1"/>
              <a:t>ürün</a:t>
            </a:r>
            <a:r>
              <a:rPr lang="en-US" sz="3400" dirty="0"/>
              <a:t> </a:t>
            </a:r>
            <a:r>
              <a:rPr lang="en-US" sz="3400" dirty="0" err="1"/>
              <a:t>veya</a:t>
            </a:r>
            <a:r>
              <a:rPr lang="en-US" sz="3400" dirty="0"/>
              <a:t> </a:t>
            </a:r>
            <a:r>
              <a:rPr lang="en-US" sz="3400" dirty="0" err="1"/>
              <a:t>hizmetle</a:t>
            </a:r>
            <a:r>
              <a:rPr lang="en-US" sz="3400" dirty="0"/>
              <a:t> </a:t>
            </a:r>
            <a:r>
              <a:rPr lang="en-US" sz="3400" dirty="0" err="1"/>
              <a:t>ilgili</a:t>
            </a:r>
            <a:r>
              <a:rPr lang="en-US" sz="3400" dirty="0"/>
              <a:t> </a:t>
            </a:r>
            <a:r>
              <a:rPr lang="en-US" sz="3400" dirty="0" err="1"/>
              <a:t>güven</a:t>
            </a:r>
            <a:r>
              <a:rPr lang="en-US" sz="3400" dirty="0"/>
              <a:t> </a:t>
            </a:r>
            <a:r>
              <a:rPr lang="en-US" sz="3400" dirty="0" err="1"/>
              <a:t>veren</a:t>
            </a:r>
            <a:r>
              <a:rPr lang="en-US" sz="3400" dirty="0"/>
              <a:t> </a:t>
            </a:r>
            <a:r>
              <a:rPr lang="en-US" sz="3400" dirty="0" err="1"/>
              <a:t>somut</a:t>
            </a:r>
            <a:r>
              <a:rPr lang="en-US" sz="3400" dirty="0"/>
              <a:t> </a:t>
            </a:r>
            <a:r>
              <a:rPr lang="en-US" sz="3400" dirty="0" err="1"/>
              <a:t>unsurları</a:t>
            </a:r>
            <a:r>
              <a:rPr lang="en-US" sz="3400" dirty="0"/>
              <a:t> </a:t>
            </a:r>
            <a:r>
              <a:rPr lang="en-US" sz="3400" dirty="0" err="1"/>
              <a:t>ifade</a:t>
            </a:r>
            <a:r>
              <a:rPr lang="en-US" sz="3400" dirty="0"/>
              <a:t> </a:t>
            </a:r>
            <a:r>
              <a:rPr lang="en-US" sz="3400" dirty="0" err="1"/>
              <a:t>eder</a:t>
            </a:r>
            <a:r>
              <a:rPr lang="en-US" sz="3400" dirty="0"/>
              <a:t>. </a:t>
            </a:r>
            <a:r>
              <a:rPr lang="en-US" sz="3400" dirty="0" err="1"/>
              <a:t>Mağaza</a:t>
            </a:r>
            <a:r>
              <a:rPr lang="en-US" sz="3400" dirty="0"/>
              <a:t> </a:t>
            </a:r>
            <a:r>
              <a:rPr lang="en-US" sz="3400" dirty="0" err="1"/>
              <a:t>tasarımı</a:t>
            </a:r>
            <a:r>
              <a:rPr lang="en-US" sz="3400" dirty="0"/>
              <a:t>, </a:t>
            </a:r>
            <a:r>
              <a:rPr lang="en-US" sz="3400" dirty="0" err="1"/>
              <a:t>ambalaj</a:t>
            </a:r>
            <a:r>
              <a:rPr lang="en-US" sz="3400" dirty="0"/>
              <a:t>, </a:t>
            </a:r>
            <a:r>
              <a:rPr lang="en-US" sz="3400" dirty="0" err="1"/>
              <a:t>logosu</a:t>
            </a:r>
            <a:r>
              <a:rPr lang="en-US" sz="3400" dirty="0"/>
              <a:t>, </a:t>
            </a:r>
            <a:r>
              <a:rPr lang="en-US" sz="3400" dirty="0" err="1"/>
              <a:t>ürün</a:t>
            </a:r>
            <a:r>
              <a:rPr lang="en-US" sz="3400" dirty="0"/>
              <a:t> </a:t>
            </a:r>
            <a:r>
              <a:rPr lang="en-US" sz="3400" dirty="0" err="1"/>
              <a:t>kalitesi</a:t>
            </a:r>
            <a:r>
              <a:rPr lang="en-US" sz="3400" dirty="0"/>
              <a:t> </a:t>
            </a:r>
            <a:r>
              <a:rPr lang="en-US" sz="3400" dirty="0" err="1"/>
              <a:t>gibi</a:t>
            </a:r>
            <a:r>
              <a:rPr lang="en-US" sz="3400" dirty="0"/>
              <a:t> </a:t>
            </a:r>
            <a:r>
              <a:rPr lang="en-US" sz="3400" dirty="0" err="1"/>
              <a:t>faktörler</a:t>
            </a:r>
            <a:r>
              <a:rPr lang="en-US" sz="3400" dirty="0"/>
              <a:t>, </a:t>
            </a:r>
            <a:r>
              <a:rPr lang="en-US" sz="3400" dirty="0" err="1"/>
              <a:t>müşterilerin</a:t>
            </a:r>
            <a:r>
              <a:rPr lang="en-US" sz="3400" dirty="0"/>
              <a:t> </a:t>
            </a:r>
            <a:r>
              <a:rPr lang="en-US" sz="3400" dirty="0" err="1"/>
              <a:t>markaya</a:t>
            </a:r>
            <a:r>
              <a:rPr lang="en-US" sz="3400" dirty="0"/>
              <a:t> </a:t>
            </a:r>
            <a:r>
              <a:rPr lang="en-US" sz="3400" dirty="0" err="1"/>
              <a:t>olan</a:t>
            </a:r>
            <a:r>
              <a:rPr lang="en-US" sz="3400" dirty="0"/>
              <a:t> </a:t>
            </a:r>
            <a:r>
              <a:rPr lang="en-US" sz="3400" dirty="0" err="1"/>
              <a:t>güvenini</a:t>
            </a:r>
            <a:r>
              <a:rPr lang="en-US" sz="3400" dirty="0"/>
              <a:t> </a:t>
            </a:r>
            <a:r>
              <a:rPr lang="en-US" sz="3400" dirty="0" err="1"/>
              <a:t>ve</a:t>
            </a:r>
            <a:r>
              <a:rPr lang="en-US" sz="3400" dirty="0"/>
              <a:t> </a:t>
            </a:r>
            <a:r>
              <a:rPr lang="en-US" sz="3400" dirty="0" err="1"/>
              <a:t>değerlendirmesini</a:t>
            </a:r>
            <a:r>
              <a:rPr lang="en-US" sz="3400" dirty="0"/>
              <a:t> </a:t>
            </a:r>
            <a:r>
              <a:rPr lang="en-US" sz="3400" dirty="0" err="1"/>
              <a:t>etkileyebilir</a:t>
            </a:r>
            <a:r>
              <a:rPr lang="en-US" sz="3400" dirty="0"/>
              <a:t>.</a:t>
            </a:r>
          </a:p>
        </p:txBody>
      </p:sp>
      <p:pic>
        <p:nvPicPr>
          <p:cNvPr id="1026" name="Picture 2" descr="7P pazarlama karması kısaca nedir? - Mercek Dergisi">
            <a:extLst>
              <a:ext uri="{FF2B5EF4-FFF2-40B4-BE49-F238E27FC236}">
                <a16:creationId xmlns:a16="http://schemas.microsoft.com/office/drawing/2014/main" id="{32B19D39-BFDE-B394-7DE2-870425503E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87632" y="3750905"/>
            <a:ext cx="12358752" cy="729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382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xEl>
                                              <p:pRg st="1" end="1"/>
                                            </p:txEl>
                                          </p:spTgt>
                                        </p:tgtEl>
                                        <p:attrNameLst>
                                          <p:attrName>style.visibility</p:attrName>
                                        </p:attrNameLst>
                                      </p:cBhvr>
                                      <p:to>
                                        <p:strVal val="visible"/>
                                      </p:to>
                                    </p:set>
                                    <p:animEffect transition="in" filter="fade">
                                      <p:cBhvr>
                                        <p:cTn id="7" dur="1000"/>
                                        <p:tgtEl>
                                          <p:spTgt spid="1030">
                                            <p:txEl>
                                              <p:pRg st="1" end="1"/>
                                            </p:txEl>
                                          </p:spTgt>
                                        </p:tgtEl>
                                      </p:cBhvr>
                                    </p:animEffect>
                                    <p:anim calcmode="lin" valueType="num">
                                      <p:cBhvr>
                                        <p:cTn id="8" dur="1000" fill="hold"/>
                                        <p:tgtEl>
                                          <p:spTgt spid="103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xEl>
                                              <p:pRg st="3" end="3"/>
                                            </p:txEl>
                                          </p:spTgt>
                                        </p:tgtEl>
                                        <p:attrNameLst>
                                          <p:attrName>style.visibility</p:attrName>
                                        </p:attrNameLst>
                                      </p:cBhvr>
                                      <p:to>
                                        <p:strVal val="visible"/>
                                      </p:to>
                                    </p:set>
                                    <p:animEffect transition="in" filter="fade">
                                      <p:cBhvr>
                                        <p:cTn id="14" dur="1000"/>
                                        <p:tgtEl>
                                          <p:spTgt spid="1030">
                                            <p:txEl>
                                              <p:pRg st="3" end="3"/>
                                            </p:txEl>
                                          </p:spTgt>
                                        </p:tgtEl>
                                      </p:cBhvr>
                                    </p:animEffect>
                                    <p:anim calcmode="lin" valueType="num">
                                      <p:cBhvr>
                                        <p:cTn id="15" dur="1000" fill="hold"/>
                                        <p:tgtEl>
                                          <p:spTgt spid="103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xEl>
                                              <p:pRg st="5" end="5"/>
                                            </p:txEl>
                                          </p:spTgt>
                                        </p:tgtEl>
                                        <p:attrNameLst>
                                          <p:attrName>style.visibility</p:attrName>
                                        </p:attrNameLst>
                                      </p:cBhvr>
                                      <p:to>
                                        <p:strVal val="visible"/>
                                      </p:to>
                                    </p:set>
                                    <p:animEffect transition="in" filter="fade">
                                      <p:cBhvr>
                                        <p:cTn id="21" dur="1000"/>
                                        <p:tgtEl>
                                          <p:spTgt spid="1030">
                                            <p:txEl>
                                              <p:pRg st="5" end="5"/>
                                            </p:txEl>
                                          </p:spTgt>
                                        </p:tgtEl>
                                      </p:cBhvr>
                                    </p:animEffect>
                                    <p:anim calcmode="lin" valueType="num">
                                      <p:cBhvr>
                                        <p:cTn id="22" dur="1000" fill="hold"/>
                                        <p:tgtEl>
                                          <p:spTgt spid="103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03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5F965E-467F-537E-12F8-1C9002C2A184}"/>
              </a:ext>
            </a:extLst>
          </p:cNvPr>
          <p:cNvSpPr>
            <a:spLocks noGrp="1"/>
          </p:cNvSpPr>
          <p:nvPr>
            <p:ph idx="1"/>
          </p:nvPr>
        </p:nvSpPr>
        <p:spPr>
          <a:xfrm>
            <a:off x="457200" y="1601416"/>
            <a:ext cx="23472104" cy="10873208"/>
          </a:xfrm>
        </p:spPr>
        <p:txBody>
          <a:bodyPr>
            <a:normAutofit fontScale="92500" lnSpcReduction="10000"/>
          </a:bodyPr>
          <a:lstStyle/>
          <a:p>
            <a:r>
              <a:rPr lang="tr-TR" sz="3800" b="1" dirty="0"/>
              <a:t>Faydacı Değişim:</a:t>
            </a:r>
          </a:p>
          <a:p>
            <a:pPr lvl="1"/>
            <a:r>
              <a:rPr lang="tr-TR" dirty="0"/>
              <a:t>Beklenen yarar ve somut nesnelere ilişkin fonksiyonel (görünür) faydayı ifade eder.</a:t>
            </a:r>
          </a:p>
          <a:p>
            <a:pPr lvl="1"/>
            <a:r>
              <a:rPr lang="tr-TR" dirty="0"/>
              <a:t>Ürün ve hizmetlerin para veya başka ürünler karşılığında el değiştirmesi, bu değişimin arkasındaki ana sebebin fonksiyonel fayda olmasıdır.</a:t>
            </a:r>
          </a:p>
          <a:p>
            <a:pPr lvl="1"/>
            <a:r>
              <a:rPr lang="tr-TR" dirty="0"/>
              <a:t>Ekonomik değişim de denir (</a:t>
            </a:r>
            <a:r>
              <a:rPr lang="tr-TR" dirty="0" err="1"/>
              <a:t>Bagozzi</a:t>
            </a:r>
            <a:r>
              <a:rPr lang="tr-TR" dirty="0"/>
              <a:t>, 1975)</a:t>
            </a:r>
          </a:p>
          <a:p>
            <a:pPr marL="0" indent="0">
              <a:buNone/>
            </a:pPr>
            <a:endParaRPr lang="tr-TR" dirty="0"/>
          </a:p>
          <a:p>
            <a:endParaRPr lang="tr-TR" dirty="0"/>
          </a:p>
          <a:p>
            <a:r>
              <a:rPr lang="tr-TR" sz="3800" b="1" dirty="0"/>
              <a:t>Sembolik Değişim:</a:t>
            </a:r>
          </a:p>
          <a:p>
            <a:pPr lvl="1"/>
            <a:r>
              <a:rPr lang="tr-TR" dirty="0"/>
              <a:t>Faydacı değişimin zamanla tüketici davranışını açıklamada yetersiz kalmasıyla sembolik değişimin önemi keşfedilmiştir.</a:t>
            </a:r>
          </a:p>
          <a:p>
            <a:pPr lvl="1"/>
            <a:r>
              <a:rPr lang="tr-TR" dirty="0"/>
              <a:t>Psikolojik, sosyal ve diğer soyut varlıkların karşılıklı el değiştirmesidir.</a:t>
            </a:r>
          </a:p>
          <a:p>
            <a:pPr lvl="1"/>
            <a:r>
              <a:rPr lang="tr-TR" dirty="0"/>
              <a:t>Levy (1959) ürün, hizmet ya da fikirlerin tüketiciye ifade ettiği semboller yüzünde alındığını ifade etmiştir.</a:t>
            </a:r>
          </a:p>
          <a:p>
            <a:pPr lvl="1"/>
            <a:r>
              <a:rPr lang="tr-TR" dirty="0"/>
              <a:t>Tüketici sadece ekonomik değişim peşinde değil, yani fonksiyonel faydadan çok sembolik faydalara önem vermektedir.</a:t>
            </a:r>
          </a:p>
          <a:p>
            <a:pPr lvl="1"/>
            <a:r>
              <a:rPr lang="tr-TR" dirty="0"/>
              <a:t>Psikolojik istekler, ürünün markası, sahip olunacak imaj, ürün hakkındaki yargılar…</a:t>
            </a:r>
          </a:p>
          <a:p>
            <a:pPr lvl="1"/>
            <a:endParaRPr lang="tr-TR" dirty="0"/>
          </a:p>
          <a:p>
            <a:pPr marL="0" indent="0">
              <a:buNone/>
            </a:pPr>
            <a:endParaRPr lang="tr-TR" dirty="0"/>
          </a:p>
          <a:p>
            <a:r>
              <a:rPr lang="tr-TR" sz="3800" b="1" dirty="0"/>
              <a:t>Karma Değişim:</a:t>
            </a:r>
          </a:p>
          <a:p>
            <a:pPr lvl="1"/>
            <a:r>
              <a:rPr lang="tr-TR" dirty="0"/>
              <a:t>Faydacı ve sembolik değişimin bir arada olduğu kavramdır.</a:t>
            </a:r>
          </a:p>
          <a:p>
            <a:pPr lvl="1"/>
            <a:r>
              <a:rPr lang="tr-TR" dirty="0"/>
              <a:t>Karmacı bakış açısı, pazarlama alanında yaşanan değişimlerin ne sade faydacı ne de sadece sembolik olduğunu, iki uç arasında bir noktada gerçekleştiğini ifade eder. </a:t>
            </a:r>
          </a:p>
          <a:p>
            <a:pPr lvl="1"/>
            <a:r>
              <a:rPr lang="tr-TR" dirty="0"/>
              <a:t>Pazarlama insan (Bagozzi,1975); </a:t>
            </a:r>
          </a:p>
          <a:p>
            <a:pPr lvl="2"/>
            <a:r>
              <a:rPr lang="tr-TR" sz="2800" dirty="0"/>
              <a:t>İnsan bazen rasyoneldir.</a:t>
            </a:r>
          </a:p>
          <a:p>
            <a:pPr lvl="2"/>
            <a:r>
              <a:rPr lang="tr-TR" sz="2800" dirty="0"/>
              <a:t>Psikolojik ve sosyolojik boyutları olan, faydacı ve sembolik değişimler gerçekleştirir.</a:t>
            </a:r>
          </a:p>
          <a:p>
            <a:pPr lvl="2"/>
            <a:r>
              <a:rPr lang="tr-TR" sz="2800" dirty="0"/>
              <a:t>Bilgi durumu tam olmasa bile, kendisi için bazen bilinçli bazen bilinçsiz ekonomik ve sosyal değişimlerle ilgili maliyet ve fayda hesabı yapar.</a:t>
            </a:r>
          </a:p>
          <a:p>
            <a:pPr lvl="2"/>
            <a:r>
              <a:rPr lang="tr-TR" sz="2800" dirty="0"/>
              <a:t>Karını maksimize etmek ister, optimum kazancın altından bir duruma da razıdır.</a:t>
            </a:r>
          </a:p>
          <a:p>
            <a:pPr lvl="2"/>
            <a:r>
              <a:rPr lang="tr-TR" sz="2800" dirty="0"/>
              <a:t>Değişim yasal, ahlaki kurallar içeren bireysel ve sosyal kısıtlar altında gerçekleşir.</a:t>
            </a:r>
          </a:p>
          <a:p>
            <a:pPr lvl="2"/>
            <a:endParaRPr lang="tr-TR" dirty="0"/>
          </a:p>
        </p:txBody>
      </p:sp>
      <p:sp>
        <p:nvSpPr>
          <p:cNvPr id="4" name="Metin kutusu 3">
            <a:extLst>
              <a:ext uri="{FF2B5EF4-FFF2-40B4-BE49-F238E27FC236}">
                <a16:creationId xmlns:a16="http://schemas.microsoft.com/office/drawing/2014/main" id="{E9EEE59E-C7AE-B11C-3D82-69E58F423E30}"/>
              </a:ext>
            </a:extLst>
          </p:cNvPr>
          <p:cNvSpPr txBox="1"/>
          <p:nvPr/>
        </p:nvSpPr>
        <p:spPr>
          <a:xfrm>
            <a:off x="2398912" y="449288"/>
            <a:ext cx="13105456" cy="677108"/>
          </a:xfrm>
          <a:prstGeom prst="rect">
            <a:avLst/>
          </a:prstGeom>
          <a:noFill/>
        </p:spPr>
        <p:txBody>
          <a:bodyPr wrap="square" rtlCol="0">
            <a:spAutoFit/>
          </a:bodyPr>
          <a:lstStyle/>
          <a:p>
            <a:pPr algn="ctr"/>
            <a:r>
              <a:rPr lang="tr-TR" sz="3800" b="1" dirty="0"/>
              <a:t>Pazarlamada Değişim Kavramı</a:t>
            </a:r>
          </a:p>
        </p:txBody>
      </p:sp>
    </p:spTree>
    <p:extLst>
      <p:ext uri="{BB962C8B-B14F-4D97-AF65-F5344CB8AC3E}">
        <p14:creationId xmlns:p14="http://schemas.microsoft.com/office/powerpoint/2010/main" val="1883094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 calcmode="lin" valueType="num">
                                      <p:cBhvr additive="base">
                                        <p:cTn id="4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 calcmode="lin" valueType="num">
                                      <p:cBhvr additive="base">
                                        <p:cTn id="4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 calcmode="lin" valueType="num">
                                      <p:cBhvr additive="base">
                                        <p:cTn id="5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anim calcmode="lin" valueType="num">
                                      <p:cBhvr additive="base">
                                        <p:cTn id="5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9" end="19"/>
                                            </p:txEl>
                                          </p:spTgt>
                                        </p:tgtEl>
                                        <p:attrNameLst>
                                          <p:attrName>style.visibility</p:attrName>
                                        </p:attrNameLst>
                                      </p:cBhvr>
                                      <p:to>
                                        <p:strVal val="visible"/>
                                      </p:to>
                                    </p:set>
                                    <p:anim calcmode="lin" valueType="num">
                                      <p:cBhvr additive="base">
                                        <p:cTn id="5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anim calcmode="lin" valueType="num">
                                      <p:cBhvr additive="base">
                                        <p:cTn id="63"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21" end="21"/>
                                            </p:txEl>
                                          </p:spTgt>
                                        </p:tgtEl>
                                        <p:attrNameLst>
                                          <p:attrName>style.visibility</p:attrName>
                                        </p:attrNameLst>
                                      </p:cBhvr>
                                      <p:to>
                                        <p:strVal val="visible"/>
                                      </p:to>
                                    </p:set>
                                    <p:anim calcmode="lin" valueType="num">
                                      <p:cBhvr additive="base">
                                        <p:cTn id="6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22" end="22"/>
                                            </p:txEl>
                                          </p:spTgt>
                                        </p:tgtEl>
                                        <p:attrNameLst>
                                          <p:attrName>style.visibility</p:attrName>
                                        </p:attrNameLst>
                                      </p:cBhvr>
                                      <p:to>
                                        <p:strVal val="visible"/>
                                      </p:to>
                                    </p:set>
                                    <p:anim calcmode="lin" valueType="num">
                                      <p:cBhvr additive="base">
                                        <p:cTn id="71"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637778" cy="13716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622954" cy="13716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A316721-49E7-6D38-AD25-3AE9E6B900DF}"/>
              </a:ext>
            </a:extLst>
          </p:cNvPr>
          <p:cNvSpPr>
            <a:spLocks noGrp="1"/>
          </p:cNvSpPr>
          <p:nvPr>
            <p:ph type="title"/>
          </p:nvPr>
        </p:nvSpPr>
        <p:spPr>
          <a:xfrm>
            <a:off x="1243584" y="2322576"/>
            <a:ext cx="7205472" cy="9052560"/>
          </a:xfrm>
        </p:spPr>
        <p:txBody>
          <a:bodyPr>
            <a:normAutofit/>
          </a:bodyPr>
          <a:lstStyle/>
          <a:p>
            <a:r>
              <a:rPr lang="tr-TR" sz="8000" dirty="0"/>
              <a:t>Pazarlamada Fayda Kavramı</a:t>
            </a:r>
          </a:p>
        </p:txBody>
      </p:sp>
      <p:sp>
        <p:nvSpPr>
          <p:cNvPr id="25" name="Rectangle 2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04098"/>
            <a:ext cx="256032" cy="1307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6DB9CE7F-6F9A-CE51-EB99-9DF8AEC51C31}"/>
              </a:ext>
            </a:extLst>
          </p:cNvPr>
          <p:cNvSpPr>
            <a:spLocks noGrp="1"/>
          </p:cNvSpPr>
          <p:nvPr>
            <p:ph idx="1"/>
          </p:nvPr>
        </p:nvSpPr>
        <p:spPr>
          <a:xfrm>
            <a:off x="8449056" y="737320"/>
            <a:ext cx="14252448" cy="12529392"/>
          </a:xfrm>
        </p:spPr>
        <p:txBody>
          <a:bodyPr anchor="ctr">
            <a:normAutofit/>
          </a:bodyPr>
          <a:lstStyle/>
          <a:p>
            <a:pPr marL="0" indent="0">
              <a:lnSpc>
                <a:spcPct val="90000"/>
              </a:lnSpc>
              <a:buNone/>
            </a:pPr>
            <a:r>
              <a:rPr lang="tr-TR" sz="4000" dirty="0"/>
              <a:t>Pazarlama; tüketicilere, istediği yerde, istediği zamanda, istediği şekilde mal, hizmet veya fikre ulaşma imkanı sağlamaktadır. </a:t>
            </a:r>
          </a:p>
          <a:p>
            <a:pPr>
              <a:lnSpc>
                <a:spcPct val="90000"/>
              </a:lnSpc>
            </a:pPr>
            <a:endParaRPr lang="tr-TR" sz="3000" dirty="0"/>
          </a:p>
          <a:p>
            <a:pPr>
              <a:lnSpc>
                <a:spcPct val="90000"/>
              </a:lnSpc>
            </a:pPr>
            <a:r>
              <a:rPr lang="tr-TR" sz="3000" b="1" dirty="0"/>
              <a:t>Şekil Faydası:  </a:t>
            </a:r>
          </a:p>
          <a:p>
            <a:pPr marL="0" indent="0" algn="just">
              <a:lnSpc>
                <a:spcPct val="90000"/>
              </a:lnSpc>
              <a:buNone/>
            </a:pPr>
            <a:r>
              <a:rPr lang="tr-TR" sz="3000" dirty="0"/>
              <a:t>Şekil faydası oluştururken tüketicilerin taleplerinin göz önünde bulundurulması gerekmektedir. Pazarlama etkin araştırmalar yaparak da tüketicilerin taleplerine ilişkin bilgileri üretim bölümüne iletmektedir. Aynı şekilde bu araştırmalar ile oluşturulan tüketici-işletme arası bilgi akışı neticesinde, tüketicilerin mal ve/veya hizmeti hangi zamanda talep ettikleri ortaya koyulmaktadır. Bu sayede, üretim bölümü ile tüketiciler arasında bir köprü vazifesi görülmektedir. Elde edilen bilgiler doğrultusunda, üretilecek malın boyutu, şekli, rengi, ambalajı ve boyutları belirlenebilmektedir</a:t>
            </a:r>
          </a:p>
          <a:p>
            <a:pPr>
              <a:lnSpc>
                <a:spcPct val="90000"/>
              </a:lnSpc>
            </a:pPr>
            <a:endParaRPr lang="tr-TR" sz="3000" dirty="0"/>
          </a:p>
          <a:p>
            <a:pPr>
              <a:lnSpc>
                <a:spcPct val="90000"/>
              </a:lnSpc>
            </a:pPr>
            <a:r>
              <a:rPr lang="tr-TR" sz="3000" b="1" dirty="0"/>
              <a:t>Zaman Faydası: </a:t>
            </a:r>
          </a:p>
          <a:p>
            <a:pPr marL="0" indent="0">
              <a:lnSpc>
                <a:spcPct val="90000"/>
              </a:lnSpc>
              <a:buNone/>
            </a:pPr>
            <a:r>
              <a:rPr lang="tr-TR" sz="3000" dirty="0"/>
              <a:t>Tüketicilerin istediği anda bir mal ve/veya hizmeti satın almasının sağlanması zaman faydasını oluşturmaktadır. Tüketiciler güneş kremini yazın talep etmektedirler. Ancak güneş kremi üretimi işletmeler için belki yılın her döneminde olabilmektedir.</a:t>
            </a:r>
          </a:p>
          <a:p>
            <a:pPr>
              <a:lnSpc>
                <a:spcPct val="90000"/>
              </a:lnSpc>
            </a:pPr>
            <a:r>
              <a:rPr lang="tr-TR" sz="3000" b="1" dirty="0"/>
              <a:t>Yer Faydası: </a:t>
            </a:r>
          </a:p>
          <a:p>
            <a:pPr marL="0" indent="0">
              <a:lnSpc>
                <a:spcPct val="90000"/>
              </a:lnSpc>
              <a:buNone/>
            </a:pPr>
            <a:r>
              <a:rPr lang="tr-TR" sz="3000" dirty="0"/>
              <a:t>Tüketiciler bir mal ve/veya hizmeti satın almak için, o mal ve/veya hizmetin üretildiği yere gitmek zorunda kalmamakta ve bu açıdan kendileri için bir yer faydası sağlanmış olmaktadır.</a:t>
            </a:r>
          </a:p>
          <a:p>
            <a:pPr>
              <a:lnSpc>
                <a:spcPct val="90000"/>
              </a:lnSpc>
            </a:pPr>
            <a:r>
              <a:rPr lang="tr-TR" sz="3000" b="1" dirty="0"/>
              <a:t>Mülkiyet Faydası</a:t>
            </a:r>
          </a:p>
          <a:p>
            <a:pPr marL="0" indent="0">
              <a:lnSpc>
                <a:spcPct val="90000"/>
              </a:lnSpc>
              <a:buNone/>
            </a:pPr>
            <a:r>
              <a:rPr lang="tr-TR" sz="3000" dirty="0"/>
              <a:t>Tüketiciler, kendilerine sunulan bu mal ve/veya hizmetleri satın alabildikleri için, mülkiyet faydasından söz edilmektedir. </a:t>
            </a:r>
          </a:p>
        </p:txBody>
      </p:sp>
    </p:spTree>
    <p:extLst>
      <p:ext uri="{BB962C8B-B14F-4D97-AF65-F5344CB8AC3E}">
        <p14:creationId xmlns:p14="http://schemas.microsoft.com/office/powerpoint/2010/main" val="3150531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New picture"/>
          <p:cNvPicPr/>
          <p:nvPr/>
        </p:nvPicPr>
        <p:blipFill>
          <a:blip r:embed="rId2"/>
          <a:stretch>
            <a:fillRect/>
          </a:stretch>
        </p:blipFill>
        <p:spPr>
          <a:xfrm>
            <a:off x="0" y="0"/>
            <a:ext cx="24384000" cy="1371600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7.0.9"/>
  <p:tag name="AS_OS" val="Microsoft Windows NT 10.0.20348.0"/>
  <p:tag name="AS_RELEASE_DATE" val="2022.03.14"/>
  <p:tag name="AS_TITLE" val="Aspose.Slides for .NET5"/>
  <p:tag name="AS_VERSION" val="2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1523</Words>
  <Application>Microsoft Office PowerPoint</Application>
  <PresentationFormat>Özel</PresentationFormat>
  <Paragraphs>129</Paragraphs>
  <Slides>32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Calibri</vt:lpstr>
      <vt:lpstr>Wingdings</vt:lpstr>
      <vt:lpstr>Office Theme</vt:lpstr>
      <vt:lpstr>PowerPoint Sunusu</vt:lpstr>
      <vt:lpstr>Click to edit Master title style</vt:lpstr>
      <vt:lpstr>Click to edit Master title style</vt:lpstr>
      <vt:lpstr>Click to edit Master title style</vt:lpstr>
      <vt:lpstr>Click to edit Master title style</vt:lpstr>
      <vt:lpstr>Click to edit Master title style</vt:lpstr>
      <vt:lpstr>PowerPoint Sunusu</vt:lpstr>
      <vt:lpstr>Pazarlamada Fayda Kavramı</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Click to edit Master title style</vt:lpstr>
      <vt:lpstr>Pazarlamanın Gelişimi</vt:lpstr>
      <vt:lpstr>Üretim Anlayışı (Production Orientation)</vt:lpstr>
      <vt:lpstr>Satış Anlayışı (Sales Orientation)</vt:lpstr>
      <vt:lpstr>Pazarlama Anlayışı (Pazar Yönlü/Müşteri Odaklı Anlayış) (Market Customer/Marketing Orientation)</vt:lpstr>
      <vt:lpstr>Toplumsal Pazarlama Anlayışı (Societal Marketing)</vt:lpstr>
      <vt:lpstr>Pazarlama Karması Unsurları</vt:lpstr>
      <vt:lpstr>Ürün </vt:lpstr>
      <vt:lpstr>Fiyat</vt:lpstr>
      <vt:lpstr>Dağıtım</vt:lpstr>
      <vt:lpstr>Pazarlama İletişimi / Tutundurma</vt:lpstr>
      <vt:lpstr>Pazarlama Karmasının Evrimi – 7P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Duygu</dc:creator>
  <cp:lastModifiedBy>edasan edasan</cp:lastModifiedBy>
  <cp:revision>6</cp:revision>
  <cp:lastPrinted>2023-10-15T19:45:29Z</cp:lastPrinted>
  <dcterms:created xsi:type="dcterms:W3CDTF">2023-10-15T19:45:29Z</dcterms:created>
  <dcterms:modified xsi:type="dcterms:W3CDTF">2024-10-22T17:32:41Z</dcterms:modified>
</cp:coreProperties>
</file>