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44"/>
  </p:notesMasterIdLst>
  <p:handoutMasterIdLst>
    <p:handoutMasterId r:id="rId45"/>
  </p:handoutMasterIdLst>
  <p:sldIdLst>
    <p:sldId id="330" r:id="rId3"/>
    <p:sldId id="408" r:id="rId4"/>
    <p:sldId id="421" r:id="rId5"/>
    <p:sldId id="422" r:id="rId6"/>
    <p:sldId id="423" r:id="rId7"/>
    <p:sldId id="420" r:id="rId8"/>
    <p:sldId id="425" r:id="rId9"/>
    <p:sldId id="424" r:id="rId10"/>
    <p:sldId id="456" r:id="rId11"/>
    <p:sldId id="426" r:id="rId12"/>
    <p:sldId id="427" r:id="rId13"/>
    <p:sldId id="428" r:id="rId14"/>
    <p:sldId id="460"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5" r:id="rId31"/>
    <p:sldId id="447" r:id="rId32"/>
    <p:sldId id="448" r:id="rId33"/>
    <p:sldId id="449" r:id="rId34"/>
    <p:sldId id="450" r:id="rId35"/>
    <p:sldId id="457" r:id="rId36"/>
    <p:sldId id="452" r:id="rId37"/>
    <p:sldId id="453" r:id="rId38"/>
    <p:sldId id="454" r:id="rId39"/>
    <p:sldId id="458" r:id="rId40"/>
    <p:sldId id="459" r:id="rId41"/>
    <p:sldId id="455" r:id="rId42"/>
    <p:sldId id="298" r:id="rId43"/>
  </p:sldIdLst>
  <p:sldSz cx="9144000" cy="6858000" type="screen4x3"/>
  <p:notesSz cx="6858000" cy="9144000"/>
  <p:embeddedFontLst>
    <p:embeddedFont>
      <p:font typeface="Noto Sans Symbols" charset="0"/>
      <p:regular r:id="rId46"/>
    </p:embeddedFont>
    <p:embeddedFont>
      <p:font typeface="Verdana" pitchFamily="34" charset="0"/>
      <p:regular r:id="rId47"/>
      <p:bold r:id="rId48"/>
      <p:italic r:id="rId49"/>
      <p:boldItalic r:id="rId50"/>
    </p:embeddedFont>
    <p:embeddedFont>
      <p:font typeface="Calibri"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7" pos="499" userDrawn="1">
          <p15:clr>
            <a:srgbClr val="A4A3A4"/>
          </p15:clr>
        </p15:guide>
        <p15:guide id="8" pos="635" userDrawn="1">
          <p15:clr>
            <a:srgbClr val="A4A3A4"/>
          </p15:clr>
        </p15:guide>
        <p15:guide id="9" pos="975" userDrawn="1">
          <p15:clr>
            <a:srgbClr val="A4A3A4"/>
          </p15:clr>
        </p15:guide>
        <p15:guide id="10" pos="816" userDrawn="1">
          <p15:clr>
            <a:srgbClr val="A4A3A4"/>
          </p15:clr>
        </p15:guide>
        <p15:guide id="11" pos="108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79" autoAdjust="0"/>
    <p:restoredTop sz="91778" autoAdjust="0"/>
  </p:normalViewPr>
  <p:slideViewPr>
    <p:cSldViewPr snapToGrid="0" snapToObjects="1">
      <p:cViewPr>
        <p:scale>
          <a:sx n="70" d="100"/>
          <a:sy n="70" d="100"/>
        </p:scale>
        <p:origin x="-1666" y="-307"/>
      </p:cViewPr>
      <p:guideLst>
        <p:guide orient="horz" pos="4042"/>
        <p:guide orient="horz" pos="4178"/>
        <p:guide orient="horz" pos="119"/>
        <p:guide orient="horz" pos="709"/>
        <p:guide orient="horz" pos="1071"/>
        <p:guide pos="295"/>
        <p:guide pos="499"/>
        <p:guide pos="635"/>
        <p:guide pos="975"/>
        <p:guide pos="816"/>
        <p:guide pos="1088"/>
      </p:guideLst>
    </p:cSldViewPr>
  </p:slideViewPr>
  <p:outlineViewPr>
    <p:cViewPr>
      <p:scale>
        <a:sx n="33" d="100"/>
        <a:sy n="33" d="100"/>
      </p:scale>
      <p:origin x="0" y="-376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0.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8" Type="http://schemas.openxmlformats.org/officeDocument/2006/relationships/slide" Target="slides/slide8.xml"/><Relationship Id="rId3"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5/20/2024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10.2, Page 675.</a:t>
            </a:r>
          </a:p>
          <a:p>
            <a:pPr lvl="0" defTabSz="914400"/>
            <a:r>
              <a:rPr lang="en-US" sz="1200" b="0" i="0" u="none" strike="noStrike" kern="1200" cap="none" dirty="0">
                <a:solidFill>
                  <a:prstClr val="black"/>
                </a:solidFill>
                <a:latin typeface="Arial"/>
                <a:ea typeface="Arial"/>
                <a:cs typeface="Arial"/>
                <a:sym typeface="Arial"/>
              </a:rPr>
              <a:t>The various entertainment industries generate over three-quarters of U.S. media revenues.</a:t>
            </a:r>
          </a:p>
          <a:p>
            <a:pPr lvl="0" defTabSz="914400"/>
            <a:r>
              <a:rPr lang="en-US" sz="1200" b="0" i="0" u="none" strike="noStrike" kern="1200" cap="none" dirty="0">
                <a:solidFill>
                  <a:prstClr val="black"/>
                </a:solidFill>
                <a:latin typeface="Arial"/>
                <a:ea typeface="Arial"/>
                <a:cs typeface="Arial"/>
                <a:sym typeface="Arial"/>
              </a:rPr>
              <a:t>SOURCES: Based on data from industry sources; authors’ estimates.</a:t>
            </a:r>
          </a:p>
          <a:p>
            <a:pPr lvl="0" defTabSz="914400"/>
            <a:endParaRPr lang="en-US" sz="1200" b="0" i="0" u="none" strike="noStrike" kern="1200" cap="none" dirty="0">
              <a:solidFill>
                <a:prstClr val="black"/>
              </a:solidFill>
              <a:latin typeface="Arial"/>
              <a:ea typeface="Arial"/>
              <a:cs typeface="Arial"/>
              <a:sym typeface="Arial"/>
            </a:endParaRPr>
          </a:p>
          <a:p>
            <a:pPr lvl="0" defTabSz="914400"/>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channel types are entertainment with 78.5 percent of the total revenue and print media with 21.5 percent of it. The channels under entertainment are as follows. Podcasts, 0.4 percent; recorded music, 4.1 percent; radio, 3.8 percent; video games, 16.7 percent; box office movies, 1.2 percent; home entertainment, 8.9 percent; broadcast or pay tv, 43.4 percent. The channels under print media are as follows. Newspaper, 5.8 percent; book publishing, 8.0 percent; magazine, 7.7 percent</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478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023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10.3, Page 612.</a:t>
            </a:r>
          </a:p>
          <a:p>
            <a:r>
              <a:rPr lang="en-US" sz="1200" b="0" i="0" u="none" strike="noStrike" kern="1200" cap="none" baseline="0" dirty="0">
                <a:solidFill>
                  <a:schemeClr val="dk1"/>
                </a:solidFill>
                <a:latin typeface="Arial"/>
                <a:ea typeface="Arial"/>
                <a:cs typeface="Arial"/>
                <a:sym typeface="Arial"/>
              </a:rPr>
              <a:t>SOURCES: Based on data from Insider Intelligence/eMarketer, 2022b, 2022d, 2022e, 2020f; Pew Research Center, 2022a; Comscore, Inc., 2022.</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dirty="0">
                <a:solidFill>
                  <a:schemeClr val="dk1"/>
                </a:solidFill>
                <a:effectLst/>
                <a:latin typeface="Arial"/>
                <a:ea typeface="Calibri" panose="020F0502020204030204" pitchFamily="34" charset="0"/>
                <a:cs typeface="Arial"/>
                <a:sym typeface="Arial"/>
              </a:rPr>
              <a:t>Alt Text</a:t>
            </a:r>
          </a:p>
          <a:p>
            <a:r>
              <a:rPr lang="en-US" sz="1200" b="0" i="0" u="none" strike="noStrike" kern="1200" cap="none" dirty="0">
                <a:solidFill>
                  <a:schemeClr val="dk1"/>
                </a:solidFill>
                <a:effectLst/>
                <a:latin typeface="Arial"/>
                <a:ea typeface="Calibri" panose="020F0502020204030204" pitchFamily="34" charset="0"/>
                <a:cs typeface="Arial"/>
                <a:sym typeface="Arial"/>
              </a:rPr>
              <a:t>Long description: The media channels and the consumer percentage values of the graph are as follows. (Video, 77 percent); (digital audio, 66 percent); (digital games, 54 percent); (magazines, 48 percent); (newspapers, 37 percent); (e-books, 33 percent).</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855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29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344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0513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609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10.5, Page 616.</a:t>
            </a:r>
          </a:p>
          <a:p>
            <a:pPr lvl="0" defTabSz="914400"/>
            <a:r>
              <a:rPr lang="en-US" sz="1200" b="0" i="0" u="none" strike="noStrike" kern="1200" cap="none" dirty="0">
                <a:solidFill>
                  <a:prstClr val="black"/>
                </a:solidFill>
                <a:latin typeface="Arial"/>
                <a:ea typeface="Arial"/>
                <a:cs typeface="Arial"/>
                <a:sym typeface="Arial"/>
              </a:rPr>
              <a:t>The Internet is making it possible for publishers and writers to transform the standard “book” into a new form that integrates features of both text and the Internet, and also transforms the content of the book itself.</a:t>
            </a:r>
          </a:p>
          <a:p>
            <a:pPr lvl="0" defTabSz="914400"/>
            <a:endParaRPr lang="en-US" sz="1200" b="0" i="0" u="none" strike="noStrike" kern="1200" cap="none" dirty="0">
              <a:solidFill>
                <a:prstClr val="black"/>
              </a:solidFill>
              <a:latin typeface="Arial"/>
              <a:ea typeface="Arial"/>
              <a:cs typeface="Arial"/>
              <a:sym typeface="Arial"/>
            </a:endParaRPr>
          </a:p>
          <a:p>
            <a:pPr lvl="0" defTabSz="914400"/>
            <a:r>
              <a:rPr lang="en-US" sz="1200" b="0" i="0" u="sng" strike="noStrike" kern="1200" cap="none" dirty="0">
                <a:solidFill>
                  <a:prstClr val="black"/>
                </a:solidFill>
                <a:latin typeface="Arial"/>
                <a:ea typeface="Arial"/>
                <a:cs typeface="Arial"/>
                <a:sym typeface="Arial"/>
              </a:rPr>
              <a:t>Alt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In the first phase, media migration in 19 95, the publisher’s brochures move to the web. The second phase, media integration in 19 98, involves reformatting books and converting them to P D F format for web display. The third phase, media transformation in 2005, involves repackaging of books by designing them as interactive e-books with both print and web components. The final phase, media maturity in 20 17, involved redesigning books, as a new standard book that seamlessly integrates web and text components on new mobile devices which also integrates the functionality of multiple platforms.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787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441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446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4560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panose="020B0604020202020204" pitchFamily="34" charset="0"/>
                <a:sym typeface="Arial"/>
              </a:rPr>
              <a:t>Figure 10.6, Page 616.</a:t>
            </a:r>
          </a:p>
          <a:p>
            <a:r>
              <a:rPr lang="en-US" sz="1200" b="0" i="0" u="none" strike="noStrike" kern="1200" cap="none" baseline="0" dirty="0">
                <a:solidFill>
                  <a:schemeClr val="dk1"/>
                </a:solidFill>
                <a:latin typeface="Arial" panose="020B0604020202020204" pitchFamily="34" charset="0"/>
                <a:sym typeface="Arial"/>
              </a:rPr>
              <a:t>U.S. newspaper ad revenues have declined precipitously since 2006. As a percentage of total revenues, circulation subscription revenues have become more important. Digital advertising revenue has also become an important source of revenue.</a:t>
            </a:r>
          </a:p>
          <a:p>
            <a:r>
              <a:rPr lang="en-US" sz="1200" b="0" i="0" u="none" strike="noStrike" kern="1200" cap="none" baseline="0" dirty="0">
                <a:solidFill>
                  <a:schemeClr val="dk1"/>
                </a:solidFill>
                <a:latin typeface="Arial" panose="020B0604020202020204" pitchFamily="34" charset="0"/>
                <a:sym typeface="Arial"/>
              </a:rPr>
              <a:t>SOURCES: Based on data from Pew Research Center, 2021a; Newspaper Association of America, 2014.</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There are three plotted lines in the graph. They are as follows. Print ad revenue starts at approximately 44000, in the year 2002 and decreases to approximately 6000 by the year 20 20. The circulation revenue starts at approximately 12000, in the year 2002 and remains the same by the year 20 20. The digital ad revenue starts at 0, in the year 2002 and increases to approximately 4000 by 20 20.</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34060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10.7, Page 620.</a:t>
            </a:r>
          </a:p>
          <a:p>
            <a:pPr lvl="0" defTabSz="914400">
              <a:defRPr/>
            </a:pPr>
            <a:r>
              <a:rPr lang="en-US" sz="1200" b="0" i="0" u="none" strike="noStrike" kern="1200" cap="none" dirty="0">
                <a:solidFill>
                  <a:prstClr val="black"/>
                </a:solidFill>
                <a:latin typeface="Arial"/>
                <a:ea typeface="Arial"/>
                <a:cs typeface="Arial"/>
                <a:sym typeface="Arial"/>
              </a:rPr>
              <a:t>Newspapers have gone through three different business models as they adapt to the Internet.</a:t>
            </a:r>
          </a:p>
          <a:p>
            <a:pPr lvl="0" defTabSz="914400">
              <a:defRPr/>
            </a:pPr>
            <a:endParaRPr lang="en-US" sz="1200" b="0" i="0" u="none" strike="noStrike" kern="1200" cap="none" dirty="0">
              <a:solidFill>
                <a:prstClr val="black"/>
              </a:solidFill>
              <a:latin typeface="Arial"/>
              <a:ea typeface="Arial"/>
              <a:cs typeface="Arial"/>
              <a:sym typeface="Arial"/>
            </a:endParaRPr>
          </a:p>
          <a:p>
            <a:pPr lvl="0" defTabSz="914400">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From 19 95 to 2000, on the pc platform, the print newspaper with an online presence business model generated digital revenues of up to about 7 percent. From 2000 to 20 10, the print newspaper with an integrated web edition business model generated digital revenues of less than 10 percent. From 2010 to 20 20, the digital news platform with a print edition on the social and mobile platforms generated digital revenues of up to 20 percent. There are two notes below the x-axis, they are as follows. Google launches a search engine and advertising between 1998 to 2000; the iPhone and Facebook were made open to the public between 2007 to 2008.</a:t>
            </a:r>
            <a:endParaRPr lang="en-IN"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363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2141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4554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3112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49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4920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85073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7205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881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7894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32578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6795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10.12, Page 641.</a:t>
            </a:r>
          </a:p>
          <a:p>
            <a:r>
              <a:rPr lang="en-US" sz="1200" b="0" i="0" u="none" strike="noStrike" kern="1200" cap="none" baseline="0" dirty="0">
                <a:solidFill>
                  <a:schemeClr val="dk1"/>
                </a:solidFill>
                <a:latin typeface="Arial"/>
                <a:ea typeface="Arial"/>
                <a:cs typeface="Arial"/>
                <a:sym typeface="Arial"/>
              </a:rPr>
              <a:t>Music industry revenues fell drastically between 19 99 and 20 15. However, revenues began to grow again because of the rise of streaming services. Revenue from digital sources now more than 85% of all U.S. music revenues.</a:t>
            </a:r>
          </a:p>
          <a:p>
            <a:r>
              <a:rPr lang="en-US" sz="1200" b="0" i="0" u="none" strike="noStrike" kern="1200" cap="none" baseline="0" dirty="0">
                <a:solidFill>
                  <a:schemeClr val="dk1"/>
                </a:solidFill>
                <a:latin typeface="Arial"/>
                <a:ea typeface="Arial"/>
                <a:cs typeface="Arial"/>
                <a:sym typeface="Arial"/>
              </a:rPr>
              <a:t>SOURCES: Based on data from Recording Industry Association of America (RIAA), 2019, 2020, 2021.</a:t>
            </a:r>
          </a:p>
          <a:p>
            <a:endParaRPr lang="en-US" sz="1200" b="0" i="0" u="none" strike="noStrike" kern="1200" cap="none" baseline="0" dirty="0">
              <a:solidFill>
                <a:schemeClr val="dk1"/>
              </a:solidFill>
              <a:latin typeface="Arial"/>
              <a:ea typeface="Arial"/>
              <a:cs typeface="Arial"/>
              <a:sym typeface="Arial"/>
            </a:endParaRPr>
          </a:p>
          <a:p>
            <a:pPr marL="0" marR="0">
              <a:lnSpc>
                <a:spcPct val="115000"/>
              </a:lnSpc>
              <a:spcBef>
                <a:spcPts val="0"/>
              </a:spcBef>
              <a:spcAft>
                <a:spcPts val="1000"/>
              </a:spcAft>
            </a:pPr>
            <a:r>
              <a:rPr lang="en-US" sz="1200" b="0" i="0" u="sng" strike="noStrike" kern="1200" cap="none" baseline="0" dirty="0">
                <a:solidFill>
                  <a:schemeClr val="dk1"/>
                </a:solidFill>
                <a:latin typeface="Arial"/>
                <a:ea typeface="Arial"/>
                <a:cs typeface="Arial"/>
                <a:sym typeface="Arial"/>
              </a:rPr>
              <a:t>Alt Text</a:t>
            </a:r>
          </a:p>
          <a:p>
            <a:pPr marL="0" marR="0">
              <a:lnSpc>
                <a:spcPct val="115000"/>
              </a:lnSpc>
              <a:spcBef>
                <a:spcPts val="0"/>
              </a:spcBef>
              <a:spcAft>
                <a:spcPts val="1000"/>
              </a:spcAft>
            </a:pPr>
            <a:r>
              <a:rPr lang="en-US" sz="1200" b="0" i="0" u="none" strike="noStrike" kern="1200" cap="none" baseline="0" dirty="0">
                <a:solidFill>
                  <a:schemeClr val="dk1"/>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yearly music revenues in billions of dollars from physical and digital means are as follows. 20 17: digital revenue, 7 billion; physical revenue, 1.5 billion. 20 18: digital revenue, 8 billion; physical revenue, 1 billion. 20 19: digital revenue, 10 billion; physical revenue, 1 billion. 20 20: digital revenue, 11 billion; physical revenue, 1 billion. 20 21: digital revenue, 13 billion; physical revenue, 1.5 billion.</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34641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84085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251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10.15, Page 646.</a:t>
            </a:r>
          </a:p>
          <a:p>
            <a:r>
              <a:rPr lang="en-US" sz="1200" b="0" i="0" u="none" strike="noStrike" kern="1200" cap="none" baseline="0" dirty="0">
                <a:solidFill>
                  <a:schemeClr val="dk1"/>
                </a:solidFill>
                <a:latin typeface="Arial"/>
                <a:ea typeface="Arial"/>
                <a:cs typeface="Arial"/>
                <a:sym typeface="Arial"/>
              </a:rPr>
              <a:t>The mobile </a:t>
            </a:r>
            <a:r>
              <a:rPr lang="en-US" sz="1200" b="0" i="0" u="none" strike="noStrike" kern="1200" cap="none" baseline="0" noProof="0" dirty="0">
                <a:solidFill>
                  <a:schemeClr val="dk1"/>
                </a:solidFill>
                <a:latin typeface="Arial"/>
                <a:ea typeface="Arial"/>
                <a:cs typeface="Arial"/>
                <a:sym typeface="Arial"/>
              </a:rPr>
              <a:t>platform</a:t>
            </a:r>
            <a:r>
              <a:rPr lang="en-US" sz="1200" b="0" i="0" u="none" strike="noStrike" kern="1200" cap="none" baseline="0" dirty="0">
                <a:solidFill>
                  <a:schemeClr val="dk1"/>
                </a:solidFill>
                <a:latin typeface="Arial"/>
                <a:ea typeface="Arial"/>
                <a:cs typeface="Arial"/>
                <a:sym typeface="Arial"/>
              </a:rPr>
              <a:t> (smartphone and tablets) has become the preferred platform for the majority of gamers.</a:t>
            </a:r>
          </a:p>
          <a:p>
            <a:r>
              <a:rPr lang="en-US" sz="1200" b="0" i="0" u="none" strike="noStrike" kern="1200" cap="none" baseline="0" dirty="0">
                <a:solidFill>
                  <a:schemeClr val="dk1"/>
                </a:solidFill>
                <a:latin typeface="Arial"/>
                <a:ea typeface="Arial"/>
                <a:cs typeface="Arial"/>
                <a:sym typeface="Arial"/>
              </a:rPr>
              <a:t>SOURCES: Based on data from eMarketer, 2022e.</a:t>
            </a:r>
          </a:p>
          <a:p>
            <a:endParaRPr lang="en-US" sz="1200" b="0" i="0" u="none" strike="noStrike" kern="1200" cap="none" baseline="0" dirty="0">
              <a:solidFill>
                <a:schemeClr val="dk1"/>
              </a:solidFill>
              <a:latin typeface="Arial"/>
              <a:ea typeface="Arial"/>
              <a:cs typeface="Arial"/>
              <a:sym typeface="Arial"/>
            </a:endParaRPr>
          </a:p>
          <a:p>
            <a:r>
              <a:rPr lang="en-US" u="sng" dirty="0"/>
              <a:t>Alt Text</a:t>
            </a:r>
          </a:p>
          <a:p>
            <a:r>
              <a:rPr lang="en-US" dirty="0"/>
              <a:t>Long description: Four smaller oval shapes are inside it and are marked as follows. Smartphone gamers, 163 million; console gamer, 98 million; desktop or </a:t>
            </a:r>
            <a:r>
              <a:rPr lang="en-US"/>
              <a:t>laptop gamers, 94 million; </a:t>
            </a:r>
            <a:r>
              <a:rPr lang="en-US" dirty="0"/>
              <a:t>and tablet gamers, 90 million.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79605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8790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42998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4564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169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3753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635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10.1, Page 608.</a:t>
            </a:r>
          </a:p>
          <a:p>
            <a:r>
              <a:rPr lang="en-US" sz="1200" b="0" i="0" u="none" strike="noStrike" kern="1200" cap="none" baseline="0" dirty="0">
                <a:solidFill>
                  <a:schemeClr val="dk1"/>
                </a:solidFill>
                <a:latin typeface="Arial"/>
                <a:ea typeface="Arial"/>
                <a:cs typeface="Arial"/>
                <a:sym typeface="Arial"/>
              </a:rPr>
              <a:t>In 2022, U.S. adults are expected to spend more than 4,800 hours consuming various types of media, with the majority of those hours spent with various forms of digital media.</a:t>
            </a:r>
          </a:p>
          <a:p>
            <a:r>
              <a:rPr lang="en-US" sz="1200" b="0" i="0" u="none" strike="noStrike" kern="1200" cap="none" dirty="0">
                <a:solidFill>
                  <a:prstClr val="black"/>
                </a:solidFill>
                <a:latin typeface="Arial"/>
                <a:ea typeface="Arial"/>
                <a:cs typeface="Arial"/>
                <a:sym typeface="Arial"/>
              </a:rPr>
              <a:t>SOURCES: </a:t>
            </a:r>
            <a:r>
              <a:rPr lang="en-US" sz="1200" b="0" i="0" u="none" strike="noStrike" kern="1200" cap="none" baseline="0" dirty="0">
                <a:solidFill>
                  <a:schemeClr val="dk1"/>
                </a:solidFill>
                <a:latin typeface="Arial"/>
                <a:ea typeface="Arial"/>
                <a:cs typeface="Arial"/>
                <a:sym typeface="Arial"/>
              </a:rPr>
              <a:t>Based on data from eMarketer, Inc., 2022a; authors’ estimates.</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Arial"/>
                <a:ea typeface="Arial"/>
                <a:cs typeface="Arial"/>
                <a:sym typeface="Arial"/>
              </a:rPr>
              <a:t>Long description: The media channels and their consumption data are as follows. (Digital, 3005), (tv, 1138), (radio, 505), (other traditional media, 61), (newspapers, 55), (magazines, 49).</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4477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141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549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401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hasCustomPrompt="1"/>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2024, 2022, 2020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0"/>
              </a:ext>
            </a:extLst>
          </p:cNvPr>
          <p:cNvSpPr>
            <a:spLocks noGrp="1"/>
          </p:cNvSpPr>
          <p:nvPr>
            <p:ph type="title"/>
          </p:nvPr>
        </p:nvSpPr>
        <p:spPr>
          <a:xfrm>
            <a:off x="457199" y="143692"/>
            <a:ext cx="8229601" cy="987333"/>
          </a:xfrm>
        </p:spPr>
        <p:txBody>
          <a:bodyPr anchor="ctr"/>
          <a:lstStyle/>
          <a:p>
            <a:r>
              <a:rPr lang="en-US" altLang="en-US" sz="3000" noProof="0" dirty="0">
                <a:solidFill>
                  <a:schemeClr val="tx2"/>
                </a:solidFill>
                <a:cs typeface="Times New Roman" panose="02020603050405020304" pitchFamily="18" charset="0"/>
              </a:rPr>
              <a:t>E-commerce 2023: business. technology. society.</a:t>
            </a:r>
            <a:endParaRPr lang="en-US" sz="3000" noProof="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0"/>
              </a:ext>
            </a:extLst>
          </p:cNvPr>
          <p:cNvSpPr>
            <a:spLocks noGrp="1"/>
          </p:cNvSpPr>
          <p:nvPr>
            <p:ph type="body" idx="1"/>
          </p:nvPr>
        </p:nvSpPr>
        <p:spPr>
          <a:xfrm>
            <a:off x="457200" y="1212419"/>
            <a:ext cx="8229600" cy="413524"/>
          </a:xfrm>
        </p:spPr>
        <p:txBody>
          <a:bodyPr anchor="ctr"/>
          <a:lstStyle/>
          <a:p>
            <a:r>
              <a:rPr lang="en-US" dirty="0">
                <a:solidFill>
                  <a:schemeClr val="tx2"/>
                </a:solidFill>
              </a:rPr>
              <a:t>Seventeenth Edition</a:t>
            </a:r>
          </a:p>
        </p:txBody>
      </p:sp>
      <p:pic>
        <p:nvPicPr>
          <p:cNvPr id="7" name="Picture 6" descr="Front cover: E-commerce 20 23: business. technology. society. Seventeenth Edition. By Kenneth C. Laudon and Carol Guercio Traver">
            <a:extLst>
              <a:ext uri="{FF2B5EF4-FFF2-40B4-BE49-F238E27FC236}">
                <a16:creationId xmlns:a16="http://schemas.microsoft.com/office/drawing/2014/main" xmlns="" id="{551DB087-3F81-F8AF-203C-668832CA028C}"/>
              </a:ext>
            </a:extLst>
          </p:cNvPr>
          <p:cNvPicPr>
            <a:picLocks noChangeAspect="1"/>
          </p:cNvPicPr>
          <p:nvPr/>
        </p:nvPicPr>
        <p:blipFill>
          <a:blip r:embed="rId3"/>
          <a:stretch>
            <a:fillRect/>
          </a:stretch>
        </p:blipFill>
        <p:spPr>
          <a:xfrm>
            <a:off x="457201" y="1696223"/>
            <a:ext cx="3657600" cy="4572000"/>
          </a:xfrm>
          <a:prstGeom prst="rect">
            <a:avLst/>
          </a:prstGeom>
        </p:spPr>
      </p:pic>
      <p:sp>
        <p:nvSpPr>
          <p:cNvPr id="5" name="Content Placeholder 4">
            <a:extLst>
              <a:ext uri="{FF2B5EF4-FFF2-40B4-BE49-F238E27FC236}">
                <a16:creationId xmlns:a16="http://schemas.microsoft.com/office/drawing/2014/main" xmlns="" id="{2D222376-7AD7-4443-B67A-120BE12F4DDB}"/>
              </a:ext>
              <a:ext uri="{C183D7F6-B498-43B3-948B-1728B52AA6E4}">
                <adec:decorative xmlns:adec="http://schemas.microsoft.com/office/drawing/2017/decorative" xmlns="" val="0"/>
              </a:ext>
            </a:extLst>
          </p:cNvPr>
          <p:cNvSpPr>
            <a:spLocks noGrp="1"/>
          </p:cNvSpPr>
          <p:nvPr>
            <p:ph sz="quarter" idx="14"/>
          </p:nvPr>
        </p:nvSpPr>
        <p:spPr>
          <a:xfrm>
            <a:off x="5029200" y="1906104"/>
            <a:ext cx="3657600" cy="1186345"/>
          </a:xfrm>
        </p:spPr>
        <p:txBody>
          <a:bodyPr/>
          <a:lstStyle/>
          <a:p>
            <a:pPr marL="0" algn="ctr"/>
            <a:r>
              <a:rPr lang="en-US" b="1" dirty="0">
                <a:latin typeface="+mn-lt"/>
              </a:rPr>
              <a:t>Chapter 10</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0"/>
              </a:ext>
            </a:extLst>
          </p:cNvPr>
          <p:cNvSpPr>
            <a:spLocks noGrp="1"/>
          </p:cNvSpPr>
          <p:nvPr>
            <p:ph sz="quarter" idx="15"/>
          </p:nvPr>
        </p:nvSpPr>
        <p:spPr>
          <a:xfrm>
            <a:off x="5029200" y="3252789"/>
            <a:ext cx="3657600" cy="1552675"/>
          </a:xfrm>
        </p:spPr>
        <p:txBody>
          <a:bodyPr/>
          <a:lstStyle/>
          <a:p>
            <a:pPr>
              <a:spcBef>
                <a:spcPct val="0"/>
              </a:spcBef>
            </a:pPr>
            <a:r>
              <a:rPr lang="en-US" altLang="en-US" dirty="0"/>
              <a:t>Online Content and Media</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0"/>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2024, 2020, 2022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US" sz="3200" kern="1200" dirty="0">
                <a:cs typeface="Times New Roman" panose="02020603050405020304" pitchFamily="18" charset="0"/>
              </a:rPr>
              <a:t>Figure 10.2 U.S. Media Revenues by Channel</a:t>
            </a:r>
            <a:endParaRPr lang="en-IN" sz="3200" dirty="0"/>
          </a:p>
        </p:txBody>
      </p:sp>
      <p:pic>
        <p:nvPicPr>
          <p:cNvPr id="4" name="Picture 3" descr="A pie chart of media revenues generated by various entertainment and print media channels in the United States. For a full description, see Notes. Press F6.">
            <a:extLst>
              <a:ext uri="{FF2B5EF4-FFF2-40B4-BE49-F238E27FC236}">
                <a16:creationId xmlns:a16="http://schemas.microsoft.com/office/drawing/2014/main" xmlns="" id="{777B1610-EB4B-96A6-3E56-D05653CBFA73}"/>
              </a:ext>
            </a:extLst>
          </p:cNvPr>
          <p:cNvPicPr>
            <a:picLocks noChangeAspect="1"/>
          </p:cNvPicPr>
          <p:nvPr/>
        </p:nvPicPr>
        <p:blipFill>
          <a:blip r:embed="rId3"/>
          <a:stretch>
            <a:fillRect/>
          </a:stretch>
        </p:blipFill>
        <p:spPr>
          <a:xfrm>
            <a:off x="1411282" y="1447322"/>
            <a:ext cx="6321436" cy="4840342"/>
          </a:xfrm>
          <a:prstGeom prst="rect">
            <a:avLst/>
          </a:prstGeom>
        </p:spPr>
      </p:pic>
    </p:spTree>
    <p:extLst>
      <p:ext uri="{BB962C8B-B14F-4D97-AF65-F5344CB8AC3E}">
        <p14:creationId xmlns:p14="http://schemas.microsoft.com/office/powerpoint/2010/main" val="46088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7CB53-4FC4-46D0-A25F-358AFFED5058}"/>
              </a:ext>
            </a:extLst>
          </p:cNvPr>
          <p:cNvSpPr>
            <a:spLocks noGrp="1"/>
          </p:cNvSpPr>
          <p:nvPr>
            <p:ph type="title"/>
          </p:nvPr>
        </p:nvSpPr>
        <p:spPr/>
        <p:txBody>
          <a:bodyPr/>
          <a:lstStyle/>
          <a:p>
            <a:r>
              <a:rPr lang="en-US" kern="1200" noProof="0" dirty="0">
                <a:cs typeface="Times New Roman" panose="02020603050405020304" pitchFamily="18" charset="0"/>
              </a:rPr>
              <a:t>Online Content: Consumption, Revenue Models, and Revenue </a:t>
            </a:r>
            <a:r>
              <a:rPr lang="en-US" sz="2000" b="0" kern="1200" noProof="0" dirty="0">
                <a:cs typeface="Times New Roman" panose="02020603050405020304" pitchFamily="18" charset="0"/>
              </a:rPr>
              <a:t>(1 of 2)</a:t>
            </a:r>
            <a:endParaRPr lang="en-US" sz="2000" b="0" noProof="0" dirty="0"/>
          </a:p>
        </p:txBody>
      </p:sp>
      <p:sp>
        <p:nvSpPr>
          <p:cNvPr id="3" name="Content Placeholder 2">
            <a:extLst>
              <a:ext uri="{FF2B5EF4-FFF2-40B4-BE49-F238E27FC236}">
                <a16:creationId xmlns:a16="http://schemas.microsoft.com/office/drawing/2014/main" xmlns="" id="{C9D1189D-4706-4ADE-9405-D732A6801C8D}"/>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Online content delivery revenue models</a:t>
            </a:r>
          </a:p>
          <a:p>
            <a:pPr marL="741553" lvl="1" indent="-284353">
              <a:spcAft>
                <a:spcPct val="0"/>
              </a:spcAft>
              <a:buSzPts val="2400"/>
            </a:pPr>
            <a:r>
              <a:rPr lang="en-US" kern="1200" dirty="0">
                <a:solidFill>
                  <a:srgbClr val="000000"/>
                </a:solidFill>
                <a:latin typeface="Arial" panose="020B0604020202020204" pitchFamily="34" charset="0"/>
              </a:rPr>
              <a:t>Subscription</a:t>
            </a:r>
          </a:p>
          <a:p>
            <a:pPr marL="741553" lvl="1" indent="-284353">
              <a:spcAft>
                <a:spcPct val="0"/>
              </a:spcAft>
              <a:buSzPts val="2400"/>
            </a:pPr>
            <a:r>
              <a:rPr lang="en-US" kern="1200" dirty="0">
                <a:solidFill>
                  <a:srgbClr val="000000"/>
                </a:solidFill>
                <a:latin typeface="Arial" panose="020B0604020202020204" pitchFamily="34" charset="0"/>
              </a:rPr>
              <a:t>A la </a:t>
            </a:r>
            <a:r>
              <a:rPr lang="en-US" kern="1200" dirty="0" smtClean="0">
                <a:solidFill>
                  <a:srgbClr val="000000"/>
                </a:solidFill>
                <a:latin typeface="Arial" panose="020B0604020202020204" pitchFamily="34" charset="0"/>
              </a:rPr>
              <a:t>carte</a:t>
            </a:r>
            <a:r>
              <a:rPr lang="tr-TR" kern="1200" dirty="0" smtClean="0">
                <a:solidFill>
                  <a:srgbClr val="000000"/>
                </a:solidFill>
                <a:latin typeface="Arial" panose="020B0604020202020204" pitchFamily="34" charset="0"/>
              </a:rPr>
              <a:t> (pay </a:t>
            </a:r>
            <a:r>
              <a:rPr lang="tr-TR" kern="1200" dirty="0" err="1" smtClean="0">
                <a:solidFill>
                  <a:srgbClr val="000000"/>
                </a:solidFill>
                <a:latin typeface="Arial" panose="020B0604020202020204" pitchFamily="34" charset="0"/>
              </a:rPr>
              <a:t>for</a:t>
            </a:r>
            <a:r>
              <a:rPr lang="tr-TR" kern="1200" dirty="0" smtClean="0">
                <a:solidFill>
                  <a:srgbClr val="000000"/>
                </a:solidFill>
                <a:latin typeface="Arial" panose="020B0604020202020204" pitchFamily="34" charset="0"/>
              </a:rPr>
              <a:t> </a:t>
            </a:r>
            <a:r>
              <a:rPr lang="tr-TR" kern="1200" dirty="0" err="1" smtClean="0">
                <a:solidFill>
                  <a:srgbClr val="000000"/>
                </a:solidFill>
                <a:latin typeface="Arial" panose="020B0604020202020204" pitchFamily="34" charset="0"/>
              </a:rPr>
              <a:t>what</a:t>
            </a:r>
            <a:r>
              <a:rPr lang="tr-TR" kern="1200" dirty="0" smtClean="0">
                <a:solidFill>
                  <a:srgbClr val="000000"/>
                </a:solidFill>
                <a:latin typeface="Arial" panose="020B0604020202020204" pitchFamily="34" charset="0"/>
              </a:rPr>
              <a:t> </a:t>
            </a:r>
            <a:r>
              <a:rPr lang="tr-TR" kern="1200" dirty="0" err="1" smtClean="0">
                <a:solidFill>
                  <a:srgbClr val="000000"/>
                </a:solidFill>
                <a:latin typeface="Arial" panose="020B0604020202020204" pitchFamily="34" charset="0"/>
              </a:rPr>
              <a:t>you</a:t>
            </a:r>
            <a:r>
              <a:rPr lang="tr-TR" kern="1200" dirty="0" smtClean="0">
                <a:solidFill>
                  <a:srgbClr val="000000"/>
                </a:solidFill>
                <a:latin typeface="Arial" panose="020B0604020202020204" pitchFamily="34" charset="0"/>
              </a:rPr>
              <a:t> </a:t>
            </a:r>
            <a:r>
              <a:rPr lang="tr-TR" kern="1200" dirty="0" err="1" smtClean="0">
                <a:solidFill>
                  <a:srgbClr val="000000"/>
                </a:solidFill>
                <a:latin typeface="Arial" panose="020B0604020202020204" pitchFamily="34" charset="0"/>
              </a:rPr>
              <a:t>use</a:t>
            </a:r>
            <a:r>
              <a:rPr lang="tr-TR" kern="1200" dirty="0" smtClean="0">
                <a:solidFill>
                  <a:srgbClr val="000000"/>
                </a:solidFill>
                <a:latin typeface="Arial" panose="020B0604020202020204" pitchFamily="34" charset="0"/>
              </a:rPr>
              <a:t>)</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Advertising supported (free/freemium)</a:t>
            </a:r>
          </a:p>
          <a:p>
            <a:pPr marL="255651" lvl="0" indent="-255651">
              <a:spcAft>
                <a:spcPct val="0"/>
              </a:spcAft>
              <a:buSzPts val="2400"/>
              <a:tabLst/>
            </a:pPr>
            <a:r>
              <a:rPr lang="en-US" kern="1200" dirty="0">
                <a:solidFill>
                  <a:srgbClr val="000000"/>
                </a:solidFill>
                <a:latin typeface="Arial" panose="020B0604020202020204" pitchFamily="34" charset="0"/>
              </a:rPr>
              <a:t>Free content can drive users to paid content</a:t>
            </a:r>
          </a:p>
          <a:p>
            <a:pPr marL="255651" lvl="0" indent="-255651">
              <a:spcAft>
                <a:spcPct val="0"/>
              </a:spcAft>
              <a:buSzPts val="2400"/>
              <a:tabLst/>
            </a:pPr>
            <a:r>
              <a:rPr lang="en-US" kern="1200" dirty="0">
                <a:solidFill>
                  <a:srgbClr val="000000"/>
                </a:solidFill>
                <a:latin typeface="Arial" panose="020B0604020202020204" pitchFamily="34" charset="0"/>
              </a:rPr>
              <a:t>Users increasingly paying for high-quality, unique content</a:t>
            </a:r>
          </a:p>
        </p:txBody>
      </p:sp>
    </p:spTree>
    <p:extLst>
      <p:ext uri="{BB962C8B-B14F-4D97-AF65-F5344CB8AC3E}">
        <p14:creationId xmlns:p14="http://schemas.microsoft.com/office/powerpoint/2010/main" val="373781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200" y="75889"/>
            <a:ext cx="8324194" cy="1097279"/>
          </a:xfrm>
        </p:spPr>
        <p:txBody>
          <a:bodyPr/>
          <a:lstStyle/>
          <a:p>
            <a:r>
              <a:rPr lang="en-US" sz="3200" kern="1200" noProof="0" dirty="0">
                <a:cs typeface="Times New Roman" panose="02020603050405020304" pitchFamily="18" charset="0"/>
              </a:rPr>
              <a:t>Figure 10.3 Online Content Consumption in the United States</a:t>
            </a:r>
            <a:endParaRPr lang="en-US" sz="3200" noProof="0" dirty="0"/>
          </a:p>
        </p:txBody>
      </p:sp>
      <p:pic>
        <p:nvPicPr>
          <p:cNvPr id="4" name="Picture 3" descr="A bar graph illustrates online content consumption by the percentage of the population in the United States through different media channels. For a full description, see Notes. Press F6.">
            <a:extLst>
              <a:ext uri="{FF2B5EF4-FFF2-40B4-BE49-F238E27FC236}">
                <a16:creationId xmlns:a16="http://schemas.microsoft.com/office/drawing/2014/main" xmlns="" id="{8A86768E-E72A-0AAB-8B0B-3C645710AFB4}"/>
              </a:ext>
            </a:extLst>
          </p:cNvPr>
          <p:cNvPicPr>
            <a:picLocks noChangeAspect="1"/>
          </p:cNvPicPr>
          <p:nvPr/>
        </p:nvPicPr>
        <p:blipFill>
          <a:blip r:embed="rId3"/>
          <a:stretch>
            <a:fillRect/>
          </a:stretch>
        </p:blipFill>
        <p:spPr>
          <a:xfrm>
            <a:off x="1354123" y="1266156"/>
            <a:ext cx="6530348" cy="5015307"/>
          </a:xfrm>
          <a:prstGeom prst="rect">
            <a:avLst/>
          </a:prstGeom>
        </p:spPr>
      </p:pic>
    </p:spTree>
    <p:extLst>
      <p:ext uri="{BB962C8B-B14F-4D97-AF65-F5344CB8AC3E}">
        <p14:creationId xmlns:p14="http://schemas.microsoft.com/office/powerpoint/2010/main" val="53507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27" y="694191"/>
            <a:ext cx="8361916" cy="479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10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A2996F9-CF34-4B7C-A4D6-B884ACE48CD8}"/>
              </a:ext>
            </a:extLst>
          </p:cNvPr>
          <p:cNvSpPr>
            <a:spLocks noGrp="1"/>
          </p:cNvSpPr>
          <p:nvPr>
            <p:ph type="title"/>
          </p:nvPr>
        </p:nvSpPr>
        <p:spPr/>
        <p:txBody>
          <a:bodyPr/>
          <a:lstStyle/>
          <a:p>
            <a:r>
              <a:rPr lang="en-US" kern="1200" noProof="0" dirty="0">
                <a:cs typeface="Times New Roman" panose="02020603050405020304" pitchFamily="18" charset="0"/>
              </a:rPr>
              <a:t>Online Content: Consumption, Revenue Models, and Revenue </a:t>
            </a:r>
            <a:r>
              <a:rPr lang="en-US" sz="2000" b="0" kern="1200" noProof="0" dirty="0">
                <a:cs typeface="Times New Roman" panose="02020603050405020304" pitchFamily="18" charset="0"/>
              </a:rPr>
              <a:t>(2 of 2)</a:t>
            </a:r>
            <a:endParaRPr lang="en-US" noProof="0" dirty="0"/>
          </a:p>
        </p:txBody>
      </p:sp>
      <p:sp>
        <p:nvSpPr>
          <p:cNvPr id="5" name="Content Placeholder 4">
            <a:extLst>
              <a:ext uri="{FF2B5EF4-FFF2-40B4-BE49-F238E27FC236}">
                <a16:creationId xmlns:a16="http://schemas.microsoft.com/office/drawing/2014/main" xmlns="" id="{23734EA6-6102-46E7-A69D-8ECA521DF5FE}"/>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Early years: Internet audience expected free content but willing to accept advertising</a:t>
            </a:r>
          </a:p>
          <a:p>
            <a:pPr marL="741553" lvl="1" indent="-284353">
              <a:spcAft>
                <a:spcPct val="0"/>
              </a:spcAft>
              <a:buSzPts val="2400"/>
            </a:pPr>
            <a:r>
              <a:rPr lang="en-US" kern="1200" dirty="0">
                <a:solidFill>
                  <a:srgbClr val="000000"/>
                </a:solidFill>
                <a:latin typeface="Arial" panose="020B0604020202020204" pitchFamily="34" charset="0"/>
              </a:rPr>
              <a:t>Early content was low quality</a:t>
            </a:r>
          </a:p>
          <a:p>
            <a:pPr marL="255651" lvl="0" indent="-255651">
              <a:spcAft>
                <a:spcPct val="0"/>
              </a:spcAft>
              <a:buSzPts val="2400"/>
              <a:tabLst/>
            </a:pPr>
            <a:r>
              <a:rPr lang="en-US" kern="1200" dirty="0">
                <a:solidFill>
                  <a:srgbClr val="000000"/>
                </a:solidFill>
                <a:latin typeface="Arial" panose="020B0604020202020204" pitchFamily="34" charset="0"/>
              </a:rPr>
              <a:t>With advent of high-quality content, fee models successful</a:t>
            </a:r>
          </a:p>
          <a:p>
            <a:pPr marL="741553" lvl="1" indent="-284353">
              <a:spcAft>
                <a:spcPct val="0"/>
              </a:spcAft>
              <a:buSzPts val="2400"/>
            </a:pPr>
            <a:r>
              <a:rPr lang="en-US" kern="1200" dirty="0">
                <a:solidFill>
                  <a:srgbClr val="000000"/>
                </a:solidFill>
                <a:latin typeface="Arial" panose="020B0604020202020204" pitchFamily="34" charset="0"/>
              </a:rPr>
              <a:t>iTunes</a:t>
            </a:r>
          </a:p>
          <a:p>
            <a:pPr marL="741553" lvl="1" indent="-284353">
              <a:spcAft>
                <a:spcPct val="0"/>
              </a:spcAft>
              <a:buSzPts val="2400"/>
            </a:pPr>
            <a:r>
              <a:rPr lang="en-US" kern="1200" dirty="0">
                <a:solidFill>
                  <a:srgbClr val="000000"/>
                </a:solidFill>
                <a:latin typeface="Arial" panose="020B0604020202020204" pitchFamily="34" charset="0"/>
              </a:rPr>
              <a:t>Millions of users buy from legal music sites</a:t>
            </a:r>
          </a:p>
          <a:p>
            <a:pPr marL="741553" lvl="1" indent="-284353">
              <a:spcAft>
                <a:spcPct val="0"/>
              </a:spcAft>
              <a:buSzPts val="2400"/>
            </a:pPr>
            <a:r>
              <a:rPr lang="en-US" kern="1200" dirty="0">
                <a:solidFill>
                  <a:srgbClr val="000000"/>
                </a:solidFill>
                <a:latin typeface="Arial" panose="020B0604020202020204" pitchFamily="34" charset="0"/>
              </a:rPr>
              <a:t>YouTube cooperating with Hollywood and New York film production studios</a:t>
            </a:r>
          </a:p>
        </p:txBody>
      </p:sp>
    </p:spTree>
    <p:extLst>
      <p:ext uri="{BB962C8B-B14F-4D97-AF65-F5344CB8AC3E}">
        <p14:creationId xmlns:p14="http://schemas.microsoft.com/office/powerpoint/2010/main" val="252606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9254B-9ECB-446C-9639-2017099250AE}"/>
              </a:ext>
            </a:extLst>
          </p:cNvPr>
          <p:cNvSpPr>
            <a:spLocks noGrp="1"/>
          </p:cNvSpPr>
          <p:nvPr>
            <p:ph type="title"/>
          </p:nvPr>
        </p:nvSpPr>
        <p:spPr>
          <a:xfrm>
            <a:off x="457200" y="-209172"/>
            <a:ext cx="8229600" cy="1097279"/>
          </a:xfrm>
        </p:spPr>
        <p:txBody>
          <a:bodyPr/>
          <a:lstStyle/>
          <a:p>
            <a:r>
              <a:rPr lang="en-US" kern="1200" noProof="0" dirty="0">
                <a:cs typeface="Times New Roman" panose="02020603050405020304" pitchFamily="18" charset="0"/>
              </a:rPr>
              <a:t>Digital Rights Management (D</a:t>
            </a:r>
            <a:r>
              <a:rPr lang="en-US" sz="100" kern="1200" noProof="0" dirty="0">
                <a:cs typeface="Times New Roman" panose="02020603050405020304" pitchFamily="18" charset="0"/>
              </a:rPr>
              <a:t> </a:t>
            </a:r>
            <a:r>
              <a:rPr lang="en-US" kern="1200" noProof="0" dirty="0">
                <a:cs typeface="Times New Roman" panose="02020603050405020304" pitchFamily="18" charset="0"/>
              </a:rPr>
              <a:t>R</a:t>
            </a:r>
            <a:r>
              <a:rPr lang="en-US" sz="100" kern="1200" noProof="0" dirty="0">
                <a:cs typeface="Times New Roman" panose="02020603050405020304" pitchFamily="18" charset="0"/>
              </a:rPr>
              <a:t> </a:t>
            </a:r>
            <a:r>
              <a:rPr lang="en-US" kern="1200" noProof="0" dirty="0">
                <a:cs typeface="Times New Roman" panose="02020603050405020304" pitchFamily="18" charset="0"/>
              </a:rPr>
              <a:t>M)</a:t>
            </a:r>
            <a:endParaRPr lang="en-US" noProof="0" dirty="0"/>
          </a:p>
        </p:txBody>
      </p:sp>
      <p:sp>
        <p:nvSpPr>
          <p:cNvPr id="3" name="Content Placeholder 2">
            <a:extLst>
              <a:ext uri="{FF2B5EF4-FFF2-40B4-BE49-F238E27FC236}">
                <a16:creationId xmlns:a16="http://schemas.microsoft.com/office/drawing/2014/main" xmlns="" id="{761ADA38-3B46-4D92-89E6-D18C04CC685A}"/>
              </a:ext>
            </a:extLst>
          </p:cNvPr>
          <p:cNvSpPr>
            <a:spLocks noGrp="1"/>
          </p:cNvSpPr>
          <p:nvPr>
            <p:ph sz="quarter" idx="13"/>
          </p:nvPr>
        </p:nvSpPr>
        <p:spPr>
          <a:xfrm>
            <a:off x="272144" y="888107"/>
            <a:ext cx="8417832" cy="5330149"/>
          </a:xfrm>
        </p:spPr>
        <p:txBody>
          <a:bodyPr/>
          <a:lstStyle/>
          <a:p>
            <a:pPr marL="255651" lvl="0" indent="-255651">
              <a:spcAft>
                <a:spcPct val="0"/>
              </a:spcAft>
              <a:buSzPts val="2400"/>
              <a:tabLst/>
            </a:pPr>
            <a:r>
              <a:rPr lang="en-US" sz="1800" kern="1200" dirty="0">
                <a:solidFill>
                  <a:srgbClr val="000000"/>
                </a:solidFill>
                <a:latin typeface="Arial" panose="020B0604020202020204" pitchFamily="34" charset="0"/>
              </a:rPr>
              <a:t>Technical and legal means to protect digital content from unlimited reproduction and distribution</a:t>
            </a:r>
          </a:p>
          <a:p>
            <a:pPr marL="255651" lvl="0" indent="-255651">
              <a:spcAft>
                <a:spcPct val="0"/>
              </a:spcAft>
              <a:buSzPts val="2400"/>
              <a:tabLst/>
            </a:pPr>
            <a:r>
              <a:rPr lang="en-US" sz="1800" kern="1200" dirty="0">
                <a:solidFill>
                  <a:srgbClr val="000000"/>
                </a:solidFill>
                <a:latin typeface="Arial" panose="020B0604020202020204" pitchFamily="34" charset="0"/>
              </a:rPr>
              <a:t>D R M hardware and software encrypts </a:t>
            </a:r>
            <a:r>
              <a:rPr lang="en-US" sz="1800" kern="1200" dirty="0" smtClean="0">
                <a:solidFill>
                  <a:srgbClr val="000000"/>
                </a:solidFill>
                <a:latin typeface="Arial" panose="020B0604020202020204" pitchFamily="34" charset="0"/>
              </a:rPr>
              <a:t>content</a:t>
            </a:r>
            <a:r>
              <a:rPr lang="tr-TR" sz="1800" kern="1200" dirty="0" smtClean="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so that it cannot be used without some form of authorization, typically based on a payment</a:t>
            </a:r>
            <a:r>
              <a:rPr lang="en-US" sz="1800" kern="1200" dirty="0" smtClean="0">
                <a:solidFill>
                  <a:srgbClr val="000000"/>
                </a:solidFill>
                <a:latin typeface="Arial" panose="020B0604020202020204" pitchFamily="34" charset="0"/>
              </a:rPr>
              <a:t>.</a:t>
            </a:r>
            <a:endParaRPr lang="tr-TR" sz="1800" kern="1200" dirty="0" smtClean="0">
              <a:solidFill>
                <a:srgbClr val="000000"/>
              </a:solidFill>
              <a:latin typeface="Arial" panose="020B0604020202020204" pitchFamily="34" charset="0"/>
            </a:endParaRPr>
          </a:p>
          <a:p>
            <a:pPr marL="742569" lvl="1" indent="-255651">
              <a:spcAft>
                <a:spcPct val="0"/>
              </a:spcAft>
              <a:buSzPts val="2400"/>
            </a:pPr>
            <a:r>
              <a:rPr lang="en-US" sz="1800" kern="1200" dirty="0">
                <a:solidFill>
                  <a:srgbClr val="000000"/>
                </a:solidFill>
                <a:latin typeface="Arial" panose="020B0604020202020204" pitchFamily="34" charset="0"/>
              </a:rPr>
              <a:t>DRM can prevent users from purchasing and making copies for widespread distribution over the Internet without compensating the content own-</a:t>
            </a:r>
            <a:r>
              <a:rPr lang="en-US" sz="1800" kern="1200" dirty="0" err="1">
                <a:solidFill>
                  <a:srgbClr val="000000"/>
                </a:solidFill>
                <a:latin typeface="Arial" panose="020B0604020202020204" pitchFamily="34" charset="0"/>
              </a:rPr>
              <a:t>ers</a:t>
            </a:r>
            <a:r>
              <a:rPr lang="en-US" sz="1800" kern="1200" dirty="0">
                <a:solidFill>
                  <a:srgbClr val="000000"/>
                </a:solidFill>
                <a:latin typeface="Arial" panose="020B0604020202020204" pitchFamily="34" charset="0"/>
              </a:rPr>
              <a:t>. Although music tracks in the iTunes Store were originally protected by DRM, Apple eventually abandoned the practice because of user objections and because Amazon had opened an online music store without any DRM protections, with the support of music industry firms, who had come to realize that DRM was preventing the music industry from exploiting the opportunities of the Internet and perhaps even </a:t>
            </a:r>
            <a:r>
              <a:rPr lang="en-US" sz="1800" kern="1200" dirty="0" err="1">
                <a:solidFill>
                  <a:srgbClr val="000000"/>
                </a:solidFill>
                <a:latin typeface="Arial" panose="020B0604020202020204" pitchFamily="34" charset="0"/>
              </a:rPr>
              <a:t>encourag-ing</a:t>
            </a:r>
            <a:r>
              <a:rPr lang="en-US" sz="1800" kern="1200" dirty="0">
                <a:solidFill>
                  <a:srgbClr val="000000"/>
                </a:solidFill>
                <a:latin typeface="Arial" panose="020B0604020202020204" pitchFamily="34" charset="0"/>
              </a:rPr>
              <a:t> an illegal market.</a:t>
            </a:r>
            <a:endParaRPr lang="en-US" sz="1800" kern="1200" dirty="0">
              <a:solidFill>
                <a:srgbClr val="000000"/>
              </a:solidFill>
              <a:latin typeface="Arial" panose="020B0604020202020204" pitchFamily="34" charset="0"/>
            </a:endParaRPr>
          </a:p>
          <a:p>
            <a:pPr marL="255651" lvl="0" indent="-255651">
              <a:spcAft>
                <a:spcPct val="0"/>
              </a:spcAft>
              <a:buSzPts val="2400"/>
              <a:tabLst/>
            </a:pPr>
            <a:r>
              <a:rPr lang="en-US" sz="1800" kern="1200" dirty="0">
                <a:solidFill>
                  <a:srgbClr val="000000"/>
                </a:solidFill>
                <a:latin typeface="Arial" panose="020B0604020202020204" pitchFamily="34" charset="0"/>
              </a:rPr>
              <a:t>Streaming content</a:t>
            </a:r>
          </a:p>
          <a:p>
            <a:pPr marL="741553" lvl="1" indent="-284353">
              <a:spcAft>
                <a:spcPct val="0"/>
              </a:spcAft>
              <a:buSzPts val="2400"/>
            </a:pPr>
            <a:r>
              <a:rPr lang="en-US" sz="1800" kern="1200" dirty="0">
                <a:solidFill>
                  <a:srgbClr val="000000"/>
                </a:solidFill>
                <a:latin typeface="Arial" panose="020B0604020202020204" pitchFamily="34" charset="0"/>
              </a:rPr>
              <a:t>Difficult to copy</a:t>
            </a:r>
          </a:p>
          <a:p>
            <a:pPr marL="741553" lvl="1" indent="-284353">
              <a:spcAft>
                <a:spcPct val="0"/>
              </a:spcAft>
              <a:buSzPts val="2400"/>
            </a:pPr>
            <a:r>
              <a:rPr lang="en-US" sz="1800" kern="1200" dirty="0">
                <a:solidFill>
                  <a:srgbClr val="000000"/>
                </a:solidFill>
                <a:latin typeface="Arial" panose="020B0604020202020204" pitchFamily="34" charset="0"/>
              </a:rPr>
              <a:t>Walled </a:t>
            </a:r>
            <a:r>
              <a:rPr lang="en-US" sz="1800" kern="1200" dirty="0" smtClean="0">
                <a:solidFill>
                  <a:srgbClr val="000000"/>
                </a:solidFill>
                <a:latin typeface="Arial" panose="020B0604020202020204" pitchFamily="34" charset="0"/>
              </a:rPr>
              <a:t>garden</a:t>
            </a:r>
            <a:r>
              <a:rPr lang="tr-TR" sz="1800" kern="1200" dirty="0" smtClean="0">
                <a:solidFill>
                  <a:srgbClr val="000000"/>
                </a:solidFill>
                <a:latin typeface="Arial" panose="020B0604020202020204" pitchFamily="34" charset="0"/>
              </a:rPr>
              <a:t>:</a:t>
            </a:r>
            <a:r>
              <a:rPr lang="en-US" sz="1800" kern="1200" dirty="0">
                <a:solidFill>
                  <a:srgbClr val="000000"/>
                </a:solidFill>
                <a:latin typeface="Arial" panose="020B0604020202020204" pitchFamily="34" charset="0"/>
              </a:rPr>
              <a:t>For instance, e-books purchased from Amazon can be read only on a Kindle device or with the Kindle app, and Kindle books cannot be converted to other formats</a:t>
            </a:r>
            <a:endParaRPr lang="en-US" sz="18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804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0549E-05DF-4BB4-BA21-8D7B9AFB31DF}"/>
              </a:ext>
            </a:extLst>
          </p:cNvPr>
          <p:cNvSpPr>
            <a:spLocks noGrp="1"/>
          </p:cNvSpPr>
          <p:nvPr>
            <p:ph type="title"/>
          </p:nvPr>
        </p:nvSpPr>
        <p:spPr>
          <a:xfrm>
            <a:off x="457200" y="106885"/>
            <a:ext cx="8229600" cy="1097279"/>
          </a:xfrm>
        </p:spPr>
        <p:txBody>
          <a:bodyPr/>
          <a:lstStyle/>
          <a:p>
            <a:r>
              <a:rPr lang="en-US" kern="1200" noProof="0" dirty="0">
                <a:cs typeface="Times New Roman" panose="02020603050405020304" pitchFamily="18" charset="0"/>
              </a:rPr>
              <a:t>Media Industry Structure</a:t>
            </a:r>
            <a:endParaRPr lang="en-US" noProof="0" dirty="0"/>
          </a:p>
        </p:txBody>
      </p:sp>
      <p:sp>
        <p:nvSpPr>
          <p:cNvPr id="3" name="Content Placeholder 2">
            <a:extLst>
              <a:ext uri="{FF2B5EF4-FFF2-40B4-BE49-F238E27FC236}">
                <a16:creationId xmlns:a16="http://schemas.microsoft.com/office/drawing/2014/main" xmlns="" id="{B7FA7BE1-ED76-4833-8D51-F0D3E74EC205}"/>
              </a:ext>
            </a:extLst>
          </p:cNvPr>
          <p:cNvSpPr>
            <a:spLocks noGrp="1"/>
          </p:cNvSpPr>
          <p:nvPr>
            <p:ph sz="quarter" idx="13"/>
          </p:nvPr>
        </p:nvSpPr>
        <p:spPr>
          <a:xfrm>
            <a:off x="457200" y="1368944"/>
            <a:ext cx="8232775" cy="4969863"/>
          </a:xfrm>
        </p:spPr>
        <p:txBody>
          <a:bodyPr/>
          <a:lstStyle/>
          <a:p>
            <a:pPr marL="255651" lvl="0" indent="-255651">
              <a:spcAft>
                <a:spcPct val="0"/>
              </a:spcAft>
              <a:buSzPts val="2400"/>
              <a:tabLst/>
            </a:pPr>
            <a:r>
              <a:rPr lang="en-US" kern="1200" dirty="0">
                <a:solidFill>
                  <a:srgbClr val="000000"/>
                </a:solidFill>
              </a:rPr>
              <a:t>Three separate segments</a:t>
            </a:r>
          </a:p>
          <a:p>
            <a:pPr marL="741553" lvl="1" indent="-284353">
              <a:spcAft>
                <a:spcPct val="0"/>
              </a:spcAft>
              <a:buSzPts val="2400"/>
            </a:pPr>
            <a:r>
              <a:rPr lang="en-US" kern="1200" dirty="0">
                <a:solidFill>
                  <a:srgbClr val="000000"/>
                </a:solidFill>
              </a:rPr>
              <a:t>Print</a:t>
            </a:r>
          </a:p>
          <a:p>
            <a:pPr marL="741553" lvl="1" indent="-284353">
              <a:spcAft>
                <a:spcPct val="0"/>
              </a:spcAft>
              <a:buSzPts val="2400"/>
            </a:pPr>
            <a:r>
              <a:rPr lang="en-US" kern="1200" dirty="0">
                <a:solidFill>
                  <a:srgbClr val="000000"/>
                </a:solidFill>
              </a:rPr>
              <a:t>Movies</a:t>
            </a:r>
          </a:p>
          <a:p>
            <a:pPr marL="741553" lvl="1" indent="-284353">
              <a:spcAft>
                <a:spcPct val="0"/>
              </a:spcAft>
              <a:buSzPts val="2400"/>
            </a:pPr>
            <a:r>
              <a:rPr lang="en-US" kern="1200" dirty="0">
                <a:solidFill>
                  <a:srgbClr val="000000"/>
                </a:solidFill>
              </a:rPr>
              <a:t>Music</a:t>
            </a:r>
          </a:p>
          <a:p>
            <a:pPr marL="255651" lvl="0" indent="-255651">
              <a:spcAft>
                <a:spcPct val="0"/>
              </a:spcAft>
              <a:buSzPts val="2400"/>
              <a:tabLst/>
            </a:pPr>
            <a:r>
              <a:rPr lang="en-US" kern="1200" dirty="0">
                <a:solidFill>
                  <a:srgbClr val="000000"/>
                </a:solidFill>
              </a:rPr>
              <a:t>Each dominated by few key players with little crossover</a:t>
            </a:r>
          </a:p>
          <a:p>
            <a:pPr marL="255651" lvl="0" indent="-255651">
              <a:spcAft>
                <a:spcPct val="0"/>
              </a:spcAft>
              <a:buSzPts val="2400"/>
              <a:tabLst/>
            </a:pPr>
            <a:r>
              <a:rPr lang="en-US" kern="1200" dirty="0">
                <a:solidFill>
                  <a:srgbClr val="000000"/>
                </a:solidFill>
              </a:rPr>
              <a:t>Delivery platform firms tried to become content producers</a:t>
            </a:r>
          </a:p>
          <a:p>
            <a:pPr marL="741553" lvl="1" indent="-284353">
              <a:spcAft>
                <a:spcPct val="0"/>
              </a:spcAft>
              <a:buSzPts val="2400"/>
            </a:pPr>
            <a:r>
              <a:rPr lang="en-US" dirty="0"/>
              <a:t>Comcast's acquisition of majority interest in N</a:t>
            </a:r>
            <a:r>
              <a:rPr lang="en-US" sz="100" dirty="0"/>
              <a:t> </a:t>
            </a:r>
            <a:r>
              <a:rPr lang="en-US" dirty="0"/>
              <a:t>B</a:t>
            </a:r>
            <a:r>
              <a:rPr lang="en-US" sz="100" dirty="0"/>
              <a:t> </a:t>
            </a:r>
            <a:r>
              <a:rPr lang="en-US" dirty="0"/>
              <a:t>C Universal</a:t>
            </a:r>
          </a:p>
          <a:p>
            <a:pPr marL="741553" lvl="1" indent="-284353">
              <a:spcAft>
                <a:spcPct val="0"/>
              </a:spcAft>
              <a:buSzPts val="2400"/>
            </a:pPr>
            <a:r>
              <a:rPr lang="en-US" kern="1200" dirty="0">
                <a:solidFill>
                  <a:srgbClr val="000000"/>
                </a:solidFill>
              </a:rPr>
              <a:t>A</a:t>
            </a:r>
            <a:r>
              <a:rPr lang="en-US" sz="100" kern="1200" dirty="0">
                <a:solidFill>
                  <a:srgbClr val="000000"/>
                </a:solidFill>
              </a:rPr>
              <a:t> </a:t>
            </a:r>
            <a:r>
              <a:rPr lang="en-US" kern="1200" dirty="0">
                <a:solidFill>
                  <a:srgbClr val="000000"/>
                </a:solidFill>
              </a:rPr>
              <a:t>T&amp;T’s merger with Time Warner: did not succeed</a:t>
            </a:r>
          </a:p>
          <a:p>
            <a:pPr marL="741553" lvl="1" indent="-284353">
              <a:spcAft>
                <a:spcPct val="0"/>
              </a:spcAft>
              <a:buSzPts val="2400"/>
            </a:pPr>
            <a:r>
              <a:rPr lang="en-US" kern="1200" dirty="0">
                <a:solidFill>
                  <a:srgbClr val="000000"/>
                </a:solidFill>
              </a:rPr>
              <a:t>Verizon’s purchase of A</a:t>
            </a:r>
            <a:r>
              <a:rPr lang="en-US" sz="100" kern="1200" dirty="0">
                <a:solidFill>
                  <a:srgbClr val="000000"/>
                </a:solidFill>
              </a:rPr>
              <a:t> </a:t>
            </a:r>
            <a:r>
              <a:rPr lang="en-US" kern="1200" dirty="0">
                <a:solidFill>
                  <a:srgbClr val="000000"/>
                </a:solidFill>
              </a:rPr>
              <a:t>O</a:t>
            </a:r>
            <a:r>
              <a:rPr lang="en-US" sz="100" kern="1200" dirty="0">
                <a:solidFill>
                  <a:srgbClr val="000000"/>
                </a:solidFill>
              </a:rPr>
              <a:t> </a:t>
            </a:r>
            <a:r>
              <a:rPr lang="en-US" kern="1200" dirty="0">
                <a:solidFill>
                  <a:srgbClr val="000000"/>
                </a:solidFill>
              </a:rPr>
              <a:t>L and Yahoo: did not succeed</a:t>
            </a:r>
          </a:p>
        </p:txBody>
      </p:sp>
    </p:spTree>
    <p:extLst>
      <p:ext uri="{BB962C8B-B14F-4D97-AF65-F5344CB8AC3E}">
        <p14:creationId xmlns:p14="http://schemas.microsoft.com/office/powerpoint/2010/main" val="78149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415C4-E656-432A-AC4E-8594882CF966}"/>
              </a:ext>
            </a:extLst>
          </p:cNvPr>
          <p:cNvSpPr>
            <a:spLocks noGrp="1"/>
          </p:cNvSpPr>
          <p:nvPr>
            <p:ph type="title"/>
          </p:nvPr>
        </p:nvSpPr>
        <p:spPr/>
        <p:txBody>
          <a:bodyPr/>
          <a:lstStyle/>
          <a:p>
            <a:r>
              <a:rPr lang="en-US" kern="1200" noProof="0" dirty="0">
                <a:cs typeface="Times New Roman" panose="02020603050405020304" pitchFamily="18" charset="0"/>
              </a:rPr>
              <a:t>Media Convergence</a:t>
            </a:r>
            <a:endParaRPr lang="en-US" noProof="0" dirty="0"/>
          </a:p>
        </p:txBody>
      </p:sp>
      <p:sp>
        <p:nvSpPr>
          <p:cNvPr id="3" name="Content Placeholder 2">
            <a:extLst>
              <a:ext uri="{FF2B5EF4-FFF2-40B4-BE49-F238E27FC236}">
                <a16:creationId xmlns:a16="http://schemas.microsoft.com/office/drawing/2014/main" xmlns="" id="{2E2A3C27-8E4E-4A9F-8A7F-0201DBF82FEC}"/>
              </a:ext>
            </a:extLst>
          </p:cNvPr>
          <p:cNvSpPr>
            <a:spLocks noGrp="1"/>
          </p:cNvSpPr>
          <p:nvPr>
            <p:ph sz="quarter" idx="13"/>
          </p:nvPr>
        </p:nvSpPr>
        <p:spPr>
          <a:xfrm>
            <a:off x="341585" y="1143001"/>
            <a:ext cx="8345215" cy="4813998"/>
          </a:xfrm>
        </p:spPr>
        <p:txBody>
          <a:bodyPr/>
          <a:lstStyle/>
          <a:p>
            <a:pPr marL="255651" lvl="0" indent="-255651">
              <a:spcAft>
                <a:spcPct val="0"/>
              </a:spcAft>
              <a:buSzPts val="2400"/>
              <a:tabLst/>
            </a:pPr>
            <a:r>
              <a:rPr lang="tr-TR" sz="2000" kern="1200" dirty="0" smtClean="0">
                <a:solidFill>
                  <a:srgbClr val="000000"/>
                </a:solidFill>
                <a:latin typeface="Arial" panose="020B0604020202020204" pitchFamily="34" charset="0"/>
              </a:rPr>
              <a:t>Has 3 </a:t>
            </a:r>
            <a:r>
              <a:rPr lang="tr-TR" sz="2000" kern="1200" dirty="0" err="1" smtClean="0">
                <a:solidFill>
                  <a:srgbClr val="000000"/>
                </a:solidFill>
                <a:latin typeface="Arial" panose="020B0604020202020204" pitchFamily="34" charset="0"/>
              </a:rPr>
              <a:t>dimensions</a:t>
            </a:r>
            <a:r>
              <a:rPr lang="tr-TR" sz="2000" kern="1200" dirty="0" smtClean="0">
                <a:solidFill>
                  <a:srgbClr val="000000"/>
                </a:solidFill>
                <a:latin typeface="Arial" panose="020B0604020202020204" pitchFamily="34" charset="0"/>
              </a:rPr>
              <a:t>.</a:t>
            </a:r>
            <a:r>
              <a:rPr lang="en-US" sz="2000" kern="1200" dirty="0">
                <a:solidFill>
                  <a:srgbClr val="000000"/>
                </a:solidFill>
                <a:latin typeface="Arial" panose="020B0604020202020204" pitchFamily="34" charset="0"/>
              </a:rPr>
              <a:t> </a:t>
            </a:r>
            <a:r>
              <a:rPr lang="tr-TR" sz="2000" kern="1200" dirty="0" smtClean="0">
                <a:solidFill>
                  <a:srgbClr val="000000"/>
                </a:solidFill>
                <a:latin typeface="Arial" panose="020B0604020202020204" pitchFamily="34" charset="0"/>
              </a:rPr>
              <a:t>F</a:t>
            </a:r>
            <a:r>
              <a:rPr lang="en-US" sz="2000" kern="1200" dirty="0" smtClean="0">
                <a:solidFill>
                  <a:srgbClr val="000000"/>
                </a:solidFill>
                <a:latin typeface="Arial" panose="020B0604020202020204" pitchFamily="34" charset="0"/>
              </a:rPr>
              <a:t>or </a:t>
            </a:r>
            <a:r>
              <a:rPr lang="en-US" sz="2000" kern="1200" dirty="0">
                <a:solidFill>
                  <a:srgbClr val="000000"/>
                </a:solidFill>
                <a:latin typeface="Arial" panose="020B0604020202020204" pitchFamily="34" charset="0"/>
              </a:rPr>
              <a:t>the consumer, convergence means being able to get any con-tent you want, when you want it, on whatever platform you want it—from an </a:t>
            </a:r>
            <a:r>
              <a:rPr lang="en-US" sz="2000" kern="1200" dirty="0" err="1">
                <a:solidFill>
                  <a:srgbClr val="000000"/>
                </a:solidFill>
                <a:latin typeface="Arial" panose="020B0604020202020204" pitchFamily="34" charset="0"/>
              </a:rPr>
              <a:t>iPad</a:t>
            </a:r>
            <a:r>
              <a:rPr lang="en-US" sz="2000" kern="1200" dirty="0">
                <a:solidFill>
                  <a:srgbClr val="000000"/>
                </a:solidFill>
                <a:latin typeface="Arial" panose="020B0604020202020204" pitchFamily="34" charset="0"/>
              </a:rPr>
              <a:t> to an Android phone or an iPhone and to a desktop/laptop computer PC </a:t>
            </a:r>
            <a:endParaRPr lang="tr-TR" sz="2000" kern="1200" dirty="0" smtClean="0">
              <a:solidFill>
                <a:srgbClr val="000000"/>
              </a:solidFill>
              <a:latin typeface="Arial" panose="020B0604020202020204" pitchFamily="34" charset="0"/>
            </a:endParaRPr>
          </a:p>
          <a:p>
            <a:pPr marL="255651" lvl="0" indent="-255651">
              <a:spcAft>
                <a:spcPct val="0"/>
              </a:spcAft>
              <a:buSzPts val="2400"/>
              <a:tabLst/>
            </a:pPr>
            <a:r>
              <a:rPr lang="en-US" kern="1200" dirty="0" smtClean="0">
                <a:solidFill>
                  <a:srgbClr val="000000"/>
                </a:solidFill>
                <a:latin typeface="Arial" panose="020B0604020202020204" pitchFamily="34" charset="0"/>
              </a:rPr>
              <a:t>Technological convergence</a:t>
            </a:r>
            <a:r>
              <a:rPr lang="tr-TR" kern="1200" dirty="0" smtClean="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development of hybrid devices that can enable the delivery of various types of media via a single device</a:t>
            </a:r>
            <a:endParaRPr lang="en-US" sz="1800"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rgbClr val="000000"/>
                </a:solidFill>
                <a:latin typeface="Arial" panose="020B0604020202020204" pitchFamily="34" charset="0"/>
              </a:rPr>
              <a:t>Hybrid devices</a:t>
            </a:r>
          </a:p>
          <a:p>
            <a:pPr marL="255651" lvl="0" indent="-255651">
              <a:spcAft>
                <a:spcPct val="0"/>
              </a:spcAft>
              <a:buSzPts val="2400"/>
              <a:tabLst/>
            </a:pPr>
            <a:r>
              <a:rPr lang="en-US" kern="1200" dirty="0">
                <a:solidFill>
                  <a:srgbClr val="000000"/>
                </a:solidFill>
                <a:latin typeface="Arial" panose="020B0604020202020204" pitchFamily="34" charset="0"/>
              </a:rPr>
              <a:t>Content </a:t>
            </a:r>
            <a:r>
              <a:rPr lang="en-US" kern="1200" dirty="0" smtClean="0">
                <a:solidFill>
                  <a:srgbClr val="000000"/>
                </a:solidFill>
                <a:latin typeface="Arial" panose="020B0604020202020204" pitchFamily="34" charset="0"/>
              </a:rPr>
              <a:t>convergence</a:t>
            </a:r>
            <a:r>
              <a:rPr lang="tr-TR" kern="1200" dirty="0" smtClean="0">
                <a:solidFill>
                  <a:srgbClr val="000000"/>
                </a:solidFill>
                <a:latin typeface="Arial" panose="020B0604020202020204" pitchFamily="34" charset="0"/>
              </a:rPr>
              <a:t>: </a:t>
            </a:r>
            <a:endParaRPr lang="en-US"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rgbClr val="000000"/>
                </a:solidFill>
                <a:latin typeface="Arial" panose="020B0604020202020204" pitchFamily="34" charset="0"/>
              </a:rPr>
              <a:t>Three aspects: Design, production, distribution</a:t>
            </a:r>
          </a:p>
          <a:p>
            <a:pPr marL="741553" lvl="1" indent="-284353">
              <a:spcAft>
                <a:spcPct val="0"/>
              </a:spcAft>
              <a:buSzPts val="2400"/>
            </a:pPr>
            <a:r>
              <a:rPr lang="en-US" sz="1800" kern="1200" dirty="0">
                <a:solidFill>
                  <a:srgbClr val="000000"/>
                </a:solidFill>
                <a:latin typeface="Arial" panose="020B0604020202020204" pitchFamily="34" charset="0"/>
              </a:rPr>
              <a:t>New tools for digital editing and processing</a:t>
            </a:r>
          </a:p>
          <a:p>
            <a:pPr marL="255651" lvl="0" indent="-255651">
              <a:spcAft>
                <a:spcPct val="0"/>
              </a:spcAft>
              <a:buSzPts val="2400"/>
              <a:tabLst/>
            </a:pPr>
            <a:r>
              <a:rPr lang="en-US" kern="1200" dirty="0">
                <a:solidFill>
                  <a:srgbClr val="000000"/>
                </a:solidFill>
                <a:latin typeface="Arial" panose="020B0604020202020204" pitchFamily="34" charset="0"/>
              </a:rPr>
              <a:t>Industry convergence</a:t>
            </a:r>
          </a:p>
          <a:p>
            <a:pPr marL="741553" lvl="1" indent="-284353">
              <a:spcAft>
                <a:spcPct val="0"/>
              </a:spcAft>
              <a:buSzPts val="2400"/>
            </a:pPr>
            <a:r>
              <a:rPr lang="en-US" sz="1800" kern="1200" dirty="0">
                <a:solidFill>
                  <a:srgbClr val="000000"/>
                </a:solidFill>
                <a:latin typeface="Arial" panose="020B0604020202020204" pitchFamily="34" charset="0"/>
              </a:rPr>
              <a:t>merger of </a:t>
            </a:r>
            <a:r>
              <a:rPr lang="en-US" sz="1800" kern="1200" dirty="0" smtClean="0">
                <a:solidFill>
                  <a:srgbClr val="000000"/>
                </a:solidFill>
                <a:latin typeface="Arial" panose="020B0604020202020204" pitchFamily="34" charset="0"/>
              </a:rPr>
              <a:t>media</a:t>
            </a:r>
            <a:r>
              <a:rPr lang="tr-TR" sz="1800" kern="1200" dirty="0" smtClean="0">
                <a:solidFill>
                  <a:srgbClr val="000000"/>
                </a:solidFill>
                <a:latin typeface="Arial" panose="020B0604020202020204" pitchFamily="34" charset="0"/>
              </a:rPr>
              <a:t> </a:t>
            </a:r>
            <a:r>
              <a:rPr lang="en-US" sz="1800" kern="1200" dirty="0" smtClean="0">
                <a:solidFill>
                  <a:srgbClr val="000000"/>
                </a:solidFill>
                <a:latin typeface="Arial" panose="020B0604020202020204" pitchFamily="34" charset="0"/>
              </a:rPr>
              <a:t>enterprises </a:t>
            </a:r>
            <a:r>
              <a:rPr lang="en-US" sz="1800" kern="1200" dirty="0">
                <a:solidFill>
                  <a:srgbClr val="000000"/>
                </a:solidFill>
                <a:latin typeface="Arial" panose="020B0604020202020204" pitchFamily="34" charset="0"/>
              </a:rPr>
              <a:t>into powerful, synergistic </a:t>
            </a:r>
            <a:r>
              <a:rPr lang="en-US" sz="1800" kern="1200" dirty="0" smtClean="0">
                <a:solidFill>
                  <a:srgbClr val="000000"/>
                </a:solidFill>
                <a:latin typeface="Arial" panose="020B0604020202020204" pitchFamily="34" charset="0"/>
              </a:rPr>
              <a:t>combinations</a:t>
            </a:r>
            <a:r>
              <a:rPr lang="tr-TR" sz="1800" kern="1200" dirty="0" smtClean="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This convergence can take place either through acquisitions or through strategic alliances.</a:t>
            </a:r>
            <a:endParaRPr lang="en-IN" sz="1800" dirty="0"/>
          </a:p>
        </p:txBody>
      </p:sp>
    </p:spTree>
    <p:extLst>
      <p:ext uri="{BB962C8B-B14F-4D97-AF65-F5344CB8AC3E}">
        <p14:creationId xmlns:p14="http://schemas.microsoft.com/office/powerpoint/2010/main" val="393021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200" y="215371"/>
            <a:ext cx="8324194" cy="1097279"/>
          </a:xfrm>
        </p:spPr>
        <p:txBody>
          <a:bodyPr/>
          <a:lstStyle/>
          <a:p>
            <a:r>
              <a:rPr lang="en-US" sz="3200" kern="1200" noProof="0" dirty="0">
                <a:cs typeface="Times New Roman" panose="02020603050405020304" pitchFamily="18" charset="0"/>
              </a:rPr>
              <a:t>Figure 10.5 Convergence and the Transformation of Content: Books</a:t>
            </a:r>
            <a:endParaRPr lang="en-US" sz="3200" noProof="0" dirty="0"/>
          </a:p>
        </p:txBody>
      </p:sp>
      <p:pic>
        <p:nvPicPr>
          <p:cNvPr id="4" name="Picture 3" descr="An illustration of phases in the convergence and transformation of content from 19 95 to 20 17, using books as the subject. For a full description, see Notes. Press F6.">
            <a:extLst>
              <a:ext uri="{FF2B5EF4-FFF2-40B4-BE49-F238E27FC236}">
                <a16:creationId xmlns:a16="http://schemas.microsoft.com/office/drawing/2014/main" xmlns="" id="{8C6C4448-2D11-3D93-0641-303A4C897800}"/>
              </a:ext>
            </a:extLst>
          </p:cNvPr>
          <p:cNvPicPr>
            <a:picLocks noChangeAspect="1"/>
          </p:cNvPicPr>
          <p:nvPr/>
        </p:nvPicPr>
        <p:blipFill>
          <a:blip r:embed="rId3"/>
          <a:stretch>
            <a:fillRect/>
          </a:stretch>
        </p:blipFill>
        <p:spPr>
          <a:xfrm>
            <a:off x="1575670" y="1546334"/>
            <a:ext cx="5992659" cy="4722730"/>
          </a:xfrm>
          <a:prstGeom prst="rect">
            <a:avLst/>
          </a:prstGeom>
        </p:spPr>
      </p:pic>
    </p:spTree>
    <p:extLst>
      <p:ext uri="{BB962C8B-B14F-4D97-AF65-F5344CB8AC3E}">
        <p14:creationId xmlns:p14="http://schemas.microsoft.com/office/powerpoint/2010/main" val="28367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EB93B-C0F5-461C-BF95-783E1D0172C0}"/>
              </a:ext>
            </a:extLst>
          </p:cNvPr>
          <p:cNvSpPr>
            <a:spLocks noGrp="1"/>
          </p:cNvSpPr>
          <p:nvPr>
            <p:ph type="title"/>
          </p:nvPr>
        </p:nvSpPr>
        <p:spPr/>
        <p:txBody>
          <a:bodyPr/>
          <a:lstStyle/>
          <a:p>
            <a:r>
              <a:rPr lang="en-US" kern="1200" noProof="0" dirty="0">
                <a:cs typeface="Times New Roman" panose="02020603050405020304" pitchFamily="18" charset="0"/>
              </a:rPr>
              <a:t>Online Publishing Industry</a:t>
            </a:r>
            <a:endParaRPr lang="en-US" noProof="0" dirty="0"/>
          </a:p>
        </p:txBody>
      </p:sp>
      <p:sp>
        <p:nvSpPr>
          <p:cNvPr id="3" name="Content Placeholder 2">
            <a:extLst>
              <a:ext uri="{FF2B5EF4-FFF2-40B4-BE49-F238E27FC236}">
                <a16:creationId xmlns:a16="http://schemas.microsoft.com/office/drawing/2014/main" xmlns="" id="{CCDADDC5-EB89-49FC-BA78-49596633C2C6}"/>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Three segments</a:t>
            </a:r>
          </a:p>
          <a:p>
            <a:pPr marL="741553" lvl="1" indent="-284353">
              <a:spcAft>
                <a:spcPct val="0"/>
              </a:spcAft>
              <a:buSzPts val="2400"/>
            </a:pPr>
            <a:r>
              <a:rPr lang="en-US" kern="1200" dirty="0">
                <a:solidFill>
                  <a:srgbClr val="000000"/>
                </a:solidFill>
                <a:latin typeface="Arial" panose="020B0604020202020204" pitchFamily="34" charset="0"/>
              </a:rPr>
              <a:t>Online newspapers</a:t>
            </a:r>
          </a:p>
          <a:p>
            <a:pPr marL="741553" lvl="1" indent="-284353">
              <a:spcAft>
                <a:spcPct val="0"/>
              </a:spcAft>
              <a:buSzPts val="2400"/>
            </a:pPr>
            <a:r>
              <a:rPr lang="pt-BR" kern="1200" dirty="0">
                <a:solidFill>
                  <a:srgbClr val="000000"/>
                </a:solidFill>
                <a:latin typeface="Arial" panose="020B0604020202020204" pitchFamily="34" charset="0"/>
              </a:rPr>
              <a:t>E-books</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Online magazines</a:t>
            </a:r>
          </a:p>
        </p:txBody>
      </p:sp>
    </p:spTree>
    <p:extLst>
      <p:ext uri="{BB962C8B-B14F-4D97-AF65-F5344CB8AC3E}">
        <p14:creationId xmlns:p14="http://schemas.microsoft.com/office/powerpoint/2010/main" val="46959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Learning Objectives</a:t>
            </a:r>
            <a:endParaRPr lang="en-US" noProof="0" dirty="0"/>
          </a:p>
        </p:txBody>
      </p:sp>
      <p:sp>
        <p:nvSpPr>
          <p:cNvPr id="3" name="Content Placeholder 2"/>
          <p:cNvSpPr>
            <a:spLocks noGrp="1"/>
          </p:cNvSpPr>
          <p:nvPr>
            <p:ph sz="quarter" idx="13"/>
          </p:nvPr>
        </p:nvSpPr>
        <p:spPr>
          <a:xfrm>
            <a:off x="457200" y="1554920"/>
            <a:ext cx="8418786" cy="4663335"/>
          </a:xfrm>
        </p:spPr>
        <p:txBody>
          <a:bodyPr/>
          <a:lstStyle/>
          <a:p>
            <a:pPr marL="0" lvl="0" indent="0">
              <a:spcAft>
                <a:spcPct val="0"/>
              </a:spcAft>
              <a:buSzPts val="2400"/>
              <a:buNone/>
            </a:pPr>
            <a:r>
              <a:rPr lang="en-US" b="1" kern="1200" dirty="0">
                <a:solidFill>
                  <a:schemeClr val="tx2"/>
                </a:solidFill>
                <a:latin typeface="Arial" panose="020B0604020202020204" pitchFamily="34" charset="0"/>
              </a:rPr>
              <a:t>10.1</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the major trends in the consumption of media and online content, the major revenue models for digital content delivery, digital rights management, and the concept of media convergence.</a:t>
            </a:r>
          </a:p>
          <a:p>
            <a:pPr marL="0" lvl="0" indent="0">
              <a:spcAft>
                <a:spcPct val="0"/>
              </a:spcAft>
              <a:buSzPts val="2400"/>
              <a:buNone/>
            </a:pPr>
            <a:r>
              <a:rPr lang="en-US" b="1" kern="1200" dirty="0">
                <a:solidFill>
                  <a:schemeClr val="tx2"/>
                </a:solidFill>
                <a:latin typeface="Arial" panose="020B0604020202020204" pitchFamily="34" charset="0"/>
              </a:rPr>
              <a:t>10.2</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the key factors affecting the online publishing industry.</a:t>
            </a:r>
          </a:p>
          <a:p>
            <a:pPr marL="0" lvl="0" indent="0">
              <a:spcAft>
                <a:spcPct val="0"/>
              </a:spcAft>
              <a:buSzPts val="2400"/>
              <a:buNone/>
            </a:pPr>
            <a:r>
              <a:rPr lang="en-US" b="1" kern="1200" dirty="0">
                <a:solidFill>
                  <a:schemeClr val="tx2"/>
                </a:solidFill>
                <a:latin typeface="Arial" panose="020B0604020202020204" pitchFamily="34" charset="0"/>
              </a:rPr>
              <a:t>10.3</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the key factors affecting the online entertainment industry.</a:t>
            </a:r>
          </a:p>
          <a:p>
            <a:pPr marL="0" indent="0">
              <a:spcAft>
                <a:spcPct val="0"/>
              </a:spcAft>
              <a:buSzPts val="2400"/>
              <a:buNone/>
            </a:pPr>
            <a:r>
              <a:rPr lang="en-US" b="1" kern="1200" dirty="0">
                <a:solidFill>
                  <a:schemeClr val="tx2"/>
                </a:solidFill>
                <a:latin typeface="Arial" panose="020B0604020202020204" pitchFamily="34" charset="0"/>
              </a:rPr>
              <a:t>10.4</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how creators are attempting to monetize user-generated content.</a:t>
            </a:r>
          </a:p>
          <a:p>
            <a:pPr marL="0" lvl="0" indent="0">
              <a:spcAft>
                <a:spcPct val="0"/>
              </a:spcAft>
              <a:buSzPts val="2400"/>
              <a:buNone/>
            </a:pP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61F7B-E311-4E19-A487-28DD3CFC14DF}"/>
              </a:ext>
            </a:extLst>
          </p:cNvPr>
          <p:cNvSpPr>
            <a:spLocks noGrp="1"/>
          </p:cNvSpPr>
          <p:nvPr>
            <p:ph type="title"/>
          </p:nvPr>
        </p:nvSpPr>
        <p:spPr/>
        <p:txBody>
          <a:bodyPr/>
          <a:lstStyle/>
          <a:p>
            <a:r>
              <a:rPr lang="en-US" kern="1200" noProof="0" dirty="0">
                <a:cs typeface="Times New Roman" panose="02020603050405020304" pitchFamily="18" charset="0"/>
              </a:rPr>
              <a:t>Online Newspapers</a:t>
            </a:r>
            <a:endParaRPr lang="en-US" noProof="0" dirty="0"/>
          </a:p>
        </p:txBody>
      </p:sp>
      <p:sp>
        <p:nvSpPr>
          <p:cNvPr id="3" name="Content Placeholder 2">
            <a:extLst>
              <a:ext uri="{FF2B5EF4-FFF2-40B4-BE49-F238E27FC236}">
                <a16:creationId xmlns:a16="http://schemas.microsoft.com/office/drawing/2014/main" xmlns="" id="{B92F22C8-9520-4040-B070-F560686919DF}"/>
              </a:ext>
            </a:extLst>
          </p:cNvPr>
          <p:cNvSpPr>
            <a:spLocks noGrp="1"/>
          </p:cNvSpPr>
          <p:nvPr>
            <p:ph sz="quarter" idx="13"/>
          </p:nvPr>
        </p:nvSpPr>
        <p:spPr>
          <a:xfrm>
            <a:off x="457200" y="1554920"/>
            <a:ext cx="8119241" cy="4663335"/>
          </a:xfrm>
        </p:spPr>
        <p:txBody>
          <a:bodyPr/>
          <a:lstStyle/>
          <a:p>
            <a:pPr marL="255651" lvl="0" indent="-255651">
              <a:spcAft>
                <a:spcPct val="0"/>
              </a:spcAft>
              <a:buSzPts val="2400"/>
              <a:tabLst/>
            </a:pPr>
            <a:r>
              <a:rPr lang="en-US" kern="1200" dirty="0">
                <a:solidFill>
                  <a:srgbClr val="000000"/>
                </a:solidFill>
              </a:rPr>
              <a:t>Most troubled segment of publishing industry</a:t>
            </a:r>
          </a:p>
          <a:p>
            <a:pPr marL="741553" lvl="1" indent="-284353">
              <a:spcAft>
                <a:spcPct val="0"/>
              </a:spcAft>
              <a:buSzPts val="2400"/>
            </a:pPr>
            <a:r>
              <a:rPr lang="en-US" kern="1200" dirty="0">
                <a:solidFill>
                  <a:srgbClr val="000000"/>
                </a:solidFill>
              </a:rPr>
              <a:t>Revenues shrunk from $60 billion in 2002 to an estimated </a:t>
            </a:r>
            <a:r>
              <a:rPr lang="en-US" dirty="0"/>
              <a:t>$20 </a:t>
            </a:r>
            <a:r>
              <a:rPr lang="en-US" kern="1200" dirty="0">
                <a:solidFill>
                  <a:srgbClr val="000000"/>
                </a:solidFill>
              </a:rPr>
              <a:t>billion in 2021</a:t>
            </a:r>
          </a:p>
          <a:p>
            <a:pPr marL="255651" lvl="0" indent="-255651">
              <a:spcAft>
                <a:spcPct val="0"/>
              </a:spcAft>
              <a:buSzPts val="2400"/>
              <a:tabLst/>
            </a:pPr>
            <a:r>
              <a:rPr lang="en-US" kern="1200" dirty="0">
                <a:solidFill>
                  <a:srgbClr val="000000"/>
                </a:solidFill>
              </a:rPr>
              <a:t>Four factors in decline</a:t>
            </a:r>
          </a:p>
          <a:p>
            <a:pPr marL="741553" lvl="1" indent="-284353">
              <a:spcAft>
                <a:spcPct val="0"/>
              </a:spcAft>
              <a:buSzPts val="2400"/>
            </a:pPr>
            <a:r>
              <a:rPr lang="en-US" kern="1200" dirty="0">
                <a:solidFill>
                  <a:srgbClr val="000000"/>
                </a:solidFill>
              </a:rPr>
              <a:t>Growth of Web, mobile devices as alternative medium</a:t>
            </a:r>
          </a:p>
          <a:p>
            <a:pPr marL="741553" lvl="1" indent="-284353">
              <a:spcAft>
                <a:spcPct val="0"/>
              </a:spcAft>
              <a:buSzPts val="2400"/>
            </a:pPr>
            <a:r>
              <a:rPr lang="en-US" kern="1200" dirty="0">
                <a:solidFill>
                  <a:srgbClr val="000000"/>
                </a:solidFill>
              </a:rPr>
              <a:t>Alternative digital sources for news</a:t>
            </a:r>
          </a:p>
          <a:p>
            <a:pPr marL="741553" lvl="1" indent="-284353">
              <a:spcAft>
                <a:spcPct val="0"/>
              </a:spcAft>
              <a:buSzPts val="2400"/>
            </a:pPr>
            <a:r>
              <a:rPr lang="en-US" kern="1200" dirty="0">
                <a:solidFill>
                  <a:srgbClr val="000000"/>
                </a:solidFill>
              </a:rPr>
              <a:t>Failure </a:t>
            </a:r>
            <a:r>
              <a:rPr lang="tr-TR" kern="1200" dirty="0" smtClean="0">
                <a:solidFill>
                  <a:srgbClr val="000000"/>
                </a:solidFill>
              </a:rPr>
              <a:t>of </a:t>
            </a:r>
            <a:r>
              <a:rPr lang="en-US" kern="1200" dirty="0" smtClean="0">
                <a:solidFill>
                  <a:srgbClr val="000000"/>
                </a:solidFill>
              </a:rPr>
              <a:t>to </a:t>
            </a:r>
            <a:r>
              <a:rPr lang="en-US" kern="1200" dirty="0">
                <a:solidFill>
                  <a:srgbClr val="000000"/>
                </a:solidFill>
              </a:rPr>
              <a:t>develop suitable new business models</a:t>
            </a:r>
          </a:p>
          <a:p>
            <a:pPr marL="741553" lvl="1" indent="-284353">
              <a:spcAft>
                <a:spcPct val="0"/>
              </a:spcAft>
              <a:buSzPts val="2400"/>
            </a:pPr>
            <a:r>
              <a:rPr lang="en-US" kern="1200" dirty="0">
                <a:solidFill>
                  <a:srgbClr val="000000"/>
                </a:solidFill>
              </a:rPr>
              <a:t>Rise of social media and role of directing traffic to newspaper content</a:t>
            </a:r>
          </a:p>
        </p:txBody>
      </p:sp>
    </p:spTree>
    <p:extLst>
      <p:ext uri="{BB962C8B-B14F-4D97-AF65-F5344CB8AC3E}">
        <p14:creationId xmlns:p14="http://schemas.microsoft.com/office/powerpoint/2010/main" val="360702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200" y="75889"/>
            <a:ext cx="7570172" cy="1097279"/>
          </a:xfrm>
        </p:spPr>
        <p:txBody>
          <a:bodyPr/>
          <a:lstStyle/>
          <a:p>
            <a:r>
              <a:rPr lang="en-US" sz="3200" kern="1200" noProof="0" dirty="0">
                <a:cs typeface="Times New Roman" panose="02020603050405020304" pitchFamily="18" charset="0"/>
              </a:rPr>
              <a:t>Figure 10.6 Newspaper Revenues</a:t>
            </a:r>
            <a:endParaRPr lang="en-US" sz="3200" noProof="0" dirty="0"/>
          </a:p>
        </p:txBody>
      </p:sp>
      <p:pic>
        <p:nvPicPr>
          <p:cNvPr id="4" name="Picture 3" descr="A line graph of revenues of U.S. newspapers in billions of dollars from the year 2002 to 20 20. For a full description, see Notes. Press F6.">
            <a:extLst>
              <a:ext uri="{FF2B5EF4-FFF2-40B4-BE49-F238E27FC236}">
                <a16:creationId xmlns:a16="http://schemas.microsoft.com/office/drawing/2014/main" xmlns="" id="{CD089730-70EA-5717-49EF-768F96CF70B6}"/>
              </a:ext>
            </a:extLst>
          </p:cNvPr>
          <p:cNvPicPr>
            <a:picLocks noChangeAspect="1"/>
          </p:cNvPicPr>
          <p:nvPr/>
        </p:nvPicPr>
        <p:blipFill>
          <a:blip r:embed="rId3"/>
          <a:stretch>
            <a:fillRect/>
          </a:stretch>
        </p:blipFill>
        <p:spPr>
          <a:xfrm>
            <a:off x="558314" y="1348711"/>
            <a:ext cx="8027372" cy="4938715"/>
          </a:xfrm>
          <a:prstGeom prst="rect">
            <a:avLst/>
          </a:prstGeom>
        </p:spPr>
      </p:pic>
    </p:spTree>
    <p:extLst>
      <p:ext uri="{BB962C8B-B14F-4D97-AF65-F5344CB8AC3E}">
        <p14:creationId xmlns:p14="http://schemas.microsoft.com/office/powerpoint/2010/main" val="152168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200" y="75889"/>
            <a:ext cx="8324194" cy="1097279"/>
          </a:xfrm>
        </p:spPr>
        <p:txBody>
          <a:bodyPr/>
          <a:lstStyle/>
          <a:p>
            <a:r>
              <a:rPr lang="en-US" sz="3200" kern="1200" noProof="0" dirty="0">
                <a:cs typeface="Times New Roman" panose="02020603050405020304" pitchFamily="18" charset="0"/>
              </a:rPr>
              <a:t>Figure 10.7 Online Newspaper Models</a:t>
            </a:r>
            <a:endParaRPr lang="en-US" sz="3200" noProof="0" dirty="0"/>
          </a:p>
        </p:txBody>
      </p:sp>
      <p:pic>
        <p:nvPicPr>
          <p:cNvPr id="4" name="Picture 3" descr="A graph illustrates the development of three different online newspaper models in terms of the percentage of revenue from digital from 19 95 to 20 20. For a full description, see Notes. Press F6.">
            <a:extLst>
              <a:ext uri="{FF2B5EF4-FFF2-40B4-BE49-F238E27FC236}">
                <a16:creationId xmlns:a16="http://schemas.microsoft.com/office/drawing/2014/main" xmlns="" id="{C44C8071-5222-CC69-CBD5-E07209AA1BDA}"/>
              </a:ext>
            </a:extLst>
          </p:cNvPr>
          <p:cNvPicPr>
            <a:picLocks noChangeAspect="1"/>
          </p:cNvPicPr>
          <p:nvPr/>
        </p:nvPicPr>
        <p:blipFill>
          <a:blip r:embed="rId3"/>
          <a:stretch>
            <a:fillRect/>
          </a:stretch>
        </p:blipFill>
        <p:spPr>
          <a:xfrm>
            <a:off x="1673073" y="1317356"/>
            <a:ext cx="5797854" cy="5005178"/>
          </a:xfrm>
          <a:prstGeom prst="rect">
            <a:avLst/>
          </a:prstGeom>
        </p:spPr>
      </p:pic>
    </p:spTree>
    <p:extLst>
      <p:ext uri="{BB962C8B-B14F-4D97-AF65-F5344CB8AC3E}">
        <p14:creationId xmlns:p14="http://schemas.microsoft.com/office/powerpoint/2010/main" val="212945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0B348-B7F3-4162-9495-51AEB71DDC57}"/>
              </a:ext>
            </a:extLst>
          </p:cNvPr>
          <p:cNvSpPr>
            <a:spLocks noGrp="1"/>
          </p:cNvSpPr>
          <p:nvPr>
            <p:ph type="title"/>
          </p:nvPr>
        </p:nvSpPr>
        <p:spPr/>
        <p:txBody>
          <a:bodyPr/>
          <a:lstStyle/>
          <a:p>
            <a:r>
              <a:rPr lang="en-US" sz="3200" kern="1200" noProof="0" dirty="0">
                <a:cs typeface="Times New Roman" panose="02020603050405020304" pitchFamily="18" charset="0"/>
              </a:rPr>
              <a:t>Online Newspaper Industry: Strengths and Challenges</a:t>
            </a:r>
            <a:endParaRPr lang="en-US" sz="3200" noProof="0" dirty="0"/>
          </a:p>
        </p:txBody>
      </p:sp>
      <p:sp>
        <p:nvSpPr>
          <p:cNvPr id="3" name="Content Placeholder 2">
            <a:extLst>
              <a:ext uri="{FF2B5EF4-FFF2-40B4-BE49-F238E27FC236}">
                <a16:creationId xmlns:a16="http://schemas.microsoft.com/office/drawing/2014/main" xmlns="" id="{103B5A7E-95FE-43FD-89AB-8B6E4C0E3CB8}"/>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Strength: Newspaper audience size and growth</a:t>
            </a:r>
          </a:p>
          <a:p>
            <a:pPr marL="255651" lvl="0" indent="-255651">
              <a:spcAft>
                <a:spcPct val="0"/>
              </a:spcAft>
              <a:buSzPts val="2400"/>
              <a:tabLst/>
            </a:pPr>
            <a:r>
              <a:rPr lang="en-US" kern="1200" dirty="0">
                <a:solidFill>
                  <a:srgbClr val="000000"/>
                </a:solidFill>
                <a:latin typeface="Arial" panose="020B0604020202020204" pitchFamily="34" charset="0"/>
              </a:rPr>
              <a:t>Challenge: Digital ad revenue</a:t>
            </a:r>
          </a:p>
          <a:p>
            <a:pPr marL="255651" lvl="0" indent="-255651">
              <a:spcAft>
                <a:spcPct val="0"/>
              </a:spcAft>
              <a:buSzPts val="2400"/>
              <a:tabLst/>
            </a:pPr>
            <a:r>
              <a:rPr lang="en-US" kern="1200" dirty="0">
                <a:solidFill>
                  <a:srgbClr val="000000"/>
                </a:solidFill>
                <a:latin typeface="Arial" panose="020B0604020202020204" pitchFamily="34" charset="0"/>
              </a:rPr>
              <a:t>Strength: Content is king</a:t>
            </a:r>
          </a:p>
          <a:p>
            <a:pPr marL="255651" lvl="0" indent="-255651">
              <a:spcAft>
                <a:spcPct val="0"/>
              </a:spcAft>
              <a:buSzPts val="2400"/>
              <a:tabLst/>
            </a:pPr>
            <a:r>
              <a:rPr lang="en-US" kern="1200" dirty="0">
                <a:solidFill>
                  <a:srgbClr val="000000"/>
                </a:solidFill>
                <a:latin typeface="Arial" panose="020B0604020202020204" pitchFamily="34" charset="0"/>
              </a:rPr>
              <a:t>Challenge: Finding a revenue model</a:t>
            </a:r>
          </a:p>
          <a:p>
            <a:pPr marL="255651" lvl="0" indent="-255651">
              <a:spcAft>
                <a:spcPct val="0"/>
              </a:spcAft>
              <a:buSzPts val="2400"/>
              <a:tabLst/>
            </a:pPr>
            <a:r>
              <a:rPr lang="en-US" kern="1200" dirty="0">
                <a:solidFill>
                  <a:srgbClr val="000000"/>
                </a:solidFill>
                <a:latin typeface="Arial" panose="020B0604020202020204" pitchFamily="34" charset="0"/>
              </a:rPr>
              <a:t>Challenge: Growth of digital-only digital competitors</a:t>
            </a:r>
          </a:p>
          <a:p>
            <a:pPr marL="255651" lvl="0" indent="-255651">
              <a:spcAft>
                <a:spcPct val="0"/>
              </a:spcAft>
              <a:buSzPts val="2400"/>
              <a:tabLst/>
            </a:pPr>
            <a:r>
              <a:rPr lang="en-US" kern="1200" dirty="0">
                <a:solidFill>
                  <a:srgbClr val="000000"/>
                </a:solidFill>
                <a:latin typeface="Arial" panose="020B0604020202020204" pitchFamily="34" charset="0"/>
              </a:rPr>
              <a:t>Challenge: Surviving digital disruption</a:t>
            </a:r>
          </a:p>
        </p:txBody>
      </p:sp>
    </p:spTree>
    <p:extLst>
      <p:ext uri="{BB962C8B-B14F-4D97-AF65-F5344CB8AC3E}">
        <p14:creationId xmlns:p14="http://schemas.microsoft.com/office/powerpoint/2010/main" val="305633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80DEB-E2BB-4C21-A8BE-67EABB3D8DA5}"/>
              </a:ext>
            </a:extLst>
          </p:cNvPr>
          <p:cNvSpPr>
            <a:spLocks noGrp="1"/>
          </p:cNvSpPr>
          <p:nvPr>
            <p:ph type="title"/>
          </p:nvPr>
        </p:nvSpPr>
        <p:spPr/>
        <p:txBody>
          <a:bodyPr/>
          <a:lstStyle/>
          <a:p>
            <a:r>
              <a:rPr lang="en-US" sz="3200" kern="1200" noProof="0" dirty="0">
                <a:cs typeface="Times New Roman" panose="02020603050405020304" pitchFamily="18" charset="0"/>
              </a:rPr>
              <a:t>Insight on Business: Vox: Native Digital News</a:t>
            </a:r>
            <a:endParaRPr lang="en-US" sz="3200" noProof="0" dirty="0"/>
          </a:p>
        </p:txBody>
      </p:sp>
      <p:sp>
        <p:nvSpPr>
          <p:cNvPr id="3" name="Content Placeholder 2">
            <a:extLst>
              <a:ext uri="{FF2B5EF4-FFF2-40B4-BE49-F238E27FC236}">
                <a16:creationId xmlns:a16="http://schemas.microsoft.com/office/drawing/2014/main" xmlns="" id="{3363DB18-1B29-46D7-A626-D1821CB3B506}"/>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defRPr/>
            </a:pPr>
            <a:r>
              <a:rPr lang="en-US" kern="1200" dirty="0">
                <a:solidFill>
                  <a:srgbClr val="000000"/>
                </a:solidFill>
                <a:latin typeface="Arial" panose="020B0604020202020204" pitchFamily="34" charset="0"/>
              </a:rPr>
              <a:t>How do you read news online? Which sites do you prefer, and why? Have you visited any Vox sites?</a:t>
            </a:r>
          </a:p>
          <a:p>
            <a:pPr marL="741553" lvl="1" indent="-284353">
              <a:spcAft>
                <a:spcPct val="0"/>
              </a:spcAft>
              <a:buSzPts val="2400"/>
              <a:defRPr/>
            </a:pPr>
            <a:r>
              <a:rPr lang="en-US" kern="1200" dirty="0">
                <a:solidFill>
                  <a:srgbClr val="000000"/>
                </a:solidFill>
                <a:latin typeface="Arial" panose="020B0604020202020204" pitchFamily="34" charset="0"/>
              </a:rPr>
              <a:t>How are native digital news sites changing journalism?</a:t>
            </a:r>
          </a:p>
          <a:p>
            <a:pPr marL="741553" lvl="1" indent="-284353">
              <a:spcAft>
                <a:spcPct val="0"/>
              </a:spcAft>
              <a:buSzPts val="2400"/>
              <a:defRPr/>
            </a:pPr>
            <a:r>
              <a:rPr lang="en-US" kern="1200" dirty="0">
                <a:solidFill>
                  <a:srgbClr val="000000"/>
                </a:solidFill>
                <a:latin typeface="Arial" panose="020B0604020202020204" pitchFamily="34" charset="0"/>
              </a:rPr>
              <a:t>Is Vox Media the future of digital news publishing? Why or why not?</a:t>
            </a:r>
            <a:endParaRPr lang="en-US" sz="28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1244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4EE4A-C4B2-4061-9DE9-518BDD9294BC}"/>
              </a:ext>
            </a:extLst>
          </p:cNvPr>
          <p:cNvSpPr>
            <a:spLocks noGrp="1"/>
          </p:cNvSpPr>
          <p:nvPr>
            <p:ph type="title"/>
          </p:nvPr>
        </p:nvSpPr>
        <p:spPr/>
        <p:txBody>
          <a:bodyPr/>
          <a:lstStyle/>
          <a:p>
            <a:r>
              <a:rPr lang="en-US" kern="1200" noProof="0" dirty="0">
                <a:cs typeface="Times New Roman" panose="02020603050405020304" pitchFamily="18" charset="0"/>
              </a:rPr>
              <a:t>Magazines Rebound on the Digital Platform</a:t>
            </a:r>
            <a:endParaRPr lang="en-US" noProof="0" dirty="0"/>
          </a:p>
        </p:txBody>
      </p:sp>
      <p:sp>
        <p:nvSpPr>
          <p:cNvPr id="3" name="Content Placeholder 2">
            <a:extLst>
              <a:ext uri="{FF2B5EF4-FFF2-40B4-BE49-F238E27FC236}">
                <a16:creationId xmlns:a16="http://schemas.microsoft.com/office/drawing/2014/main" xmlns="" id="{D24A6CF7-0547-414A-9FBF-C99FB4FC201B}"/>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Physical magazine circulation falls after 2001</a:t>
            </a:r>
          </a:p>
          <a:p>
            <a:pPr marL="741553" lvl="1" indent="-284353">
              <a:spcAft>
                <a:spcPct val="0"/>
              </a:spcAft>
              <a:buSzPts val="2400"/>
            </a:pPr>
            <a:r>
              <a:rPr lang="en-US" altLang="en-US" kern="1200" dirty="0">
                <a:solidFill>
                  <a:srgbClr val="000000"/>
                </a:solidFill>
                <a:latin typeface="Arial" panose="020B0604020202020204" pitchFamily="34" charset="0"/>
              </a:rPr>
              <a:t>Exception is special interest magazines</a:t>
            </a:r>
          </a:p>
          <a:p>
            <a:pPr marL="255651" lvl="0" indent="-255651">
              <a:spcAft>
                <a:spcPct val="0"/>
              </a:spcAft>
              <a:buSzPts val="2400"/>
              <a:tabLst/>
            </a:pPr>
            <a:r>
              <a:rPr lang="en-US" altLang="en-US" kern="1200" dirty="0">
                <a:solidFill>
                  <a:srgbClr val="000000"/>
                </a:solidFill>
                <a:latin typeface="Arial" panose="020B0604020202020204" pitchFamily="34" charset="0"/>
              </a:rPr>
              <a:t>Digital magazines</a:t>
            </a:r>
          </a:p>
          <a:p>
            <a:pPr marL="741553" lvl="1" indent="-284353">
              <a:spcAft>
                <a:spcPct val="0"/>
              </a:spcAft>
              <a:buSzPts val="2400"/>
            </a:pPr>
            <a:r>
              <a:rPr lang="en-US" altLang="en-US" kern="1200" dirty="0">
                <a:solidFill>
                  <a:srgbClr val="000000"/>
                </a:solidFill>
                <a:latin typeface="Arial" panose="020B0604020202020204" pitchFamily="34" charset="0"/>
              </a:rPr>
              <a:t>Ad revenue growing</a:t>
            </a:r>
          </a:p>
          <a:p>
            <a:pPr marL="741553" lvl="1" indent="-284353">
              <a:spcAft>
                <a:spcPct val="0"/>
              </a:spcAft>
              <a:buSzPts val="2400"/>
            </a:pPr>
            <a:r>
              <a:rPr lang="en-US" altLang="en-US" kern="1200" dirty="0">
                <a:solidFill>
                  <a:srgbClr val="000000"/>
                </a:solidFill>
                <a:latin typeface="Arial" panose="020B0604020202020204" pitchFamily="34" charset="0"/>
              </a:rPr>
              <a:t>Total audience size increasing</a:t>
            </a:r>
          </a:p>
          <a:p>
            <a:pPr marL="741553" lvl="1" indent="-284353">
              <a:spcAft>
                <a:spcPct val="0"/>
              </a:spcAft>
              <a:buSzPts val="2400"/>
            </a:pPr>
            <a:r>
              <a:rPr lang="en-US" altLang="en-US" kern="1200" dirty="0">
                <a:solidFill>
                  <a:srgbClr val="000000"/>
                </a:solidFill>
                <a:latin typeface="Arial" panose="020B0604020202020204" pitchFamily="34" charset="0"/>
              </a:rPr>
              <a:t>Popular websites drive traffic to online magazines</a:t>
            </a:r>
          </a:p>
          <a:p>
            <a:pPr marL="741553" lvl="1" indent="-284353">
              <a:spcAft>
                <a:spcPct val="0"/>
              </a:spcAft>
              <a:buSzPts val="2400"/>
            </a:pPr>
            <a:r>
              <a:rPr lang="en-US" altLang="en-US" kern="1200" dirty="0">
                <a:solidFill>
                  <a:srgbClr val="000000"/>
                </a:solidFill>
                <a:latin typeface="Arial" panose="020B0604020202020204" pitchFamily="34" charset="0"/>
              </a:rPr>
              <a:t>The New Yorker Today app</a:t>
            </a:r>
          </a:p>
          <a:p>
            <a:pPr marL="741553" lvl="1" indent="-284353">
              <a:spcAft>
                <a:spcPct val="0"/>
              </a:spcAft>
              <a:buSzPts val="2400"/>
            </a:pPr>
            <a:r>
              <a:rPr lang="en-US" altLang="en-US" kern="1200" dirty="0">
                <a:solidFill>
                  <a:srgbClr val="000000"/>
                </a:solidFill>
                <a:latin typeface="Arial" panose="020B0604020202020204" pitchFamily="34" charset="0"/>
              </a:rPr>
              <a:t>Magazine aggregators: Apple News+</a:t>
            </a:r>
          </a:p>
        </p:txBody>
      </p:sp>
    </p:spTree>
    <p:extLst>
      <p:ext uri="{BB962C8B-B14F-4D97-AF65-F5344CB8AC3E}">
        <p14:creationId xmlns:p14="http://schemas.microsoft.com/office/powerpoint/2010/main" val="423520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2FA38-19C3-409D-B402-D27D4C8F7F56}"/>
              </a:ext>
            </a:extLst>
          </p:cNvPr>
          <p:cNvSpPr>
            <a:spLocks noGrp="1"/>
          </p:cNvSpPr>
          <p:nvPr>
            <p:ph type="title"/>
          </p:nvPr>
        </p:nvSpPr>
        <p:spPr/>
        <p:txBody>
          <a:bodyPr/>
          <a:lstStyle/>
          <a:p>
            <a:r>
              <a:rPr lang="en-US" kern="1200" noProof="0" dirty="0">
                <a:cs typeface="Times New Roman" panose="02020603050405020304" pitchFamily="18" charset="0"/>
              </a:rPr>
              <a:t>E-books and Online Book Publishing</a:t>
            </a:r>
            <a:endParaRPr lang="en-US" noProof="0" dirty="0"/>
          </a:p>
        </p:txBody>
      </p:sp>
      <p:sp>
        <p:nvSpPr>
          <p:cNvPr id="3" name="Content Placeholder 2">
            <a:extLst>
              <a:ext uri="{FF2B5EF4-FFF2-40B4-BE49-F238E27FC236}">
                <a16:creationId xmlns:a16="http://schemas.microsoft.com/office/drawing/2014/main" xmlns="" id="{06E3C5F8-C667-43A9-A954-9AFC30035878}"/>
              </a:ext>
            </a:extLst>
          </p:cNvPr>
          <p:cNvSpPr>
            <a:spLocks noGrp="1"/>
          </p:cNvSpPr>
          <p:nvPr>
            <p:ph sz="quarter" idx="13"/>
          </p:nvPr>
        </p:nvSpPr>
        <p:spPr/>
        <p:txBody>
          <a:bodyPr/>
          <a:lstStyle/>
          <a:p>
            <a:pPr marL="255600" lvl="0">
              <a:spcAft>
                <a:spcPct val="0"/>
              </a:spcAft>
              <a:buSzPts val="2400"/>
              <a:tabLst/>
            </a:pPr>
            <a:r>
              <a:rPr lang="en-US" kern="1200" dirty="0">
                <a:solidFill>
                  <a:srgbClr val="000000"/>
                </a:solidFill>
              </a:rPr>
              <a:t>After several years of explosive growth, e-book </a:t>
            </a:r>
            <a:r>
              <a:rPr lang="en-US" altLang="en-US" kern="1200" dirty="0">
                <a:solidFill>
                  <a:srgbClr val="000000"/>
                </a:solidFill>
              </a:rPr>
              <a:t>sales have </a:t>
            </a:r>
            <a:r>
              <a:rPr lang="en-US" kern="1200" dirty="0">
                <a:solidFill>
                  <a:srgbClr val="000000"/>
                </a:solidFill>
              </a:rPr>
              <a:t>flattened </a:t>
            </a:r>
            <a:r>
              <a:rPr lang="en-US" altLang="en-US" kern="1200" dirty="0">
                <a:solidFill>
                  <a:srgbClr val="000000"/>
                </a:solidFill>
              </a:rPr>
              <a:t>in recent years</a:t>
            </a:r>
          </a:p>
          <a:p>
            <a:pPr marL="255600">
              <a:spcAft>
                <a:spcPct val="0"/>
              </a:spcAft>
              <a:buSzPts val="2400"/>
            </a:pPr>
            <a:r>
              <a:rPr lang="en-US" altLang="en-US" kern="1200" dirty="0">
                <a:solidFill>
                  <a:srgbClr val="000000"/>
                </a:solidFill>
              </a:rPr>
              <a:t>New channel for self-publishing authors</a:t>
            </a:r>
          </a:p>
          <a:p>
            <a:pPr marL="255600" lvl="0">
              <a:spcAft>
                <a:spcPct val="0"/>
              </a:spcAft>
              <a:buSzPts val="2400"/>
              <a:tabLst/>
            </a:pPr>
            <a:r>
              <a:rPr lang="en-US" altLang="ja-JP" kern="1200" dirty="0">
                <a:solidFill>
                  <a:srgbClr val="000000"/>
                </a:solidFill>
              </a:rPr>
              <a:t>Major publishers still dominant source of book content</a:t>
            </a:r>
          </a:p>
          <a:p>
            <a:pPr marL="255600" lvl="0">
              <a:spcAft>
                <a:spcPct val="0"/>
              </a:spcAft>
              <a:buSzPts val="2400"/>
              <a:tabLst/>
            </a:pPr>
            <a:r>
              <a:rPr lang="en-US" altLang="ja-JP" kern="1200" dirty="0">
                <a:solidFill>
                  <a:srgbClr val="000000"/>
                </a:solidFill>
              </a:rPr>
              <a:t>While some large bookstore chains have disappeared, </a:t>
            </a:r>
            <a:r>
              <a:rPr lang="en-US" dirty="0"/>
              <a:t>the number of </a:t>
            </a:r>
            <a:r>
              <a:rPr lang="en-US" altLang="ja-JP" kern="1200" dirty="0">
                <a:solidFill>
                  <a:srgbClr val="000000"/>
                </a:solidFill>
              </a:rPr>
              <a:t>small independent bookstores had been </a:t>
            </a:r>
            <a:r>
              <a:rPr lang="en-US" dirty="0"/>
              <a:t>growing prior to the Covid-19 pandemic</a:t>
            </a:r>
            <a:endParaRPr lang="en-US" altLang="ja-JP" kern="1200" dirty="0">
              <a:solidFill>
                <a:srgbClr val="000000"/>
              </a:solidFill>
            </a:endParaRPr>
          </a:p>
        </p:txBody>
      </p:sp>
    </p:spTree>
    <p:extLst>
      <p:ext uri="{BB962C8B-B14F-4D97-AF65-F5344CB8AC3E}">
        <p14:creationId xmlns:p14="http://schemas.microsoft.com/office/powerpoint/2010/main" val="18788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14C7-A717-4A2F-8DE3-B9B89B5BE15E}"/>
              </a:ext>
            </a:extLst>
          </p:cNvPr>
          <p:cNvSpPr>
            <a:spLocks noGrp="1"/>
          </p:cNvSpPr>
          <p:nvPr>
            <p:ph type="title"/>
          </p:nvPr>
        </p:nvSpPr>
        <p:spPr/>
        <p:txBody>
          <a:bodyPr/>
          <a:lstStyle/>
          <a:p>
            <a:r>
              <a:rPr lang="en-US" sz="3200" kern="1200" noProof="0" dirty="0">
                <a:cs typeface="Times New Roman" panose="02020603050405020304" pitchFamily="18" charset="0"/>
              </a:rPr>
              <a:t>Amazon and Apple: The Digital Media Ecosystems</a:t>
            </a:r>
            <a:endParaRPr lang="en-US" sz="3200" noProof="0" dirty="0"/>
          </a:p>
        </p:txBody>
      </p:sp>
      <p:sp>
        <p:nvSpPr>
          <p:cNvPr id="3" name="Content Placeholder 2">
            <a:extLst>
              <a:ext uri="{FF2B5EF4-FFF2-40B4-BE49-F238E27FC236}">
                <a16:creationId xmlns:a16="http://schemas.microsoft.com/office/drawing/2014/main" xmlns="" id="{3E88D7B4-CA60-4FB6-AB80-C173BDFF981E}"/>
              </a:ext>
            </a:extLst>
          </p:cNvPr>
          <p:cNvSpPr>
            <a:spLocks noGrp="1"/>
          </p:cNvSpPr>
          <p:nvPr>
            <p:ph sz="quarter" idx="13"/>
          </p:nvPr>
        </p:nvSpPr>
        <p:spPr>
          <a:xfrm>
            <a:off x="457200" y="1554920"/>
            <a:ext cx="7930055"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E-book</a:t>
            </a:r>
            <a:r>
              <a:rPr lang="pt-BR"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hardware, software, combined with online megastores</a:t>
            </a:r>
          </a:p>
          <a:p>
            <a:pPr marL="741553" lvl="1" indent="-284353">
              <a:spcAft>
                <a:spcPct val="0"/>
              </a:spcAft>
              <a:buSzPts val="2400"/>
            </a:pPr>
            <a:r>
              <a:rPr lang="en-US" kern="1200" dirty="0">
                <a:solidFill>
                  <a:srgbClr val="000000"/>
                </a:solidFill>
                <a:latin typeface="Arial" panose="020B0604020202020204" pitchFamily="34" charset="0"/>
              </a:rPr>
              <a:t>Amazon Kindle: Linked to Amazon store and cloud storage</a:t>
            </a:r>
          </a:p>
          <a:p>
            <a:pPr marL="741553" lvl="1" indent="-284353">
              <a:spcAft>
                <a:spcPct val="0"/>
              </a:spcAft>
              <a:buSzPts val="2400"/>
            </a:pPr>
            <a:r>
              <a:rPr lang="en-US" kern="1200" dirty="0">
                <a:solidFill>
                  <a:srgbClr val="000000"/>
                </a:solidFill>
                <a:latin typeface="Arial" panose="020B0604020202020204" pitchFamily="34" charset="0"/>
              </a:rPr>
              <a:t>Apple iPad: Multipurpose tablet, linked to Apple stores</a:t>
            </a:r>
          </a:p>
          <a:p>
            <a:pPr marL="255651" lvl="0" indent="-255651">
              <a:spcAft>
                <a:spcPct val="0"/>
              </a:spcAft>
              <a:buSzPts val="2400"/>
              <a:tabLst/>
            </a:pPr>
            <a:r>
              <a:rPr lang="en-US" kern="1200" dirty="0">
                <a:solidFill>
                  <a:srgbClr val="000000"/>
                </a:solidFill>
                <a:latin typeface="Arial" panose="020B0604020202020204" pitchFamily="34" charset="0"/>
              </a:rPr>
              <a:t>Authors able to bypass traditional agent, publisher channels</a:t>
            </a:r>
          </a:p>
        </p:txBody>
      </p:sp>
    </p:spTree>
    <p:extLst>
      <p:ext uri="{BB962C8B-B14F-4D97-AF65-F5344CB8AC3E}">
        <p14:creationId xmlns:p14="http://schemas.microsoft.com/office/powerpoint/2010/main" val="181495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07E40-584F-4DA6-AEED-C84317B9086F}"/>
              </a:ext>
            </a:extLst>
          </p:cNvPr>
          <p:cNvSpPr>
            <a:spLocks noGrp="1"/>
          </p:cNvSpPr>
          <p:nvPr>
            <p:ph type="title"/>
          </p:nvPr>
        </p:nvSpPr>
        <p:spPr/>
        <p:txBody>
          <a:bodyPr/>
          <a:lstStyle/>
          <a:p>
            <a:r>
              <a:rPr lang="en-US" kern="1200" noProof="0" dirty="0">
                <a:cs typeface="Times New Roman" panose="02020603050405020304" pitchFamily="18" charset="0"/>
              </a:rPr>
              <a:t>E-book Business Models</a:t>
            </a:r>
            <a:endParaRPr lang="en-US" noProof="0" dirty="0"/>
          </a:p>
        </p:txBody>
      </p:sp>
      <p:sp>
        <p:nvSpPr>
          <p:cNvPr id="3" name="Content Placeholder 2">
            <a:extLst>
              <a:ext uri="{FF2B5EF4-FFF2-40B4-BE49-F238E27FC236}">
                <a16:creationId xmlns:a16="http://schemas.microsoft.com/office/drawing/2014/main" xmlns="" id="{48A9FFA1-E508-4FC4-8EA0-0491C5F5C75A}"/>
              </a:ext>
            </a:extLst>
          </p:cNvPr>
          <p:cNvSpPr>
            <a:spLocks noGrp="1"/>
          </p:cNvSpPr>
          <p:nvPr>
            <p:ph sz="quarter" idx="13"/>
          </p:nvPr>
        </p:nvSpPr>
        <p:spPr/>
        <p:txBody>
          <a:bodyPr/>
          <a:lstStyle/>
          <a:p>
            <a:pPr marL="255651" lvl="0" indent="-255651">
              <a:spcAft>
                <a:spcPct val="0"/>
              </a:spcAft>
              <a:buSzPts val="2400"/>
              <a:tabLst/>
            </a:pPr>
            <a:r>
              <a:rPr lang="en-US" altLang="en-US" sz="2200" kern="1200">
                <a:solidFill>
                  <a:srgbClr val="000000"/>
                </a:solidFill>
              </a:rPr>
              <a:t>E-book</a:t>
            </a:r>
            <a:r>
              <a:rPr lang="pt-BR" altLang="en-US" sz="2200" kern="1200">
                <a:solidFill>
                  <a:srgbClr val="000000"/>
                </a:solidFill>
              </a:rPr>
              <a:t> </a:t>
            </a:r>
            <a:r>
              <a:rPr lang="en-US" altLang="en-US" sz="2200" kern="1200" dirty="0">
                <a:solidFill>
                  <a:srgbClr val="000000"/>
                </a:solidFill>
              </a:rPr>
              <a:t>industry composition</a:t>
            </a:r>
          </a:p>
          <a:p>
            <a:pPr marL="741553" lvl="1" indent="-284353">
              <a:spcAft>
                <a:spcPct val="0"/>
              </a:spcAft>
              <a:buSzPts val="2400"/>
            </a:pPr>
            <a:r>
              <a:rPr lang="en-US" altLang="en-US" sz="2200" kern="1200" dirty="0">
                <a:solidFill>
                  <a:srgbClr val="000000"/>
                </a:solidFill>
              </a:rPr>
              <a:t>Intermediary retailers (booksellers), traditional publishers, technology developers, device makers (e-readers), vanity presses</a:t>
            </a:r>
          </a:p>
          <a:p>
            <a:pPr marL="255651" lvl="0" indent="-255651">
              <a:spcAft>
                <a:spcPct val="0"/>
              </a:spcAft>
              <a:buSzPts val="2400"/>
              <a:tabLst/>
            </a:pPr>
            <a:r>
              <a:rPr lang="en-US" altLang="en-US" sz="2200" kern="1200" dirty="0">
                <a:solidFill>
                  <a:srgbClr val="000000"/>
                </a:solidFill>
              </a:rPr>
              <a:t>Wholesale model</a:t>
            </a:r>
          </a:p>
          <a:p>
            <a:pPr marL="741553" lvl="1" indent="-284353">
              <a:spcAft>
                <a:spcPct val="0"/>
              </a:spcAft>
              <a:buSzPts val="2400"/>
            </a:pPr>
            <a:r>
              <a:rPr lang="en-US" altLang="en-US" sz="2200" kern="1200" dirty="0">
                <a:solidFill>
                  <a:srgbClr val="000000"/>
                </a:solidFill>
              </a:rPr>
              <a:t>Retailers pay wholesale price and establish retail price</a:t>
            </a:r>
          </a:p>
          <a:p>
            <a:pPr marL="255651" lvl="0" indent="-255651">
              <a:spcAft>
                <a:spcPct val="0"/>
              </a:spcAft>
              <a:buSzPts val="2400"/>
              <a:tabLst/>
            </a:pPr>
            <a:r>
              <a:rPr lang="en-US" altLang="en-US" sz="2200" kern="1200" dirty="0">
                <a:solidFill>
                  <a:srgbClr val="000000"/>
                </a:solidFill>
              </a:rPr>
              <a:t>Agency model</a:t>
            </a:r>
          </a:p>
          <a:p>
            <a:pPr marL="741553" lvl="1" indent="-284353">
              <a:spcAft>
                <a:spcPct val="0"/>
              </a:spcAft>
              <a:buSzPts val="2400"/>
            </a:pPr>
            <a:r>
              <a:rPr lang="en-US" altLang="en-US" sz="2200" kern="1200" dirty="0">
                <a:solidFill>
                  <a:srgbClr val="000000"/>
                </a:solidFill>
              </a:rPr>
              <a:t>Distributor as agent must charge publisher</a:t>
            </a:r>
            <a:r>
              <a:rPr lang="en-US" altLang="ja-JP" sz="2200" kern="1200" dirty="0">
                <a:solidFill>
                  <a:srgbClr val="000000"/>
                </a:solidFill>
              </a:rPr>
              <a:t>’s retail price</a:t>
            </a:r>
          </a:p>
          <a:p>
            <a:pPr marL="255651" lvl="0" indent="-255651">
              <a:spcAft>
                <a:spcPct val="0"/>
              </a:spcAft>
              <a:buSzPts val="2400"/>
              <a:tabLst/>
            </a:pPr>
            <a:r>
              <a:rPr lang="en-US" altLang="ja-JP" sz="2200" kern="1200" dirty="0">
                <a:solidFill>
                  <a:srgbClr val="000000"/>
                </a:solidFill>
              </a:rPr>
              <a:t>Apple and book publisher price-fixing</a:t>
            </a:r>
          </a:p>
        </p:txBody>
      </p:sp>
    </p:spTree>
    <p:extLst>
      <p:ext uri="{BB962C8B-B14F-4D97-AF65-F5344CB8AC3E}">
        <p14:creationId xmlns:p14="http://schemas.microsoft.com/office/powerpoint/2010/main" val="317489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D5F21-2EF5-4222-AFD0-8E24F1D705B9}"/>
              </a:ext>
            </a:extLst>
          </p:cNvPr>
          <p:cNvSpPr>
            <a:spLocks noGrp="1"/>
          </p:cNvSpPr>
          <p:nvPr>
            <p:ph type="title"/>
          </p:nvPr>
        </p:nvSpPr>
        <p:spPr/>
        <p:txBody>
          <a:bodyPr/>
          <a:lstStyle/>
          <a:p>
            <a:r>
              <a:rPr lang="en-US" kern="1200" noProof="0" dirty="0">
                <a:cs typeface="Times New Roman" panose="02020603050405020304" pitchFamily="18" charset="0"/>
              </a:rPr>
              <a:t>Online Entertainment Industry</a:t>
            </a:r>
            <a:endParaRPr lang="en-US" noProof="0" dirty="0"/>
          </a:p>
        </p:txBody>
      </p:sp>
      <p:sp>
        <p:nvSpPr>
          <p:cNvPr id="3" name="Content Placeholder 2">
            <a:extLst>
              <a:ext uri="{FF2B5EF4-FFF2-40B4-BE49-F238E27FC236}">
                <a16:creationId xmlns:a16="http://schemas.microsoft.com/office/drawing/2014/main" xmlns="" id="{E45EF9E3-7EFD-4A4F-A68C-623E9386E84E}"/>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Major players: Television and movies, music, games</a:t>
            </a:r>
          </a:p>
          <a:p>
            <a:pPr marL="255651" lvl="0" indent="-255651">
              <a:spcAft>
                <a:spcPct val="0"/>
              </a:spcAft>
              <a:buSzPts val="2400"/>
              <a:tabLst/>
            </a:pPr>
            <a:r>
              <a:rPr lang="en-US" kern="1200" dirty="0">
                <a:solidFill>
                  <a:srgbClr val="000000"/>
                </a:solidFill>
              </a:rPr>
              <a:t>Internet has transformed industry:</a:t>
            </a:r>
          </a:p>
          <a:p>
            <a:pPr marL="741553" lvl="1" indent="-284353">
              <a:spcAft>
                <a:spcPct val="0"/>
              </a:spcAft>
              <a:buSzPts val="2400"/>
            </a:pPr>
            <a:r>
              <a:rPr lang="en-US" kern="1200" dirty="0">
                <a:solidFill>
                  <a:srgbClr val="000000"/>
                </a:solidFill>
              </a:rPr>
              <a:t>Mobile devices</a:t>
            </a:r>
          </a:p>
          <a:p>
            <a:pPr marL="741553" lvl="1" indent="-284353">
              <a:spcAft>
                <a:spcPct val="0"/>
              </a:spcAft>
              <a:buSzPts val="2400"/>
            </a:pPr>
            <a:r>
              <a:rPr lang="en-US" kern="1200" dirty="0">
                <a:solidFill>
                  <a:srgbClr val="000000"/>
                </a:solidFill>
              </a:rPr>
              <a:t>Social networks featuring video streaming</a:t>
            </a:r>
          </a:p>
          <a:p>
            <a:pPr marL="741553" lvl="1" indent="-284353">
              <a:spcAft>
                <a:spcPct val="0"/>
              </a:spcAft>
              <a:buSzPts val="2400"/>
            </a:pPr>
            <a:r>
              <a:rPr lang="en-US" kern="1200" dirty="0">
                <a:solidFill>
                  <a:srgbClr val="000000"/>
                </a:solidFill>
              </a:rPr>
              <a:t>Download and streaming services</a:t>
            </a:r>
          </a:p>
          <a:p>
            <a:pPr marL="741553" lvl="1" indent="-284353">
              <a:spcAft>
                <a:spcPct val="0"/>
              </a:spcAft>
              <a:buSzPts val="2400"/>
            </a:pPr>
            <a:r>
              <a:rPr lang="en-US" kern="1200" dirty="0">
                <a:solidFill>
                  <a:srgbClr val="000000"/>
                </a:solidFill>
              </a:rPr>
              <a:t>Growth in broadband access</a:t>
            </a:r>
          </a:p>
          <a:p>
            <a:pPr marL="741553" lvl="1" indent="-284353">
              <a:spcAft>
                <a:spcPct val="0"/>
              </a:spcAft>
              <a:buSzPts val="2400"/>
            </a:pPr>
            <a:r>
              <a:rPr lang="en-US" kern="1200" dirty="0">
                <a:solidFill>
                  <a:srgbClr val="000000"/>
                </a:solidFill>
              </a:rPr>
              <a:t>Closed streaming platforms reduce need for D</a:t>
            </a:r>
            <a:r>
              <a:rPr lang="en-US" sz="100" kern="1200" dirty="0">
                <a:solidFill>
                  <a:srgbClr val="000000"/>
                </a:solidFill>
              </a:rPr>
              <a:t> </a:t>
            </a:r>
            <a:r>
              <a:rPr lang="en-US" kern="1200" dirty="0">
                <a:solidFill>
                  <a:srgbClr val="000000"/>
                </a:solidFill>
              </a:rPr>
              <a:t>R</a:t>
            </a:r>
            <a:r>
              <a:rPr lang="en-US" sz="100" kern="1200" dirty="0">
                <a:solidFill>
                  <a:srgbClr val="000000"/>
                </a:solidFill>
              </a:rPr>
              <a:t> </a:t>
            </a:r>
            <a:r>
              <a:rPr lang="en-US" kern="1200" dirty="0">
                <a:solidFill>
                  <a:srgbClr val="000000"/>
                </a:solidFill>
              </a:rPr>
              <a:t>M</a:t>
            </a:r>
          </a:p>
          <a:p>
            <a:pPr marL="255651" lvl="0" indent="-255651">
              <a:spcAft>
                <a:spcPct val="0"/>
              </a:spcAft>
              <a:buSzPts val="2400"/>
              <a:tabLst/>
            </a:pPr>
            <a:r>
              <a:rPr lang="en-US" kern="1200" dirty="0">
                <a:solidFill>
                  <a:srgbClr val="000000"/>
                </a:solidFill>
              </a:rPr>
              <a:t>Emergence of very large-scale, integrated technology media companies</a:t>
            </a:r>
          </a:p>
          <a:p>
            <a:pPr marL="741553" lvl="1" indent="-284353">
              <a:spcAft>
                <a:spcPct val="0"/>
              </a:spcAft>
              <a:buSzPts val="2400"/>
            </a:pPr>
            <a:r>
              <a:rPr lang="en-US" kern="1200" dirty="0">
                <a:solidFill>
                  <a:srgbClr val="000000"/>
                </a:solidFill>
              </a:rPr>
              <a:t>Amazon, Google, Apple, and Netflix.</a:t>
            </a:r>
          </a:p>
        </p:txBody>
      </p:sp>
    </p:spTree>
    <p:extLst>
      <p:ext uri="{BB962C8B-B14F-4D97-AF65-F5344CB8AC3E}">
        <p14:creationId xmlns:p14="http://schemas.microsoft.com/office/powerpoint/2010/main" val="31318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997C6-A7C1-48BA-88B3-A095528A5F8D}"/>
              </a:ext>
            </a:extLst>
          </p:cNvPr>
          <p:cNvSpPr>
            <a:spLocks noGrp="1"/>
          </p:cNvSpPr>
          <p:nvPr>
            <p:ph type="title"/>
          </p:nvPr>
        </p:nvSpPr>
        <p:spPr/>
        <p:txBody>
          <a:bodyPr/>
          <a:lstStyle/>
          <a:p>
            <a:r>
              <a:rPr lang="en-US" altLang="en-US" sz="3200" kern="1200" noProof="0" dirty="0">
                <a:cs typeface="Times New Roman" panose="02020603050405020304" pitchFamily="18" charset="0"/>
              </a:rPr>
              <a:t>Streaming Wars: Who Will Win?</a:t>
            </a:r>
            <a:endParaRPr lang="en-US" sz="3200" noProof="0" dirty="0"/>
          </a:p>
        </p:txBody>
      </p:sp>
      <p:sp>
        <p:nvSpPr>
          <p:cNvPr id="3" name="Content Placeholder 2">
            <a:extLst>
              <a:ext uri="{FF2B5EF4-FFF2-40B4-BE49-F238E27FC236}">
                <a16:creationId xmlns:a16="http://schemas.microsoft.com/office/drawing/2014/main" xmlns="" id="{0FC3DC25-DC3A-41DC-A27C-43779C7E3675}"/>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kern="1200" dirty="0">
                <a:solidFill>
                  <a:srgbClr val="000000"/>
                </a:solidFill>
                <a:latin typeface="Arial" panose="020B0604020202020204" pitchFamily="34" charset="0"/>
              </a:rPr>
              <a:t>Do you subscribe to any online video streaming services? If so, which ones? Is there a limit to how many services you would be willing to subscribe to, or a monthly cap on what you would be willing to pay?</a:t>
            </a:r>
          </a:p>
          <a:p>
            <a:pPr marL="741553" lvl="1" indent="-284353">
              <a:spcAft>
                <a:spcPct val="0"/>
              </a:spcAft>
              <a:buSzPts val="2400"/>
            </a:pPr>
            <a:r>
              <a:rPr lang="en-US" kern="1200" dirty="0">
                <a:solidFill>
                  <a:srgbClr val="000000"/>
                </a:solidFill>
                <a:latin typeface="Arial" panose="020B0604020202020204" pitchFamily="34" charset="0"/>
              </a:rPr>
              <a:t>What services have given you the best overall viewing or entertainment experience, and why?</a:t>
            </a:r>
          </a:p>
          <a:p>
            <a:pPr marL="741553" lvl="1" indent="-284353">
              <a:spcAft>
                <a:spcPct val="0"/>
              </a:spcAft>
              <a:buSzPts val="2400"/>
            </a:pPr>
            <a:r>
              <a:rPr lang="en-US" kern="1200" dirty="0">
                <a:solidFill>
                  <a:srgbClr val="000000"/>
                </a:solidFill>
                <a:latin typeface="Arial" panose="020B0604020202020204" pitchFamily="34" charset="0"/>
              </a:rPr>
              <a:t>Are you willing to pay a higher price in order to watch streaming video without ads? </a:t>
            </a:r>
          </a:p>
          <a:p>
            <a:pPr marL="741553" lvl="1" indent="-284353">
              <a:spcAft>
                <a:spcPct val="0"/>
              </a:spcAft>
              <a:buSzPts val="2400"/>
            </a:pPr>
            <a:r>
              <a:rPr lang="en-US" kern="1200" dirty="0">
                <a:solidFill>
                  <a:srgbClr val="000000"/>
                </a:solidFill>
                <a:latin typeface="Arial" panose="020B0604020202020204" pitchFamily="34" charset="0"/>
              </a:rPr>
              <a:t>Who do you think will win the “streaming wars” and why?</a:t>
            </a:r>
          </a:p>
          <a:p>
            <a:pPr marL="741553" lvl="1" indent="-284353">
              <a:spcAft>
                <a:spcPct val="0"/>
              </a:spcAft>
              <a:buSzPts val="2400"/>
            </a:pP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75715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9469B-78EA-4BCA-910C-CF9833D4E38D}"/>
              </a:ext>
            </a:extLst>
          </p:cNvPr>
          <p:cNvSpPr>
            <a:spLocks noGrp="1"/>
          </p:cNvSpPr>
          <p:nvPr>
            <p:ph type="title"/>
          </p:nvPr>
        </p:nvSpPr>
        <p:spPr/>
        <p:txBody>
          <a:bodyPr/>
          <a:lstStyle/>
          <a:p>
            <a:r>
              <a:rPr lang="en-US" sz="3200" noProof="0" dirty="0"/>
              <a:t>Home Entertainment: </a:t>
            </a:r>
            <a:r>
              <a:rPr lang="en-US" sz="3200" kern="1200" noProof="0" dirty="0">
                <a:cs typeface="Times New Roman" panose="02020603050405020304" pitchFamily="18" charset="0"/>
              </a:rPr>
              <a:t>Television</a:t>
            </a:r>
            <a:r>
              <a:rPr lang="en-US" sz="3200" noProof="0" dirty="0"/>
              <a:t> and Movies </a:t>
            </a:r>
            <a:r>
              <a:rPr lang="en-US" sz="2000" b="0" noProof="0" dirty="0"/>
              <a:t>(1 of 2)</a:t>
            </a:r>
          </a:p>
        </p:txBody>
      </p:sp>
      <p:sp>
        <p:nvSpPr>
          <p:cNvPr id="3" name="Content Placeholder 2">
            <a:extLst>
              <a:ext uri="{FF2B5EF4-FFF2-40B4-BE49-F238E27FC236}">
                <a16:creationId xmlns:a16="http://schemas.microsoft.com/office/drawing/2014/main" xmlns="" id="{6D0D1432-9D16-4CE7-9068-B2A3124F0F23}"/>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Transition to Internet delivery platforms</a:t>
            </a:r>
          </a:p>
          <a:p>
            <a:pPr marL="741553" lvl="1" indent="-284353">
              <a:spcAft>
                <a:spcPct val="0"/>
              </a:spcAft>
              <a:buSzPts val="2400"/>
            </a:pPr>
            <a:r>
              <a:rPr lang="en-US" kern="1200" dirty="0">
                <a:solidFill>
                  <a:srgbClr val="000000"/>
                </a:solidFill>
                <a:latin typeface="Arial" panose="020B0604020202020204" pitchFamily="34" charset="0"/>
              </a:rPr>
              <a:t>Streaming and downloading services</a:t>
            </a:r>
          </a:p>
          <a:p>
            <a:pPr marL="741553" lvl="1" indent="-284353">
              <a:spcAft>
                <a:spcPct val="0"/>
              </a:spcAft>
              <a:buSzPts val="2400"/>
            </a:pPr>
            <a:r>
              <a:rPr lang="en-US" kern="1200" dirty="0">
                <a:solidFill>
                  <a:srgbClr val="000000"/>
                </a:solidFill>
                <a:latin typeface="Arial" panose="020B0604020202020204" pitchFamily="34" charset="0"/>
              </a:rPr>
              <a:t>O</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T: Over-the-top (Internet) delivery</a:t>
            </a:r>
          </a:p>
          <a:p>
            <a:pPr marL="741553" lvl="1" indent="-284353">
              <a:spcAft>
                <a:spcPct val="0"/>
              </a:spcAft>
              <a:buSzPts val="2400"/>
            </a:pPr>
            <a:r>
              <a:rPr lang="en-US" kern="1200" dirty="0">
                <a:solidFill>
                  <a:srgbClr val="000000"/>
                </a:solidFill>
                <a:latin typeface="Arial" panose="020B0604020202020204" pitchFamily="34" charset="0"/>
              </a:rPr>
              <a:t>Mobile platform</a:t>
            </a:r>
          </a:p>
          <a:p>
            <a:pPr marL="255651" lvl="0" indent="-255651">
              <a:spcAft>
                <a:spcPct val="0"/>
              </a:spcAft>
              <a:buSzPts val="2400"/>
              <a:tabLst/>
            </a:pPr>
            <a:r>
              <a:rPr lang="en-US" kern="1200" dirty="0">
                <a:solidFill>
                  <a:srgbClr val="000000"/>
                </a:solidFill>
                <a:latin typeface="Arial" panose="020B0604020202020204" pitchFamily="34" charset="0"/>
              </a:rPr>
              <a:t>Binge watching v</a:t>
            </a:r>
            <a:r>
              <a:rPr lang="en-US" sz="100" kern="1200" dirty="0">
                <a:solidFill>
                  <a:schemeClr val="bg1"/>
                </a:solidFill>
                <a:latin typeface="Arial" panose="020B0604020202020204" pitchFamily="34" charset="0"/>
              </a:rPr>
              <a:t>ersu</a:t>
            </a:r>
            <a:r>
              <a:rPr lang="en-US" kern="1200" dirty="0">
                <a:solidFill>
                  <a:srgbClr val="000000"/>
                </a:solidFill>
                <a:latin typeface="Arial" panose="020B0604020202020204" pitchFamily="34" charset="0"/>
              </a:rPr>
              <a:t>s linear 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V</a:t>
            </a:r>
          </a:p>
          <a:p>
            <a:pPr marL="255651" lvl="0" indent="-255651">
              <a:spcAft>
                <a:spcPct val="0"/>
              </a:spcAft>
              <a:buSzPts val="2400"/>
              <a:tabLst/>
            </a:pPr>
            <a:r>
              <a:rPr lang="en-US" kern="1200" dirty="0">
                <a:solidFill>
                  <a:srgbClr val="000000"/>
                </a:solidFill>
                <a:latin typeface="Arial" panose="020B0604020202020204" pitchFamily="34" charset="0"/>
              </a:rPr>
              <a:t>Social network influences</a:t>
            </a:r>
          </a:p>
          <a:p>
            <a:pPr marL="255651" lvl="0" indent="-255651">
              <a:spcAft>
                <a:spcPct val="0"/>
              </a:spcAft>
              <a:buSzPts val="2400"/>
              <a:tabLst/>
            </a:pPr>
            <a:r>
              <a:rPr lang="en-US" kern="1200" dirty="0">
                <a:solidFill>
                  <a:srgbClr val="000000"/>
                </a:solidFill>
                <a:latin typeface="Arial" panose="020B0604020202020204" pitchFamily="34" charset="0"/>
              </a:rPr>
              <a:t>Uncertain future for cable 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V</a:t>
            </a:r>
          </a:p>
        </p:txBody>
      </p:sp>
    </p:spTree>
    <p:extLst>
      <p:ext uri="{BB962C8B-B14F-4D97-AF65-F5344CB8AC3E}">
        <p14:creationId xmlns:p14="http://schemas.microsoft.com/office/powerpoint/2010/main" val="330682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26938-F507-4C05-86A9-CFF200270A8B}"/>
              </a:ext>
            </a:extLst>
          </p:cNvPr>
          <p:cNvSpPr>
            <a:spLocks noGrp="1"/>
          </p:cNvSpPr>
          <p:nvPr>
            <p:ph type="title"/>
          </p:nvPr>
        </p:nvSpPr>
        <p:spPr/>
        <p:txBody>
          <a:bodyPr/>
          <a:lstStyle/>
          <a:p>
            <a:r>
              <a:rPr lang="en-US" sz="3600" noProof="0" dirty="0"/>
              <a:t>Home Entertainment: </a:t>
            </a:r>
            <a:r>
              <a:rPr lang="en-US" sz="3600" kern="1200" noProof="0" dirty="0">
                <a:cs typeface="Times New Roman" panose="02020603050405020304" pitchFamily="18" charset="0"/>
              </a:rPr>
              <a:t>Television</a:t>
            </a:r>
            <a:r>
              <a:rPr lang="en-US" sz="3600" noProof="0" dirty="0"/>
              <a:t> and Movies </a:t>
            </a:r>
            <a:r>
              <a:rPr lang="en-US" sz="2000" b="0" noProof="0" dirty="0"/>
              <a:t>(2 of 2)</a:t>
            </a:r>
          </a:p>
        </p:txBody>
      </p:sp>
      <p:sp>
        <p:nvSpPr>
          <p:cNvPr id="3" name="Content Placeholder 2">
            <a:extLst>
              <a:ext uri="{FF2B5EF4-FFF2-40B4-BE49-F238E27FC236}">
                <a16:creationId xmlns:a16="http://schemas.microsoft.com/office/drawing/2014/main" xmlns="" id="{A780BE5A-46A1-42BF-AA67-CFE03B0E2145}"/>
              </a:ext>
            </a:extLst>
          </p:cNvPr>
          <p:cNvSpPr>
            <a:spLocks noGrp="1"/>
          </p:cNvSpPr>
          <p:nvPr>
            <p:ph sz="quarter" idx="13"/>
          </p:nvPr>
        </p:nvSpPr>
        <p:spPr>
          <a:xfrm>
            <a:off x="457200" y="1554920"/>
            <a:ext cx="8403021" cy="4663335"/>
          </a:xfrm>
        </p:spPr>
        <p:txBody>
          <a:bodyPr/>
          <a:lstStyle/>
          <a:p>
            <a:pPr marL="255651" lvl="0" indent="-255651">
              <a:spcAft>
                <a:spcPct val="0"/>
              </a:spcAft>
              <a:buSzPts val="2400"/>
              <a:tabLst/>
            </a:pPr>
            <a:r>
              <a:rPr lang="en-US" altLang="en-US" sz="2200" kern="1200" dirty="0">
                <a:solidFill>
                  <a:srgbClr val="000000"/>
                </a:solidFill>
                <a:latin typeface="Arial" panose="020B0604020202020204" pitchFamily="34" charset="0"/>
              </a:rPr>
              <a:t>Hollywood maintaining control of content creation, delivery and revenue</a:t>
            </a:r>
          </a:p>
          <a:p>
            <a:pPr marL="741553" lvl="1" indent="-284353">
              <a:spcAft>
                <a:spcPct val="0"/>
              </a:spcAft>
              <a:buSzPts val="2400"/>
            </a:pPr>
            <a:r>
              <a:rPr lang="en-US" altLang="en-US" sz="2200" kern="1200" dirty="0">
                <a:solidFill>
                  <a:srgbClr val="000000"/>
                </a:solidFill>
                <a:latin typeface="Arial" panose="020B0604020202020204" pitchFamily="34" charset="0"/>
              </a:rPr>
              <a:t>D</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V</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Ds, rental D</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V</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Ds</a:t>
            </a:r>
          </a:p>
          <a:p>
            <a:pPr marL="741553" lvl="1" indent="-284353">
              <a:spcAft>
                <a:spcPct val="0"/>
              </a:spcAft>
              <a:buSzPts val="2400"/>
            </a:pPr>
            <a:r>
              <a:rPr lang="en-US" altLang="en-US" sz="2200" kern="1200" dirty="0">
                <a:solidFill>
                  <a:srgbClr val="000000"/>
                </a:solidFill>
                <a:latin typeface="Arial" panose="020B0604020202020204" pitchFamily="34" charset="0"/>
              </a:rPr>
              <a:t>Electronic Sell Through (E</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S</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T) - downloading movies</a:t>
            </a:r>
          </a:p>
          <a:p>
            <a:pPr marL="741553" lvl="1" indent="-284353">
              <a:spcAft>
                <a:spcPct val="0"/>
              </a:spcAft>
              <a:buSzPts val="2400"/>
            </a:pPr>
            <a:r>
              <a:rPr lang="en-US" altLang="en-US" sz="2200" kern="1200" dirty="0">
                <a:solidFill>
                  <a:srgbClr val="000000"/>
                </a:solidFill>
                <a:latin typeface="Arial" panose="020B0604020202020204" pitchFamily="34" charset="0"/>
              </a:rPr>
              <a:t>Subscription streaming</a:t>
            </a:r>
          </a:p>
          <a:p>
            <a:pPr marL="741553" lvl="1" indent="-284353">
              <a:spcAft>
                <a:spcPct val="0"/>
              </a:spcAft>
              <a:buSzPts val="2400"/>
            </a:pPr>
            <a:r>
              <a:rPr lang="en-US" altLang="en-US" sz="2200" kern="1200" dirty="0">
                <a:solidFill>
                  <a:srgbClr val="000000"/>
                </a:solidFill>
                <a:latin typeface="Arial" panose="020B0604020202020204" pitchFamily="34" charset="0"/>
              </a:rPr>
              <a:t>Video On Demand (V</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O</a:t>
            </a:r>
            <a:r>
              <a:rPr lang="en-US" altLang="en-US" sz="100" kern="1200" dirty="0">
                <a:solidFill>
                  <a:srgbClr val="000000"/>
                </a:solidFill>
                <a:latin typeface="Arial" panose="020B0604020202020204" pitchFamily="34" charset="0"/>
              </a:rPr>
              <a:t> </a:t>
            </a:r>
            <a:r>
              <a:rPr lang="en-US" altLang="en-US" sz="2200" kern="1200" dirty="0">
                <a:solidFill>
                  <a:srgbClr val="000000"/>
                </a:solidFill>
                <a:latin typeface="Arial" panose="020B0604020202020204" pitchFamily="34" charset="0"/>
              </a:rPr>
              <a:t>D)</a:t>
            </a:r>
          </a:p>
          <a:p>
            <a:pPr marL="255651" lvl="0" indent="-255651">
              <a:spcAft>
                <a:spcPct val="0"/>
              </a:spcAft>
              <a:buSzPts val="2400"/>
              <a:tabLst/>
            </a:pPr>
            <a:r>
              <a:rPr lang="en-US" altLang="en-US" sz="2200" kern="1200" dirty="0">
                <a:solidFill>
                  <a:srgbClr val="000000"/>
                </a:solidFill>
                <a:latin typeface="Arial" panose="020B0604020202020204" pitchFamily="34" charset="0"/>
              </a:rPr>
              <a:t>Challenges</a:t>
            </a:r>
          </a:p>
          <a:p>
            <a:pPr marL="741553" lvl="1" indent="-284353">
              <a:spcAft>
                <a:spcPct val="0"/>
              </a:spcAft>
              <a:buSzPts val="2400"/>
            </a:pPr>
            <a:r>
              <a:rPr lang="en-US" altLang="en-US" sz="2200" kern="1200" dirty="0">
                <a:solidFill>
                  <a:srgbClr val="000000"/>
                </a:solidFill>
                <a:latin typeface="Arial" panose="020B0604020202020204" pitchFamily="34" charset="0"/>
              </a:rPr>
              <a:t>Digital formats produce less revenue than physical</a:t>
            </a:r>
          </a:p>
          <a:p>
            <a:pPr marL="741553" lvl="1" indent="-284353">
              <a:spcAft>
                <a:spcPct val="0"/>
              </a:spcAft>
              <a:buSzPts val="2400"/>
            </a:pPr>
            <a:r>
              <a:rPr lang="en-US" altLang="en-US" sz="2200" kern="1200" dirty="0">
                <a:solidFill>
                  <a:srgbClr val="000000"/>
                </a:solidFill>
                <a:latin typeface="Arial" panose="020B0604020202020204" pitchFamily="34" charset="0"/>
              </a:rPr>
              <a:t>Pressure to change release windows</a:t>
            </a:r>
          </a:p>
          <a:p>
            <a:pPr marL="741553" lvl="1" indent="-284353">
              <a:spcAft>
                <a:spcPct val="0"/>
              </a:spcAft>
              <a:buSzPts val="2400"/>
            </a:pPr>
            <a:r>
              <a:rPr lang="en-US" altLang="en-US" sz="2200" kern="1200" dirty="0">
                <a:solidFill>
                  <a:srgbClr val="000000"/>
                </a:solidFill>
                <a:latin typeface="Arial" panose="020B0604020202020204" pitchFamily="34" charset="0"/>
              </a:rPr>
              <a:t>Growing strength of online movie distributors like Netflix</a:t>
            </a:r>
          </a:p>
          <a:p>
            <a:pPr marL="741553" lvl="1" indent="-284353">
              <a:spcAft>
                <a:spcPct val="0"/>
              </a:spcAft>
              <a:buSzPts val="2400"/>
            </a:pPr>
            <a:r>
              <a:rPr lang="en-US" altLang="en-US" sz="2200" kern="1200" dirty="0">
                <a:solidFill>
                  <a:srgbClr val="000000"/>
                </a:solidFill>
                <a:latin typeface="Arial" panose="020B0604020202020204" pitchFamily="34" charset="0"/>
              </a:rPr>
              <a:t>Pirated content</a:t>
            </a:r>
          </a:p>
        </p:txBody>
      </p:sp>
    </p:spTree>
    <p:extLst>
      <p:ext uri="{BB962C8B-B14F-4D97-AF65-F5344CB8AC3E}">
        <p14:creationId xmlns:p14="http://schemas.microsoft.com/office/powerpoint/2010/main" val="1186221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D3C6B-CAB0-4CB9-A2F3-13BF9155D5A1}"/>
              </a:ext>
            </a:extLst>
          </p:cNvPr>
          <p:cNvSpPr>
            <a:spLocks noGrp="1"/>
          </p:cNvSpPr>
          <p:nvPr>
            <p:ph type="title"/>
          </p:nvPr>
        </p:nvSpPr>
        <p:spPr/>
        <p:txBody>
          <a:bodyPr/>
          <a:lstStyle/>
          <a:p>
            <a:r>
              <a:rPr lang="en-US" kern="1200" noProof="0" dirty="0">
                <a:cs typeface="Times New Roman" panose="02020603050405020304" pitchFamily="18" charset="0"/>
              </a:rPr>
              <a:t>Audio Entertainment: Music and Podcasts </a:t>
            </a:r>
            <a:r>
              <a:rPr lang="en-US" sz="2000" b="0" kern="1200" noProof="0" dirty="0">
                <a:cs typeface="Times New Roman" panose="02020603050405020304" pitchFamily="18" charset="0"/>
              </a:rPr>
              <a:t>(1 of 2)</a:t>
            </a:r>
            <a:endParaRPr lang="en-US" sz="2000" b="0" noProof="0" dirty="0"/>
          </a:p>
        </p:txBody>
      </p:sp>
      <p:sp>
        <p:nvSpPr>
          <p:cNvPr id="3" name="Content Placeholder 2">
            <a:extLst>
              <a:ext uri="{FF2B5EF4-FFF2-40B4-BE49-F238E27FC236}">
                <a16:creationId xmlns:a16="http://schemas.microsoft.com/office/drawing/2014/main" xmlns="" id="{6854087E-B007-4C4D-B049-9E85969E9813}"/>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Most disrupted of content industries</a:t>
            </a:r>
          </a:p>
          <a:p>
            <a:pPr marL="741553" lvl="1" indent="-284353">
              <a:spcAft>
                <a:spcPct val="0"/>
              </a:spcAft>
              <a:buSzPts val="2400"/>
            </a:pPr>
            <a:r>
              <a:rPr lang="en-US" altLang="en-US" kern="1200" dirty="0">
                <a:solidFill>
                  <a:srgbClr val="000000"/>
                </a:solidFill>
                <a:latin typeface="Arial" panose="020B0604020202020204" pitchFamily="34" charset="0"/>
              </a:rPr>
              <a:t>Move from physical to digital product</a:t>
            </a:r>
          </a:p>
          <a:p>
            <a:pPr marL="255651" lvl="0" indent="-255651">
              <a:spcAft>
                <a:spcPct val="0"/>
              </a:spcAft>
              <a:buSzPts val="2400"/>
              <a:tabLst/>
            </a:pPr>
            <a:r>
              <a:rPr lang="en-US" altLang="en-US" kern="1200" dirty="0">
                <a:solidFill>
                  <a:srgbClr val="000000"/>
                </a:solidFill>
                <a:latin typeface="Arial" panose="020B0604020202020204" pitchFamily="34" charset="0"/>
              </a:rPr>
              <a:t>Took 20 years until revenue in 2021 finally topped previous high in 1999</a:t>
            </a:r>
          </a:p>
          <a:p>
            <a:pPr marL="255651" lvl="0" indent="-255651">
              <a:spcAft>
                <a:spcPct val="0"/>
              </a:spcAft>
              <a:buSzPts val="2400"/>
              <a:tabLst/>
            </a:pPr>
            <a:r>
              <a:rPr lang="en-US" altLang="en-US" kern="1200" dirty="0">
                <a:solidFill>
                  <a:srgbClr val="000000"/>
                </a:solidFill>
                <a:latin typeface="Arial" panose="020B0604020202020204" pitchFamily="34" charset="0"/>
              </a:rPr>
              <a:t>Digital revenues: 87% of all revenues in 2021</a:t>
            </a:r>
          </a:p>
          <a:p>
            <a:pPr marL="255651" lvl="0" indent="-255651">
              <a:spcAft>
                <a:spcPct val="0"/>
              </a:spcAft>
              <a:buSzPts val="2400"/>
              <a:tabLst/>
            </a:pPr>
            <a:r>
              <a:rPr lang="en-US" altLang="en-US" kern="1200" dirty="0">
                <a:solidFill>
                  <a:srgbClr val="000000"/>
                </a:solidFill>
                <a:latin typeface="Arial" panose="020B0604020202020204" pitchFamily="34" charset="0"/>
              </a:rPr>
              <a:t>Two types of digital music services</a:t>
            </a:r>
          </a:p>
          <a:p>
            <a:pPr marL="741553" lvl="1" indent="-284353">
              <a:spcAft>
                <a:spcPct val="0"/>
              </a:spcAft>
              <a:buSzPts val="2400"/>
            </a:pPr>
            <a:r>
              <a:rPr lang="en-US" altLang="en-US" kern="1200" dirty="0">
                <a:solidFill>
                  <a:srgbClr val="000000"/>
                </a:solidFill>
                <a:latin typeface="Arial" panose="020B0604020202020204" pitchFamily="34" charset="0"/>
              </a:rPr>
              <a:t>Streaming subscription services (Internet radio)</a:t>
            </a:r>
          </a:p>
          <a:p>
            <a:pPr marL="741553" lvl="1" indent="-284353">
              <a:spcAft>
                <a:spcPct val="0"/>
              </a:spcAft>
              <a:buSzPts val="2400"/>
            </a:pPr>
            <a:r>
              <a:rPr lang="en-US" altLang="en-US" kern="1200" dirty="0">
                <a:solidFill>
                  <a:srgbClr val="000000"/>
                </a:solidFill>
                <a:latin typeface="Arial" panose="020B0604020202020204" pitchFamily="34" charset="0"/>
              </a:rPr>
              <a:t>Digital download (download to own)</a:t>
            </a:r>
          </a:p>
        </p:txBody>
      </p:sp>
    </p:spTree>
    <p:extLst>
      <p:ext uri="{BB962C8B-B14F-4D97-AF65-F5344CB8AC3E}">
        <p14:creationId xmlns:p14="http://schemas.microsoft.com/office/powerpoint/2010/main" val="3640765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200" y="215371"/>
            <a:ext cx="7966364" cy="1097279"/>
          </a:xfrm>
        </p:spPr>
        <p:txBody>
          <a:bodyPr/>
          <a:lstStyle/>
          <a:p>
            <a:r>
              <a:rPr lang="en-US" sz="3200" kern="1200" noProof="0" dirty="0">
                <a:cs typeface="Times New Roman" panose="02020603050405020304" pitchFamily="18" charset="0"/>
              </a:rPr>
              <a:t>Figure 10.12 U.S. Music Revenues: Digital v</a:t>
            </a:r>
            <a:r>
              <a:rPr lang="en-US" sz="100" kern="1200" noProof="0" dirty="0">
                <a:solidFill>
                  <a:schemeClr val="tx1"/>
                </a:solidFill>
                <a:cs typeface="Times New Roman" panose="02020603050405020304" pitchFamily="18" charset="0"/>
              </a:rPr>
              <a:t>ersu</a:t>
            </a:r>
            <a:r>
              <a:rPr lang="en-US" sz="3200" kern="1200" noProof="0" dirty="0">
                <a:cs typeface="Times New Roman" panose="02020603050405020304" pitchFamily="18" charset="0"/>
              </a:rPr>
              <a:t>s Physical</a:t>
            </a:r>
            <a:endParaRPr lang="en-US" sz="3200" noProof="0" dirty="0"/>
          </a:p>
        </p:txBody>
      </p:sp>
      <p:pic>
        <p:nvPicPr>
          <p:cNvPr id="4" name="Picture 3" descr="A bar graph presentation of digital versus physical music revenues in billions from the year 20 17 to 20 21. For a full description, see Notes. Press F6.">
            <a:extLst>
              <a:ext uri="{FF2B5EF4-FFF2-40B4-BE49-F238E27FC236}">
                <a16:creationId xmlns:a16="http://schemas.microsoft.com/office/drawing/2014/main" xmlns="" id="{F3694C65-49D5-AA34-B7CE-A7577E8C7F2B}"/>
              </a:ext>
            </a:extLst>
          </p:cNvPr>
          <p:cNvPicPr>
            <a:picLocks noChangeAspect="1"/>
          </p:cNvPicPr>
          <p:nvPr/>
        </p:nvPicPr>
        <p:blipFill>
          <a:blip r:embed="rId3"/>
          <a:stretch>
            <a:fillRect/>
          </a:stretch>
        </p:blipFill>
        <p:spPr>
          <a:xfrm>
            <a:off x="926141" y="1509878"/>
            <a:ext cx="7028481" cy="4701669"/>
          </a:xfrm>
          <a:prstGeom prst="rect">
            <a:avLst/>
          </a:prstGeom>
        </p:spPr>
      </p:pic>
    </p:spTree>
    <p:extLst>
      <p:ext uri="{BB962C8B-B14F-4D97-AF65-F5344CB8AC3E}">
        <p14:creationId xmlns:p14="http://schemas.microsoft.com/office/powerpoint/2010/main" val="1368160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D3C6B-CAB0-4CB9-A2F3-13BF9155D5A1}"/>
              </a:ext>
            </a:extLst>
          </p:cNvPr>
          <p:cNvSpPr>
            <a:spLocks noGrp="1"/>
          </p:cNvSpPr>
          <p:nvPr>
            <p:ph type="title"/>
          </p:nvPr>
        </p:nvSpPr>
        <p:spPr/>
        <p:txBody>
          <a:bodyPr/>
          <a:lstStyle/>
          <a:p>
            <a:r>
              <a:rPr lang="en-US" kern="1200" noProof="0" dirty="0">
                <a:cs typeface="Times New Roman" panose="02020603050405020304" pitchFamily="18" charset="0"/>
              </a:rPr>
              <a:t>Audio Entertainment: Music and Podcasts </a:t>
            </a:r>
            <a:r>
              <a:rPr lang="en-US" sz="2000" b="0" kern="1200" noProof="0" dirty="0">
                <a:cs typeface="Times New Roman" panose="02020603050405020304" pitchFamily="18" charset="0"/>
              </a:rPr>
              <a:t>(2 of 2)</a:t>
            </a:r>
            <a:endParaRPr lang="en-US" sz="2000" b="0" noProof="0" dirty="0"/>
          </a:p>
        </p:txBody>
      </p:sp>
      <p:sp>
        <p:nvSpPr>
          <p:cNvPr id="3" name="Content Placeholder 2">
            <a:extLst>
              <a:ext uri="{FF2B5EF4-FFF2-40B4-BE49-F238E27FC236}">
                <a16:creationId xmlns:a16="http://schemas.microsoft.com/office/drawing/2014/main" xmlns="" id="{6854087E-B007-4C4D-B049-9E85969E9813}"/>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Podcasts</a:t>
            </a:r>
          </a:p>
          <a:p>
            <a:pPr marL="742569" lvl="1" indent="-255651">
              <a:spcAft>
                <a:spcPct val="0"/>
              </a:spcAft>
              <a:buSzPts val="2400"/>
            </a:pPr>
            <a:r>
              <a:rPr lang="en-US" altLang="en-US" kern="1200" dirty="0">
                <a:solidFill>
                  <a:srgbClr val="000000"/>
                </a:solidFill>
                <a:latin typeface="Arial" panose="020B0604020202020204" pitchFamily="34" charset="0"/>
              </a:rPr>
              <a:t>Digital audio presentation that can be downloaded from Internet, stored on desktop or laptop computer or mobile device, and listened to at listener’s convenience</a:t>
            </a:r>
          </a:p>
          <a:p>
            <a:pPr marL="742569" lvl="1" indent="-255651">
              <a:spcAft>
                <a:spcPct val="0"/>
              </a:spcAft>
              <a:buSzPts val="2400"/>
            </a:pPr>
            <a:r>
              <a:rPr lang="en-US" altLang="en-US" kern="1200" dirty="0">
                <a:solidFill>
                  <a:srgbClr val="000000"/>
                </a:solidFill>
                <a:latin typeface="Arial" panose="020B0604020202020204" pitchFamily="34" charset="0"/>
              </a:rPr>
              <a:t>Becoming a professional talk content-distribution industry</a:t>
            </a:r>
          </a:p>
          <a:p>
            <a:pPr marL="742569" lvl="1" indent="-255651">
              <a:spcAft>
                <a:spcPct val="0"/>
              </a:spcAft>
              <a:buSzPts val="2400"/>
            </a:pPr>
            <a:r>
              <a:rPr lang="en-US" altLang="en-US" kern="1200" dirty="0">
                <a:solidFill>
                  <a:srgbClr val="000000"/>
                </a:solidFill>
                <a:latin typeface="Arial" panose="020B0604020202020204" pitchFamily="34" charset="0"/>
              </a:rPr>
              <a:t>Supported primarily by advertising</a:t>
            </a:r>
          </a:p>
          <a:p>
            <a:pPr marL="742569" lvl="1" indent="-255651">
              <a:spcAft>
                <a:spcPct val="0"/>
              </a:spcAft>
              <a:buSzPts val="2400"/>
            </a:pPr>
            <a:endParaRPr lang="en-US" alt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3450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CD8F0-6B2A-46A3-8552-59DF87D6482F}"/>
              </a:ext>
            </a:extLst>
          </p:cNvPr>
          <p:cNvSpPr>
            <a:spLocks noGrp="1"/>
          </p:cNvSpPr>
          <p:nvPr>
            <p:ph type="title"/>
          </p:nvPr>
        </p:nvSpPr>
        <p:spPr>
          <a:xfrm>
            <a:off x="457200" y="91387"/>
            <a:ext cx="8229600" cy="1097279"/>
          </a:xfrm>
        </p:spPr>
        <p:txBody>
          <a:bodyPr/>
          <a:lstStyle/>
          <a:p>
            <a:r>
              <a:rPr lang="en-US" kern="1200" noProof="0" dirty="0">
                <a:cs typeface="Times New Roman" panose="02020603050405020304" pitchFamily="18" charset="0"/>
              </a:rPr>
              <a:t>Games</a:t>
            </a:r>
            <a:endParaRPr lang="en-US" noProof="0" dirty="0"/>
          </a:p>
        </p:txBody>
      </p:sp>
      <p:sp>
        <p:nvSpPr>
          <p:cNvPr id="3" name="Content Placeholder 2">
            <a:extLst>
              <a:ext uri="{FF2B5EF4-FFF2-40B4-BE49-F238E27FC236}">
                <a16:creationId xmlns:a16="http://schemas.microsoft.com/office/drawing/2014/main" xmlns="" id="{A915B3E2-5FC6-4129-A324-1E8D07B09D14}"/>
              </a:ext>
            </a:extLst>
          </p:cNvPr>
          <p:cNvSpPr>
            <a:spLocks noGrp="1"/>
          </p:cNvSpPr>
          <p:nvPr>
            <p:ph sz="quarter" idx="13"/>
          </p:nvPr>
        </p:nvSpPr>
        <p:spPr>
          <a:xfrm>
            <a:off x="457200" y="1353446"/>
            <a:ext cx="8232775" cy="4804316"/>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Online gaming has had explosive growth</a:t>
            </a:r>
          </a:p>
          <a:p>
            <a:pPr marL="741553" lvl="1" indent="-284353">
              <a:spcAft>
                <a:spcPct val="0"/>
              </a:spcAft>
              <a:buSzPts val="2400"/>
            </a:pPr>
            <a:r>
              <a:rPr lang="en-US" altLang="en-US" kern="1200" dirty="0">
                <a:solidFill>
                  <a:srgbClr val="000000"/>
                </a:solidFill>
                <a:latin typeface="Arial" panose="020B0604020202020204" pitchFamily="34" charset="0"/>
              </a:rPr>
              <a:t>Pokémon Go; mobile platform</a:t>
            </a:r>
          </a:p>
          <a:p>
            <a:pPr marL="255651" lvl="0" indent="-255651">
              <a:spcAft>
                <a:spcPct val="0"/>
              </a:spcAft>
              <a:buSzPts val="2400"/>
              <a:tabLst/>
            </a:pPr>
            <a:r>
              <a:rPr lang="en-US" altLang="en-US" kern="1200" dirty="0">
                <a:solidFill>
                  <a:srgbClr val="000000"/>
                </a:solidFill>
                <a:latin typeface="Arial" panose="020B0604020202020204" pitchFamily="34" charset="0"/>
              </a:rPr>
              <a:t>Types of digital gamers</a:t>
            </a:r>
          </a:p>
          <a:p>
            <a:pPr marL="741553" lvl="1" indent="-284353">
              <a:spcAft>
                <a:spcPct val="0"/>
              </a:spcAft>
              <a:buSzPts val="2400"/>
            </a:pPr>
            <a:r>
              <a:rPr lang="en-US" altLang="en-US" kern="1200" dirty="0">
                <a:solidFill>
                  <a:srgbClr val="000000"/>
                </a:solidFill>
                <a:latin typeface="Arial" panose="020B0604020202020204" pitchFamily="34" charset="0"/>
              </a:rPr>
              <a:t>Casual</a:t>
            </a:r>
          </a:p>
          <a:p>
            <a:pPr marL="741553" lvl="1" indent="-284353">
              <a:spcAft>
                <a:spcPct val="0"/>
              </a:spcAft>
              <a:buSzPts val="2400"/>
            </a:pPr>
            <a:r>
              <a:rPr lang="en-US" altLang="en-US" kern="1200" dirty="0">
                <a:solidFill>
                  <a:srgbClr val="000000"/>
                </a:solidFill>
                <a:latin typeface="Arial" panose="020B0604020202020204" pitchFamily="34" charset="0"/>
              </a:rPr>
              <a:t>Social</a:t>
            </a:r>
          </a:p>
          <a:p>
            <a:pPr marL="741553" lvl="1" indent="-284353">
              <a:spcAft>
                <a:spcPct val="0"/>
              </a:spcAft>
              <a:buSzPts val="2400"/>
            </a:pPr>
            <a:r>
              <a:rPr lang="en-US" altLang="en-US" kern="1200" dirty="0">
                <a:solidFill>
                  <a:srgbClr val="000000"/>
                </a:solidFill>
                <a:latin typeface="Arial" panose="020B0604020202020204" pitchFamily="34" charset="0"/>
              </a:rPr>
              <a:t>Mobile-fastest growing market</a:t>
            </a:r>
          </a:p>
          <a:p>
            <a:pPr marL="741553" lvl="1" indent="-284353">
              <a:spcAft>
                <a:spcPct val="0"/>
              </a:spcAft>
              <a:buSzPts val="2400"/>
            </a:pPr>
            <a:r>
              <a:rPr lang="en-US" altLang="en-US" kern="1200" dirty="0">
                <a:solidFill>
                  <a:srgbClr val="000000"/>
                </a:solidFill>
                <a:latin typeface="Arial" panose="020B0604020202020204" pitchFamily="34" charset="0"/>
              </a:rPr>
              <a:t>Massively multiplayer online (M</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M</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O)</a:t>
            </a:r>
          </a:p>
          <a:p>
            <a:pPr marL="741553" lvl="1" indent="-284353">
              <a:spcAft>
                <a:spcPct val="0"/>
              </a:spcAft>
              <a:buSzPts val="2400"/>
            </a:pPr>
            <a:r>
              <a:rPr lang="en-US" altLang="en-US" kern="1200" dirty="0">
                <a:solidFill>
                  <a:srgbClr val="000000"/>
                </a:solidFill>
                <a:latin typeface="Arial" panose="020B0604020202020204" pitchFamily="34" charset="0"/>
              </a:rPr>
              <a:t>Console</a:t>
            </a:r>
          </a:p>
          <a:p>
            <a:pPr marL="255651" lvl="0" indent="-255651">
              <a:spcAft>
                <a:spcPct val="0"/>
              </a:spcAft>
              <a:buSzPts val="2400"/>
              <a:tabLst/>
            </a:pPr>
            <a:r>
              <a:rPr lang="en-US" altLang="en-US" kern="1200" dirty="0">
                <a:solidFill>
                  <a:srgbClr val="000000"/>
                </a:solidFill>
                <a:latin typeface="Arial" panose="020B0604020202020204" pitchFamily="34" charset="0"/>
              </a:rPr>
              <a:t>Business models in flux</a:t>
            </a:r>
          </a:p>
          <a:p>
            <a:pPr marL="255651" lvl="0" indent="-255651">
              <a:spcAft>
                <a:spcPct val="0"/>
              </a:spcAft>
              <a:buSzPts val="2400"/>
              <a:tabLst/>
            </a:pPr>
            <a:r>
              <a:rPr lang="en-US" altLang="en-US" kern="1200" dirty="0">
                <a:solidFill>
                  <a:srgbClr val="000000"/>
                </a:solidFill>
                <a:latin typeface="Arial" panose="020B0604020202020204" pitchFamily="34" charset="0"/>
              </a:rPr>
              <a:t>E-sports, Twitch</a:t>
            </a:r>
          </a:p>
        </p:txBody>
      </p:sp>
    </p:spTree>
    <p:extLst>
      <p:ext uri="{BB962C8B-B14F-4D97-AF65-F5344CB8AC3E}">
        <p14:creationId xmlns:p14="http://schemas.microsoft.com/office/powerpoint/2010/main" val="2834659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200" y="215371"/>
            <a:ext cx="8324194" cy="1097279"/>
          </a:xfrm>
        </p:spPr>
        <p:txBody>
          <a:bodyPr/>
          <a:lstStyle/>
          <a:p>
            <a:r>
              <a:rPr lang="en-US" sz="3200" kern="1200" noProof="0" dirty="0">
                <a:cs typeface="Times New Roman" panose="02020603050405020304" pitchFamily="18" charset="0"/>
              </a:rPr>
              <a:t>Figure 10.15 </a:t>
            </a:r>
            <a:r>
              <a:rPr lang="en-US" sz="3200" noProof="0" dirty="0"/>
              <a:t>U.S. Online Gaming Audience, 2022</a:t>
            </a:r>
          </a:p>
        </p:txBody>
      </p:sp>
      <p:pic>
        <p:nvPicPr>
          <p:cNvPr id="4" name="Picture 3" descr="An illustration of the online gaming audience in the U.S., a big oval shape is marked with 183 million gamers. For a full description, see Notes. Press F6.">
            <a:extLst>
              <a:ext uri="{FF2B5EF4-FFF2-40B4-BE49-F238E27FC236}">
                <a16:creationId xmlns:a16="http://schemas.microsoft.com/office/drawing/2014/main" xmlns="" id="{263DAEFB-8F59-043C-5F9E-720C0EAA767A}"/>
              </a:ext>
            </a:extLst>
          </p:cNvPr>
          <p:cNvPicPr>
            <a:picLocks noChangeAspect="1"/>
          </p:cNvPicPr>
          <p:nvPr/>
        </p:nvPicPr>
        <p:blipFill>
          <a:blip r:embed="rId3"/>
          <a:stretch>
            <a:fillRect/>
          </a:stretch>
        </p:blipFill>
        <p:spPr>
          <a:xfrm>
            <a:off x="1800462" y="1441343"/>
            <a:ext cx="5637669" cy="4875822"/>
          </a:xfrm>
          <a:prstGeom prst="rect">
            <a:avLst/>
          </a:prstGeom>
        </p:spPr>
      </p:pic>
    </p:spTree>
    <p:extLst>
      <p:ext uri="{BB962C8B-B14F-4D97-AF65-F5344CB8AC3E}">
        <p14:creationId xmlns:p14="http://schemas.microsoft.com/office/powerpoint/2010/main" val="1383212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52623-3B30-410F-8975-0415EB869C24}"/>
              </a:ext>
            </a:extLst>
          </p:cNvPr>
          <p:cNvSpPr>
            <a:spLocks noGrp="1"/>
          </p:cNvSpPr>
          <p:nvPr>
            <p:ph type="title"/>
          </p:nvPr>
        </p:nvSpPr>
        <p:spPr/>
        <p:txBody>
          <a:bodyPr/>
          <a:lstStyle/>
          <a:p>
            <a:r>
              <a:rPr lang="en-US" sz="3200" kern="1200" noProof="0" dirty="0">
                <a:cs typeface="Times New Roman" panose="02020603050405020304" pitchFamily="18" charset="0"/>
              </a:rPr>
              <a:t>Insight on Technology: Twitch: Game On</a:t>
            </a:r>
            <a:endParaRPr lang="en-US" sz="3200" noProof="0" dirty="0"/>
          </a:p>
        </p:txBody>
      </p:sp>
      <p:sp>
        <p:nvSpPr>
          <p:cNvPr id="3" name="Content Placeholder 2">
            <a:extLst>
              <a:ext uri="{FF2B5EF4-FFF2-40B4-BE49-F238E27FC236}">
                <a16:creationId xmlns:a16="http://schemas.microsoft.com/office/drawing/2014/main" xmlns="" id="{C68EDE35-43BB-48F3-97D3-80DF90D5458A}"/>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Class Discussion</a:t>
            </a:r>
          </a:p>
          <a:p>
            <a:pPr marL="741553" lvl="1" indent="-284353">
              <a:spcAft>
                <a:spcPct val="0"/>
              </a:spcAft>
              <a:buSzPts val="2400"/>
            </a:pPr>
            <a:r>
              <a:rPr lang="en-US" altLang="en-US" kern="1200" dirty="0">
                <a:solidFill>
                  <a:srgbClr val="000000"/>
                </a:solidFill>
              </a:rPr>
              <a:t>Have you ever viewed a live-streamed game or other content on Twitch? How about other live-streaming platforms?</a:t>
            </a:r>
          </a:p>
          <a:p>
            <a:pPr marL="741553" lvl="1" indent="-284353">
              <a:spcAft>
                <a:spcPct val="0"/>
              </a:spcAft>
              <a:buSzPts val="2400"/>
            </a:pPr>
            <a:r>
              <a:rPr lang="en-US" altLang="en-US" kern="1200" dirty="0">
                <a:solidFill>
                  <a:srgbClr val="000000"/>
                </a:solidFill>
              </a:rPr>
              <a:t>Who are Twitch’s primary competitors</a:t>
            </a:r>
            <a:r>
              <a:rPr lang="en-US" altLang="ja-JP" kern="1200" dirty="0">
                <a:solidFill>
                  <a:srgbClr val="000000"/>
                </a:solidFill>
              </a:rPr>
              <a:t>?</a:t>
            </a:r>
          </a:p>
          <a:p>
            <a:pPr marL="741553" lvl="1" indent="-284353">
              <a:spcAft>
                <a:spcPct val="0"/>
              </a:spcAft>
              <a:buSzPts val="2400"/>
            </a:pPr>
            <a:r>
              <a:rPr lang="en-US" altLang="ja-JP" kern="1200" dirty="0">
                <a:solidFill>
                  <a:srgbClr val="000000"/>
                </a:solidFill>
              </a:rPr>
              <a:t>What are some of the major issues facing Twitch? </a:t>
            </a:r>
          </a:p>
          <a:p>
            <a:pPr marL="741553" lvl="1" indent="-284353">
              <a:spcAft>
                <a:spcPct val="0"/>
              </a:spcAft>
              <a:buSzPts val="2400"/>
            </a:pPr>
            <a:endParaRPr lang="en-US" altLang="en-US" kern="1200" dirty="0">
              <a:solidFill>
                <a:srgbClr val="000000"/>
              </a:solidFill>
            </a:endParaRPr>
          </a:p>
        </p:txBody>
      </p:sp>
    </p:spTree>
    <p:extLst>
      <p:ext uri="{BB962C8B-B14F-4D97-AF65-F5344CB8AC3E}">
        <p14:creationId xmlns:p14="http://schemas.microsoft.com/office/powerpoint/2010/main" val="1839082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CD8F0-6B2A-46A3-8552-59DF87D6482F}"/>
              </a:ext>
            </a:extLst>
          </p:cNvPr>
          <p:cNvSpPr>
            <a:spLocks noGrp="1"/>
          </p:cNvSpPr>
          <p:nvPr>
            <p:ph type="title"/>
          </p:nvPr>
        </p:nvSpPr>
        <p:spPr>
          <a:xfrm>
            <a:off x="457200" y="91387"/>
            <a:ext cx="8229600" cy="1097279"/>
          </a:xfrm>
        </p:spPr>
        <p:txBody>
          <a:bodyPr/>
          <a:lstStyle/>
          <a:p>
            <a:r>
              <a:rPr lang="en-US" kern="1200" dirty="0">
                <a:cs typeface="Times New Roman" panose="02020603050405020304" pitchFamily="18" charset="0"/>
              </a:rPr>
              <a:t>Creators and User-Generated Content </a:t>
            </a:r>
            <a:r>
              <a:rPr lang="en-US" sz="2000" b="0" kern="1200" dirty="0">
                <a:cs typeface="Times New Roman" panose="02020603050405020304" pitchFamily="18" charset="0"/>
              </a:rPr>
              <a:t>(1 of 2)</a:t>
            </a:r>
            <a:endParaRPr lang="en-US" sz="2000" b="0" noProof="0" dirty="0"/>
          </a:p>
        </p:txBody>
      </p:sp>
      <p:sp>
        <p:nvSpPr>
          <p:cNvPr id="3" name="Content Placeholder 2">
            <a:extLst>
              <a:ext uri="{FF2B5EF4-FFF2-40B4-BE49-F238E27FC236}">
                <a16:creationId xmlns:a16="http://schemas.microsoft.com/office/drawing/2014/main" xmlns="" id="{A915B3E2-5FC6-4129-A324-1E8D07B09D14}"/>
              </a:ext>
            </a:extLst>
          </p:cNvPr>
          <p:cNvSpPr>
            <a:spLocks noGrp="1"/>
          </p:cNvSpPr>
          <p:nvPr>
            <p:ph sz="quarter" idx="13"/>
          </p:nvPr>
        </p:nvSpPr>
        <p:spPr>
          <a:xfrm>
            <a:off x="457200" y="1229462"/>
            <a:ext cx="8232775" cy="5186836"/>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Types of user-generated content</a:t>
            </a:r>
          </a:p>
          <a:p>
            <a:pPr marL="742569" lvl="1" indent="-255651">
              <a:spcAft>
                <a:spcPct val="0"/>
              </a:spcAft>
              <a:buSzPts val="2400"/>
            </a:pPr>
            <a:r>
              <a:rPr lang="en-US" altLang="en-US" kern="1200" dirty="0">
                <a:solidFill>
                  <a:srgbClr val="000000"/>
                </a:solidFill>
                <a:latin typeface="Arial" panose="020B0604020202020204" pitchFamily="34" charset="0"/>
              </a:rPr>
              <a:t>Print, video, digital audio, games, art, photography</a:t>
            </a:r>
          </a:p>
          <a:p>
            <a:pPr marL="255651" lvl="0" indent="-255651">
              <a:spcAft>
                <a:spcPct val="0"/>
              </a:spcAft>
              <a:buSzPts val="2400"/>
              <a:tabLst/>
            </a:pPr>
            <a:r>
              <a:rPr lang="en-US" altLang="en-US" kern="1200" dirty="0">
                <a:solidFill>
                  <a:srgbClr val="000000"/>
                </a:solidFill>
                <a:latin typeface="Arial" panose="020B0604020202020204" pitchFamily="34" charset="0"/>
              </a:rPr>
              <a:t>Revenue models</a:t>
            </a:r>
          </a:p>
          <a:p>
            <a:pPr marL="742569" lvl="1" indent="-255651">
              <a:spcAft>
                <a:spcPct val="0"/>
              </a:spcAft>
              <a:buSzPts val="2400"/>
            </a:pPr>
            <a:r>
              <a:rPr lang="en-US" altLang="en-US" kern="1200" dirty="0">
                <a:solidFill>
                  <a:srgbClr val="000000"/>
                </a:solidFill>
                <a:latin typeface="Arial" panose="020B0604020202020204" pitchFamily="34" charset="0"/>
              </a:rPr>
              <a:t>Advertising</a:t>
            </a:r>
          </a:p>
          <a:p>
            <a:pPr marL="742569" lvl="1" indent="-255651">
              <a:spcAft>
                <a:spcPct val="0"/>
              </a:spcAft>
              <a:buSzPts val="2400"/>
            </a:pPr>
            <a:r>
              <a:rPr lang="en-US" altLang="en-US" kern="1200" dirty="0">
                <a:solidFill>
                  <a:srgbClr val="000000"/>
                </a:solidFill>
                <a:latin typeface="Arial" panose="020B0604020202020204" pitchFamily="34" charset="0"/>
              </a:rPr>
              <a:t>Sales of digital content (subscription or on a per-piece basis)</a:t>
            </a:r>
          </a:p>
          <a:p>
            <a:pPr marL="742569" lvl="1" indent="-255651">
              <a:spcAft>
                <a:spcPct val="0"/>
              </a:spcAft>
              <a:buSzPts val="2400"/>
            </a:pPr>
            <a:r>
              <a:rPr lang="en-US" altLang="en-US" kern="1200" dirty="0">
                <a:solidFill>
                  <a:srgbClr val="000000"/>
                </a:solidFill>
                <a:latin typeface="Arial" panose="020B0604020202020204" pitchFamily="34" charset="0"/>
              </a:rPr>
              <a:t>NFTs</a:t>
            </a:r>
          </a:p>
          <a:p>
            <a:pPr marL="742569" lvl="1" indent="-255651">
              <a:spcAft>
                <a:spcPct val="0"/>
              </a:spcAft>
              <a:buSzPts val="2400"/>
            </a:pPr>
            <a:r>
              <a:rPr lang="en-US" altLang="en-US" kern="1200" dirty="0">
                <a:solidFill>
                  <a:srgbClr val="000000"/>
                </a:solidFill>
                <a:latin typeface="Arial" panose="020B0604020202020204" pitchFamily="34" charset="0"/>
              </a:rPr>
              <a:t>“Tips” from fans</a:t>
            </a:r>
          </a:p>
          <a:p>
            <a:pPr marL="742569" lvl="1" indent="-255651">
              <a:spcAft>
                <a:spcPct val="0"/>
              </a:spcAft>
              <a:buSzPts val="2400"/>
            </a:pPr>
            <a:r>
              <a:rPr lang="en-US" altLang="en-US" kern="1200" dirty="0">
                <a:solidFill>
                  <a:srgbClr val="000000"/>
                </a:solidFill>
                <a:latin typeface="Arial" panose="020B0604020202020204" pitchFamily="34" charset="0"/>
              </a:rPr>
              <a:t>Events  </a:t>
            </a:r>
          </a:p>
        </p:txBody>
      </p:sp>
    </p:spTree>
    <p:extLst>
      <p:ext uri="{BB962C8B-B14F-4D97-AF65-F5344CB8AC3E}">
        <p14:creationId xmlns:p14="http://schemas.microsoft.com/office/powerpoint/2010/main" val="2080116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CD8F0-6B2A-46A3-8552-59DF87D6482F}"/>
              </a:ext>
            </a:extLst>
          </p:cNvPr>
          <p:cNvSpPr>
            <a:spLocks noGrp="1"/>
          </p:cNvSpPr>
          <p:nvPr>
            <p:ph type="title"/>
          </p:nvPr>
        </p:nvSpPr>
        <p:spPr>
          <a:xfrm>
            <a:off x="457200" y="91387"/>
            <a:ext cx="8229600" cy="1097279"/>
          </a:xfrm>
        </p:spPr>
        <p:txBody>
          <a:bodyPr/>
          <a:lstStyle/>
          <a:p>
            <a:r>
              <a:rPr lang="en-US" kern="1200" dirty="0">
                <a:cs typeface="Times New Roman" panose="02020603050405020304" pitchFamily="18" charset="0"/>
              </a:rPr>
              <a:t>Creators and User-Generated Content </a:t>
            </a:r>
            <a:r>
              <a:rPr lang="en-US" sz="2000" b="0" kern="1200" dirty="0">
                <a:cs typeface="Times New Roman" panose="02020603050405020304" pitchFamily="18" charset="0"/>
              </a:rPr>
              <a:t>(2 of 2)</a:t>
            </a:r>
            <a:endParaRPr lang="en-US" sz="2000" b="0" noProof="0" dirty="0"/>
          </a:p>
        </p:txBody>
      </p:sp>
      <p:sp>
        <p:nvSpPr>
          <p:cNvPr id="3" name="Content Placeholder 2">
            <a:extLst>
              <a:ext uri="{FF2B5EF4-FFF2-40B4-BE49-F238E27FC236}">
                <a16:creationId xmlns:a16="http://schemas.microsoft.com/office/drawing/2014/main" xmlns="" id="{A915B3E2-5FC6-4129-A324-1E8D07B09D14}"/>
              </a:ext>
            </a:extLst>
          </p:cNvPr>
          <p:cNvSpPr>
            <a:spLocks noGrp="1"/>
          </p:cNvSpPr>
          <p:nvPr>
            <p:ph sz="quarter" idx="13"/>
          </p:nvPr>
        </p:nvSpPr>
        <p:spPr>
          <a:xfrm>
            <a:off x="457200" y="1229462"/>
            <a:ext cx="8232775" cy="5186836"/>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Platforms</a:t>
            </a:r>
          </a:p>
          <a:p>
            <a:pPr marL="742569" lvl="1" indent="-255651">
              <a:spcAft>
                <a:spcPct val="0"/>
              </a:spcAft>
              <a:buSzPts val="2400"/>
            </a:pPr>
            <a:r>
              <a:rPr lang="en-US" altLang="en-US" kern="1200" dirty="0">
                <a:solidFill>
                  <a:srgbClr val="000000"/>
                </a:solidFill>
                <a:latin typeface="Arial" panose="020B0604020202020204" pitchFamily="34" charset="0"/>
              </a:rPr>
              <a:t>YouTube</a:t>
            </a:r>
          </a:p>
          <a:p>
            <a:pPr marL="1142619" lvl="2" indent="-255651">
              <a:spcAft>
                <a:spcPct val="0"/>
              </a:spcAft>
              <a:buSzPts val="2400"/>
            </a:pPr>
            <a:r>
              <a:rPr lang="en-US" altLang="en-US" kern="1200" dirty="0">
                <a:solidFill>
                  <a:srgbClr val="000000"/>
                </a:solidFill>
                <a:latin typeface="Arial" panose="020B0604020202020204" pitchFamily="34" charset="0"/>
              </a:rPr>
              <a:t>Best known</a:t>
            </a:r>
          </a:p>
          <a:p>
            <a:pPr marL="742569" lvl="1" indent="-255651">
              <a:spcAft>
                <a:spcPct val="0"/>
              </a:spcAft>
              <a:buSzPts val="2400"/>
            </a:pPr>
            <a:r>
              <a:rPr lang="en-US" altLang="en-US" kern="1200" dirty="0">
                <a:solidFill>
                  <a:srgbClr val="000000"/>
                </a:solidFill>
                <a:latin typeface="Arial" panose="020B0604020202020204" pitchFamily="34" charset="0"/>
              </a:rPr>
              <a:t>Patreon</a:t>
            </a:r>
          </a:p>
          <a:p>
            <a:pPr marL="1142619" lvl="2" indent="-255651">
              <a:spcAft>
                <a:spcPct val="0"/>
              </a:spcAft>
              <a:buSzPts val="2400"/>
            </a:pPr>
            <a:r>
              <a:rPr lang="en-US" altLang="en-US" kern="1200" dirty="0">
                <a:solidFill>
                  <a:srgbClr val="000000"/>
                </a:solidFill>
                <a:latin typeface="Arial" panose="020B0604020202020204" pitchFamily="34" charset="0"/>
              </a:rPr>
              <a:t>Membership platform</a:t>
            </a:r>
          </a:p>
          <a:p>
            <a:pPr marL="742569" lvl="1" indent="-255651">
              <a:spcAft>
                <a:spcPct val="0"/>
              </a:spcAft>
              <a:buSzPts val="2400"/>
            </a:pPr>
            <a:r>
              <a:rPr lang="en-US" altLang="en-US" kern="1200" dirty="0">
                <a:solidFill>
                  <a:srgbClr val="000000"/>
                </a:solidFill>
                <a:latin typeface="Arial" panose="020B0604020202020204" pitchFamily="34" charset="0"/>
              </a:rPr>
              <a:t>Roblox</a:t>
            </a:r>
          </a:p>
          <a:p>
            <a:pPr marL="1142619" lvl="2" indent="-255651">
              <a:spcAft>
                <a:spcPct val="0"/>
              </a:spcAft>
              <a:buSzPts val="2400"/>
            </a:pPr>
            <a:r>
              <a:rPr lang="en-US" altLang="en-US" kern="1200" dirty="0">
                <a:solidFill>
                  <a:srgbClr val="000000"/>
                </a:solidFill>
                <a:latin typeface="Arial" panose="020B0604020202020204" pitchFamily="34" charset="0"/>
              </a:rPr>
              <a:t>Online game platform </a:t>
            </a:r>
          </a:p>
          <a:p>
            <a:pPr marL="742569" lvl="1" indent="-255651">
              <a:spcAft>
                <a:spcPct val="0"/>
              </a:spcAft>
              <a:buSzPts val="2400"/>
            </a:pPr>
            <a:r>
              <a:rPr lang="en-US" altLang="en-US" kern="1200" dirty="0">
                <a:solidFill>
                  <a:srgbClr val="000000"/>
                </a:solidFill>
                <a:latin typeface="Arial" panose="020B0604020202020204" pitchFamily="34" charset="0"/>
              </a:rPr>
              <a:t>Social networks</a:t>
            </a:r>
          </a:p>
          <a:p>
            <a:pPr marL="1142619" lvl="2" indent="-255651">
              <a:spcAft>
                <a:spcPct val="0"/>
              </a:spcAft>
              <a:buSzPts val="2400"/>
            </a:pPr>
            <a:r>
              <a:rPr lang="en-US" altLang="en-US" kern="1200" dirty="0">
                <a:solidFill>
                  <a:srgbClr val="000000"/>
                </a:solidFill>
                <a:latin typeface="Arial" panose="020B0604020202020204" pitchFamily="34" charset="0"/>
              </a:rPr>
              <a:t>Creator funds</a:t>
            </a:r>
          </a:p>
          <a:p>
            <a:pPr marL="1599819" lvl="3" indent="-255651">
              <a:spcAft>
                <a:spcPct val="0"/>
              </a:spcAft>
              <a:buSzPts val="2400"/>
            </a:pPr>
            <a:r>
              <a:rPr lang="en-US" altLang="en-US" kern="1200" dirty="0">
                <a:solidFill>
                  <a:srgbClr val="000000"/>
                </a:solidFill>
                <a:latin typeface="Arial" panose="020B0604020202020204" pitchFamily="34" charset="0"/>
              </a:rPr>
              <a:t>Only small percentage of creators have received more than $5000 from a creator fund</a:t>
            </a:r>
          </a:p>
        </p:txBody>
      </p:sp>
    </p:spTree>
    <p:extLst>
      <p:ext uri="{BB962C8B-B14F-4D97-AF65-F5344CB8AC3E}">
        <p14:creationId xmlns:p14="http://schemas.microsoft.com/office/powerpoint/2010/main" val="222114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16E85-8348-4F68-AB70-4EB0FF9CFC39}"/>
              </a:ext>
            </a:extLst>
          </p:cNvPr>
          <p:cNvSpPr>
            <a:spLocks noGrp="1"/>
          </p:cNvSpPr>
          <p:nvPr>
            <p:ph type="title"/>
          </p:nvPr>
        </p:nvSpPr>
        <p:spPr>
          <a:xfrm>
            <a:off x="457200" y="106885"/>
            <a:ext cx="8229600" cy="1097279"/>
          </a:xfrm>
        </p:spPr>
        <p:txBody>
          <a:bodyPr/>
          <a:lstStyle/>
          <a:p>
            <a:r>
              <a:rPr lang="en-US" altLang="en-US" kern="1200" noProof="0" dirty="0">
                <a:cs typeface="Times New Roman" panose="02020603050405020304" pitchFamily="18" charset="0"/>
              </a:rPr>
              <a:t>Trends in Online Content</a:t>
            </a:r>
            <a:endParaRPr lang="en-US" noProof="0" dirty="0"/>
          </a:p>
        </p:txBody>
      </p:sp>
      <p:sp>
        <p:nvSpPr>
          <p:cNvPr id="3" name="Content Placeholder 2">
            <a:extLst>
              <a:ext uri="{FF2B5EF4-FFF2-40B4-BE49-F238E27FC236}">
                <a16:creationId xmlns:a16="http://schemas.microsoft.com/office/drawing/2014/main" xmlns="" id="{E77CA226-135B-47B5-A102-D76C22B54BD3}"/>
              </a:ext>
            </a:extLst>
          </p:cNvPr>
          <p:cNvSpPr>
            <a:spLocks noGrp="1"/>
          </p:cNvSpPr>
          <p:nvPr>
            <p:ph sz="quarter" idx="13"/>
          </p:nvPr>
        </p:nvSpPr>
        <p:spPr>
          <a:xfrm>
            <a:off x="457200" y="1384440"/>
            <a:ext cx="8232775" cy="4907873"/>
          </a:xfrm>
        </p:spPr>
        <p:txBody>
          <a:bodyPr/>
          <a:lstStyle/>
          <a:p>
            <a:pPr marL="255651" lvl="0" indent="-255651">
              <a:spcAft>
                <a:spcPct val="0"/>
              </a:spcAft>
              <a:buSzPts val="2400"/>
              <a:tabLst/>
            </a:pPr>
            <a:r>
              <a:rPr lang="en-US" sz="2200" kern="1200" dirty="0">
                <a:solidFill>
                  <a:srgbClr val="000000"/>
                </a:solidFill>
                <a:latin typeface="Arial" panose="020B0604020202020204" pitchFamily="34" charset="0"/>
              </a:rPr>
              <a:t>Streaming wars: slowing growth; shift to advertising-supported model.</a:t>
            </a:r>
          </a:p>
          <a:p>
            <a:pPr marL="255651" lvl="0" indent="-255651">
              <a:spcAft>
                <a:spcPct val="0"/>
              </a:spcAft>
              <a:buSzPts val="2400"/>
              <a:tabLst/>
            </a:pPr>
            <a:r>
              <a:rPr lang="en-US" sz="2200" kern="1200" dirty="0">
                <a:solidFill>
                  <a:srgbClr val="000000"/>
                </a:solidFill>
                <a:latin typeface="Arial" panose="020B0604020202020204" pitchFamily="34" charset="0"/>
              </a:rPr>
              <a:t>Mobile platform accelerates the transition to digital content</a:t>
            </a:r>
          </a:p>
          <a:p>
            <a:pPr marL="255651" lvl="0" indent="-255651">
              <a:spcAft>
                <a:spcPct val="0"/>
              </a:spcAft>
              <a:buSzPts val="2400"/>
              <a:tabLst/>
            </a:pPr>
            <a:r>
              <a:rPr lang="en-US" sz="2200" kern="1200" dirty="0">
                <a:solidFill>
                  <a:srgbClr val="000000"/>
                </a:solidFill>
                <a:latin typeface="Arial" panose="020B0604020202020204" pitchFamily="34" charset="0"/>
              </a:rPr>
              <a:t>Tech companies become significant players in content production business</a:t>
            </a:r>
          </a:p>
          <a:p>
            <a:pPr marL="255651" lvl="0" indent="-255651">
              <a:spcAft>
                <a:spcPct val="0"/>
              </a:spcAft>
              <a:buSzPts val="2400"/>
              <a:tabLst/>
            </a:pPr>
            <a:r>
              <a:rPr lang="pt-BR" sz="2200" kern="1200" dirty="0">
                <a:solidFill>
                  <a:srgbClr val="000000"/>
                </a:solidFill>
                <a:latin typeface="Arial" panose="020B0604020202020204" pitchFamily="34" charset="0"/>
              </a:rPr>
              <a:t>Book publishing stable as e-book </a:t>
            </a:r>
            <a:r>
              <a:rPr lang="en-US" sz="2200" kern="1200" dirty="0">
                <a:solidFill>
                  <a:srgbClr val="000000"/>
                </a:solidFill>
                <a:latin typeface="Arial" panose="020B0604020202020204" pitchFamily="34" charset="0"/>
              </a:rPr>
              <a:t>sales growth slows</a:t>
            </a:r>
          </a:p>
          <a:p>
            <a:pPr marL="255651" lvl="0" indent="-255651">
              <a:spcAft>
                <a:spcPct val="0"/>
              </a:spcAft>
              <a:buSzPts val="2400"/>
              <a:tabLst/>
            </a:pPr>
            <a:r>
              <a:rPr lang="en-US" sz="2200" kern="1200" dirty="0">
                <a:solidFill>
                  <a:srgbClr val="000000"/>
                </a:solidFill>
                <a:latin typeface="Arial" panose="020B0604020202020204" pitchFamily="34" charset="0"/>
              </a:rPr>
              <a:t>Podcasting becoming increasingly popular</a:t>
            </a:r>
          </a:p>
          <a:p>
            <a:pPr marL="255651" indent="-255651">
              <a:spcAft>
                <a:spcPct val="0"/>
              </a:spcAft>
              <a:buSzPts val="2400"/>
            </a:pPr>
            <a:r>
              <a:rPr lang="en-US" sz="2200" kern="1200" dirty="0">
                <a:solidFill>
                  <a:srgbClr val="000000"/>
                </a:solidFill>
                <a:latin typeface="Arial" panose="020B0604020202020204" pitchFamily="34" charset="0"/>
              </a:rPr>
              <a:t>Mobile platform and apps morph into content distribution platform</a:t>
            </a:r>
          </a:p>
          <a:p>
            <a:pPr marL="255651" indent="-255651">
              <a:spcAft>
                <a:spcPct val="0"/>
              </a:spcAft>
              <a:buSzPts val="2400"/>
            </a:pPr>
            <a:r>
              <a:rPr lang="en-US" sz="2200" kern="1200" dirty="0">
                <a:solidFill>
                  <a:srgbClr val="000000"/>
                </a:solidFill>
                <a:latin typeface="Arial" panose="020B0604020202020204" pitchFamily="34" charset="0"/>
              </a:rPr>
              <a:t>Time spent with digital media vastly exceeds time spent with TV</a:t>
            </a:r>
          </a:p>
        </p:txBody>
      </p:sp>
    </p:spTree>
    <p:extLst>
      <p:ext uri="{BB962C8B-B14F-4D97-AF65-F5344CB8AC3E}">
        <p14:creationId xmlns:p14="http://schemas.microsoft.com/office/powerpoint/2010/main" val="37086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8282B-5D5E-46DC-8566-8285A74D7DB5}"/>
              </a:ext>
            </a:extLst>
          </p:cNvPr>
          <p:cNvSpPr>
            <a:spLocks noGrp="1"/>
          </p:cNvSpPr>
          <p:nvPr>
            <p:ph type="title"/>
          </p:nvPr>
        </p:nvSpPr>
        <p:spPr/>
        <p:txBody>
          <a:bodyPr/>
          <a:lstStyle/>
          <a:p>
            <a:r>
              <a:rPr lang="en-US" kern="1200" noProof="0" dirty="0">
                <a:cs typeface="Times New Roman" panose="02020603050405020304" pitchFamily="18" charset="0"/>
              </a:rPr>
              <a:t>Careers in E-commerce</a:t>
            </a:r>
            <a:endParaRPr lang="en-US" noProof="0" dirty="0"/>
          </a:p>
        </p:txBody>
      </p:sp>
      <p:sp>
        <p:nvSpPr>
          <p:cNvPr id="3" name="Content Placeholder 2">
            <a:extLst>
              <a:ext uri="{FF2B5EF4-FFF2-40B4-BE49-F238E27FC236}">
                <a16:creationId xmlns:a16="http://schemas.microsoft.com/office/drawing/2014/main" xmlns="" id="{2BA13F88-BCBA-41AD-A45D-B35FDADA9EF4}"/>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Position: Digital Audience Development Specialist</a:t>
            </a:r>
          </a:p>
          <a:p>
            <a:pPr marL="255651" lvl="0" indent="-255651">
              <a:spcAft>
                <a:spcPct val="0"/>
              </a:spcAft>
              <a:buSzPts val="2400"/>
              <a:tabLst/>
            </a:pPr>
            <a:r>
              <a:rPr lang="en-US" kern="1200" dirty="0">
                <a:solidFill>
                  <a:srgbClr val="000000"/>
                </a:solidFill>
                <a:latin typeface="Arial" panose="020B0604020202020204" pitchFamily="34" charset="0"/>
              </a:rPr>
              <a:t>Qualification/Skills</a:t>
            </a:r>
          </a:p>
          <a:p>
            <a:pPr marL="255651" lvl="0" indent="-255651">
              <a:spcAft>
                <a:spcPct val="0"/>
              </a:spcAft>
              <a:buSzPts val="2400"/>
              <a:tabLst/>
            </a:pPr>
            <a:r>
              <a:rPr lang="en-US" kern="120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val="3070526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87FF0-0394-496D-9098-12AECE349A5D}"/>
              </a:ext>
            </a:extLst>
          </p:cNvPr>
          <p:cNvSpPr>
            <a:spLocks noGrp="1"/>
          </p:cNvSpPr>
          <p:nvPr>
            <p:ph type="title"/>
          </p:nvPr>
        </p:nvSpPr>
        <p:spPr/>
        <p:txBody>
          <a:bodyPr/>
          <a:lstStyle/>
          <a:p>
            <a:r>
              <a:rPr lang="en-US" kern="1200" noProof="0" dirty="0">
                <a:cs typeface="Times New Roman" panose="02020603050405020304" pitchFamily="18" charset="0"/>
              </a:rPr>
              <a:t>Content Audience </a:t>
            </a:r>
            <a:r>
              <a:rPr lang="en-US" sz="2000" b="0" kern="1200" noProof="0" dirty="0">
                <a:cs typeface="Times New Roman" panose="02020603050405020304" pitchFamily="18" charset="0"/>
              </a:rPr>
              <a:t>(1 of 2)</a:t>
            </a:r>
            <a:endParaRPr lang="en-US" sz="2000" b="0" noProof="0" dirty="0"/>
          </a:p>
        </p:txBody>
      </p:sp>
      <p:sp>
        <p:nvSpPr>
          <p:cNvPr id="3" name="Content Placeholder 2">
            <a:extLst>
              <a:ext uri="{FF2B5EF4-FFF2-40B4-BE49-F238E27FC236}">
                <a16:creationId xmlns:a16="http://schemas.microsoft.com/office/drawing/2014/main" xmlns="" id="{ACA1A14D-D757-4650-8DC8-A1F30D62836A}"/>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chemeClr val="tx1"/>
                </a:solidFill>
              </a:rPr>
              <a:t>Average American adult spends more than 4,800 hours/year consuming various media</a:t>
            </a:r>
          </a:p>
          <a:p>
            <a:pPr marL="255651" lvl="0" indent="-255651">
              <a:spcAft>
                <a:spcPct val="0"/>
              </a:spcAft>
              <a:buSzPts val="2400"/>
              <a:tabLst/>
            </a:pPr>
            <a:r>
              <a:rPr lang="en-US" dirty="0"/>
              <a:t>Time spent with digital media accounts for more than 60% of total media time spent.</a:t>
            </a:r>
          </a:p>
          <a:p>
            <a:pPr marL="255651" lvl="0" indent="-255651">
              <a:spcAft>
                <a:spcPct val="0"/>
              </a:spcAft>
              <a:buSzPts val="2400"/>
              <a:tabLst/>
            </a:pPr>
            <a:r>
              <a:rPr lang="en-US" altLang="en-US" kern="1200" dirty="0">
                <a:solidFill>
                  <a:schemeClr val="tx1"/>
                </a:solidFill>
              </a:rPr>
              <a:t>Desktop and mobile use: 8 and a quarter hours per day</a:t>
            </a:r>
          </a:p>
        </p:txBody>
      </p:sp>
    </p:spTree>
    <p:extLst>
      <p:ext uri="{BB962C8B-B14F-4D97-AF65-F5344CB8AC3E}">
        <p14:creationId xmlns:p14="http://schemas.microsoft.com/office/powerpoint/2010/main" val="282979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US" sz="3200" kern="1200" noProof="0" dirty="0">
                <a:cs typeface="Times New Roman" panose="02020603050405020304" pitchFamily="18" charset="0"/>
              </a:rPr>
              <a:t>Figure 10.1 Annual Media Consumption in the United States</a:t>
            </a:r>
            <a:endParaRPr lang="en-US" sz="3200" noProof="0" dirty="0"/>
          </a:p>
        </p:txBody>
      </p:sp>
      <p:pic>
        <p:nvPicPr>
          <p:cNvPr id="4" name="Picture 3" descr="A bar graph illustrates the yearly consumption in hours of various media channels in the United States. For a full description, see Notes. Press F6.">
            <a:extLst>
              <a:ext uri="{FF2B5EF4-FFF2-40B4-BE49-F238E27FC236}">
                <a16:creationId xmlns:a16="http://schemas.microsoft.com/office/drawing/2014/main" xmlns="" id="{776097ED-65D3-C887-C90C-5B91F7594982}"/>
              </a:ext>
            </a:extLst>
          </p:cNvPr>
          <p:cNvPicPr>
            <a:picLocks noChangeAspect="1"/>
          </p:cNvPicPr>
          <p:nvPr/>
        </p:nvPicPr>
        <p:blipFill>
          <a:blip r:embed="rId3"/>
          <a:stretch>
            <a:fillRect/>
          </a:stretch>
        </p:blipFill>
        <p:spPr>
          <a:xfrm>
            <a:off x="1607075" y="1503335"/>
            <a:ext cx="5929849" cy="4860324"/>
          </a:xfrm>
          <a:prstGeom prst="rect">
            <a:avLst/>
          </a:prstGeom>
        </p:spPr>
      </p:pic>
    </p:spTree>
    <p:extLst>
      <p:ext uri="{BB962C8B-B14F-4D97-AF65-F5344CB8AC3E}">
        <p14:creationId xmlns:p14="http://schemas.microsoft.com/office/powerpoint/2010/main" val="147827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2EF64-B5E2-49C2-815E-9B883842A7F9}"/>
              </a:ext>
            </a:extLst>
          </p:cNvPr>
          <p:cNvSpPr>
            <a:spLocks noGrp="1"/>
          </p:cNvSpPr>
          <p:nvPr>
            <p:ph type="title"/>
          </p:nvPr>
        </p:nvSpPr>
        <p:spPr/>
        <p:txBody>
          <a:bodyPr/>
          <a:lstStyle/>
          <a:p>
            <a:r>
              <a:rPr lang="en-US" kern="1200" noProof="0" dirty="0">
                <a:cs typeface="Times New Roman" panose="02020603050405020304" pitchFamily="18" charset="0"/>
              </a:rPr>
              <a:t>Content Audience </a:t>
            </a:r>
            <a:r>
              <a:rPr lang="en-US" sz="2000" b="0" kern="1200" noProof="0" dirty="0">
                <a:cs typeface="Times New Roman" panose="02020603050405020304" pitchFamily="18" charset="0"/>
              </a:rPr>
              <a:t>(2 of 2)</a:t>
            </a:r>
            <a:endParaRPr lang="en-US" sz="2000" b="0" noProof="0" dirty="0"/>
          </a:p>
        </p:txBody>
      </p:sp>
      <p:sp>
        <p:nvSpPr>
          <p:cNvPr id="3" name="Content Placeholder 2">
            <a:extLst>
              <a:ext uri="{FF2B5EF4-FFF2-40B4-BE49-F238E27FC236}">
                <a16:creationId xmlns:a16="http://schemas.microsoft.com/office/drawing/2014/main" xmlns="" id="{D5FF11B5-855F-45F1-AF42-9CBA24D92C4B}"/>
              </a:ext>
            </a:extLst>
          </p:cNvPr>
          <p:cNvSpPr>
            <a:spLocks noGrp="1"/>
          </p:cNvSpPr>
          <p:nvPr>
            <p:ph sz="quarter" idx="13"/>
          </p:nvPr>
        </p:nvSpPr>
        <p:spPr>
          <a:xfrm>
            <a:off x="457200" y="1554920"/>
            <a:ext cx="8529145" cy="4663335"/>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Cannibalization versus complementary</a:t>
            </a:r>
          </a:p>
          <a:p>
            <a:pPr marL="741553" lvl="1" indent="-284353">
              <a:spcAft>
                <a:spcPct val="0"/>
              </a:spcAft>
              <a:buSzPts val="2400"/>
            </a:pPr>
            <a:r>
              <a:rPr lang="en-US" altLang="en-US" kern="1200" dirty="0">
                <a:solidFill>
                  <a:srgbClr val="000000"/>
                </a:solidFill>
                <a:latin typeface="Arial" panose="020B0604020202020204" pitchFamily="34" charset="0"/>
              </a:rPr>
              <a:t>Does time on Internet reduce time spent with other media?</a:t>
            </a:r>
          </a:p>
          <a:p>
            <a:pPr marL="741553" lvl="1" indent="-284353">
              <a:spcAft>
                <a:spcPct val="0"/>
              </a:spcAft>
              <a:buSzPts val="2400"/>
            </a:pPr>
            <a:r>
              <a:rPr lang="en-US" altLang="en-US" kern="1200" dirty="0">
                <a:solidFill>
                  <a:srgbClr val="000000"/>
                </a:solidFill>
                <a:latin typeface="Arial" panose="020B0604020202020204" pitchFamily="34" charset="0"/>
              </a:rPr>
              <a:t>Massive shift of audience to Web, tablets, smartphones</a:t>
            </a:r>
          </a:p>
          <a:p>
            <a:pPr marL="255651" lvl="0" indent="-255651">
              <a:spcAft>
                <a:spcPct val="0"/>
              </a:spcAft>
              <a:buSzPts val="2400"/>
              <a:tabLst/>
            </a:pPr>
            <a:r>
              <a:rPr lang="en-US" altLang="en-US" kern="1200" dirty="0">
                <a:solidFill>
                  <a:srgbClr val="000000"/>
                </a:solidFill>
                <a:latin typeface="Arial" panose="020B0604020202020204" pitchFamily="34" charset="0"/>
              </a:rPr>
              <a:t>Television viewing, music consumption remains strong, reading has increased</a:t>
            </a:r>
          </a:p>
          <a:p>
            <a:pPr marL="255651" lvl="0" indent="-255651">
              <a:spcAft>
                <a:spcPct val="0"/>
              </a:spcAft>
              <a:buSzPts val="2400"/>
              <a:tabLst/>
            </a:pPr>
            <a:r>
              <a:rPr lang="en-US" altLang="en-US" kern="1200" dirty="0">
                <a:solidFill>
                  <a:srgbClr val="000000"/>
                </a:solidFill>
                <a:latin typeface="Arial" panose="020B0604020202020204" pitchFamily="34" charset="0"/>
              </a:rPr>
              <a:t>Impact of Internet:</a:t>
            </a:r>
          </a:p>
          <a:p>
            <a:pPr marL="741553" lvl="1" indent="-284353">
              <a:spcAft>
                <a:spcPct val="0"/>
              </a:spcAft>
              <a:buSzPts val="2400"/>
            </a:pPr>
            <a:r>
              <a:rPr lang="en-US" altLang="en-US" kern="1200" dirty="0">
                <a:solidFill>
                  <a:srgbClr val="000000"/>
                </a:solidFill>
                <a:latin typeface="Arial" panose="020B0604020202020204" pitchFamily="34" charset="0"/>
              </a:rPr>
              <a:t>Increase in total demand for media, including traditional products like books</a:t>
            </a:r>
          </a:p>
          <a:p>
            <a:pPr marL="741553" lvl="1" indent="-284353">
              <a:spcAft>
                <a:spcPct val="0"/>
              </a:spcAft>
              <a:buSzPts val="2400"/>
            </a:pPr>
            <a:r>
              <a:rPr lang="en-US" altLang="en-US" kern="1200" dirty="0">
                <a:solidFill>
                  <a:srgbClr val="000000"/>
                </a:solidFill>
                <a:latin typeface="Arial" panose="020B0604020202020204" pitchFamily="34" charset="0"/>
              </a:rPr>
              <a:t>Physical products replaced by digital</a:t>
            </a:r>
          </a:p>
        </p:txBody>
      </p:sp>
    </p:spTree>
    <p:extLst>
      <p:ext uri="{BB962C8B-B14F-4D97-AF65-F5344CB8AC3E}">
        <p14:creationId xmlns:p14="http://schemas.microsoft.com/office/powerpoint/2010/main" val="260626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A95A8-3286-470C-A10A-D7FDE1912778}"/>
              </a:ext>
            </a:extLst>
          </p:cNvPr>
          <p:cNvSpPr>
            <a:spLocks noGrp="1"/>
          </p:cNvSpPr>
          <p:nvPr>
            <p:ph type="title"/>
          </p:nvPr>
        </p:nvSpPr>
        <p:spPr/>
        <p:txBody>
          <a:bodyPr/>
          <a:lstStyle/>
          <a:p>
            <a:r>
              <a:rPr lang="en-US" sz="3200" kern="1200" noProof="0" dirty="0">
                <a:cs typeface="Times New Roman" panose="02020603050405020304" pitchFamily="18" charset="0"/>
              </a:rPr>
              <a:t>Insight on Society: Is Gen Z Really All That Different?</a:t>
            </a:r>
            <a:endParaRPr lang="en-US" sz="3200" noProof="0" dirty="0"/>
          </a:p>
        </p:txBody>
      </p:sp>
      <p:sp>
        <p:nvSpPr>
          <p:cNvPr id="3" name="Content Placeholder 2">
            <a:extLst>
              <a:ext uri="{FF2B5EF4-FFF2-40B4-BE49-F238E27FC236}">
                <a16:creationId xmlns:a16="http://schemas.microsoft.com/office/drawing/2014/main" xmlns="" id="{4BE266A8-E9CF-4154-94FA-7C5003E01CBB}"/>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defRPr/>
            </a:pPr>
            <a:r>
              <a:rPr lang="en-US" kern="1200" dirty="0">
                <a:solidFill>
                  <a:srgbClr val="000000"/>
                </a:solidFill>
                <a:latin typeface="Arial" panose="020B0604020202020204" pitchFamily="34" charset="0"/>
              </a:rPr>
              <a:t>What are some of the defining socioeconomic and behavioral patterns of Gen Z?</a:t>
            </a:r>
          </a:p>
          <a:p>
            <a:pPr marL="741553" lvl="1" indent="-284353">
              <a:spcAft>
                <a:spcPct val="0"/>
              </a:spcAft>
              <a:buSzPts val="2400"/>
              <a:defRPr/>
            </a:pPr>
            <a:r>
              <a:rPr lang="en-US" kern="1200" dirty="0">
                <a:solidFill>
                  <a:srgbClr val="000000"/>
                </a:solidFill>
                <a:latin typeface="Arial" panose="020B0604020202020204" pitchFamily="34" charset="0"/>
              </a:rPr>
              <a:t>How does Gen Z differ from previous generations? </a:t>
            </a:r>
          </a:p>
          <a:p>
            <a:pPr marL="741553" lvl="1" indent="-284353">
              <a:spcAft>
                <a:spcPct val="0"/>
              </a:spcAft>
              <a:buSzPts val="2400"/>
              <a:defRPr/>
            </a:pPr>
            <a:r>
              <a:rPr lang="en-US" kern="1200" dirty="0">
                <a:solidFill>
                  <a:srgbClr val="000000"/>
                </a:solidFill>
                <a:latin typeface="Arial" panose="020B0604020202020204" pitchFamily="34" charset="0"/>
              </a:rPr>
              <a:t>In what ways does evidence contradict stereotypes about Gen-Z’s behavior patterns?</a:t>
            </a:r>
          </a:p>
          <a:p>
            <a:pPr marL="741553" lvl="1" indent="-284353">
              <a:spcAft>
                <a:spcPct val="0"/>
              </a:spcAft>
              <a:buSzPts val="2400"/>
              <a:defRPr/>
            </a:pPr>
            <a:r>
              <a:rPr lang="en-US" kern="1200" dirty="0">
                <a:solidFill>
                  <a:srgbClr val="000000"/>
                </a:solidFill>
                <a:latin typeface="Arial" panose="020B0604020202020204" pitchFamily="34" charset="0"/>
              </a:rPr>
              <a:t>Do you self-identify as a member of Gen Z? Why or why not?</a:t>
            </a:r>
          </a:p>
        </p:txBody>
      </p:sp>
    </p:spTree>
    <p:extLst>
      <p:ext uri="{BB962C8B-B14F-4D97-AF65-F5344CB8AC3E}">
        <p14:creationId xmlns:p14="http://schemas.microsoft.com/office/powerpoint/2010/main" val="76384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7CB53-4FC4-46D0-A25F-358AFFED5058}"/>
              </a:ext>
            </a:extLst>
          </p:cNvPr>
          <p:cNvSpPr>
            <a:spLocks noGrp="1"/>
          </p:cNvSpPr>
          <p:nvPr>
            <p:ph type="title"/>
          </p:nvPr>
        </p:nvSpPr>
        <p:spPr>
          <a:xfrm>
            <a:off x="457200" y="153379"/>
            <a:ext cx="8229600" cy="1097279"/>
          </a:xfrm>
        </p:spPr>
        <p:txBody>
          <a:bodyPr/>
          <a:lstStyle/>
          <a:p>
            <a:r>
              <a:rPr lang="en-US" kern="1200" noProof="0" dirty="0">
                <a:cs typeface="Times New Roman" panose="02020603050405020304" pitchFamily="18" charset="0"/>
              </a:rPr>
              <a:t>Content Market: Entertainment and Media Industry Revenues</a:t>
            </a:r>
            <a:endParaRPr lang="en-US" sz="2000" b="0" noProof="0" dirty="0"/>
          </a:p>
        </p:txBody>
      </p:sp>
      <p:sp>
        <p:nvSpPr>
          <p:cNvPr id="3" name="Content Placeholder 2">
            <a:extLst>
              <a:ext uri="{FF2B5EF4-FFF2-40B4-BE49-F238E27FC236}">
                <a16:creationId xmlns:a16="http://schemas.microsoft.com/office/drawing/2014/main" xmlns="" id="{C9D1189D-4706-4ADE-9405-D732A6801C8D}"/>
              </a:ext>
            </a:extLst>
          </p:cNvPr>
          <p:cNvSpPr>
            <a:spLocks noGrp="1"/>
          </p:cNvSpPr>
          <p:nvPr>
            <p:ph sz="quarter" idx="13"/>
          </p:nvPr>
        </p:nvSpPr>
        <p:spPr>
          <a:xfrm>
            <a:off x="457200" y="1291454"/>
            <a:ext cx="8232775" cy="514034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Total U.S. entertainment and media industry revenues estimated to be about $360 billion in 2021</a:t>
            </a:r>
          </a:p>
          <a:p>
            <a:pPr marL="255651" lvl="0" indent="-255651">
              <a:spcAft>
                <a:spcPct val="0"/>
              </a:spcAft>
              <a:buSzPts val="2400"/>
              <a:tabLst/>
            </a:pPr>
            <a:r>
              <a:rPr lang="en-US" kern="1200" dirty="0">
                <a:solidFill>
                  <a:srgbClr val="000000"/>
                </a:solidFill>
                <a:latin typeface="Arial" panose="020B0604020202020204" pitchFamily="34" charset="0"/>
              </a:rPr>
              <a:t>Entertainment industry comprises almost 80% of total</a:t>
            </a:r>
          </a:p>
          <a:p>
            <a:pPr marL="742569" lvl="1" indent="-255651">
              <a:spcAft>
                <a:spcPct val="0"/>
              </a:spcAft>
              <a:buSzPts val="2400"/>
            </a:pPr>
            <a:r>
              <a:rPr lang="en-US" kern="1200" dirty="0">
                <a:solidFill>
                  <a:srgbClr val="000000"/>
                </a:solidFill>
                <a:latin typeface="Arial" panose="020B0604020202020204" pitchFamily="34" charset="0"/>
              </a:rPr>
              <a:t>Television and movie account for majority of entertainment industry revenue</a:t>
            </a:r>
          </a:p>
          <a:p>
            <a:pPr marL="742569" lvl="1" indent="-255651">
              <a:spcAft>
                <a:spcPct val="0"/>
              </a:spcAft>
              <a:buSzPts val="2400"/>
            </a:pPr>
            <a:r>
              <a:rPr lang="en-US" kern="1200" dirty="0">
                <a:solidFill>
                  <a:srgbClr val="000000"/>
                </a:solidFill>
                <a:latin typeface="Arial" panose="020B0604020202020204" pitchFamily="34" charset="0"/>
              </a:rPr>
              <a:t>Video game industry: rising in importance</a:t>
            </a:r>
          </a:p>
          <a:p>
            <a:pPr marL="742569" lvl="1" indent="-255651">
              <a:spcAft>
                <a:spcPct val="0"/>
              </a:spcAft>
              <a:buSzPts val="2400"/>
            </a:pPr>
            <a:r>
              <a:rPr lang="en-US" kern="1200" dirty="0">
                <a:solidFill>
                  <a:srgbClr val="000000"/>
                </a:solidFill>
                <a:latin typeface="Arial" panose="020B0604020202020204" pitchFamily="34" charset="0"/>
              </a:rPr>
              <a:t>Music and radio: less than 10% each</a:t>
            </a:r>
          </a:p>
          <a:p>
            <a:pPr marL="742569" lvl="1" indent="-255651">
              <a:spcAft>
                <a:spcPct val="0"/>
              </a:spcAft>
              <a:buSzPts val="2400"/>
            </a:pPr>
            <a:r>
              <a:rPr lang="en-US" kern="1200" dirty="0">
                <a:solidFill>
                  <a:srgbClr val="000000"/>
                </a:solidFill>
                <a:latin typeface="Arial" panose="020B0604020202020204" pitchFamily="34" charset="0"/>
              </a:rPr>
              <a:t>Podcasting: less than 1% but growing</a:t>
            </a:r>
          </a:p>
          <a:p>
            <a:pPr marL="255651" lvl="0" indent="-255651">
              <a:spcAft>
                <a:spcPct val="0"/>
              </a:spcAft>
              <a:buSzPts val="2400"/>
              <a:tabLst/>
            </a:pPr>
            <a:r>
              <a:rPr lang="en-US" kern="1200" dirty="0">
                <a:solidFill>
                  <a:srgbClr val="000000"/>
                </a:solidFill>
                <a:latin typeface="Arial" panose="020B0604020202020204" pitchFamily="34" charset="0"/>
              </a:rPr>
              <a:t>Print media: about 20% of total</a:t>
            </a:r>
          </a:p>
          <a:p>
            <a:pPr marL="742569" lvl="1" indent="-255651">
              <a:spcAft>
                <a:spcPct val="0"/>
              </a:spcAft>
              <a:buSzPts val="2400"/>
            </a:pPr>
            <a:r>
              <a:rPr lang="en-US" kern="1200" dirty="0">
                <a:solidFill>
                  <a:srgbClr val="000000"/>
                </a:solidFill>
                <a:latin typeface="Arial" panose="020B0604020202020204" pitchFamily="34" charset="0"/>
              </a:rPr>
              <a:t>Book publishing, magazines, newspapers</a:t>
            </a:r>
          </a:p>
        </p:txBody>
      </p:sp>
    </p:spTree>
    <p:extLst>
      <p:ext uri="{BB962C8B-B14F-4D97-AF65-F5344CB8AC3E}">
        <p14:creationId xmlns:p14="http://schemas.microsoft.com/office/powerpoint/2010/main" val="2586950967"/>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147132</TotalTime>
  <Words>3121</Words>
  <Application>Microsoft Office PowerPoint</Application>
  <PresentationFormat>Ekran Gösterisi (4:3)</PresentationFormat>
  <Paragraphs>325</Paragraphs>
  <Slides>41</Slides>
  <Notes>40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41</vt:i4>
      </vt:variant>
    </vt:vector>
  </HeadingPairs>
  <TitlesOfParts>
    <vt:vector size="49" baseType="lpstr">
      <vt:lpstr>Arial</vt:lpstr>
      <vt:lpstr>Noto Sans Symbols</vt:lpstr>
      <vt:lpstr>Verdana</vt:lpstr>
      <vt:lpstr>Times New Roman</vt:lpstr>
      <vt:lpstr>Wingdings</vt:lpstr>
      <vt:lpstr>Calibri</vt:lpstr>
      <vt:lpstr>USHE</vt:lpstr>
      <vt:lpstr>USHE_slide options</vt:lpstr>
      <vt:lpstr>E-commerce 2023: business. technology. society.</vt:lpstr>
      <vt:lpstr>Learning Objectives</vt:lpstr>
      <vt:lpstr>Streaming Wars: Who Will Win?</vt:lpstr>
      <vt:lpstr>Trends in Online Content</vt:lpstr>
      <vt:lpstr>Content Audience (1 of 2)</vt:lpstr>
      <vt:lpstr>Figure 10.1 Annual Media Consumption in the United States</vt:lpstr>
      <vt:lpstr>Content Audience (2 of 2)</vt:lpstr>
      <vt:lpstr>Insight on Society: Is Gen Z Really All That Different?</vt:lpstr>
      <vt:lpstr>Content Market: Entertainment and Media Industry Revenues</vt:lpstr>
      <vt:lpstr>Figure 10.2 U.S. Media Revenues by Channel</vt:lpstr>
      <vt:lpstr>Online Content: Consumption, Revenue Models, and Revenue (1 of 2)</vt:lpstr>
      <vt:lpstr>Figure 10.3 Online Content Consumption in the United States</vt:lpstr>
      <vt:lpstr>PowerPoint Sunusu</vt:lpstr>
      <vt:lpstr>Online Content: Consumption, Revenue Models, and Revenue (2 of 2)</vt:lpstr>
      <vt:lpstr>Digital Rights Management (D R M)</vt:lpstr>
      <vt:lpstr>Media Industry Structure</vt:lpstr>
      <vt:lpstr>Media Convergence</vt:lpstr>
      <vt:lpstr>Figure 10.5 Convergence and the Transformation of Content: Books</vt:lpstr>
      <vt:lpstr>Online Publishing Industry</vt:lpstr>
      <vt:lpstr>Online Newspapers</vt:lpstr>
      <vt:lpstr>Figure 10.6 Newspaper Revenues</vt:lpstr>
      <vt:lpstr>Figure 10.7 Online Newspaper Models</vt:lpstr>
      <vt:lpstr>Online Newspaper Industry: Strengths and Challenges</vt:lpstr>
      <vt:lpstr>Insight on Business: Vox: Native Digital News</vt:lpstr>
      <vt:lpstr>Magazines Rebound on the Digital Platform</vt:lpstr>
      <vt:lpstr>E-books and Online Book Publishing</vt:lpstr>
      <vt:lpstr>Amazon and Apple: The Digital Media Ecosystems</vt:lpstr>
      <vt:lpstr>E-book Business Models</vt:lpstr>
      <vt:lpstr>Online Entertainment Industry</vt:lpstr>
      <vt:lpstr>Home Entertainment: Television and Movies (1 of 2)</vt:lpstr>
      <vt:lpstr>Home Entertainment: Television and Movies (2 of 2)</vt:lpstr>
      <vt:lpstr>Audio Entertainment: Music and Podcasts (1 of 2)</vt:lpstr>
      <vt:lpstr>Figure 10.12 U.S. Music Revenues: Digital versus Physical</vt:lpstr>
      <vt:lpstr>Audio Entertainment: Music and Podcasts (2 of 2)</vt:lpstr>
      <vt:lpstr>Games</vt:lpstr>
      <vt:lpstr>Figure 10.15 U.S. Online Gaming Audience, 2022</vt:lpstr>
      <vt:lpstr>Insight on Technology: Twitch: Game On</vt:lpstr>
      <vt:lpstr>Creators and User-Generated Content (1 of 2)</vt:lpstr>
      <vt:lpstr>Creators and User-Generated Content (2 of 2)</vt:lpstr>
      <vt:lpstr>Careers in E-commerce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2023: business. technology. society., Seventeenth Edition, Chapter 10, Online Content and Media</dc:title>
  <dc:subject>MIS</dc:subject>
  <dc:creator>Laudon/Traver</dc:creator>
  <cp:keywords>E-commerce 2023</cp:keywords>
  <dc:description/>
  <cp:lastModifiedBy>Duygu GUR</cp:lastModifiedBy>
  <cp:revision>777</cp:revision>
  <dcterms:modified xsi:type="dcterms:W3CDTF">2024-05-20T19:37:50Z</dcterms:modified>
</cp:coreProperties>
</file>