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4"/>
  </p:sldMasterIdLst>
  <p:notesMasterIdLst>
    <p:notesMasterId r:id="rId37"/>
  </p:notesMasterIdLst>
  <p:handoutMasterIdLst>
    <p:handoutMasterId r:id="rId38"/>
  </p:handoutMasterIdLst>
  <p:sldIdLst>
    <p:sldId id="320" r:id="rId5"/>
    <p:sldId id="291" r:id="rId6"/>
    <p:sldId id="324" r:id="rId7"/>
    <p:sldId id="292" r:id="rId8"/>
    <p:sldId id="325" r:id="rId9"/>
    <p:sldId id="326" r:id="rId10"/>
    <p:sldId id="297" r:id="rId11"/>
    <p:sldId id="296" r:id="rId12"/>
    <p:sldId id="298" r:id="rId13"/>
    <p:sldId id="327" r:id="rId14"/>
    <p:sldId id="299" r:id="rId15"/>
    <p:sldId id="321" r:id="rId16"/>
    <p:sldId id="300" r:id="rId17"/>
    <p:sldId id="328" r:id="rId18"/>
    <p:sldId id="301" r:id="rId19"/>
    <p:sldId id="303" r:id="rId20"/>
    <p:sldId id="304" r:id="rId21"/>
    <p:sldId id="329" r:id="rId22"/>
    <p:sldId id="305" r:id="rId23"/>
    <p:sldId id="322" r:id="rId24"/>
    <p:sldId id="307" r:id="rId25"/>
    <p:sldId id="330" r:id="rId26"/>
    <p:sldId id="323" r:id="rId27"/>
    <p:sldId id="308" r:id="rId28"/>
    <p:sldId id="309" r:id="rId29"/>
    <p:sldId id="310" r:id="rId30"/>
    <p:sldId id="317" r:id="rId31"/>
    <p:sldId id="332" r:id="rId32"/>
    <p:sldId id="312" r:id="rId33"/>
    <p:sldId id="313" r:id="rId34"/>
    <p:sldId id="318" r:id="rId35"/>
    <p:sldId id="314"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A14CCD-CDD3-2A6F-23B4-A6E781242578}" name="Teressa Farough" initials="TF" userId="ba06a992ca5cef62" providerId="Windows Live"/>
  <p188:author id="{C69B20E6-2F9E-9760-7B52-B4A4B3F58E60}" name="teressafarough@gmail.com" initials="te" userId="S::urn:spo:guest#teressafarough@gmail.com::"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CC0000"/>
    <a:srgbClr val="FFCC00"/>
    <a:srgbClr val="000066"/>
    <a:srgbClr val="663300"/>
    <a:srgbClr val="1C1C1C"/>
    <a:srgbClr val="CC9900"/>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A79BA7-2162-7346-A036-B390C5D31EA9}" v="11" dt="2023-09-05T20:43:47.2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8" autoAdjust="0"/>
    <p:restoredTop sz="79491" autoAdjust="0"/>
  </p:normalViewPr>
  <p:slideViewPr>
    <p:cSldViewPr snapToGrid="0" snapToObjects="1">
      <p:cViewPr varScale="1">
        <p:scale>
          <a:sx n="88" d="100"/>
          <a:sy n="88" d="100"/>
        </p:scale>
        <p:origin x="225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2" d="100"/>
          <a:sy n="42" d="100"/>
        </p:scale>
        <p:origin x="2060" y="4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safarough@gmail.com" userId="S::urn:spo:guest#teressafarough@gmail.com::" providerId="AD" clId="Web-{BEA79BA7-2162-7346-A036-B390C5D31EA9}"/>
    <pc:docChg chg="mod modSld">
      <pc:chgData name="teressafarough@gmail.com" userId="S::urn:spo:guest#teressafarough@gmail.com::" providerId="AD" clId="Web-{BEA79BA7-2162-7346-A036-B390C5D31EA9}" dt="2023-09-05T20:43:47.218" v="10"/>
      <pc:docMkLst>
        <pc:docMk/>
      </pc:docMkLst>
      <pc:sldChg chg="addSp delSp modSp">
        <pc:chgData name="teressafarough@gmail.com" userId="S::urn:spo:guest#teressafarough@gmail.com::" providerId="AD" clId="Web-{BEA79BA7-2162-7346-A036-B390C5D31EA9}" dt="2023-09-05T20:40:45.227" v="1"/>
        <pc:sldMkLst>
          <pc:docMk/>
          <pc:sldMk cId="0" sldId="296"/>
        </pc:sldMkLst>
        <pc:spChg chg="add mod">
          <ac:chgData name="teressafarough@gmail.com" userId="S::urn:spo:guest#teressafarough@gmail.com::" providerId="AD" clId="Web-{BEA79BA7-2162-7346-A036-B390C5D31EA9}" dt="2023-09-05T20:40:45.227" v="1"/>
          <ac:spMkLst>
            <pc:docMk/>
            <pc:sldMk cId="0" sldId="296"/>
            <ac:spMk id="3" creationId="{DD09F817-098C-D7BC-3047-E68849C5CE04}"/>
          </ac:spMkLst>
        </pc:spChg>
        <pc:picChg chg="del">
          <ac:chgData name="teressafarough@gmail.com" userId="S::urn:spo:guest#teressafarough@gmail.com::" providerId="AD" clId="Web-{BEA79BA7-2162-7346-A036-B390C5D31EA9}" dt="2023-09-05T20:40:45.227" v="1"/>
          <ac:picMkLst>
            <pc:docMk/>
            <pc:sldMk cId="0" sldId="296"/>
            <ac:picMk id="7" creationId="{6EEDDBFA-4D05-43A2-A211-CF3DAFA29B78}"/>
          </ac:picMkLst>
        </pc:picChg>
      </pc:sldChg>
      <pc:sldChg chg="addSp delSp modSp">
        <pc:chgData name="teressafarough@gmail.com" userId="S::urn:spo:guest#teressafarough@gmail.com::" providerId="AD" clId="Web-{BEA79BA7-2162-7346-A036-B390C5D31EA9}" dt="2023-09-05T20:40:56.430" v="2"/>
        <pc:sldMkLst>
          <pc:docMk/>
          <pc:sldMk cId="0" sldId="299"/>
        </pc:sldMkLst>
        <pc:spChg chg="add mod">
          <ac:chgData name="teressafarough@gmail.com" userId="S::urn:spo:guest#teressafarough@gmail.com::" providerId="AD" clId="Web-{BEA79BA7-2162-7346-A036-B390C5D31EA9}" dt="2023-09-05T20:40:56.430" v="2"/>
          <ac:spMkLst>
            <pc:docMk/>
            <pc:sldMk cId="0" sldId="299"/>
            <ac:spMk id="3" creationId="{156D914A-C646-4278-D8EF-CA733594F550}"/>
          </ac:spMkLst>
        </pc:spChg>
        <pc:picChg chg="del">
          <ac:chgData name="teressafarough@gmail.com" userId="S::urn:spo:guest#teressafarough@gmail.com::" providerId="AD" clId="Web-{BEA79BA7-2162-7346-A036-B390C5D31EA9}" dt="2023-09-05T20:40:56.430" v="2"/>
          <ac:picMkLst>
            <pc:docMk/>
            <pc:sldMk cId="0" sldId="299"/>
            <ac:picMk id="9" creationId="{435E80D5-A7F2-4789-8EB5-A5B5005C7CE9}"/>
          </ac:picMkLst>
        </pc:picChg>
      </pc:sldChg>
      <pc:sldChg chg="addSp delSp modSp">
        <pc:chgData name="teressafarough@gmail.com" userId="S::urn:spo:guest#teressafarough@gmail.com::" providerId="AD" clId="Web-{BEA79BA7-2162-7346-A036-B390C5D31EA9}" dt="2023-09-05T20:42:53.779" v="7"/>
        <pc:sldMkLst>
          <pc:docMk/>
          <pc:sldMk cId="0" sldId="305"/>
        </pc:sldMkLst>
        <pc:spChg chg="add mod">
          <ac:chgData name="teressafarough@gmail.com" userId="S::urn:spo:guest#teressafarough@gmail.com::" providerId="AD" clId="Web-{BEA79BA7-2162-7346-A036-B390C5D31EA9}" dt="2023-09-05T20:42:53.779" v="7"/>
          <ac:spMkLst>
            <pc:docMk/>
            <pc:sldMk cId="0" sldId="305"/>
            <ac:spMk id="3" creationId="{53EF226A-C899-69E2-FEA6-0C87923CA4F4}"/>
          </ac:spMkLst>
        </pc:spChg>
        <pc:picChg chg="del">
          <ac:chgData name="teressafarough@gmail.com" userId="S::urn:spo:guest#teressafarough@gmail.com::" providerId="AD" clId="Web-{BEA79BA7-2162-7346-A036-B390C5D31EA9}" dt="2023-09-05T20:42:53.779" v="7"/>
          <ac:picMkLst>
            <pc:docMk/>
            <pc:sldMk cId="0" sldId="305"/>
            <ac:picMk id="9" creationId="{E362CA98-D1CA-4ABA-A19B-EBA3AAB03E9E}"/>
          </ac:picMkLst>
        </pc:picChg>
      </pc:sldChg>
      <pc:sldChg chg="addSp delSp modSp">
        <pc:chgData name="teressafarough@gmail.com" userId="S::urn:spo:guest#teressafarough@gmail.com::" providerId="AD" clId="Web-{BEA79BA7-2162-7346-A036-B390C5D31EA9}" dt="2023-09-05T20:43:47.218" v="10"/>
        <pc:sldMkLst>
          <pc:docMk/>
          <pc:sldMk cId="0" sldId="310"/>
        </pc:sldMkLst>
        <pc:spChg chg="add mod">
          <ac:chgData name="teressafarough@gmail.com" userId="S::urn:spo:guest#teressafarough@gmail.com::" providerId="AD" clId="Web-{BEA79BA7-2162-7346-A036-B390C5D31EA9}" dt="2023-09-05T20:43:47.218" v="10"/>
          <ac:spMkLst>
            <pc:docMk/>
            <pc:sldMk cId="0" sldId="310"/>
            <ac:spMk id="3" creationId="{E6B3CCDD-8089-5724-F4DD-04DA86614A5C}"/>
          </ac:spMkLst>
        </pc:spChg>
        <pc:picChg chg="del">
          <ac:chgData name="teressafarough@gmail.com" userId="S::urn:spo:guest#teressafarough@gmail.com::" providerId="AD" clId="Web-{BEA79BA7-2162-7346-A036-B390C5D31EA9}" dt="2023-09-05T20:43:47.218" v="10"/>
          <ac:picMkLst>
            <pc:docMk/>
            <pc:sldMk cId="0" sldId="310"/>
            <ac:picMk id="7" creationId="{BA004184-3C68-4AC0-A720-15D86FEF0AA4}"/>
          </ac:picMkLst>
        </pc:picChg>
      </pc:sldChg>
      <pc:sldChg chg="addSp delSp modSp">
        <pc:chgData name="teressafarough@gmail.com" userId="S::urn:spo:guest#teressafarough@gmail.com::" providerId="AD" clId="Web-{BEA79BA7-2162-7346-A036-B390C5D31EA9}" dt="2023-09-05T20:41:05.477" v="3"/>
        <pc:sldMkLst>
          <pc:docMk/>
          <pc:sldMk cId="0" sldId="321"/>
        </pc:sldMkLst>
        <pc:spChg chg="add mod">
          <ac:chgData name="teressafarough@gmail.com" userId="S::urn:spo:guest#teressafarough@gmail.com::" providerId="AD" clId="Web-{BEA79BA7-2162-7346-A036-B390C5D31EA9}" dt="2023-09-05T20:41:05.477" v="3"/>
          <ac:spMkLst>
            <pc:docMk/>
            <pc:sldMk cId="0" sldId="321"/>
            <ac:spMk id="3" creationId="{2F48A040-8174-26C8-D7AF-36E5404C4071}"/>
          </ac:spMkLst>
        </pc:spChg>
        <pc:picChg chg="del">
          <ac:chgData name="teressafarough@gmail.com" userId="S::urn:spo:guest#teressafarough@gmail.com::" providerId="AD" clId="Web-{BEA79BA7-2162-7346-A036-B390C5D31EA9}" dt="2023-09-05T20:41:05.477" v="3"/>
          <ac:picMkLst>
            <pc:docMk/>
            <pc:sldMk cId="0" sldId="321"/>
            <ac:picMk id="7" creationId="{9D6791F2-86BC-49DD-88AB-301C72A1212E}"/>
          </ac:picMkLst>
        </pc:picChg>
      </pc:sldChg>
      <pc:sldChg chg="addSp delSp modSp">
        <pc:chgData name="teressafarough@gmail.com" userId="S::urn:spo:guest#teressafarough@gmail.com::" providerId="AD" clId="Web-{BEA79BA7-2162-7346-A036-B390C5D31EA9}" dt="2023-09-05T20:43:00.623" v="8"/>
        <pc:sldMkLst>
          <pc:docMk/>
          <pc:sldMk cId="0" sldId="322"/>
        </pc:sldMkLst>
        <pc:spChg chg="add mod">
          <ac:chgData name="teressafarough@gmail.com" userId="S::urn:spo:guest#teressafarough@gmail.com::" providerId="AD" clId="Web-{BEA79BA7-2162-7346-A036-B390C5D31EA9}" dt="2023-09-05T20:43:00.623" v="8"/>
          <ac:spMkLst>
            <pc:docMk/>
            <pc:sldMk cId="0" sldId="322"/>
            <ac:spMk id="3" creationId="{86B792F9-BBC8-C54A-65E3-AF44A0CDDA3A}"/>
          </ac:spMkLst>
        </pc:spChg>
        <pc:picChg chg="del">
          <ac:chgData name="teressafarough@gmail.com" userId="S::urn:spo:guest#teressafarough@gmail.com::" providerId="AD" clId="Web-{BEA79BA7-2162-7346-A036-B390C5D31EA9}" dt="2023-09-05T20:43:00.623" v="8"/>
          <ac:picMkLst>
            <pc:docMk/>
            <pc:sldMk cId="0" sldId="322"/>
            <ac:picMk id="9" creationId="{5066F2B2-57AA-42F8-BA8B-A152B29E4AE7}"/>
          </ac:picMkLst>
        </pc:picChg>
      </pc:sldChg>
      <pc:sldChg chg="addSp delSp modSp">
        <pc:chgData name="teressafarough@gmail.com" userId="S::urn:spo:guest#teressafarough@gmail.com::" providerId="AD" clId="Web-{BEA79BA7-2162-7346-A036-B390C5D31EA9}" dt="2023-09-05T20:43:09.623" v="9"/>
        <pc:sldMkLst>
          <pc:docMk/>
          <pc:sldMk cId="0" sldId="323"/>
        </pc:sldMkLst>
        <pc:spChg chg="add mod">
          <ac:chgData name="teressafarough@gmail.com" userId="S::urn:spo:guest#teressafarough@gmail.com::" providerId="AD" clId="Web-{BEA79BA7-2162-7346-A036-B390C5D31EA9}" dt="2023-09-05T20:43:09.623" v="9"/>
          <ac:spMkLst>
            <pc:docMk/>
            <pc:sldMk cId="0" sldId="323"/>
            <ac:spMk id="3" creationId="{6515DD8A-86B5-01B4-D45F-039C7577F567}"/>
          </ac:spMkLst>
        </pc:spChg>
        <pc:picChg chg="del">
          <ac:chgData name="teressafarough@gmail.com" userId="S::urn:spo:guest#teressafarough@gmail.com::" providerId="AD" clId="Web-{BEA79BA7-2162-7346-A036-B390C5D31EA9}" dt="2023-09-05T20:43:09.623" v="9"/>
          <ac:picMkLst>
            <pc:docMk/>
            <pc:sldMk cId="0" sldId="323"/>
            <ac:picMk id="7" creationId="{F4B9328B-D16B-403E-8CA3-F94C57920AD6}"/>
          </ac:picMkLst>
        </pc:picChg>
      </pc:sldChg>
      <pc:sldChg chg="addSp delSp modSp">
        <pc:chgData name="teressafarough@gmail.com" userId="S::urn:spo:guest#teressafarough@gmail.com::" providerId="AD" clId="Web-{BEA79BA7-2162-7346-A036-B390C5D31EA9}" dt="2023-09-05T20:40:33.945" v="0"/>
        <pc:sldMkLst>
          <pc:docMk/>
          <pc:sldMk cId="22756107" sldId="326"/>
        </pc:sldMkLst>
        <pc:spChg chg="add mod">
          <ac:chgData name="teressafarough@gmail.com" userId="S::urn:spo:guest#teressafarough@gmail.com::" providerId="AD" clId="Web-{BEA79BA7-2162-7346-A036-B390C5D31EA9}" dt="2023-09-05T20:40:33.945" v="0"/>
          <ac:spMkLst>
            <pc:docMk/>
            <pc:sldMk cId="22756107" sldId="326"/>
            <ac:spMk id="3" creationId="{339B2179-030F-47C3-6C69-6EFAE9885C67}"/>
          </ac:spMkLst>
        </pc:spChg>
        <pc:picChg chg="del">
          <ac:chgData name="teressafarough@gmail.com" userId="S::urn:spo:guest#teressafarough@gmail.com::" providerId="AD" clId="Web-{BEA79BA7-2162-7346-A036-B390C5D31EA9}" dt="2023-09-05T20:40:33.945" v="0"/>
          <ac:picMkLst>
            <pc:docMk/>
            <pc:sldMk cId="22756107" sldId="326"/>
            <ac:picMk id="4" creationId="{21920ECE-22BA-4525-9F7D-62156B8335CA}"/>
          </ac:picMkLst>
        </pc:picChg>
      </pc:sldChg>
      <pc:sldChg chg="addSp delSp modSp addCm">
        <pc:chgData name="teressafarough@gmail.com" userId="S::urn:spo:guest#teressafarough@gmail.com::" providerId="AD" clId="Web-{BEA79BA7-2162-7346-A036-B390C5D31EA9}" dt="2023-09-05T20:42:28.700" v="6"/>
        <pc:sldMkLst>
          <pc:docMk/>
          <pc:sldMk cId="3927996591" sldId="328"/>
        </pc:sldMkLst>
        <pc:spChg chg="add mod">
          <ac:chgData name="teressafarough@gmail.com" userId="S::urn:spo:guest#teressafarough@gmail.com::" providerId="AD" clId="Web-{BEA79BA7-2162-7346-A036-B390C5D31EA9}" dt="2023-09-05T20:42:28.700" v="6"/>
          <ac:spMkLst>
            <pc:docMk/>
            <pc:sldMk cId="3927996591" sldId="328"/>
            <ac:spMk id="3" creationId="{96AE8B84-47D2-C37F-3E2B-D6FB4864CEE9}"/>
          </ac:spMkLst>
        </pc:spChg>
        <pc:picChg chg="del">
          <ac:chgData name="teressafarough@gmail.com" userId="S::urn:spo:guest#teressafarough@gmail.com::" providerId="AD" clId="Web-{BEA79BA7-2162-7346-A036-B390C5D31EA9}" dt="2023-09-05T20:42:28.700" v="6"/>
          <ac:picMkLst>
            <pc:docMk/>
            <pc:sldMk cId="3927996591" sldId="328"/>
            <ac:picMk id="4" creationId="{00197E24-AB72-40FE-BA5B-B9D86325E742}"/>
          </ac:picMkLst>
        </pc:picChg>
        <pc:extLst>
          <p:ext xmlns:p="http://schemas.openxmlformats.org/presentationml/2006/main" uri="{D6D511B9-2390-475A-947B-AFAB55BFBCF1}">
            <pc226:cmChg xmlns:pc226="http://schemas.microsoft.com/office/powerpoint/2022/06/main/command" chg="add">
              <pc226:chgData name="teressafarough@gmail.com" userId="S::urn:spo:guest#teressafarough@gmail.com::" providerId="AD" clId="Web-{BEA79BA7-2162-7346-A036-B390C5D31EA9}" dt="2023-09-05T20:42:18.434" v="5"/>
              <pc2:cmMkLst xmlns:pc2="http://schemas.microsoft.com/office/powerpoint/2019/9/main/command">
                <pc:docMk/>
                <pc:sldMk cId="3927996591" sldId="328"/>
                <pc2:cmMk id="{87B626EE-669F-45A1-8639-8FDB970C43BE}"/>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96AC30A-8008-4382-A211-D68737C81A59}" type="slidenum">
              <a:rPr lang="en-US"/>
              <a:pPr>
                <a:defRPr/>
              </a:pPr>
              <a:t>‹#›</a:t>
            </a:fld>
            <a:endParaRPr lang="en-US" dirty="0"/>
          </a:p>
        </p:txBody>
      </p:sp>
    </p:spTree>
    <p:extLst>
      <p:ext uri="{BB962C8B-B14F-4D97-AF65-F5344CB8AC3E}">
        <p14:creationId xmlns:p14="http://schemas.microsoft.com/office/powerpoint/2010/main" val="3960085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37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37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37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F522042F-B258-4E98-8E4E-8C8CC6FF5C2A}" type="slidenum">
              <a:rPr lang="en-US"/>
              <a:pPr>
                <a:defRPr/>
              </a:pPr>
              <a:t>‹#›</a:t>
            </a:fld>
            <a:endParaRPr lang="en-US" dirty="0"/>
          </a:p>
        </p:txBody>
      </p:sp>
    </p:spTree>
    <p:extLst>
      <p:ext uri="{BB962C8B-B14F-4D97-AF65-F5344CB8AC3E}">
        <p14:creationId xmlns:p14="http://schemas.microsoft.com/office/powerpoint/2010/main" val="32416243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98838D6-DACD-40B7-B02E-5071320D1731}" type="slidenum">
              <a:rPr lang="en-US" altLang="en-US" sz="1200"/>
              <a:pPr algn="r"/>
              <a:t>2</a:t>
            </a:fld>
            <a:endParaRPr lang="en-US" alt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Savings institutions and credit unions together are often referred to as </a:t>
            </a:r>
            <a:r>
              <a:rPr lang="en-US" sz="1200" b="0" i="1" u="none" strike="noStrike" baseline="0" dirty="0">
                <a:solidFill>
                  <a:srgbClr val="424D67"/>
                </a:solidFill>
                <a:latin typeface="+mn-lt"/>
              </a:rPr>
              <a:t>thrifts. </a:t>
            </a:r>
            <a:endParaRPr lang="en-US" alt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EE3746B-C599-4319-B756-8B53F4911F50}" type="slidenum">
              <a:rPr lang="en-US" altLang="en-US" sz="1200"/>
              <a:pPr algn="r"/>
              <a:t>11</a:t>
            </a:fld>
            <a:endParaRPr lang="en-US" altLang="en-US" sz="12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14–2 presents several performance ratios for the industry from 1989 through 2021. </a:t>
            </a:r>
            <a:endParaRPr lang="en-US" alt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D9A1C775-AEC5-498D-8C54-384174589218}" type="slidenum">
              <a:rPr lang="en-US" altLang="en-US" sz="1200"/>
              <a:pPr algn="r"/>
              <a:t>12</a:t>
            </a:fld>
            <a:endParaRPr lang="en-US" alt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Like commercial banks, the savings institution industry experienced substantial consolidation in the 1990s and 2000s. </a:t>
            </a:r>
          </a:p>
          <a:p>
            <a:endParaRPr lang="en-US" sz="1200" b="0" i="0" u="none" strike="noStrike" baseline="0" dirty="0">
              <a:solidFill>
                <a:srgbClr val="424D67"/>
              </a:solidFill>
              <a:latin typeface="+mn-lt"/>
            </a:endParaRPr>
          </a:p>
          <a:p>
            <a:r>
              <a:rPr lang="en-US" sz="1200" b="0" i="0" u="none" strike="noStrike" baseline="0" dirty="0">
                <a:solidFill>
                  <a:srgbClr val="424D67"/>
                </a:solidFill>
                <a:latin typeface="+mn-lt"/>
              </a:rPr>
              <a:t>Figure 14–2 shows the industry consolidation in number and asset size over the period 1992–2021. Over this period, the biggest savings institutions (over $10 billion) grew in number from 0.3 percent to 3.0 percent of the industry and their control of industry assets grew from 17.9 percent to 67.3 percent. </a:t>
            </a:r>
            <a:endParaRPr lang="en-US" altLang="en-US" sz="1200" dirty="0">
              <a:latin typeface="+mn-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6F6B1FD3-D7BE-4ABE-8CB1-FB3263F132E9}" type="slidenum">
              <a:rPr lang="en-US" altLang="en-US" sz="1200"/>
              <a:pPr algn="r"/>
              <a:t>13</a:t>
            </a:fld>
            <a:endParaRPr lang="en-US" altLang="en-US" sz="1200"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D9A1C775-AEC5-498D-8C54-384174589218}" type="slidenum">
              <a:rPr lang="en-US" altLang="en-US" sz="1200"/>
              <a:pPr algn="r"/>
              <a:t>14</a:t>
            </a:fld>
            <a:endParaRPr lang="en-US" alt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495780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67DFAB5-BD18-4F05-9297-2FF6C9D66605}" type="slidenum">
              <a:rPr lang="en-US" altLang="en-US" sz="1200"/>
              <a:pPr algn="r"/>
              <a:t>15</a:t>
            </a:fld>
            <a:endParaRPr lang="en-US" altLang="en-US" sz="1200" dirty="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D88F8AB-38C8-4CCF-A93F-DC2C259609D5}" type="slidenum">
              <a:rPr lang="en-US" altLang="en-US" sz="1200"/>
              <a:pPr algn="r"/>
              <a:t>16</a:t>
            </a:fld>
            <a:endParaRPr lang="en-US" altLang="en-US" sz="1200" dirty="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F54653A-C62B-4B3C-9D68-7C80FC517C04}" type="slidenum">
              <a:rPr lang="en-US" altLang="en-US" sz="1200"/>
              <a:pPr algn="r"/>
              <a:t>17</a:t>
            </a:fld>
            <a:endParaRPr lang="en-US" altLang="en-US" sz="1200" dirty="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Bankers argued in both lawsuits that such actions, broadening the membership base of credit unions, would further exploit an unfair advantage allowed through the credit union tax-exempt status. </a:t>
            </a:r>
            <a:endParaRPr lang="en-US" alt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87D9BAD-0FA7-4518-8315-C9D924258355}" type="slidenum">
              <a:rPr lang="en-US" altLang="en-US" sz="1200"/>
              <a:pPr algn="r"/>
              <a:t>18</a:t>
            </a:fld>
            <a:endParaRPr lang="en-US" altLang="en-US" sz="12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200" dirty="0">
              <a:latin typeface="+mn-lt"/>
            </a:endParaRPr>
          </a:p>
        </p:txBody>
      </p:sp>
    </p:spTree>
    <p:extLst>
      <p:ext uri="{BB962C8B-B14F-4D97-AF65-F5344CB8AC3E}">
        <p14:creationId xmlns:p14="http://schemas.microsoft.com/office/powerpoint/2010/main" val="2272676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CFAF6027-D2B0-4557-9DAC-60B94E947676}" type="slidenum">
              <a:rPr lang="en-US" altLang="en-US" sz="1200"/>
              <a:pPr algn="r"/>
              <a:t>19</a:t>
            </a:fld>
            <a:endParaRPr lang="en-US" altLang="en-US" sz="1200"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14–4 shows the breakdown of financial assets and liabilities for credit unions as of 2021. </a:t>
            </a:r>
            <a:endParaRPr lang="en-US" altLang="en-US" sz="1200" dirty="0">
              <a:latin typeface="+mn-l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FB95834-4A9E-441E-B70B-4499E5835A72}" type="slidenum">
              <a:rPr lang="en-US" altLang="en-US" sz="1200"/>
              <a:pPr algn="r"/>
              <a:t>20</a:t>
            </a:fld>
            <a:endParaRPr lang="en-US" altLang="en-US" sz="1200"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14–3 presents the distribution of deposits in 2021. </a:t>
            </a:r>
            <a:endParaRPr lang="en-US" alt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98838D6-DACD-40B7-B02E-5071320D1731}" type="slidenum">
              <a:rPr lang="en-US" altLang="en-US" sz="1200"/>
              <a:pPr algn="r"/>
              <a:t>3</a:t>
            </a:fld>
            <a:endParaRPr lang="en-US" alt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448919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4C60B19-89E5-4704-8241-019A65187B12}" type="slidenum">
              <a:rPr lang="en-US" altLang="en-US" sz="1200"/>
              <a:pPr algn="r"/>
              <a:t>21</a:t>
            </a:fld>
            <a:endParaRPr lang="en-US" altLang="en-US" sz="120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4C60B19-89E5-4704-8241-019A65187B12}" type="slidenum">
              <a:rPr lang="en-US" altLang="en-US" sz="1200"/>
              <a:pPr algn="r"/>
              <a:t>22</a:t>
            </a:fld>
            <a:endParaRPr lang="en-US" altLang="en-US" sz="120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4623934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3CB72E7-CEB4-4280-8098-6AFFCD5F7E36}" type="slidenum">
              <a:rPr lang="en-US" altLang="en-US" sz="1200"/>
              <a:pPr algn="r"/>
              <a:t>23</a:t>
            </a:fld>
            <a:endParaRPr lang="en-US" altLang="en-US" sz="1200"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14–4 shows the trend in ROA for CUs from 1993 through 2022. </a:t>
            </a:r>
            <a:endParaRPr lang="en-US" altLang="en-US" sz="1200" dirty="0">
              <a:latin typeface="+mn-l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6BCCEF94-9CBF-4BDD-8F89-2E5FC020E002}" type="slidenum">
              <a:rPr lang="en-US" altLang="en-US" sz="1200"/>
              <a:pPr algn="r"/>
              <a:t>24</a:t>
            </a:fld>
            <a:endParaRPr lang="en-US" altLang="en-US" sz="1200"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9C586940-D2D1-44F0-AAF1-41DE2ED7CA72}" type="slidenum">
              <a:rPr lang="en-US" altLang="en-US" sz="1200"/>
              <a:pPr algn="r"/>
              <a:t>25</a:t>
            </a:fld>
            <a:endParaRPr lang="en-US" altLang="en-US" sz="1200"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F16272A-A28B-4554-8E98-5655AFE6CBEF}" type="slidenum">
              <a:rPr lang="en-US" altLang="en-US" sz="1200"/>
              <a:pPr algn="r"/>
              <a:t>26</a:t>
            </a:fld>
            <a:endParaRPr lang="en-US" altLang="en-US" sz="1200"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assets and liabilities of finance companies in 2021 are presented in Table 14–6. </a:t>
            </a:r>
            <a:endParaRPr lang="en-US" altLang="en-US" sz="1200" dirty="0">
              <a:latin typeface="+mn-l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E45D7E4-915A-4ED5-8456-B8DDF4ABEE8D}" type="slidenum">
              <a:rPr lang="en-US" altLang="en-US" sz="1200"/>
              <a:pPr algn="r"/>
              <a:t>27</a:t>
            </a:fld>
            <a:endParaRPr lang="en-US" altLang="en-US" sz="1200"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Finance companies provide three basic types of loans: real estate, consumer, and business. </a:t>
            </a:r>
            <a:endParaRPr lang="en-US" altLang="en-US" sz="1200" dirty="0">
              <a:latin typeface="+mn-lt"/>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E45D7E4-915A-4ED5-8456-B8DDF4ABEE8D}" type="slidenum">
              <a:rPr lang="en-US" altLang="en-US" sz="1200"/>
              <a:pPr algn="r"/>
              <a:t>28</a:t>
            </a:fld>
            <a:endParaRPr lang="en-US" altLang="en-US" sz="1200"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43353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EEE6068-AB04-4F60-86D8-EC152FBECC2B}" type="slidenum">
              <a:rPr lang="en-US" altLang="en-US" sz="1200"/>
              <a:pPr algn="r"/>
              <a:t>29</a:t>
            </a:fld>
            <a:endParaRPr lang="en-US" altLang="en-US" sz="1200" dirty="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8E03F8B7-3ED1-4B6E-B157-FFFEB0B88744}" type="slidenum">
              <a:rPr lang="en-US" altLang="en-US" sz="1200"/>
              <a:pPr algn="r"/>
              <a:t>30</a:t>
            </a:fld>
            <a:endParaRPr lang="en-US" altLang="en-US" sz="1200" dirty="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86CC58F-3433-4A53-9233-9E1FA2F18EE5}" type="slidenum">
              <a:rPr lang="en-US" altLang="en-US" sz="1200"/>
              <a:pPr algn="r"/>
              <a:t>4</a:t>
            </a:fld>
            <a:endParaRPr lang="en-US" altLang="en-US" sz="120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A56636A-1F76-4630-9942-7C278CC46872}" type="slidenum">
              <a:rPr lang="en-US" altLang="en-US" sz="1200"/>
              <a:pPr algn="r"/>
              <a:t>31</a:t>
            </a:fld>
            <a:endParaRPr lang="en-US" altLang="en-US" sz="1200" dirty="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BA11D15-1A05-4D9B-B666-3D8283EFF230}" type="slidenum">
              <a:rPr lang="en-US" altLang="en-US" sz="1200"/>
              <a:pPr algn="r"/>
              <a:t>32</a:t>
            </a:fld>
            <a:endParaRPr lang="en-US" altLang="en-US" sz="1200" dirty="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86CC58F-3433-4A53-9233-9E1FA2F18EE5}" type="slidenum">
              <a:rPr lang="en-US" altLang="en-US" sz="1200"/>
              <a:pPr algn="r"/>
              <a:t>5</a:t>
            </a:fld>
            <a:endParaRPr lang="en-US" altLang="en-US" sz="120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765766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5E13014-DD86-4654-A937-59B8B9FEE2AE}" type="slidenum">
              <a:rPr lang="en-US" altLang="en-US" sz="1200"/>
              <a:pPr algn="r"/>
              <a:t>6</a:t>
            </a:fld>
            <a:endParaRPr lang="en-US" altLang="en-US" sz="12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14–1 shows the number of failures, mergers, and new charters of savings institutions from 1984 through 2021. Notice the large number of failures from 1987 through 1992 and the decline in the number of new charters. </a:t>
            </a:r>
            <a:endParaRPr lang="en-US" altLang="en-US" sz="1200" dirty="0">
              <a:latin typeface="+mn-lt"/>
            </a:endParaRPr>
          </a:p>
        </p:txBody>
      </p:sp>
    </p:spTree>
    <p:extLst>
      <p:ext uri="{BB962C8B-B14F-4D97-AF65-F5344CB8AC3E}">
        <p14:creationId xmlns:p14="http://schemas.microsoft.com/office/powerpoint/2010/main" val="2933049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87D9BAD-0FA7-4518-8315-C9D924258355}" type="slidenum">
              <a:rPr lang="en-US" altLang="en-US" sz="1200"/>
              <a:pPr algn="r"/>
              <a:t>7</a:t>
            </a:fld>
            <a:endParaRPr lang="en-US" altLang="en-US" sz="12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Portfolio assets are defined as total assets minus office property, goodwill, and other intangibles, and the lesser of the 20 percent of total assets or liquid assets. </a:t>
            </a:r>
          </a:p>
          <a:p>
            <a:endParaRPr lang="en-US" altLang="en-US" sz="1200" b="0" i="0" u="none" strike="noStrike" baseline="0" dirty="0">
              <a:solidFill>
                <a:srgbClr val="424D67"/>
              </a:solidFill>
              <a:latin typeface="+mn-lt"/>
            </a:endParaRPr>
          </a:p>
          <a:p>
            <a:r>
              <a:rPr lang="en-US" altLang="en-US" sz="1200" b="0" i="0" u="none" strike="noStrike" baseline="0" dirty="0">
                <a:solidFill>
                  <a:srgbClr val="424D67"/>
                </a:solidFill>
                <a:latin typeface="+mn-lt"/>
              </a:rPr>
              <a:t>Net worth is the book value of the equity holders’ capital contribution.</a:t>
            </a:r>
            <a:endParaRPr lang="en-US" alt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5E13014-DD86-4654-A937-59B8B9FEE2AE}" type="slidenum">
              <a:rPr lang="en-US" altLang="en-US" sz="1200"/>
              <a:pPr algn="r"/>
              <a:t>8</a:t>
            </a:fld>
            <a:endParaRPr lang="en-US" altLang="en-US" sz="12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14–1 shows the balance sheet for the savings institution industry in 2021. </a:t>
            </a:r>
            <a:endParaRPr lang="en-US" alt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FA7DF5D-CB67-47E8-B1F7-EE90564ACC40}" type="slidenum">
              <a:rPr lang="en-US" altLang="en-US" sz="1200"/>
              <a:pPr algn="r"/>
              <a:t>9</a:t>
            </a:fld>
            <a:endParaRPr lang="en-US" altLang="en-US" sz="12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FA7DF5D-CB67-47E8-B1F7-EE90564ACC40}" type="slidenum">
              <a:rPr lang="en-US" altLang="en-US" sz="1200"/>
              <a:pPr algn="r"/>
              <a:t>10</a:t>
            </a:fld>
            <a:endParaRPr lang="en-US" altLang="en-US" sz="12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7224558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2" name="Rectangle 5">
            <a:extLst>
              <a:ext uri="{FF2B5EF4-FFF2-40B4-BE49-F238E27FC236}">
                <a16:creationId xmlns:a16="http://schemas.microsoft.com/office/drawing/2014/main" id="{BAE3753E-6C3C-49E3-B9BA-463050767240}"/>
              </a:ext>
            </a:extLst>
          </p:cNvPr>
          <p:cNvSpPr>
            <a:spLocks noGrp="1" noChangeArrowheads="1"/>
          </p:cNvSpPr>
          <p:nvPr>
            <p:ph type="dt" sz="half" idx="10"/>
          </p:nvPr>
        </p:nvSpPr>
        <p:spPr>
          <a:xfrm>
            <a:off x="457200" y="6248400"/>
            <a:ext cx="2133600" cy="457200"/>
          </a:xfrm>
        </p:spPr>
        <p:txBody>
          <a:bodyPr/>
          <a:lstStyle>
            <a:lvl1pPr>
              <a:defRPr/>
            </a:lvl1pPr>
          </a:lstStyle>
          <a:p>
            <a:pPr>
              <a:defRPr/>
            </a:pPr>
            <a:fld id="{C6A0C016-4F7B-42B9-A7B6-407686D6EDE6}" type="datetime1">
              <a:rPr lang="en-US" smtClean="0"/>
              <a:t>3/13/2024</a:t>
            </a:fld>
            <a:endParaRPr lang="en-US" altLang="en-US" dirty="0"/>
          </a:p>
        </p:txBody>
      </p:sp>
      <p:sp>
        <p:nvSpPr>
          <p:cNvPr id="43" name="Line 2">
            <a:extLst>
              <a:ext uri="{FF2B5EF4-FFF2-40B4-BE49-F238E27FC236}">
                <a16:creationId xmlns:a16="http://schemas.microsoft.com/office/drawing/2014/main" id="{D610C12F-53C2-4CAF-868D-65CAB14C84F5}"/>
              </a:ext>
            </a:extLst>
          </p:cNvPr>
          <p:cNvSpPr>
            <a:spLocks noChangeShapeType="1"/>
          </p:cNvSpPr>
          <p:nvPr userDrawn="1"/>
        </p:nvSpPr>
        <p:spPr bwMode="auto">
          <a:xfrm>
            <a:off x="6019800" y="11811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44" name="Group 8">
            <a:extLst>
              <a:ext uri="{FF2B5EF4-FFF2-40B4-BE49-F238E27FC236}">
                <a16:creationId xmlns:a16="http://schemas.microsoft.com/office/drawing/2014/main" id="{B12DB867-D4DD-4153-BD24-9ED29B172B29}"/>
              </a:ext>
            </a:extLst>
          </p:cNvPr>
          <p:cNvGrpSpPr>
            <a:grpSpLocks/>
          </p:cNvGrpSpPr>
          <p:nvPr userDrawn="1"/>
        </p:nvGrpSpPr>
        <p:grpSpPr bwMode="auto">
          <a:xfrm rot="16200000">
            <a:off x="6595105" y="186698"/>
            <a:ext cx="1287785" cy="2133599"/>
            <a:chOff x="4704" y="1885"/>
            <a:chExt cx="843" cy="1379"/>
          </a:xfrm>
        </p:grpSpPr>
        <p:sp>
          <p:nvSpPr>
            <p:cNvPr id="45" name="Oval 9">
              <a:extLst>
                <a:ext uri="{FF2B5EF4-FFF2-40B4-BE49-F238E27FC236}">
                  <a16:creationId xmlns:a16="http://schemas.microsoft.com/office/drawing/2014/main" id="{AF1E3A82-8D71-47BE-B036-19F748AC5688}"/>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6" name="Oval 10">
              <a:extLst>
                <a:ext uri="{FF2B5EF4-FFF2-40B4-BE49-F238E27FC236}">
                  <a16:creationId xmlns:a16="http://schemas.microsoft.com/office/drawing/2014/main" id="{7DDC05A0-E5C9-4D89-A176-543F288A5508}"/>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7" name="Oval 11">
              <a:extLst>
                <a:ext uri="{FF2B5EF4-FFF2-40B4-BE49-F238E27FC236}">
                  <a16:creationId xmlns:a16="http://schemas.microsoft.com/office/drawing/2014/main" id="{88E9DE10-CF2E-4D6C-AF15-6A0919177C25}"/>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8" name="Oval 12">
              <a:extLst>
                <a:ext uri="{FF2B5EF4-FFF2-40B4-BE49-F238E27FC236}">
                  <a16:creationId xmlns:a16="http://schemas.microsoft.com/office/drawing/2014/main" id="{1C6EE43F-5D9E-4BDE-8B60-D007FD0D3094}"/>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9" name="Oval 13">
              <a:extLst>
                <a:ext uri="{FF2B5EF4-FFF2-40B4-BE49-F238E27FC236}">
                  <a16:creationId xmlns:a16="http://schemas.microsoft.com/office/drawing/2014/main" id="{93FE39A6-C39B-4D7C-B431-082BFAB2E95E}"/>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0" name="Oval 14">
              <a:extLst>
                <a:ext uri="{FF2B5EF4-FFF2-40B4-BE49-F238E27FC236}">
                  <a16:creationId xmlns:a16="http://schemas.microsoft.com/office/drawing/2014/main" id="{CECA38FC-EC78-42BC-B900-DE1AA5DA9B7B}"/>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1" name="Oval 15">
              <a:extLst>
                <a:ext uri="{FF2B5EF4-FFF2-40B4-BE49-F238E27FC236}">
                  <a16:creationId xmlns:a16="http://schemas.microsoft.com/office/drawing/2014/main" id="{63565EBF-686F-404E-93E1-24AFBE54F1B9}"/>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2" name="Oval 16">
              <a:extLst>
                <a:ext uri="{FF2B5EF4-FFF2-40B4-BE49-F238E27FC236}">
                  <a16:creationId xmlns:a16="http://schemas.microsoft.com/office/drawing/2014/main" id="{4619101A-3AC7-445C-8354-3C33B3C29FF7}"/>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3" name="Oval 17">
              <a:extLst>
                <a:ext uri="{FF2B5EF4-FFF2-40B4-BE49-F238E27FC236}">
                  <a16:creationId xmlns:a16="http://schemas.microsoft.com/office/drawing/2014/main" id="{AABA5C98-74EC-465A-820D-57952DB979A4}"/>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4" name="Oval 18">
              <a:extLst>
                <a:ext uri="{FF2B5EF4-FFF2-40B4-BE49-F238E27FC236}">
                  <a16:creationId xmlns:a16="http://schemas.microsoft.com/office/drawing/2014/main" id="{108A2DEE-D266-4272-B9DB-47CF2D33882B}"/>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5" name="Oval 19">
              <a:extLst>
                <a:ext uri="{FF2B5EF4-FFF2-40B4-BE49-F238E27FC236}">
                  <a16:creationId xmlns:a16="http://schemas.microsoft.com/office/drawing/2014/main" id="{EA6E00B1-417E-4C81-986E-9370C23B2C9B}"/>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6" name="Oval 20">
              <a:extLst>
                <a:ext uri="{FF2B5EF4-FFF2-40B4-BE49-F238E27FC236}">
                  <a16:creationId xmlns:a16="http://schemas.microsoft.com/office/drawing/2014/main" id="{FD07D487-4337-4189-8963-288D5F746524}"/>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7" name="Oval 21">
              <a:extLst>
                <a:ext uri="{FF2B5EF4-FFF2-40B4-BE49-F238E27FC236}">
                  <a16:creationId xmlns:a16="http://schemas.microsoft.com/office/drawing/2014/main" id="{8477CDF2-7974-4BA3-809D-6E93484F7290}"/>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8" name="Oval 22">
              <a:extLst>
                <a:ext uri="{FF2B5EF4-FFF2-40B4-BE49-F238E27FC236}">
                  <a16:creationId xmlns:a16="http://schemas.microsoft.com/office/drawing/2014/main" id="{416C5557-0394-468D-8091-AA8529B3FEA8}"/>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9" name="Oval 23">
              <a:extLst>
                <a:ext uri="{FF2B5EF4-FFF2-40B4-BE49-F238E27FC236}">
                  <a16:creationId xmlns:a16="http://schemas.microsoft.com/office/drawing/2014/main" id="{7D8F8753-7A75-4789-8C56-167500FE7A3A}"/>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0" name="Oval 24">
              <a:extLst>
                <a:ext uri="{FF2B5EF4-FFF2-40B4-BE49-F238E27FC236}">
                  <a16:creationId xmlns:a16="http://schemas.microsoft.com/office/drawing/2014/main" id="{5D474D75-DA18-4997-B9EB-106233607942}"/>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1" name="Oval 25">
              <a:extLst>
                <a:ext uri="{FF2B5EF4-FFF2-40B4-BE49-F238E27FC236}">
                  <a16:creationId xmlns:a16="http://schemas.microsoft.com/office/drawing/2014/main" id="{1A52FC8A-989B-434D-8DFB-AFFD146824CB}"/>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2" name="Oval 26">
              <a:extLst>
                <a:ext uri="{FF2B5EF4-FFF2-40B4-BE49-F238E27FC236}">
                  <a16:creationId xmlns:a16="http://schemas.microsoft.com/office/drawing/2014/main" id="{FB02DB48-6AD7-41CC-B517-7D6DF984543E}"/>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3" name="Oval 27">
              <a:extLst>
                <a:ext uri="{FF2B5EF4-FFF2-40B4-BE49-F238E27FC236}">
                  <a16:creationId xmlns:a16="http://schemas.microsoft.com/office/drawing/2014/main" id="{3E3D389B-742A-45EB-BEFC-2B2D08B05013}"/>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4" name="Oval 28">
              <a:extLst>
                <a:ext uri="{FF2B5EF4-FFF2-40B4-BE49-F238E27FC236}">
                  <a16:creationId xmlns:a16="http://schemas.microsoft.com/office/drawing/2014/main" id="{BCD3A78E-DF07-4F66-B310-DAA98E83A0A2}"/>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5" name="Oval 29">
              <a:extLst>
                <a:ext uri="{FF2B5EF4-FFF2-40B4-BE49-F238E27FC236}">
                  <a16:creationId xmlns:a16="http://schemas.microsoft.com/office/drawing/2014/main" id="{C1275569-ABC2-4E31-B898-CAB8DA05E5B2}"/>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6" name="Oval 30">
              <a:extLst>
                <a:ext uri="{FF2B5EF4-FFF2-40B4-BE49-F238E27FC236}">
                  <a16:creationId xmlns:a16="http://schemas.microsoft.com/office/drawing/2014/main" id="{2B4CA36A-0218-43AB-AFC4-F4CC9F351E78}"/>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7" name="Oval 31">
              <a:extLst>
                <a:ext uri="{FF2B5EF4-FFF2-40B4-BE49-F238E27FC236}">
                  <a16:creationId xmlns:a16="http://schemas.microsoft.com/office/drawing/2014/main" id="{82593306-5160-4D86-9BCB-B4C777C83808}"/>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8" name="Oval 32">
              <a:extLst>
                <a:ext uri="{FF2B5EF4-FFF2-40B4-BE49-F238E27FC236}">
                  <a16:creationId xmlns:a16="http://schemas.microsoft.com/office/drawing/2014/main" id="{35477A1F-7CCD-47F5-92CB-A0DC0824BCD6}"/>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9" name="Oval 33">
              <a:extLst>
                <a:ext uri="{FF2B5EF4-FFF2-40B4-BE49-F238E27FC236}">
                  <a16:creationId xmlns:a16="http://schemas.microsoft.com/office/drawing/2014/main" id="{BBF007B9-4164-4695-B4F4-AAF51F93421B}"/>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0" name="Oval 34">
              <a:extLst>
                <a:ext uri="{FF2B5EF4-FFF2-40B4-BE49-F238E27FC236}">
                  <a16:creationId xmlns:a16="http://schemas.microsoft.com/office/drawing/2014/main" id="{5D4193E9-23C0-470A-8569-325C4DB70C8A}"/>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1" name="Oval 35">
              <a:extLst>
                <a:ext uri="{FF2B5EF4-FFF2-40B4-BE49-F238E27FC236}">
                  <a16:creationId xmlns:a16="http://schemas.microsoft.com/office/drawing/2014/main" id="{60EF45DF-78E7-4572-AADD-A5A429A309B2}"/>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2" name="Oval 36">
              <a:extLst>
                <a:ext uri="{FF2B5EF4-FFF2-40B4-BE49-F238E27FC236}">
                  <a16:creationId xmlns:a16="http://schemas.microsoft.com/office/drawing/2014/main" id="{FB9898E1-BE3E-4751-9A30-647DEA8C6C23}"/>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3" name="Oval 37">
              <a:extLst>
                <a:ext uri="{FF2B5EF4-FFF2-40B4-BE49-F238E27FC236}">
                  <a16:creationId xmlns:a16="http://schemas.microsoft.com/office/drawing/2014/main" id="{38542853-49C2-4287-BDBF-58C6D7902D38}"/>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4" name="Oval 38">
              <a:extLst>
                <a:ext uri="{FF2B5EF4-FFF2-40B4-BE49-F238E27FC236}">
                  <a16:creationId xmlns:a16="http://schemas.microsoft.com/office/drawing/2014/main" id="{3278899E-1236-4634-961F-96EC3110FF0B}"/>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5" name="Oval 39">
              <a:extLst>
                <a:ext uri="{FF2B5EF4-FFF2-40B4-BE49-F238E27FC236}">
                  <a16:creationId xmlns:a16="http://schemas.microsoft.com/office/drawing/2014/main" id="{3E1BFC10-A481-4E6B-B166-938D724A0A05}"/>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grpSp>
      <p:sp>
        <p:nvSpPr>
          <p:cNvPr id="76" name="Rectangle 3">
            <a:extLst>
              <a:ext uri="{FF2B5EF4-FFF2-40B4-BE49-F238E27FC236}">
                <a16:creationId xmlns:a16="http://schemas.microsoft.com/office/drawing/2014/main" id="{EB51DB7A-EAC7-40D0-BEC0-3E6AF4522710}"/>
              </a:ext>
            </a:extLst>
          </p:cNvPr>
          <p:cNvSpPr>
            <a:spLocks noGrp="1" noChangeArrowheads="1"/>
          </p:cNvSpPr>
          <p:nvPr>
            <p:ph type="ctrTitle"/>
          </p:nvPr>
        </p:nvSpPr>
        <p:spPr>
          <a:xfrm>
            <a:off x="336986" y="329594"/>
            <a:ext cx="5530414" cy="1550916"/>
          </a:xfrm>
        </p:spPr>
        <p:txBody>
          <a:bodyPr/>
          <a:lstStyle>
            <a:lvl1pPr algn="r">
              <a:defRPr sz="4800"/>
            </a:lvl1pPr>
          </a:lstStyle>
          <a:p>
            <a:pPr lvl="0"/>
            <a:r>
              <a:rPr lang="en-US" altLang="en-US" noProof="0" dirty="0"/>
              <a:t>Click to edit Master title style</a:t>
            </a:r>
          </a:p>
        </p:txBody>
      </p:sp>
      <p:sp>
        <p:nvSpPr>
          <p:cNvPr id="77" name="Rectangle 4">
            <a:extLst>
              <a:ext uri="{FF2B5EF4-FFF2-40B4-BE49-F238E27FC236}">
                <a16:creationId xmlns:a16="http://schemas.microsoft.com/office/drawing/2014/main" id="{016679C8-1847-48D1-AE43-5C4B8FAC009A}"/>
              </a:ext>
            </a:extLst>
          </p:cNvPr>
          <p:cNvSpPr>
            <a:spLocks noGrp="1" noChangeArrowheads="1"/>
          </p:cNvSpPr>
          <p:nvPr>
            <p:ph type="subTitle" idx="1"/>
          </p:nvPr>
        </p:nvSpPr>
        <p:spPr>
          <a:xfrm>
            <a:off x="288912" y="2247900"/>
            <a:ext cx="5575354"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pic>
        <p:nvPicPr>
          <p:cNvPr id="78" name="Picture 77" descr="A city skyline with tall buildings&#10;&#10;Description automatically generated with low confidence">
            <a:extLst>
              <a:ext uri="{FF2B5EF4-FFF2-40B4-BE49-F238E27FC236}">
                <a16:creationId xmlns:a16="http://schemas.microsoft.com/office/drawing/2014/main" id="{352A56C8-B175-46CF-A6C8-60C79BE63F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2200" y="2162174"/>
            <a:ext cx="2716145" cy="3514721"/>
          </a:xfrm>
          <a:prstGeom prst="rect">
            <a:avLst/>
          </a:prstGeom>
        </p:spPr>
      </p:pic>
      <p:sp>
        <p:nvSpPr>
          <p:cNvPr id="79" name="Line 40">
            <a:extLst>
              <a:ext uri="{FF2B5EF4-FFF2-40B4-BE49-F238E27FC236}">
                <a16:creationId xmlns:a16="http://schemas.microsoft.com/office/drawing/2014/main" id="{DC6CF6D0-9867-46C8-81EA-87C5F3412143}"/>
              </a:ext>
            </a:extLst>
          </p:cNvPr>
          <p:cNvSpPr>
            <a:spLocks noChangeShapeType="1"/>
          </p:cNvSpPr>
          <p:nvPr userDrawn="1"/>
        </p:nvSpPr>
        <p:spPr bwMode="auto">
          <a:xfrm>
            <a:off x="341603" y="2017712"/>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0" name="Rectangle 6">
            <a:extLst>
              <a:ext uri="{FF2B5EF4-FFF2-40B4-BE49-F238E27FC236}">
                <a16:creationId xmlns:a16="http://schemas.microsoft.com/office/drawing/2014/main" id="{A257056A-132B-438D-AB1F-CF58981B6D17}"/>
              </a:ext>
            </a:extLst>
          </p:cNvPr>
          <p:cNvSpPr>
            <a:spLocks noGrp="1" noChangeArrowheads="1"/>
          </p:cNvSpPr>
          <p:nvPr>
            <p:ph type="ftr" sz="quarter" idx="11"/>
          </p:nvPr>
        </p:nvSpPr>
        <p:spPr>
          <a:xfrm>
            <a:off x="3124200" y="6248400"/>
            <a:ext cx="2895600" cy="457200"/>
          </a:xfrm>
        </p:spPr>
        <p:txBody>
          <a:bodyPr/>
          <a:lstStyle>
            <a:lvl1pPr>
              <a:defRPr dirty="0"/>
            </a:lvl1pPr>
          </a:lstStyle>
          <a:p>
            <a:pPr>
              <a:defRPr/>
            </a:pPr>
            <a:r>
              <a:rPr lang="en-US" altLang="en-US" dirty="0"/>
              <a:t>© 2022 McGraw Hill Education.</a:t>
            </a:r>
          </a:p>
        </p:txBody>
      </p:sp>
    </p:spTree>
    <p:extLst>
      <p:ext uri="{BB962C8B-B14F-4D97-AF65-F5344CB8AC3E}">
        <p14:creationId xmlns:p14="http://schemas.microsoft.com/office/powerpoint/2010/main" val="2866764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DC23A3A-0189-473F-8301-1DD43987E78E}"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D3C4D739-8FC5-45E6-B56F-899E533AFA36}" type="slidenum">
              <a:rPr lang="en-US" altLang="en-US"/>
              <a:pPr>
                <a:defRPr/>
              </a:pPr>
              <a:t>‹#›</a:t>
            </a:fld>
            <a:endParaRPr lang="en-US" altLang="en-US" dirty="0"/>
          </a:p>
        </p:txBody>
      </p:sp>
    </p:spTree>
    <p:extLst>
      <p:ext uri="{BB962C8B-B14F-4D97-AF65-F5344CB8AC3E}">
        <p14:creationId xmlns:p14="http://schemas.microsoft.com/office/powerpoint/2010/main" val="232316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DB1EF213-5F4C-4403-BE47-DD51BE67CCBE}"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981A4B30-AA14-40C5-8F89-D54AEABEF979}" type="slidenum">
              <a:rPr lang="en-US" altLang="en-US"/>
              <a:pPr>
                <a:defRPr/>
              </a:pPr>
              <a:t>‹#›</a:t>
            </a:fld>
            <a:endParaRPr lang="en-US" altLang="en-US" dirty="0"/>
          </a:p>
        </p:txBody>
      </p:sp>
    </p:spTree>
    <p:extLst>
      <p:ext uri="{BB962C8B-B14F-4D97-AF65-F5344CB8AC3E}">
        <p14:creationId xmlns:p14="http://schemas.microsoft.com/office/powerpoint/2010/main" val="340281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A713332-34CD-4138-8749-484DDE987B00}"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224B1435-3A07-4263-AD00-D25C00F1FF82}" type="slidenum">
              <a:rPr lang="en-US" altLang="en-US"/>
              <a:pPr>
                <a:defRPr/>
              </a:pPr>
              <a:t>‹#›</a:t>
            </a:fld>
            <a:endParaRPr lang="en-US" altLang="en-US" dirty="0"/>
          </a:p>
        </p:txBody>
      </p:sp>
    </p:spTree>
    <p:extLst>
      <p:ext uri="{BB962C8B-B14F-4D97-AF65-F5344CB8AC3E}">
        <p14:creationId xmlns:p14="http://schemas.microsoft.com/office/powerpoint/2010/main" val="4045641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2383ACBE-2BE8-4114-AB57-409B04FD8CF8}"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03AFD85C-D290-4748-AE26-49C4B0558C0C}" type="slidenum">
              <a:rPr lang="en-US" altLang="en-US"/>
              <a:pPr>
                <a:defRPr/>
              </a:pPr>
              <a:t>‹#›</a:t>
            </a:fld>
            <a:endParaRPr lang="en-US" altLang="en-US" dirty="0"/>
          </a:p>
        </p:txBody>
      </p:sp>
    </p:spTree>
    <p:extLst>
      <p:ext uri="{BB962C8B-B14F-4D97-AF65-F5344CB8AC3E}">
        <p14:creationId xmlns:p14="http://schemas.microsoft.com/office/powerpoint/2010/main" val="207232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1F0BA7E7-98AE-4132-8930-FD3B05EC5273}"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CAFAEA5D-1471-4354-BC8E-198C43727A9D}" type="slidenum">
              <a:rPr lang="en-US" altLang="en-US"/>
              <a:pPr>
                <a:defRPr/>
              </a:pPr>
              <a:t>‹#›</a:t>
            </a:fld>
            <a:endParaRPr lang="en-US" altLang="en-US" dirty="0"/>
          </a:p>
        </p:txBody>
      </p:sp>
    </p:spTree>
    <p:extLst>
      <p:ext uri="{BB962C8B-B14F-4D97-AF65-F5344CB8AC3E}">
        <p14:creationId xmlns:p14="http://schemas.microsoft.com/office/powerpoint/2010/main" val="4284906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7625E86C-96D0-4D0C-9043-8657AA904B67}" type="datetime1">
              <a:rPr lang="en-US" smtClean="0"/>
              <a:t>3/13/2024</a:t>
            </a:fld>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a:t>
            </a:r>
            <a:fld id="{FCE65CE0-B6F7-4142-999D-B8F864C08696}" type="slidenum">
              <a:rPr lang="en-US" altLang="en-US"/>
              <a:pPr>
                <a:defRPr/>
              </a:pPr>
              <a:t>‹#›</a:t>
            </a:fld>
            <a:endParaRPr lang="en-US" altLang="en-US" dirty="0"/>
          </a:p>
        </p:txBody>
      </p:sp>
    </p:spTree>
    <p:extLst>
      <p:ext uri="{BB962C8B-B14F-4D97-AF65-F5344CB8AC3E}">
        <p14:creationId xmlns:p14="http://schemas.microsoft.com/office/powerpoint/2010/main" val="390053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C867E4E7-0BC9-48CE-B69C-E0B5E8866BA8}" type="datetime1">
              <a:rPr lang="en-US" smtClean="0"/>
              <a:t>3/13/2024</a:t>
            </a:fld>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a:t>
            </a:r>
            <a:fld id="{9E916280-EE3F-4AB4-9D76-A876132F170D}" type="slidenum">
              <a:rPr lang="en-US" altLang="en-US"/>
              <a:pPr>
                <a:defRPr/>
              </a:pPr>
              <a:t>‹#›</a:t>
            </a:fld>
            <a:endParaRPr lang="en-US" altLang="en-US" dirty="0"/>
          </a:p>
        </p:txBody>
      </p:sp>
    </p:spTree>
    <p:extLst>
      <p:ext uri="{BB962C8B-B14F-4D97-AF65-F5344CB8AC3E}">
        <p14:creationId xmlns:p14="http://schemas.microsoft.com/office/powerpoint/2010/main" val="421129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5EB7EB6-4B90-4B0B-8FAA-B6D237155944}" type="datetime1">
              <a:rPr lang="en-US" smtClean="0"/>
              <a:t>3/13/2024</a:t>
            </a:fld>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a:t>
            </a:r>
            <a:fld id="{4823A0BD-9AB8-4677-902F-02063D323BA6}" type="slidenum">
              <a:rPr lang="en-US" altLang="en-US"/>
              <a:pPr>
                <a:defRPr/>
              </a:pPr>
              <a:t>‹#›</a:t>
            </a:fld>
            <a:endParaRPr lang="en-US" altLang="en-US" dirty="0"/>
          </a:p>
        </p:txBody>
      </p:sp>
    </p:spTree>
    <p:extLst>
      <p:ext uri="{BB962C8B-B14F-4D97-AF65-F5344CB8AC3E}">
        <p14:creationId xmlns:p14="http://schemas.microsoft.com/office/powerpoint/2010/main" val="304065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AF9D85A-9128-4E37-BD2B-4D8F50A3CD03}"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3B03B871-A225-45BD-9E4D-B334625973ED}" type="slidenum">
              <a:rPr lang="en-US" altLang="en-US"/>
              <a:pPr>
                <a:defRPr/>
              </a:pPr>
              <a:t>‹#›</a:t>
            </a:fld>
            <a:endParaRPr lang="en-US" altLang="en-US" dirty="0"/>
          </a:p>
        </p:txBody>
      </p:sp>
    </p:spTree>
    <p:extLst>
      <p:ext uri="{BB962C8B-B14F-4D97-AF65-F5344CB8AC3E}">
        <p14:creationId xmlns:p14="http://schemas.microsoft.com/office/powerpoint/2010/main" val="321068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6CBCCB8-C8BF-43C4-B069-4FFBC4EA5C87}"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801DCCF8-C16F-4131-A13A-A9B8F749636F}" type="slidenum">
              <a:rPr lang="en-US" altLang="en-US"/>
              <a:pPr>
                <a:defRPr/>
              </a:pPr>
              <a:t>‹#›</a:t>
            </a:fld>
            <a:endParaRPr lang="en-US" altLang="en-US" dirty="0"/>
          </a:p>
        </p:txBody>
      </p:sp>
    </p:spTree>
    <p:extLst>
      <p:ext uri="{BB962C8B-B14F-4D97-AF65-F5344CB8AC3E}">
        <p14:creationId xmlns:p14="http://schemas.microsoft.com/office/powerpoint/2010/main" val="1275014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7"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latin typeface="+mn-lt"/>
              </a:defRPr>
            </a:lvl1pPr>
          </a:lstStyle>
          <a:p>
            <a:pPr>
              <a:defRPr/>
            </a:pPr>
            <a:fld id="{1AC4C63F-4BE5-4F8C-96C5-1D9C00F66733}" type="datetime1">
              <a:rPr lang="en-US" smtClean="0"/>
              <a:t>3/13/2024</a:t>
            </a:fld>
            <a:endParaRPr lang="en-US" altLang="en-US" dirty="0"/>
          </a:p>
        </p:txBody>
      </p:sp>
      <p:sp>
        <p:nvSpPr>
          <p:cNvPr id="90118"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0119"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atin typeface="+mn-lt"/>
              </a:defRPr>
            </a:lvl1pPr>
          </a:lstStyle>
          <a:p>
            <a:pPr>
              <a:defRPr/>
            </a:pPr>
            <a:r>
              <a:rPr lang="en-US" altLang="en-US" dirty="0"/>
              <a:t>1-</a:t>
            </a:r>
            <a:fld id="{7886A96B-D86F-4436-9B73-6A343CFA1061}" type="slidenum">
              <a:rPr lang="en-US" altLang="en-US"/>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grpSp>
    </p:spTree>
  </p:cSld>
  <p:clrMap bg1="lt1" tx1="dk1" bg2="lt2" tx2="dk2" accent1="accent1" accent2="accent2" accent3="accent3" accent4="accent4" accent5="accent5" accent6="accent6" hlink="hlink" folHlink="folHlink"/>
  <p:sldLayoutIdLst>
    <p:sldLayoutId id="2147483678"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t>Chapter Fourteen</a:t>
            </a:r>
          </a:p>
        </p:txBody>
      </p:sp>
      <p:sp>
        <p:nvSpPr>
          <p:cNvPr id="3075" name="Rectangle 5"/>
          <p:cNvSpPr>
            <a:spLocks noGrp="1" noChangeArrowheads="1"/>
          </p:cNvSpPr>
          <p:nvPr>
            <p:ph type="subTitle" idx="1"/>
          </p:nvPr>
        </p:nvSpPr>
        <p:spPr/>
        <p:txBody>
          <a:bodyPr/>
          <a:lstStyle/>
          <a:p>
            <a:pPr>
              <a:spcBef>
                <a:spcPct val="50000"/>
              </a:spcBef>
              <a:buClrTx/>
              <a:buSzTx/>
              <a:buFontTx/>
              <a:buNone/>
            </a:pPr>
            <a:r>
              <a:rPr lang="en-US" altLang="en-US" sz="4500" dirty="0"/>
              <a:t>Other Lending Institutions: Savings Institutions, Credit Unions, and Finance Companies</a:t>
            </a:r>
          </a:p>
          <a:p>
            <a:pPr eaLnBrk="1" hangingPunct="1"/>
            <a:endParaRPr lang="en-US" altLang="en-US" sz="4500" dirty="0"/>
          </a:p>
        </p:txBody>
      </p:sp>
      <p:sp>
        <p:nvSpPr>
          <p:cNvPr id="2" name="Content Placeholder 1">
            <a:extLst>
              <a:ext uri="{FF2B5EF4-FFF2-40B4-BE49-F238E27FC236}">
                <a16:creationId xmlns:a16="http://schemas.microsoft.com/office/drawing/2014/main" id="{86AD662F-334C-47C1-8EE8-85BE0FB84FBA}"/>
              </a:ext>
            </a:extLst>
          </p:cNvPr>
          <p:cNvSpPr txBox="1">
            <a:spLocks/>
          </p:cNvSpPr>
          <p:nvPr/>
        </p:nvSpPr>
        <p:spPr bwMode="auto">
          <a:xfrm>
            <a:off x="315913" y="6392777"/>
            <a:ext cx="8617072" cy="32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000" kern="1200" dirty="0">
                <a:solidFill>
                  <a:schemeClr val="tx1"/>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dirty="0">
                <a:latin typeface="+mj-lt"/>
                <a:cs typeface="Calibri" panose="020F0502020204030204" pitchFamily="34" charset="0"/>
              </a:rPr>
              <a:t>©McGraw Hill LLC. All rights reserved. No reproduction or distribution without the prior written consent of McGraw Hill. </a:t>
            </a:r>
          </a:p>
          <a:p>
            <a:pPr algn="l"/>
            <a:endParaRPr lang="en-US" dirty="0">
              <a:latin typeface="+mj-lt"/>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7732" name="Rectangle 2"/>
          <p:cNvSpPr>
            <a:spLocks noGrp="1" noChangeArrowheads="1"/>
          </p:cNvSpPr>
          <p:nvPr>
            <p:ph type="title" idx="4294967295"/>
          </p:nvPr>
        </p:nvSpPr>
        <p:spPr/>
        <p:txBody>
          <a:bodyPr anchor="ctr"/>
          <a:lstStyle/>
          <a:p>
            <a:pPr eaLnBrk="1" hangingPunct="1">
              <a:defRPr/>
            </a:pPr>
            <a:r>
              <a:rPr lang="en-US" sz="3500" dirty="0"/>
              <a:t>Savings Institutions Recent Performance</a:t>
            </a:r>
          </a:p>
        </p:txBody>
      </p:sp>
      <p:sp>
        <p:nvSpPr>
          <p:cNvPr id="12293" name="Rectangle 3"/>
          <p:cNvSpPr>
            <a:spLocks noGrp="1" noChangeArrowheads="1"/>
          </p:cNvSpPr>
          <p:nvPr>
            <p:ph type="body" sz="half" idx="4294967295"/>
          </p:nvPr>
        </p:nvSpPr>
        <p:spPr>
          <a:xfrm>
            <a:off x="132202" y="1719262"/>
            <a:ext cx="8835527"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Savings institutions had record profits in the mid- to late 1990s, as interest rates remained low and the U.S. economy prospered </a:t>
            </a:r>
          </a:p>
          <a:p>
            <a:pPr lvl="1" eaLnBrk="1" hangingPunct="1">
              <a:lnSpc>
                <a:spcPct val="90000"/>
              </a:lnSpc>
            </a:pPr>
            <a:r>
              <a:rPr lang="en-US" altLang="en-US" sz="1900" dirty="0"/>
              <a:t>1999: $10.7 billion in net income (NI) and an annualized ROA of 1.00%</a:t>
            </a:r>
          </a:p>
          <a:p>
            <a:pPr eaLnBrk="1" hangingPunct="1">
              <a:lnSpc>
                <a:spcPct val="90000"/>
              </a:lnSpc>
            </a:pPr>
            <a:r>
              <a:rPr lang="en-US" altLang="en-US" sz="2200" dirty="0"/>
              <a:t>Downturn in the U.S. economy resulted in a decline in savings institutions’ profitability in 2000</a:t>
            </a:r>
          </a:p>
          <a:p>
            <a:pPr lvl="1" eaLnBrk="1" hangingPunct="1">
              <a:lnSpc>
                <a:spcPct val="90000"/>
              </a:lnSpc>
            </a:pPr>
            <a:r>
              <a:rPr lang="en-US" altLang="en-US" sz="1900" dirty="0"/>
              <a:t>2000: ROA and ROE fell slightly to 0.92% and 11.14%, respectively</a:t>
            </a:r>
          </a:p>
          <a:p>
            <a:pPr eaLnBrk="1" hangingPunct="1">
              <a:lnSpc>
                <a:spcPct val="90000"/>
              </a:lnSpc>
            </a:pPr>
            <a:r>
              <a:rPr lang="en-US" altLang="en-US" sz="2200" dirty="0"/>
              <a:t>In the early 2000s, the industry’s net interest margins rose</a:t>
            </a:r>
          </a:p>
          <a:p>
            <a:pPr lvl="1" eaLnBrk="1" hangingPunct="1">
              <a:lnSpc>
                <a:spcPct val="90000"/>
              </a:lnSpc>
            </a:pPr>
            <a:r>
              <a:rPr lang="en-US" altLang="en-US" sz="1900" dirty="0"/>
              <a:t>2001-2003: ROA and ROE rose to record levels each year </a:t>
            </a:r>
          </a:p>
          <a:p>
            <a:pPr eaLnBrk="1" hangingPunct="1">
              <a:lnSpc>
                <a:spcPct val="90000"/>
              </a:lnSpc>
            </a:pPr>
            <a:r>
              <a:rPr lang="en-US" altLang="en-US" sz="2200" dirty="0"/>
              <a:t>In the late 2000s, U.S. economy experienced strongest recession since the Great Depression</a:t>
            </a:r>
          </a:p>
          <a:p>
            <a:pPr lvl="1" eaLnBrk="1" hangingPunct="1">
              <a:lnSpc>
                <a:spcPct val="90000"/>
              </a:lnSpc>
            </a:pPr>
            <a:r>
              <a:rPr lang="en-US" altLang="en-US" sz="1900" dirty="0"/>
              <a:t>2008: NI was -$8.6 billion, the first negative earnings year since 1991</a:t>
            </a:r>
          </a:p>
          <a:p>
            <a:pPr eaLnBrk="1" hangingPunct="1">
              <a:lnSpc>
                <a:spcPct val="90000"/>
              </a:lnSpc>
            </a:pPr>
            <a:r>
              <a:rPr lang="en-US" altLang="en-US" sz="2200" dirty="0"/>
              <a:t>As economy improved in second half of 2009 through 2013, so did performance, and the trend continued into 2010</a:t>
            </a:r>
          </a:p>
          <a:p>
            <a:pPr lvl="1" eaLnBrk="1" hangingPunct="1">
              <a:lnSpc>
                <a:spcPct val="90000"/>
              </a:lnSpc>
            </a:pPr>
            <a:r>
              <a:rPr lang="en-US" altLang="en-US" sz="1900" dirty="0"/>
              <a:t>2021: ROA was 1.11% and ROE was 11.30%</a:t>
            </a:r>
          </a:p>
          <a:p>
            <a:pPr lvl="1" eaLnBrk="1" hangingPunct="1">
              <a:lnSpc>
                <a:spcPct val="90000"/>
              </a:lnSpc>
            </a:pPr>
            <a:endParaRPr lang="en-US" altLang="en-US" sz="1900" dirty="0"/>
          </a:p>
        </p:txBody>
      </p:sp>
      <p:sp>
        <p:nvSpPr>
          <p:cNvPr id="7" name="Footer Placeholder 3">
            <a:extLst>
              <a:ext uri="{FF2B5EF4-FFF2-40B4-BE49-F238E27FC236}">
                <a16:creationId xmlns:a16="http://schemas.microsoft.com/office/drawing/2014/main" id="{2D229962-F539-456A-B14E-ACC6D867198F}"/>
              </a:ext>
            </a:extLst>
          </p:cNvPr>
          <p:cNvSpPr>
            <a:spLocks noGrp="1"/>
          </p:cNvSpPr>
          <p:nvPr>
            <p:ph type="ftr" sz="quarter" idx="11"/>
          </p:nvPr>
        </p:nvSpPr>
        <p:spPr>
          <a:xfrm>
            <a:off x="1048575" y="6574155"/>
            <a:ext cx="70027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0AD6347D-7CDD-4F0E-9A19-95C7723EB770}"/>
              </a:ext>
            </a:extLst>
          </p:cNvPr>
          <p:cNvSpPr>
            <a:spLocks noGrp="1"/>
          </p:cNvSpPr>
          <p:nvPr>
            <p:ph type="sldNum" sz="quarter" idx="12"/>
          </p:nvPr>
        </p:nvSpPr>
        <p:spPr>
          <a:xfrm>
            <a:off x="6523222" y="6569075"/>
            <a:ext cx="2133600" cy="273050"/>
          </a:xfrm>
        </p:spPr>
        <p:txBody>
          <a:bodyPr/>
          <a:lstStyle/>
          <a:p>
            <a:pPr>
              <a:defRPr/>
            </a:pPr>
            <a:r>
              <a:rPr lang="en-US" altLang="en-US" dirty="0"/>
              <a:t>14-10</a:t>
            </a:r>
          </a:p>
        </p:txBody>
      </p:sp>
    </p:spTree>
    <p:extLst>
      <p:ext uri="{BB962C8B-B14F-4D97-AF65-F5344CB8AC3E}">
        <p14:creationId xmlns:p14="http://schemas.microsoft.com/office/powerpoint/2010/main" val="168395723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80" name="Rectangle 2"/>
          <p:cNvSpPr>
            <a:spLocks noGrp="1" noChangeArrowheads="1"/>
          </p:cNvSpPr>
          <p:nvPr>
            <p:ph type="title"/>
          </p:nvPr>
        </p:nvSpPr>
        <p:spPr>
          <a:xfrm>
            <a:off x="457200" y="287491"/>
            <a:ext cx="7543800" cy="1295400"/>
          </a:xfrm>
        </p:spPr>
        <p:txBody>
          <a:bodyPr anchor="ctr"/>
          <a:lstStyle/>
          <a:p>
            <a:pPr eaLnBrk="1" hangingPunct="1">
              <a:defRPr/>
            </a:pPr>
            <a:r>
              <a:rPr lang="en-US" sz="3300" dirty="0"/>
              <a:t>Selected Indicators for U.S. Savings Institutions, 1989 through 2021</a:t>
            </a:r>
          </a:p>
        </p:txBody>
      </p:sp>
      <p:sp>
        <p:nvSpPr>
          <p:cNvPr id="7" name="Footer Placeholder 3">
            <a:extLst>
              <a:ext uri="{FF2B5EF4-FFF2-40B4-BE49-F238E27FC236}">
                <a16:creationId xmlns:a16="http://schemas.microsoft.com/office/drawing/2014/main" id="{94016922-FCEC-48EE-B50A-9A52BD801F1D}"/>
              </a:ext>
            </a:extLst>
          </p:cNvPr>
          <p:cNvSpPr>
            <a:spLocks noGrp="1"/>
          </p:cNvSpPr>
          <p:nvPr>
            <p:ph type="ftr" sz="quarter" idx="11"/>
          </p:nvPr>
        </p:nvSpPr>
        <p:spPr>
          <a:xfrm>
            <a:off x="762000" y="6576060"/>
            <a:ext cx="762000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34516E9A-30E3-41AD-BACE-825FB3116BD7}"/>
              </a:ext>
            </a:extLst>
          </p:cNvPr>
          <p:cNvSpPr>
            <a:spLocks noGrp="1"/>
          </p:cNvSpPr>
          <p:nvPr>
            <p:ph type="sldNum" sz="quarter" idx="12"/>
          </p:nvPr>
        </p:nvSpPr>
        <p:spPr>
          <a:xfrm>
            <a:off x="6523222" y="6569075"/>
            <a:ext cx="2133600" cy="273050"/>
          </a:xfrm>
        </p:spPr>
        <p:txBody>
          <a:bodyPr/>
          <a:lstStyle/>
          <a:p>
            <a:pPr>
              <a:defRPr/>
            </a:pPr>
            <a:r>
              <a:rPr lang="en-US" altLang="en-US" dirty="0"/>
              <a:t>14-11</a:t>
            </a:r>
          </a:p>
        </p:txBody>
      </p:sp>
      <p:sp>
        <p:nvSpPr>
          <p:cNvPr id="3" name="Content Placeholder 2">
            <a:extLst>
              <a:ext uri="{FF2B5EF4-FFF2-40B4-BE49-F238E27FC236}">
                <a16:creationId xmlns:a16="http://schemas.microsoft.com/office/drawing/2014/main" id="{156D914A-C646-4278-D8EF-CA733594F550}"/>
              </a:ext>
            </a:extLst>
          </p:cNvPr>
          <p:cNvSpPr>
            <a:spLocks noGrp="1"/>
          </p:cNvSpPr>
          <p:nvPr>
            <p:ph idx="1"/>
          </p:nvPr>
        </p:nvSpPr>
        <p:spPr/>
        <p:txBody>
          <a:bodyPr/>
          <a:lstStyle/>
          <a:p>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3636" name="Rectangle 2"/>
          <p:cNvSpPr>
            <a:spLocks noGrp="1" noChangeArrowheads="1"/>
          </p:cNvSpPr>
          <p:nvPr>
            <p:ph type="title"/>
          </p:nvPr>
        </p:nvSpPr>
        <p:spPr>
          <a:xfrm>
            <a:off x="457200" y="-45443"/>
            <a:ext cx="7543800" cy="1295400"/>
          </a:xfrm>
        </p:spPr>
        <p:txBody>
          <a:bodyPr anchor="ctr"/>
          <a:lstStyle/>
          <a:p>
            <a:pPr eaLnBrk="1" hangingPunct="1">
              <a:defRPr/>
            </a:pPr>
            <a:r>
              <a:rPr lang="en-US" sz="3500" dirty="0"/>
              <a:t>U.S. Saving Institution Asset Concentration, 1992 versus 2021</a:t>
            </a:r>
          </a:p>
        </p:txBody>
      </p:sp>
      <p:sp>
        <p:nvSpPr>
          <p:cNvPr id="8" name="Footer Placeholder 3">
            <a:extLst>
              <a:ext uri="{FF2B5EF4-FFF2-40B4-BE49-F238E27FC236}">
                <a16:creationId xmlns:a16="http://schemas.microsoft.com/office/drawing/2014/main" id="{CD91F078-00DB-426C-B19C-3860E77C45C2}"/>
              </a:ext>
            </a:extLst>
          </p:cNvPr>
          <p:cNvSpPr>
            <a:spLocks noGrp="1"/>
          </p:cNvSpPr>
          <p:nvPr>
            <p:ph type="ftr" sz="quarter" idx="11"/>
          </p:nvPr>
        </p:nvSpPr>
        <p:spPr>
          <a:xfrm>
            <a:off x="678180" y="6569075"/>
            <a:ext cx="7787640" cy="304800"/>
          </a:xfrm>
        </p:spPr>
        <p:txBody>
          <a:bodyPr/>
          <a:lstStyle/>
          <a:p>
            <a:pPr>
              <a:defRPr/>
            </a:pPr>
            <a:r>
              <a:rPr lang="en-US" altLang="en-US" dirty="0"/>
              <a:t>©McGraw Hill LLC. All rights reserved. No reproduction or distribution without the prior written consent of McGraw Hill. </a:t>
            </a:r>
          </a:p>
        </p:txBody>
      </p:sp>
      <p:sp>
        <p:nvSpPr>
          <p:cNvPr id="9" name="Slide Number Placeholder 2">
            <a:extLst>
              <a:ext uri="{FF2B5EF4-FFF2-40B4-BE49-F238E27FC236}">
                <a16:creationId xmlns:a16="http://schemas.microsoft.com/office/drawing/2014/main" id="{BDE9910D-092E-489E-B8E0-F4D21EAED590}"/>
              </a:ext>
            </a:extLst>
          </p:cNvPr>
          <p:cNvSpPr>
            <a:spLocks noGrp="1"/>
          </p:cNvSpPr>
          <p:nvPr>
            <p:ph type="sldNum" sz="quarter" idx="12"/>
          </p:nvPr>
        </p:nvSpPr>
        <p:spPr>
          <a:xfrm>
            <a:off x="6523222" y="6569075"/>
            <a:ext cx="2133600" cy="273050"/>
          </a:xfrm>
        </p:spPr>
        <p:txBody>
          <a:bodyPr/>
          <a:lstStyle/>
          <a:p>
            <a:pPr>
              <a:defRPr/>
            </a:pPr>
            <a:r>
              <a:rPr lang="en-US" altLang="en-US" dirty="0"/>
              <a:t>14-12</a:t>
            </a:r>
          </a:p>
        </p:txBody>
      </p:sp>
      <p:sp>
        <p:nvSpPr>
          <p:cNvPr id="3" name="Content Placeholder 2">
            <a:extLst>
              <a:ext uri="{FF2B5EF4-FFF2-40B4-BE49-F238E27FC236}">
                <a16:creationId xmlns:a16="http://schemas.microsoft.com/office/drawing/2014/main" id="{2F48A040-8174-26C8-D7AF-36E5404C4071}"/>
              </a:ext>
            </a:extLst>
          </p:cNvPr>
          <p:cNvSpPr>
            <a:spLocks noGrp="1"/>
          </p:cNvSpPr>
          <p:nvPr>
            <p:ph idx="1"/>
          </p:nvPr>
        </p:nvSpPr>
        <p:spPr/>
        <p:txBody>
          <a:bodyPr/>
          <a:lstStyle/>
          <a:p>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61828" name="Rectangle 2"/>
          <p:cNvSpPr>
            <a:spLocks noGrp="1" noChangeArrowheads="1"/>
          </p:cNvSpPr>
          <p:nvPr>
            <p:ph type="title" idx="4294967295"/>
          </p:nvPr>
        </p:nvSpPr>
        <p:spPr/>
        <p:txBody>
          <a:bodyPr anchor="ctr"/>
          <a:lstStyle/>
          <a:p>
            <a:pPr eaLnBrk="1" hangingPunct="1">
              <a:defRPr/>
            </a:pPr>
            <a:r>
              <a:rPr lang="en-US" sz="3500" dirty="0"/>
              <a:t>Credit Unions (CUs)</a:t>
            </a:r>
          </a:p>
        </p:txBody>
      </p:sp>
      <p:sp>
        <p:nvSpPr>
          <p:cNvPr id="14341" name="Rectangle 3"/>
          <p:cNvSpPr>
            <a:spLocks noGrp="1" noChangeArrowheads="1"/>
          </p:cNvSpPr>
          <p:nvPr>
            <p:ph type="body" sz="half" idx="4294967295"/>
          </p:nvPr>
        </p:nvSpPr>
        <p:spPr>
          <a:xfrm>
            <a:off x="231354" y="1719262"/>
            <a:ext cx="8681292"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b="1" dirty="0"/>
              <a:t>Credit unions (CUs) </a:t>
            </a:r>
            <a:r>
              <a:rPr lang="en-US" altLang="en-US" sz="2200" dirty="0"/>
              <a:t>are nonprofit depository institutions mutually organized and owned by their members (depositors)</a:t>
            </a:r>
          </a:p>
          <a:p>
            <a:pPr eaLnBrk="1" hangingPunct="1">
              <a:lnSpc>
                <a:spcPct val="90000"/>
              </a:lnSpc>
            </a:pPr>
            <a:r>
              <a:rPr lang="en-US" altLang="en-US" sz="2200" dirty="0"/>
              <a:t>First established in the early 1900s as self-help organizations</a:t>
            </a:r>
          </a:p>
          <a:p>
            <a:pPr lvl="1" eaLnBrk="1" hangingPunct="1">
              <a:lnSpc>
                <a:spcPct val="90000"/>
              </a:lnSpc>
            </a:pPr>
            <a:r>
              <a:rPr lang="en-US" altLang="en-US" sz="2000" dirty="0"/>
              <a:t>Members were expected to deposit savings in the CU, and these funds were lent only to other members</a:t>
            </a:r>
          </a:p>
          <a:p>
            <a:pPr eaLnBrk="1" hangingPunct="1">
              <a:lnSpc>
                <a:spcPct val="90000"/>
              </a:lnSpc>
            </a:pPr>
            <a:r>
              <a:rPr lang="en-US" altLang="en-US" sz="2200" dirty="0"/>
              <a:t>CUs are prohibited from serving the general public; members are required to have a common bond of occupation, association, or cover a well-defined neighborhood, community or rural district</a:t>
            </a:r>
          </a:p>
          <a:p>
            <a:pPr lvl="1" eaLnBrk="1" hangingPunct="1">
              <a:lnSpc>
                <a:spcPct val="90000"/>
              </a:lnSpc>
            </a:pPr>
            <a:r>
              <a:rPr lang="en-US" altLang="en-US" sz="2000" dirty="0"/>
              <a:t>E.g., university-affiliated CUs, police CUs, etc.</a:t>
            </a:r>
          </a:p>
          <a:p>
            <a:pPr eaLnBrk="1" hangingPunct="1">
              <a:lnSpc>
                <a:spcPct val="90000"/>
              </a:lnSpc>
            </a:pPr>
            <a:r>
              <a:rPr lang="en-US" altLang="en-US" sz="2200" dirty="0"/>
              <a:t>Primary objective is to satisfy depository and borrowing needs of members</a:t>
            </a:r>
          </a:p>
          <a:p>
            <a:pPr eaLnBrk="1" hangingPunct="1">
              <a:lnSpc>
                <a:spcPct val="90000"/>
              </a:lnSpc>
            </a:pPr>
            <a:r>
              <a:rPr lang="en-US" altLang="en-US" sz="2200" dirty="0"/>
              <a:t>Earnings of CUs are not taxed, given they are nonprofits</a:t>
            </a:r>
          </a:p>
          <a:p>
            <a:pPr lvl="1" eaLnBrk="1" hangingPunct="1">
              <a:lnSpc>
                <a:spcPct val="90000"/>
              </a:lnSpc>
            </a:pPr>
            <a:r>
              <a:rPr lang="en-US" altLang="en-US" sz="2000" dirty="0"/>
              <a:t>May offer higher interest rates on deposits and charge lower rates on some types of loans compared to banks and savings institutions</a:t>
            </a:r>
          </a:p>
        </p:txBody>
      </p:sp>
      <p:sp>
        <p:nvSpPr>
          <p:cNvPr id="7" name="Footer Placeholder 3">
            <a:extLst>
              <a:ext uri="{FF2B5EF4-FFF2-40B4-BE49-F238E27FC236}">
                <a16:creationId xmlns:a16="http://schemas.microsoft.com/office/drawing/2014/main" id="{365115D5-1EF9-417F-AECC-4F2F91CA78AE}"/>
              </a:ext>
            </a:extLst>
          </p:cNvPr>
          <p:cNvSpPr>
            <a:spLocks noGrp="1"/>
          </p:cNvSpPr>
          <p:nvPr>
            <p:ph type="ftr" sz="quarter" idx="11"/>
          </p:nvPr>
        </p:nvSpPr>
        <p:spPr>
          <a:xfrm>
            <a:off x="1257300" y="6583362"/>
            <a:ext cx="681990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37D0D912-8B9B-4E9F-8ECD-B417B853FF7B}"/>
              </a:ext>
            </a:extLst>
          </p:cNvPr>
          <p:cNvSpPr>
            <a:spLocks noGrp="1"/>
          </p:cNvSpPr>
          <p:nvPr>
            <p:ph type="sldNum" sz="quarter" idx="12"/>
          </p:nvPr>
        </p:nvSpPr>
        <p:spPr>
          <a:xfrm>
            <a:off x="6523222" y="6569075"/>
            <a:ext cx="2133600" cy="273050"/>
          </a:xfrm>
        </p:spPr>
        <p:txBody>
          <a:bodyPr/>
          <a:lstStyle/>
          <a:p>
            <a:pPr>
              <a:defRPr/>
            </a:pPr>
            <a:r>
              <a:rPr lang="en-US" altLang="en-US" dirty="0"/>
              <a:t>14-13</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3636" name="Rectangle 2"/>
          <p:cNvSpPr>
            <a:spLocks noGrp="1" noChangeArrowheads="1"/>
          </p:cNvSpPr>
          <p:nvPr>
            <p:ph type="title"/>
          </p:nvPr>
        </p:nvSpPr>
        <p:spPr>
          <a:xfrm>
            <a:off x="457200" y="204788"/>
            <a:ext cx="7543800" cy="1295400"/>
          </a:xfrm>
        </p:spPr>
        <p:txBody>
          <a:bodyPr anchor="ctr"/>
          <a:lstStyle/>
          <a:p>
            <a:pPr eaLnBrk="1" hangingPunct="1">
              <a:defRPr/>
            </a:pPr>
            <a:r>
              <a:rPr lang="en-US" sz="3500" dirty="0"/>
              <a:t>Comparison of Average Savings, Deposits, and Loan Rates at CUs and Banks, December 2022</a:t>
            </a:r>
          </a:p>
        </p:txBody>
      </p:sp>
      <p:sp>
        <p:nvSpPr>
          <p:cNvPr id="8" name="Footer Placeholder 3">
            <a:extLst>
              <a:ext uri="{FF2B5EF4-FFF2-40B4-BE49-F238E27FC236}">
                <a16:creationId xmlns:a16="http://schemas.microsoft.com/office/drawing/2014/main" id="{CD91F078-00DB-426C-B19C-3860E77C45C2}"/>
              </a:ext>
            </a:extLst>
          </p:cNvPr>
          <p:cNvSpPr>
            <a:spLocks noGrp="1"/>
          </p:cNvSpPr>
          <p:nvPr>
            <p:ph type="ftr" sz="quarter" idx="11"/>
          </p:nvPr>
        </p:nvSpPr>
        <p:spPr>
          <a:xfrm>
            <a:off x="1037828" y="6569075"/>
            <a:ext cx="7063740" cy="304800"/>
          </a:xfrm>
        </p:spPr>
        <p:txBody>
          <a:bodyPr/>
          <a:lstStyle/>
          <a:p>
            <a:pPr>
              <a:defRPr/>
            </a:pPr>
            <a:r>
              <a:rPr lang="en-US" altLang="en-US" dirty="0"/>
              <a:t>©McGraw Hill LLC. All rights reserved. No reproduction or distribution without the prior written consent of McGraw Hill. </a:t>
            </a:r>
          </a:p>
        </p:txBody>
      </p:sp>
      <p:sp>
        <p:nvSpPr>
          <p:cNvPr id="9" name="Slide Number Placeholder 2">
            <a:extLst>
              <a:ext uri="{FF2B5EF4-FFF2-40B4-BE49-F238E27FC236}">
                <a16:creationId xmlns:a16="http://schemas.microsoft.com/office/drawing/2014/main" id="{BDE9910D-092E-489E-B8E0-F4D21EAED590}"/>
              </a:ext>
            </a:extLst>
          </p:cNvPr>
          <p:cNvSpPr>
            <a:spLocks noGrp="1"/>
          </p:cNvSpPr>
          <p:nvPr>
            <p:ph type="sldNum" sz="quarter" idx="12"/>
          </p:nvPr>
        </p:nvSpPr>
        <p:spPr>
          <a:xfrm>
            <a:off x="6523222" y="6569075"/>
            <a:ext cx="2133600" cy="273050"/>
          </a:xfrm>
        </p:spPr>
        <p:txBody>
          <a:bodyPr/>
          <a:lstStyle/>
          <a:p>
            <a:pPr>
              <a:defRPr/>
            </a:pPr>
            <a:r>
              <a:rPr lang="en-US" altLang="en-US" dirty="0"/>
              <a:t>14-14</a:t>
            </a:r>
          </a:p>
        </p:txBody>
      </p:sp>
      <p:sp>
        <p:nvSpPr>
          <p:cNvPr id="3" name="Content Placeholder 2">
            <a:extLst>
              <a:ext uri="{FF2B5EF4-FFF2-40B4-BE49-F238E27FC236}">
                <a16:creationId xmlns:a16="http://schemas.microsoft.com/office/drawing/2014/main" id="{96AE8B84-47D2-C37F-3E2B-D6FB4864CEE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2799659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63876" name="Rectangle 2"/>
          <p:cNvSpPr>
            <a:spLocks noGrp="1" noChangeArrowheads="1"/>
          </p:cNvSpPr>
          <p:nvPr>
            <p:ph type="title" idx="4294967295"/>
          </p:nvPr>
        </p:nvSpPr>
        <p:spPr/>
        <p:txBody>
          <a:bodyPr anchor="ctr"/>
          <a:lstStyle/>
          <a:p>
            <a:pPr eaLnBrk="1" hangingPunct="1">
              <a:defRPr/>
            </a:pPr>
            <a:r>
              <a:rPr lang="en-US" sz="3500" dirty="0"/>
              <a:t>Credit Unions (CUs) </a:t>
            </a:r>
            <a:br>
              <a:rPr lang="en-US" sz="3500" dirty="0"/>
            </a:br>
            <a:r>
              <a:rPr lang="en-US" sz="3500" dirty="0"/>
              <a:t>(Continued)</a:t>
            </a:r>
          </a:p>
        </p:txBody>
      </p:sp>
      <p:sp>
        <p:nvSpPr>
          <p:cNvPr id="15365" name="Rectangle 3"/>
          <p:cNvSpPr>
            <a:spLocks noGrp="1" noChangeArrowheads="1"/>
          </p:cNvSpPr>
          <p:nvPr>
            <p:ph type="body" sz="half" idx="4294967295"/>
          </p:nvPr>
        </p:nvSpPr>
        <p:spPr>
          <a:xfrm>
            <a:off x="187287" y="1719262"/>
            <a:ext cx="8725359"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Most numerous of all depository institutions</a:t>
            </a:r>
          </a:p>
          <a:p>
            <a:pPr lvl="1" eaLnBrk="1" hangingPunct="1"/>
            <a:r>
              <a:rPr lang="en-US" altLang="en-US" sz="2100" dirty="0"/>
              <a:t>4,760 CUs in 2022</a:t>
            </a:r>
          </a:p>
          <a:p>
            <a:pPr lvl="1" eaLnBrk="1" hangingPunct="1"/>
            <a:r>
              <a:rPr lang="en-US" altLang="en-US" sz="2100" dirty="0"/>
              <a:t>135.3 million members</a:t>
            </a:r>
          </a:p>
          <a:p>
            <a:pPr marL="344487" lvl="1" indent="0" eaLnBrk="1" hangingPunct="1">
              <a:buNone/>
            </a:pPr>
            <a:endParaRPr lang="en-US" altLang="en-US" sz="2100" dirty="0"/>
          </a:p>
          <a:p>
            <a:pPr eaLnBrk="1" hangingPunct="1"/>
            <a:r>
              <a:rPr lang="en-US" altLang="en-US" sz="2300" dirty="0"/>
              <a:t>Less affected by the crises that affected commercial banks and savings institutions in the 1980s and late 2000s</a:t>
            </a:r>
          </a:p>
          <a:p>
            <a:pPr lvl="1" eaLnBrk="1" hangingPunct="1"/>
            <a:r>
              <a:rPr lang="en-US" altLang="en-US" sz="2100" dirty="0"/>
              <a:t>Traditionally, more than 40% of their assets have been in small (less than $10,000) consumer loans, which are funded by member deposits</a:t>
            </a:r>
          </a:p>
          <a:p>
            <a:pPr lvl="1" eaLnBrk="1" hangingPunct="1"/>
            <a:r>
              <a:rPr lang="en-US" altLang="en-US" sz="2100" dirty="0"/>
              <a:t>Relatively matched credit risk and maturity in the asset and liability portfolios left CUs less exposed to credit and interest rate risk </a:t>
            </a:r>
          </a:p>
          <a:p>
            <a:pPr marL="0" indent="0" eaLnBrk="1" hangingPunct="1">
              <a:buNone/>
            </a:pPr>
            <a:endParaRPr lang="en-US" altLang="en-US" sz="2000" dirty="0"/>
          </a:p>
          <a:p>
            <a:pPr marL="0" indent="0" eaLnBrk="1" hangingPunct="1">
              <a:buNone/>
            </a:pPr>
            <a:endParaRPr lang="en-US" altLang="en-US" sz="2200" dirty="0"/>
          </a:p>
        </p:txBody>
      </p:sp>
      <p:sp>
        <p:nvSpPr>
          <p:cNvPr id="7" name="Footer Placeholder 3">
            <a:extLst>
              <a:ext uri="{FF2B5EF4-FFF2-40B4-BE49-F238E27FC236}">
                <a16:creationId xmlns:a16="http://schemas.microsoft.com/office/drawing/2014/main" id="{36082201-61E3-4FC1-B72F-62597147F0B2}"/>
              </a:ext>
            </a:extLst>
          </p:cNvPr>
          <p:cNvSpPr>
            <a:spLocks noGrp="1"/>
          </p:cNvSpPr>
          <p:nvPr>
            <p:ph type="ftr" sz="quarter" idx="11"/>
          </p:nvPr>
        </p:nvSpPr>
        <p:spPr>
          <a:xfrm>
            <a:off x="998220" y="6583362"/>
            <a:ext cx="714756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855FFAB-03C5-4244-B6D6-0DD66E184738}"/>
              </a:ext>
            </a:extLst>
          </p:cNvPr>
          <p:cNvSpPr>
            <a:spLocks noGrp="1"/>
          </p:cNvSpPr>
          <p:nvPr>
            <p:ph type="sldNum" sz="quarter" idx="12"/>
          </p:nvPr>
        </p:nvSpPr>
        <p:spPr>
          <a:xfrm>
            <a:off x="6523222" y="6569075"/>
            <a:ext cx="2133600" cy="273050"/>
          </a:xfrm>
        </p:spPr>
        <p:txBody>
          <a:bodyPr/>
          <a:lstStyle/>
          <a:p>
            <a:pPr>
              <a:defRPr/>
            </a:pPr>
            <a:r>
              <a:rPr lang="en-US" altLang="en-US" dirty="0"/>
              <a:t>14-15</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67972" name="Rectangle 2"/>
          <p:cNvSpPr>
            <a:spLocks noGrp="1" noChangeArrowheads="1"/>
          </p:cNvSpPr>
          <p:nvPr>
            <p:ph type="title" idx="4294967295"/>
          </p:nvPr>
        </p:nvSpPr>
        <p:spPr/>
        <p:txBody>
          <a:bodyPr anchor="ctr"/>
          <a:lstStyle/>
          <a:p>
            <a:pPr eaLnBrk="1" hangingPunct="1">
              <a:defRPr/>
            </a:pPr>
            <a:r>
              <a:rPr lang="en-US" sz="3500" dirty="0"/>
              <a:t>Credit Unions (CUs) </a:t>
            </a:r>
            <a:br>
              <a:rPr lang="en-US" sz="3500" dirty="0"/>
            </a:br>
            <a:r>
              <a:rPr lang="en-US" sz="3500" dirty="0"/>
              <a:t>(Concluded)</a:t>
            </a:r>
          </a:p>
        </p:txBody>
      </p:sp>
      <p:sp>
        <p:nvSpPr>
          <p:cNvPr id="17413"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Nation’s credit union system consists of three tiers:</a:t>
            </a:r>
          </a:p>
          <a:p>
            <a:pPr marL="801687" lvl="1" indent="-457200" eaLnBrk="1" hangingPunct="1">
              <a:buFont typeface="+mj-lt"/>
              <a:buAutoNum type="arabicPeriod"/>
            </a:pPr>
            <a:r>
              <a:rPr lang="en-US" altLang="en-US" sz="2200" b="1" dirty="0"/>
              <a:t>U.S. Central Credit Union</a:t>
            </a:r>
            <a:r>
              <a:rPr lang="en-US" altLang="en-US" sz="2200" dirty="0"/>
              <a:t> is the top tier</a:t>
            </a:r>
          </a:p>
          <a:p>
            <a:pPr lvl="2" eaLnBrk="1" hangingPunct="1"/>
            <a:r>
              <a:rPr lang="en-US" altLang="en-US" sz="2000" dirty="0"/>
              <a:t>Provides investment and liquidity services to corporate CUs</a:t>
            </a:r>
          </a:p>
          <a:p>
            <a:pPr marL="801687" lvl="1" indent="-457200" eaLnBrk="1" hangingPunct="1">
              <a:buFont typeface="+mj-lt"/>
              <a:buAutoNum type="arabicPeriod"/>
            </a:pPr>
            <a:r>
              <a:rPr lang="en-US" altLang="en-US" sz="2200" b="1" dirty="0"/>
              <a:t>Corporate credit unions</a:t>
            </a:r>
            <a:r>
              <a:rPr lang="en-US" altLang="en-US" sz="2200" dirty="0"/>
              <a:t> comprise the middle tier at the state or regional level</a:t>
            </a:r>
          </a:p>
          <a:p>
            <a:pPr lvl="2" eaLnBrk="1" hangingPunct="1"/>
            <a:r>
              <a:rPr lang="en-US" altLang="en-US" sz="2000" dirty="0"/>
              <a:t>FIs cooperatively owned by their member CUs</a:t>
            </a:r>
          </a:p>
          <a:p>
            <a:pPr lvl="2" eaLnBrk="1" hangingPunct="1"/>
            <a:r>
              <a:rPr lang="en-US" altLang="en-US" sz="2000" dirty="0"/>
              <a:t>As of June 2022, there were 11 corporate CUs with assets of $32 billion</a:t>
            </a:r>
          </a:p>
          <a:p>
            <a:pPr lvl="2" eaLnBrk="1" hangingPunct="1"/>
            <a:r>
              <a:rPr lang="en-US" altLang="en-US" sz="2000" dirty="0"/>
              <a:t>Serve members by investing and lending excess funds that member CUs place with them</a:t>
            </a:r>
          </a:p>
          <a:p>
            <a:pPr lvl="2" eaLnBrk="1" hangingPunct="1"/>
            <a:r>
              <a:rPr lang="en-US" altLang="en-US" sz="2000" dirty="0"/>
              <a:t>Provide automated settlement, securities safekeeping, data processing, accounting, and payment services</a:t>
            </a:r>
          </a:p>
          <a:p>
            <a:pPr marL="801687" lvl="1" indent="-457200" eaLnBrk="1" hangingPunct="1">
              <a:buFont typeface="+mj-lt"/>
              <a:buAutoNum type="arabicPeriod"/>
            </a:pPr>
            <a:r>
              <a:rPr lang="en-US" altLang="en-US" sz="2200" dirty="0"/>
              <a:t>Local level</a:t>
            </a:r>
            <a:r>
              <a:rPr lang="en-US" altLang="en-US" sz="2200" b="1" dirty="0"/>
              <a:t> credit unions</a:t>
            </a:r>
            <a:r>
              <a:rPr lang="en-US" altLang="en-US" sz="2200" dirty="0"/>
              <a:t> make up the bottom tier</a:t>
            </a:r>
          </a:p>
        </p:txBody>
      </p:sp>
      <p:sp>
        <p:nvSpPr>
          <p:cNvPr id="7" name="Footer Placeholder 3">
            <a:extLst>
              <a:ext uri="{FF2B5EF4-FFF2-40B4-BE49-F238E27FC236}">
                <a16:creationId xmlns:a16="http://schemas.microsoft.com/office/drawing/2014/main" id="{9B6F2E09-0381-4008-8817-955D293D7033}"/>
              </a:ext>
            </a:extLst>
          </p:cNvPr>
          <p:cNvSpPr>
            <a:spLocks noGrp="1"/>
          </p:cNvSpPr>
          <p:nvPr>
            <p:ph type="ftr" sz="quarter" idx="11"/>
          </p:nvPr>
        </p:nvSpPr>
        <p:spPr>
          <a:xfrm>
            <a:off x="972979" y="6583362"/>
            <a:ext cx="71170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77F169E8-4C4E-4798-BAED-CB90BA59FD63}"/>
              </a:ext>
            </a:extLst>
          </p:cNvPr>
          <p:cNvSpPr>
            <a:spLocks noGrp="1"/>
          </p:cNvSpPr>
          <p:nvPr>
            <p:ph type="sldNum" sz="quarter" idx="12"/>
          </p:nvPr>
        </p:nvSpPr>
        <p:spPr>
          <a:xfrm>
            <a:off x="6523222" y="6569075"/>
            <a:ext cx="2133600" cy="273050"/>
          </a:xfrm>
        </p:spPr>
        <p:txBody>
          <a:bodyPr/>
          <a:lstStyle/>
          <a:p>
            <a:pPr>
              <a:defRPr/>
            </a:pPr>
            <a:r>
              <a:rPr lang="en-US" altLang="en-US" dirty="0"/>
              <a:t>14-16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0020" name="Rectangle 2"/>
          <p:cNvSpPr>
            <a:spLocks noGrp="1" noChangeArrowheads="1"/>
          </p:cNvSpPr>
          <p:nvPr>
            <p:ph type="title" idx="4294967295"/>
          </p:nvPr>
        </p:nvSpPr>
        <p:spPr/>
        <p:txBody>
          <a:bodyPr anchor="ctr"/>
          <a:lstStyle/>
          <a:p>
            <a:pPr eaLnBrk="1" hangingPunct="1">
              <a:defRPr/>
            </a:pPr>
            <a:r>
              <a:rPr lang="en-US" sz="3500" dirty="0"/>
              <a:t>Credit Union (CU) Trends</a:t>
            </a:r>
          </a:p>
        </p:txBody>
      </p:sp>
      <p:sp>
        <p:nvSpPr>
          <p:cNvPr id="18437" name="Rectangle 3"/>
          <p:cNvSpPr>
            <a:spLocks noGrp="1" noChangeArrowheads="1"/>
          </p:cNvSpPr>
          <p:nvPr>
            <p:ph type="body" sz="half" idx="4294967295"/>
          </p:nvPr>
        </p:nvSpPr>
        <p:spPr>
          <a:xfrm>
            <a:off x="275422" y="1719262"/>
            <a:ext cx="8593156"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In recent years, CUs have expanded their services to compete with CBs and SIs</a:t>
            </a:r>
          </a:p>
          <a:p>
            <a:pPr lvl="1" eaLnBrk="1" hangingPunct="1"/>
            <a:r>
              <a:rPr lang="en-US" altLang="en-US" sz="2200" dirty="0"/>
              <a:t>Now offer mortgages, credit lines, and mobile banking</a:t>
            </a:r>
          </a:p>
          <a:p>
            <a:pPr lvl="1" eaLnBrk="1" hangingPunct="1"/>
            <a:r>
              <a:rPr lang="en-US" altLang="en-US" sz="2200" dirty="0"/>
              <a:t>Some offer business and commercial loans to their employer groups</a:t>
            </a:r>
          </a:p>
          <a:p>
            <a:pPr eaLnBrk="1" hangingPunct="1"/>
            <a:r>
              <a:rPr lang="en-US" altLang="en-US" sz="2400" dirty="0"/>
              <a:t>Bankers claim that CUs unfairly compete with small banks that have historically been the major lender in small towns and local communities </a:t>
            </a:r>
          </a:p>
          <a:p>
            <a:pPr lvl="1" eaLnBrk="1" hangingPunct="1"/>
            <a:r>
              <a:rPr lang="en-US" altLang="en-US" sz="2200" dirty="0"/>
              <a:t>Banking industry filed two lawsuits in 1997 aimed to restrict the growing competitive threat from CUs </a:t>
            </a:r>
          </a:p>
          <a:p>
            <a:pPr lvl="1" eaLnBrk="1" hangingPunct="1"/>
            <a:r>
              <a:rPr lang="en-US" altLang="en-US" sz="2200" dirty="0"/>
              <a:t>In 1998, the Supreme Court sided with the banking industry</a:t>
            </a:r>
          </a:p>
          <a:p>
            <a:pPr lvl="2" eaLnBrk="1" hangingPunct="1"/>
            <a:r>
              <a:rPr lang="en-US" altLang="en-US" sz="1900" dirty="0"/>
              <a:t>Later that year, Congress quickly passed a bill that sided with CUs</a:t>
            </a:r>
          </a:p>
        </p:txBody>
      </p:sp>
      <p:sp>
        <p:nvSpPr>
          <p:cNvPr id="7" name="Footer Placeholder 3">
            <a:extLst>
              <a:ext uri="{FF2B5EF4-FFF2-40B4-BE49-F238E27FC236}">
                <a16:creationId xmlns:a16="http://schemas.microsoft.com/office/drawing/2014/main" id="{CEFAAC72-0262-4C7A-8598-13982263BD2E}"/>
              </a:ext>
            </a:extLst>
          </p:cNvPr>
          <p:cNvSpPr>
            <a:spLocks noGrp="1"/>
          </p:cNvSpPr>
          <p:nvPr>
            <p:ph type="ftr" sz="quarter" idx="11"/>
          </p:nvPr>
        </p:nvSpPr>
        <p:spPr>
          <a:xfrm>
            <a:off x="956310" y="6583362"/>
            <a:ext cx="72313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B8A02055-39AC-48B4-8625-EBA4D6B5D800}"/>
              </a:ext>
            </a:extLst>
          </p:cNvPr>
          <p:cNvSpPr>
            <a:spLocks noGrp="1"/>
          </p:cNvSpPr>
          <p:nvPr>
            <p:ph type="sldNum" sz="quarter" idx="12"/>
          </p:nvPr>
        </p:nvSpPr>
        <p:spPr>
          <a:xfrm>
            <a:off x="6523222" y="6569075"/>
            <a:ext cx="2133600" cy="273050"/>
          </a:xfrm>
        </p:spPr>
        <p:txBody>
          <a:bodyPr/>
          <a:lstStyle/>
          <a:p>
            <a:pPr>
              <a:defRPr/>
            </a:pPr>
            <a:r>
              <a:rPr lang="en-US" altLang="en-US" dirty="0"/>
              <a:t>14-17</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5684" name="Rectangle 2"/>
          <p:cNvSpPr>
            <a:spLocks noGrp="1" noChangeArrowheads="1"/>
          </p:cNvSpPr>
          <p:nvPr>
            <p:ph type="title" idx="4294967295"/>
          </p:nvPr>
        </p:nvSpPr>
        <p:spPr/>
        <p:txBody>
          <a:bodyPr anchor="ctr"/>
          <a:lstStyle/>
          <a:p>
            <a:pPr eaLnBrk="1" hangingPunct="1">
              <a:defRPr/>
            </a:pPr>
            <a:r>
              <a:rPr lang="en-US" sz="3500" dirty="0"/>
              <a:t>Balance Sheets and Recent Trends of Credit Unions</a:t>
            </a:r>
          </a:p>
        </p:txBody>
      </p:sp>
      <p:sp>
        <p:nvSpPr>
          <p:cNvPr id="11269" name="Rectangle 3"/>
          <p:cNvSpPr>
            <a:spLocks noGrp="1" noChangeArrowheads="1"/>
          </p:cNvSpPr>
          <p:nvPr>
            <p:ph type="body" sz="half" idx="4294967295"/>
          </p:nvPr>
        </p:nvSpPr>
        <p:spPr>
          <a:xfrm>
            <a:off x="247879" y="1719262"/>
            <a:ext cx="8648241"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As of December 2022, 4,760 CUs had assets of $2.17 trillion compared to $192.8 billion in assets in 1988 </a:t>
            </a:r>
          </a:p>
          <a:p>
            <a:pPr eaLnBrk="1" hangingPunct="1"/>
            <a:r>
              <a:rPr lang="en-US" altLang="en-US" sz="2300" dirty="0"/>
              <a:t>CUs tend to be very small, with an average asset size of $455 million in 2022, compared to $5,408 million for banks</a:t>
            </a:r>
          </a:p>
          <a:p>
            <a:pPr eaLnBrk="1" hangingPunct="1"/>
            <a:r>
              <a:rPr lang="en-US" altLang="en-US" sz="2300" b="1" dirty="0"/>
              <a:t>Assets</a:t>
            </a:r>
          </a:p>
          <a:p>
            <a:pPr lvl="1" eaLnBrk="1" hangingPunct="1"/>
            <a:r>
              <a:rPr lang="en-US" altLang="en-US" sz="2000" dirty="0"/>
              <a:t>34.2% of assets are in the form of small consumer loans and another 26.7% are in the form of 1-4 family home mortgages</a:t>
            </a:r>
          </a:p>
          <a:p>
            <a:pPr lvl="1" eaLnBrk="1" hangingPunct="1"/>
            <a:r>
              <a:rPr lang="en-US" altLang="en-US" sz="2000" dirty="0"/>
              <a:t>Investment securities made up 22.0% of total assets in 2021</a:t>
            </a:r>
          </a:p>
          <a:p>
            <a:pPr eaLnBrk="1" hangingPunct="1"/>
            <a:r>
              <a:rPr lang="en-US" altLang="en-US" sz="2300" b="1" dirty="0"/>
              <a:t>Liabilities</a:t>
            </a:r>
          </a:p>
          <a:p>
            <a:pPr lvl="1" eaLnBrk="1" hangingPunct="1"/>
            <a:r>
              <a:rPr lang="en-US" altLang="en-US" sz="2000" dirty="0"/>
              <a:t>86.8% of total funding came from member deposits in 2021</a:t>
            </a:r>
          </a:p>
          <a:p>
            <a:pPr eaLnBrk="1" hangingPunct="1"/>
            <a:r>
              <a:rPr lang="en-US" altLang="en-US" sz="2400" dirty="0"/>
              <a:t>CUs hold lower levels of </a:t>
            </a:r>
            <a:r>
              <a:rPr lang="en-US" altLang="en-US" sz="2400" b="1" dirty="0"/>
              <a:t>equity</a:t>
            </a:r>
            <a:r>
              <a:rPr lang="en-US" altLang="en-US" sz="2400" dirty="0"/>
              <a:t> than other DIs</a:t>
            </a:r>
          </a:p>
          <a:p>
            <a:pPr lvl="1" eaLnBrk="1" hangingPunct="1"/>
            <a:r>
              <a:rPr lang="en-US" altLang="en-US" sz="2000" dirty="0"/>
              <a:t>CUs’ capital-to-assets ratio was 10.3% in 2021 </a:t>
            </a:r>
          </a:p>
        </p:txBody>
      </p:sp>
      <p:sp>
        <p:nvSpPr>
          <p:cNvPr id="7" name="Footer Placeholder 3">
            <a:extLst>
              <a:ext uri="{FF2B5EF4-FFF2-40B4-BE49-F238E27FC236}">
                <a16:creationId xmlns:a16="http://schemas.microsoft.com/office/drawing/2014/main" id="{2B67B02F-B03B-43AF-9E1A-9BC0E17883F9}"/>
              </a:ext>
            </a:extLst>
          </p:cNvPr>
          <p:cNvSpPr>
            <a:spLocks noGrp="1"/>
          </p:cNvSpPr>
          <p:nvPr>
            <p:ph type="ftr" sz="quarter" idx="11"/>
          </p:nvPr>
        </p:nvSpPr>
        <p:spPr>
          <a:xfrm>
            <a:off x="742949" y="6574155"/>
            <a:ext cx="765810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3803E37-CB34-47A6-9A0C-97FE990E664C}"/>
              </a:ext>
            </a:extLst>
          </p:cNvPr>
          <p:cNvSpPr>
            <a:spLocks noGrp="1"/>
          </p:cNvSpPr>
          <p:nvPr>
            <p:ph type="sldNum" sz="quarter" idx="12"/>
          </p:nvPr>
        </p:nvSpPr>
        <p:spPr>
          <a:xfrm>
            <a:off x="6523222" y="6569075"/>
            <a:ext cx="2133600" cy="273050"/>
          </a:xfrm>
        </p:spPr>
        <p:txBody>
          <a:bodyPr/>
          <a:lstStyle/>
          <a:p>
            <a:pPr>
              <a:defRPr/>
            </a:pPr>
            <a:r>
              <a:rPr lang="en-US" altLang="en-US" dirty="0"/>
              <a:t>14-18</a:t>
            </a:r>
          </a:p>
        </p:txBody>
      </p:sp>
    </p:spTree>
    <p:extLst>
      <p:ext uri="{BB962C8B-B14F-4D97-AF65-F5344CB8AC3E}">
        <p14:creationId xmlns:p14="http://schemas.microsoft.com/office/powerpoint/2010/main" val="414306179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2068" name="Rectangle 2"/>
          <p:cNvSpPr>
            <a:spLocks noGrp="1" noChangeArrowheads="1"/>
          </p:cNvSpPr>
          <p:nvPr>
            <p:ph type="title"/>
          </p:nvPr>
        </p:nvSpPr>
        <p:spPr/>
        <p:txBody>
          <a:bodyPr anchor="ctr"/>
          <a:lstStyle/>
          <a:p>
            <a:pPr eaLnBrk="1" hangingPunct="1">
              <a:defRPr/>
            </a:pPr>
            <a:r>
              <a:rPr lang="en-US" sz="3500" dirty="0"/>
              <a:t>Assets and Liabilities of Credit Unions, 2021</a:t>
            </a:r>
          </a:p>
        </p:txBody>
      </p:sp>
      <p:sp>
        <p:nvSpPr>
          <p:cNvPr id="7" name="Footer Placeholder 3">
            <a:extLst>
              <a:ext uri="{FF2B5EF4-FFF2-40B4-BE49-F238E27FC236}">
                <a16:creationId xmlns:a16="http://schemas.microsoft.com/office/drawing/2014/main" id="{81279DED-1925-4863-A664-986B4856C7AA}"/>
              </a:ext>
            </a:extLst>
          </p:cNvPr>
          <p:cNvSpPr>
            <a:spLocks noGrp="1"/>
          </p:cNvSpPr>
          <p:nvPr>
            <p:ph type="ftr" sz="quarter" idx="11"/>
          </p:nvPr>
        </p:nvSpPr>
        <p:spPr>
          <a:xfrm>
            <a:off x="579120" y="6553200"/>
            <a:ext cx="729996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B65FDD5A-6D48-47FD-992C-0AAF722A083C}"/>
              </a:ext>
            </a:extLst>
          </p:cNvPr>
          <p:cNvSpPr>
            <a:spLocks noGrp="1"/>
          </p:cNvSpPr>
          <p:nvPr>
            <p:ph type="sldNum" sz="quarter" idx="12"/>
          </p:nvPr>
        </p:nvSpPr>
        <p:spPr>
          <a:xfrm>
            <a:off x="6523222" y="6569075"/>
            <a:ext cx="2133600" cy="273050"/>
          </a:xfrm>
        </p:spPr>
        <p:txBody>
          <a:bodyPr/>
          <a:lstStyle/>
          <a:p>
            <a:pPr>
              <a:defRPr/>
            </a:pPr>
            <a:r>
              <a:rPr lang="en-US" altLang="en-US" dirty="0"/>
              <a:t>14-19</a:t>
            </a:r>
          </a:p>
        </p:txBody>
      </p:sp>
      <p:sp>
        <p:nvSpPr>
          <p:cNvPr id="3" name="Content Placeholder 2">
            <a:extLst>
              <a:ext uri="{FF2B5EF4-FFF2-40B4-BE49-F238E27FC236}">
                <a16:creationId xmlns:a16="http://schemas.microsoft.com/office/drawing/2014/main" id="{53EF226A-C899-69E2-FEA6-0C87923CA4F4}"/>
              </a:ext>
            </a:extLst>
          </p:cNvPr>
          <p:cNvSpPr>
            <a:spLocks noGrp="1"/>
          </p:cNvSpPr>
          <p:nvPr>
            <p:ph idx="1"/>
          </p:nvPr>
        </p:nvSpPr>
        <p:spPr/>
        <p:txBody>
          <a:bodyPr/>
          <a:lstStyle/>
          <a:p>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43396" name="Rectangle 2"/>
          <p:cNvSpPr>
            <a:spLocks noGrp="1" noChangeArrowheads="1"/>
          </p:cNvSpPr>
          <p:nvPr>
            <p:ph type="title" idx="4294967295"/>
          </p:nvPr>
        </p:nvSpPr>
        <p:spPr/>
        <p:txBody>
          <a:bodyPr anchor="ctr"/>
          <a:lstStyle/>
          <a:p>
            <a:pPr eaLnBrk="1" hangingPunct="1">
              <a:defRPr/>
            </a:pPr>
            <a:r>
              <a:rPr lang="en-US" sz="3500" dirty="0"/>
              <a:t>Other Lending Institutions</a:t>
            </a:r>
          </a:p>
        </p:txBody>
      </p:sp>
      <p:sp>
        <p:nvSpPr>
          <p:cNvPr id="4101" name="Rectangle 3"/>
          <p:cNvSpPr>
            <a:spLocks noGrp="1" noChangeArrowheads="1"/>
          </p:cNvSpPr>
          <p:nvPr>
            <p:ph type="body" sz="half" idx="4294967295"/>
          </p:nvPr>
        </p:nvSpPr>
        <p:spPr>
          <a:xfrm>
            <a:off x="212074" y="1719262"/>
            <a:ext cx="8719851"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Main financial service provided by savings institutions, credit unions, and finance companies is lending</a:t>
            </a:r>
          </a:p>
          <a:p>
            <a:pPr marL="801687" lvl="1" indent="-457200" eaLnBrk="1" hangingPunct="1">
              <a:buFont typeface="+mj-lt"/>
              <a:buAutoNum type="arabicPeriod"/>
            </a:pPr>
            <a:r>
              <a:rPr lang="en-US" sz="2100" b="1" i="0" u="none" strike="noStrike" baseline="0" dirty="0"/>
              <a:t>Savings institutions (SIs) </a:t>
            </a:r>
            <a:r>
              <a:rPr lang="en-US" sz="2100" b="0" i="0" u="none" strike="noStrike" baseline="0" dirty="0"/>
              <a:t>were created in the early 1800s in response to commercial banks’ concentration on serving the needs of business (commercial) enterprises rather than the needs of individuals requiring borrowed funds to purchase homes </a:t>
            </a:r>
          </a:p>
          <a:p>
            <a:pPr marL="801687" lvl="1" indent="-457200" eaLnBrk="1" hangingPunct="1">
              <a:buFont typeface="+mj-lt"/>
              <a:buAutoNum type="arabicPeriod"/>
            </a:pPr>
            <a:r>
              <a:rPr lang="en-US" sz="2100" b="1" i="0" u="none" strike="noStrike" baseline="0" dirty="0"/>
              <a:t>Credit unions </a:t>
            </a:r>
            <a:r>
              <a:rPr lang="en-US" sz="2100" b="0" i="0" u="none" strike="noStrike" baseline="0" dirty="0"/>
              <a:t>are nonprofit depository institutions mutually organized and owned by their members (depositors)</a:t>
            </a:r>
          </a:p>
          <a:p>
            <a:pPr lvl="2" eaLnBrk="1" hangingPunct="1"/>
            <a:r>
              <a:rPr lang="en-US" sz="1900" dirty="0"/>
              <a:t>Have historically focused on consumer loans funded with member deposits</a:t>
            </a:r>
            <a:endParaRPr lang="en-US" sz="1900" b="0" i="0" u="none" strike="noStrike" baseline="0" dirty="0"/>
          </a:p>
          <a:p>
            <a:pPr marL="801687" lvl="1" indent="-457200" eaLnBrk="1" hangingPunct="1">
              <a:buFont typeface="+mj-lt"/>
              <a:buAutoNum type="arabicPeriod"/>
            </a:pPr>
            <a:r>
              <a:rPr lang="en-US" sz="2100" b="1" i="0" u="none" strike="noStrike" baseline="0" dirty="0"/>
              <a:t>Finance companies </a:t>
            </a:r>
            <a:r>
              <a:rPr lang="en-US" sz="2100" b="0" i="0" u="none" strike="noStrike" baseline="0" dirty="0"/>
              <a:t>provide such services as consumer lending, business lending, and mortgage financing</a:t>
            </a:r>
          </a:p>
          <a:p>
            <a:pPr lvl="2" eaLnBrk="1" hangingPunct="1"/>
            <a:r>
              <a:rPr lang="en-US" altLang="en-US" sz="1900" dirty="0"/>
              <a:t>Primary function is to make loans to individuals and businesses</a:t>
            </a:r>
          </a:p>
        </p:txBody>
      </p:sp>
      <p:sp>
        <p:nvSpPr>
          <p:cNvPr id="6" name="Footer Placeholder 3">
            <a:extLst>
              <a:ext uri="{FF2B5EF4-FFF2-40B4-BE49-F238E27FC236}">
                <a16:creationId xmlns:a16="http://schemas.microsoft.com/office/drawing/2014/main" id="{E5346940-63FB-4819-B948-03A260AE31FB}"/>
              </a:ext>
            </a:extLst>
          </p:cNvPr>
          <p:cNvSpPr>
            <a:spLocks noGrp="1"/>
          </p:cNvSpPr>
          <p:nvPr>
            <p:ph type="ftr" sz="quarter" idx="11"/>
          </p:nvPr>
        </p:nvSpPr>
        <p:spPr>
          <a:xfrm>
            <a:off x="1123950" y="6559550"/>
            <a:ext cx="689610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8750F68-CB12-49DD-AF35-0FABB7B2D1B5}"/>
              </a:ext>
            </a:extLst>
          </p:cNvPr>
          <p:cNvSpPr>
            <a:spLocks noGrp="1"/>
          </p:cNvSpPr>
          <p:nvPr>
            <p:ph type="sldNum" sz="quarter" idx="12"/>
          </p:nvPr>
        </p:nvSpPr>
        <p:spPr>
          <a:xfrm>
            <a:off x="6523222" y="6569075"/>
            <a:ext cx="2133600" cy="273050"/>
          </a:xfrm>
        </p:spPr>
        <p:txBody>
          <a:bodyPr/>
          <a:lstStyle/>
          <a:p>
            <a:pPr>
              <a:defRPr/>
            </a:pPr>
            <a:r>
              <a:rPr lang="en-US" altLang="en-US" dirty="0"/>
              <a:t>14-2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4116" name="Rectangle 2"/>
          <p:cNvSpPr>
            <a:spLocks noGrp="1" noChangeArrowheads="1"/>
          </p:cNvSpPr>
          <p:nvPr>
            <p:ph type="title"/>
          </p:nvPr>
        </p:nvSpPr>
        <p:spPr/>
        <p:txBody>
          <a:bodyPr anchor="ctr"/>
          <a:lstStyle/>
          <a:p>
            <a:pPr eaLnBrk="1" hangingPunct="1">
              <a:defRPr/>
            </a:pPr>
            <a:r>
              <a:rPr lang="en-US" sz="3500" dirty="0"/>
              <a:t>Composition of Credit Union Deposits</a:t>
            </a:r>
          </a:p>
        </p:txBody>
      </p:sp>
      <p:sp>
        <p:nvSpPr>
          <p:cNvPr id="7" name="Footer Placeholder 3">
            <a:extLst>
              <a:ext uri="{FF2B5EF4-FFF2-40B4-BE49-F238E27FC236}">
                <a16:creationId xmlns:a16="http://schemas.microsoft.com/office/drawing/2014/main" id="{2BA3E931-7FCB-40A9-B807-1AA126A3C565}"/>
              </a:ext>
            </a:extLst>
          </p:cNvPr>
          <p:cNvSpPr>
            <a:spLocks noGrp="1"/>
          </p:cNvSpPr>
          <p:nvPr>
            <p:ph type="ftr" sz="quarter" idx="11"/>
          </p:nvPr>
        </p:nvSpPr>
        <p:spPr>
          <a:xfrm>
            <a:off x="1043940" y="6583362"/>
            <a:ext cx="717042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E3BA7731-0867-4678-9FB3-EA6388EE5AB3}"/>
              </a:ext>
            </a:extLst>
          </p:cNvPr>
          <p:cNvSpPr>
            <a:spLocks noGrp="1"/>
          </p:cNvSpPr>
          <p:nvPr>
            <p:ph type="sldNum" sz="quarter" idx="12"/>
          </p:nvPr>
        </p:nvSpPr>
        <p:spPr>
          <a:xfrm>
            <a:off x="6523222" y="6569075"/>
            <a:ext cx="2133600" cy="273050"/>
          </a:xfrm>
        </p:spPr>
        <p:txBody>
          <a:bodyPr/>
          <a:lstStyle/>
          <a:p>
            <a:pPr>
              <a:defRPr/>
            </a:pPr>
            <a:r>
              <a:rPr lang="en-US" altLang="en-US" dirty="0"/>
              <a:t>14-20</a:t>
            </a:r>
          </a:p>
        </p:txBody>
      </p:sp>
      <p:sp>
        <p:nvSpPr>
          <p:cNvPr id="3" name="Content Placeholder 2">
            <a:extLst>
              <a:ext uri="{FF2B5EF4-FFF2-40B4-BE49-F238E27FC236}">
                <a16:creationId xmlns:a16="http://schemas.microsoft.com/office/drawing/2014/main" id="{86B792F9-BBC8-C54A-65E3-AF44A0CDDA3A}"/>
              </a:ext>
            </a:extLst>
          </p:cNvPr>
          <p:cNvSpPr>
            <a:spLocks noGrp="1"/>
          </p:cNvSpPr>
          <p:nvPr>
            <p:ph idx="1"/>
          </p:nvPr>
        </p:nvSpPr>
        <p:spPr/>
        <p:txBody>
          <a:bodyPr/>
          <a:lstStyle/>
          <a:p>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6164" name="Rectangle 2"/>
          <p:cNvSpPr>
            <a:spLocks noGrp="1" noChangeArrowheads="1"/>
          </p:cNvSpPr>
          <p:nvPr>
            <p:ph type="title" idx="4294967295"/>
          </p:nvPr>
        </p:nvSpPr>
        <p:spPr/>
        <p:txBody>
          <a:bodyPr anchor="ctr"/>
          <a:lstStyle/>
          <a:p>
            <a:pPr eaLnBrk="1" hangingPunct="1">
              <a:defRPr/>
            </a:pPr>
            <a:r>
              <a:rPr lang="en-US" sz="3500" dirty="0"/>
              <a:t>Credit Union Regulators</a:t>
            </a:r>
          </a:p>
        </p:txBody>
      </p:sp>
      <p:sp>
        <p:nvSpPr>
          <p:cNvPr id="22533"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As of 2022, 64.6% of CUs were federally chartered and subject to </a:t>
            </a:r>
            <a:r>
              <a:rPr lang="en-US" altLang="en-US" sz="2200" b="1" dirty="0"/>
              <a:t>National Credit Union Administration (NCUA) </a:t>
            </a:r>
            <a:r>
              <a:rPr lang="en-US" altLang="en-US" sz="2200" dirty="0"/>
              <a:t>regulation, an independent federal agency that charters, supervises, examines, and insured the nation’s CUs </a:t>
            </a:r>
            <a:endParaRPr lang="en-US" altLang="en-US" sz="2200" b="1" dirty="0"/>
          </a:p>
          <a:p>
            <a:pPr lvl="1" eaLnBrk="1" hangingPunct="1"/>
            <a:r>
              <a:rPr lang="en-US" altLang="en-US" sz="2100" dirty="0"/>
              <a:t>Accounts for 51.0% of the total membership and 49.3% of total assets</a:t>
            </a:r>
          </a:p>
          <a:p>
            <a:pPr lvl="1" eaLnBrk="1" hangingPunct="1"/>
            <a:r>
              <a:rPr lang="en-US" altLang="en-US" sz="2100" dirty="0"/>
              <a:t>Through its insurance fund, the </a:t>
            </a:r>
            <a:r>
              <a:rPr lang="en-US" altLang="en-US" sz="2100" b="1" dirty="0"/>
              <a:t>National Credit Union Share Insurance Fund (NCUSIF)</a:t>
            </a:r>
            <a:r>
              <a:rPr lang="en-US" altLang="en-US" sz="2100" dirty="0"/>
              <a:t>, NCUA provides deposit insurance guarantees of up to $250,000 for insured state and federal credit unions</a:t>
            </a:r>
          </a:p>
          <a:p>
            <a:pPr lvl="2" eaLnBrk="1" hangingPunct="1"/>
            <a:r>
              <a:rPr lang="en-US" altLang="en-US" sz="2000" dirty="0"/>
              <a:t>NCUSIF covers 98% of all credit union deposits</a:t>
            </a:r>
          </a:p>
          <a:p>
            <a:pPr eaLnBrk="1" hangingPunct="1"/>
            <a:r>
              <a:rPr lang="en-US" altLang="en-US" sz="2200" dirty="0"/>
              <a:t>NCUSIF’s reserves come entirely from premiums paid by member credit unions</a:t>
            </a:r>
          </a:p>
        </p:txBody>
      </p:sp>
      <p:sp>
        <p:nvSpPr>
          <p:cNvPr id="7" name="Footer Placeholder 3">
            <a:extLst>
              <a:ext uri="{FF2B5EF4-FFF2-40B4-BE49-F238E27FC236}">
                <a16:creationId xmlns:a16="http://schemas.microsoft.com/office/drawing/2014/main" id="{64109A98-1E94-4641-826F-BD4286F6AF28}"/>
              </a:ext>
            </a:extLst>
          </p:cNvPr>
          <p:cNvSpPr>
            <a:spLocks noGrp="1"/>
          </p:cNvSpPr>
          <p:nvPr>
            <p:ph type="ftr" sz="quarter" idx="11"/>
          </p:nvPr>
        </p:nvSpPr>
        <p:spPr>
          <a:xfrm>
            <a:off x="560070" y="6583362"/>
            <a:ext cx="733806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6F98947D-A9CF-48F2-A606-DB1853EFDD12}"/>
              </a:ext>
            </a:extLst>
          </p:cNvPr>
          <p:cNvSpPr>
            <a:spLocks noGrp="1"/>
          </p:cNvSpPr>
          <p:nvPr>
            <p:ph type="sldNum" sz="quarter" idx="12"/>
          </p:nvPr>
        </p:nvSpPr>
        <p:spPr>
          <a:xfrm>
            <a:off x="6523222" y="6569075"/>
            <a:ext cx="2133600" cy="273050"/>
          </a:xfrm>
        </p:spPr>
        <p:txBody>
          <a:bodyPr/>
          <a:lstStyle/>
          <a:p>
            <a:pPr>
              <a:defRPr/>
            </a:pPr>
            <a:r>
              <a:rPr lang="en-US" altLang="en-US" dirty="0"/>
              <a:t>14-21</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939540" y="6490969"/>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6164" name="Rectangle 2"/>
          <p:cNvSpPr>
            <a:spLocks noGrp="1" noChangeArrowheads="1"/>
          </p:cNvSpPr>
          <p:nvPr>
            <p:ph type="title" idx="4294967295"/>
          </p:nvPr>
        </p:nvSpPr>
        <p:spPr/>
        <p:txBody>
          <a:bodyPr anchor="ctr"/>
          <a:lstStyle/>
          <a:p>
            <a:pPr eaLnBrk="1" hangingPunct="1">
              <a:defRPr/>
            </a:pPr>
            <a:r>
              <a:rPr lang="en-US" sz="3500" dirty="0"/>
              <a:t>Credit Union Industry Performance</a:t>
            </a:r>
          </a:p>
        </p:txBody>
      </p:sp>
      <p:sp>
        <p:nvSpPr>
          <p:cNvPr id="22533" name="Rectangle 3"/>
          <p:cNvSpPr>
            <a:spLocks noGrp="1" noChangeArrowheads="1"/>
          </p:cNvSpPr>
          <p:nvPr>
            <p:ph type="body" sz="half" idx="4294967295"/>
          </p:nvPr>
        </p:nvSpPr>
        <p:spPr>
          <a:xfrm>
            <a:off x="264405" y="1719262"/>
            <a:ext cx="8703325"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CU industry has grown in asset size in the 1990s and 2000s</a:t>
            </a:r>
          </a:p>
          <a:p>
            <a:pPr eaLnBrk="1" hangingPunct="1"/>
            <a:r>
              <a:rPr lang="en-US" altLang="en-US" sz="2300" dirty="0"/>
              <a:t>Larger CUs generally outperform small CUs</a:t>
            </a:r>
          </a:p>
          <a:p>
            <a:pPr lvl="1" eaLnBrk="1" hangingPunct="1"/>
            <a:r>
              <a:rPr lang="en-US" altLang="en-US" sz="2100" dirty="0"/>
              <a:t>Largest CUs experienced ROA of .95% in 2022, while ROA for the smallest CUs was 0.14%</a:t>
            </a:r>
          </a:p>
          <a:p>
            <a:pPr lvl="1" eaLnBrk="1" hangingPunct="1"/>
            <a:r>
              <a:rPr lang="en-US" altLang="en-US" sz="2100" dirty="0"/>
              <a:t>Smaller CUs generally have a smaller and less diversified customer base and higher overhead expenses per dollar of assets</a:t>
            </a:r>
          </a:p>
          <a:p>
            <a:pPr eaLnBrk="1" hangingPunct="1"/>
            <a:r>
              <a:rPr lang="en-US" altLang="en-US" sz="2300" dirty="0"/>
              <a:t>Given the mutual-ownership status of this industry, growth in ROA is not necessarily the primary goal of CUs </a:t>
            </a:r>
          </a:p>
          <a:p>
            <a:pPr lvl="1" eaLnBrk="1" hangingPunct="1"/>
            <a:r>
              <a:rPr lang="en-US" altLang="en-US" sz="2100" dirty="0"/>
              <a:t>As long as capital or equity levels are sufficient to protect a CU against unexpected losses on its credit portfolio as well as other financial and operational risks, this nonprofit industry has a primary goal of serving the deposit and lending needs of its members</a:t>
            </a:r>
          </a:p>
        </p:txBody>
      </p:sp>
      <p:sp>
        <p:nvSpPr>
          <p:cNvPr id="9" name="Footer Placeholder 3">
            <a:extLst>
              <a:ext uri="{FF2B5EF4-FFF2-40B4-BE49-F238E27FC236}">
                <a16:creationId xmlns:a16="http://schemas.microsoft.com/office/drawing/2014/main" id="{FEE8D246-D21B-4F7C-8341-BF9B8A64227D}"/>
              </a:ext>
            </a:extLst>
          </p:cNvPr>
          <p:cNvSpPr>
            <a:spLocks noGrp="1"/>
          </p:cNvSpPr>
          <p:nvPr>
            <p:ph type="ftr" sz="quarter" idx="11"/>
          </p:nvPr>
        </p:nvSpPr>
        <p:spPr>
          <a:xfrm>
            <a:off x="594360" y="6583362"/>
            <a:ext cx="7269480" cy="304800"/>
          </a:xfrm>
        </p:spPr>
        <p:txBody>
          <a:bodyPr/>
          <a:lstStyle/>
          <a:p>
            <a:pPr>
              <a:defRPr/>
            </a:pPr>
            <a:r>
              <a:rPr lang="en-US" altLang="en-US" dirty="0"/>
              <a:t>©McGraw Hill LLC. All rights reserved. No reproduction or distribution without the prior written consent of McGraw Hill. </a:t>
            </a:r>
          </a:p>
        </p:txBody>
      </p:sp>
      <p:sp>
        <p:nvSpPr>
          <p:cNvPr id="10" name="Slide Number Placeholder 2">
            <a:extLst>
              <a:ext uri="{FF2B5EF4-FFF2-40B4-BE49-F238E27FC236}">
                <a16:creationId xmlns:a16="http://schemas.microsoft.com/office/drawing/2014/main" id="{15A1D3E9-3051-4553-831A-CEF76A06431C}"/>
              </a:ext>
            </a:extLst>
          </p:cNvPr>
          <p:cNvSpPr>
            <a:spLocks noGrp="1"/>
          </p:cNvSpPr>
          <p:nvPr>
            <p:ph type="sldNum" sz="quarter" idx="12"/>
          </p:nvPr>
        </p:nvSpPr>
        <p:spPr>
          <a:xfrm>
            <a:off x="6523222" y="6569075"/>
            <a:ext cx="2133600" cy="273050"/>
          </a:xfrm>
        </p:spPr>
        <p:txBody>
          <a:bodyPr/>
          <a:lstStyle/>
          <a:p>
            <a:pPr>
              <a:defRPr/>
            </a:pPr>
            <a:r>
              <a:rPr lang="en-US" altLang="en-US" dirty="0"/>
              <a:t>14-22</a:t>
            </a:r>
          </a:p>
        </p:txBody>
      </p:sp>
    </p:spTree>
    <p:extLst>
      <p:ext uri="{BB962C8B-B14F-4D97-AF65-F5344CB8AC3E}">
        <p14:creationId xmlns:p14="http://schemas.microsoft.com/office/powerpoint/2010/main" val="297882776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6164" name="Rectangle 2"/>
          <p:cNvSpPr>
            <a:spLocks noGrp="1" noChangeArrowheads="1"/>
          </p:cNvSpPr>
          <p:nvPr>
            <p:ph type="title"/>
          </p:nvPr>
        </p:nvSpPr>
        <p:spPr/>
        <p:txBody>
          <a:bodyPr anchor="ctr"/>
          <a:lstStyle/>
          <a:p>
            <a:pPr eaLnBrk="1" hangingPunct="1">
              <a:defRPr/>
            </a:pPr>
            <a:r>
              <a:rPr lang="en-US" sz="3500" dirty="0"/>
              <a:t>Return on Assets for Credit Unions, 1993 through 2022</a:t>
            </a:r>
          </a:p>
        </p:txBody>
      </p:sp>
      <p:sp>
        <p:nvSpPr>
          <p:cNvPr id="10" name="Footer Placeholder 3">
            <a:extLst>
              <a:ext uri="{FF2B5EF4-FFF2-40B4-BE49-F238E27FC236}">
                <a16:creationId xmlns:a16="http://schemas.microsoft.com/office/drawing/2014/main" id="{C81D3056-E9AA-42AD-8F0E-16372F4C982E}"/>
              </a:ext>
            </a:extLst>
          </p:cNvPr>
          <p:cNvSpPr>
            <a:spLocks noGrp="1"/>
          </p:cNvSpPr>
          <p:nvPr>
            <p:ph type="ftr" sz="quarter" idx="11"/>
          </p:nvPr>
        </p:nvSpPr>
        <p:spPr>
          <a:xfrm>
            <a:off x="922020" y="6583362"/>
            <a:ext cx="7299960" cy="304800"/>
          </a:xfrm>
        </p:spPr>
        <p:txBody>
          <a:bodyPr/>
          <a:lstStyle/>
          <a:p>
            <a:pPr>
              <a:defRPr/>
            </a:pPr>
            <a:r>
              <a:rPr lang="en-US" altLang="en-US" dirty="0"/>
              <a:t>©McGraw Hill LLC. All rights reserved. No reproduction or distribution without the prior written consent of McGraw Hill. </a:t>
            </a:r>
          </a:p>
        </p:txBody>
      </p:sp>
      <p:sp>
        <p:nvSpPr>
          <p:cNvPr id="11" name="Slide Number Placeholder 2">
            <a:extLst>
              <a:ext uri="{FF2B5EF4-FFF2-40B4-BE49-F238E27FC236}">
                <a16:creationId xmlns:a16="http://schemas.microsoft.com/office/drawing/2014/main" id="{8DD310B9-0373-49ED-8F74-522915FF87B7}"/>
              </a:ext>
            </a:extLst>
          </p:cNvPr>
          <p:cNvSpPr>
            <a:spLocks noGrp="1"/>
          </p:cNvSpPr>
          <p:nvPr>
            <p:ph type="sldNum" sz="quarter" idx="12"/>
          </p:nvPr>
        </p:nvSpPr>
        <p:spPr>
          <a:xfrm>
            <a:off x="6523222" y="6569075"/>
            <a:ext cx="2133600" cy="273050"/>
          </a:xfrm>
        </p:spPr>
        <p:txBody>
          <a:bodyPr/>
          <a:lstStyle/>
          <a:p>
            <a:pPr>
              <a:defRPr/>
            </a:pPr>
            <a:r>
              <a:rPr lang="en-US" altLang="en-US" dirty="0"/>
              <a:t>14-23</a:t>
            </a:r>
          </a:p>
        </p:txBody>
      </p:sp>
      <p:sp>
        <p:nvSpPr>
          <p:cNvPr id="3" name="Content Placeholder 2">
            <a:extLst>
              <a:ext uri="{FF2B5EF4-FFF2-40B4-BE49-F238E27FC236}">
                <a16:creationId xmlns:a16="http://schemas.microsoft.com/office/drawing/2014/main" id="{6515DD8A-86B5-01B4-D45F-039C7577F567}"/>
              </a:ext>
            </a:extLst>
          </p:cNvPr>
          <p:cNvSpPr>
            <a:spLocks noGrp="1"/>
          </p:cNvSpPr>
          <p:nvPr>
            <p:ph idx="1"/>
          </p:nvPr>
        </p:nvSpPr>
        <p:spPr/>
        <p:txBody>
          <a:bodyPr/>
          <a:lstStyle/>
          <a:p>
            <a:endParaRPr 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78212" name="Rectangle 2"/>
          <p:cNvSpPr>
            <a:spLocks noGrp="1" noChangeArrowheads="1"/>
          </p:cNvSpPr>
          <p:nvPr>
            <p:ph type="title" idx="4294967295"/>
          </p:nvPr>
        </p:nvSpPr>
        <p:spPr/>
        <p:txBody>
          <a:bodyPr anchor="ctr"/>
          <a:lstStyle/>
          <a:p>
            <a:pPr eaLnBrk="1" hangingPunct="1">
              <a:defRPr/>
            </a:pPr>
            <a:r>
              <a:rPr lang="en-US" sz="3500" dirty="0"/>
              <a:t>Finance Companies (FCs)</a:t>
            </a:r>
          </a:p>
        </p:txBody>
      </p:sp>
      <p:sp>
        <p:nvSpPr>
          <p:cNvPr id="24581" name="Rectangle 3"/>
          <p:cNvSpPr>
            <a:spLocks noGrp="1" noChangeArrowheads="1"/>
          </p:cNvSpPr>
          <p:nvPr>
            <p:ph type="body" sz="half" idx="4294967295"/>
          </p:nvPr>
        </p:nvSpPr>
        <p:spPr>
          <a:xfrm>
            <a:off x="378338" y="1595119"/>
            <a:ext cx="8494004" cy="48339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pPr>
            <a:r>
              <a:rPr lang="en-US" altLang="en-US" sz="2300" dirty="0"/>
              <a:t>There are three major types of </a:t>
            </a:r>
            <a:r>
              <a:rPr lang="en-US" altLang="en-US" sz="2300" b="1" dirty="0"/>
              <a:t>finance companies (FCs)</a:t>
            </a:r>
            <a:r>
              <a:rPr lang="en-US" altLang="en-US" sz="2300" dirty="0"/>
              <a:t>:</a:t>
            </a:r>
          </a:p>
          <a:p>
            <a:pPr marL="801687" lvl="1" indent="-457200" eaLnBrk="1" hangingPunct="1">
              <a:lnSpc>
                <a:spcPct val="95000"/>
              </a:lnSpc>
              <a:buFont typeface="+mj-lt"/>
              <a:buAutoNum type="arabicPeriod"/>
            </a:pPr>
            <a:r>
              <a:rPr lang="en-US" altLang="en-US" sz="2200" b="1" dirty="0"/>
              <a:t>Sales finance institutions</a:t>
            </a:r>
            <a:r>
              <a:rPr lang="en-US" altLang="en-US" sz="2200" dirty="0"/>
              <a:t> specialize in making loans to customers of a specific retailer or manufacturer</a:t>
            </a:r>
          </a:p>
          <a:p>
            <a:pPr marL="1096962" lvl="2" indent="-457200" eaLnBrk="1" hangingPunct="1">
              <a:lnSpc>
                <a:spcPct val="95000"/>
              </a:lnSpc>
            </a:pPr>
            <a:r>
              <a:rPr lang="en-US" altLang="en-US" sz="1900" dirty="0"/>
              <a:t>E.g., Ford Motor Credit and Toyota Motor Credit</a:t>
            </a:r>
          </a:p>
          <a:p>
            <a:pPr marL="801687" lvl="1" indent="-457200" eaLnBrk="1" hangingPunct="1">
              <a:lnSpc>
                <a:spcPct val="95000"/>
              </a:lnSpc>
              <a:buFont typeface="+mj-lt"/>
              <a:buAutoNum type="arabicPeriod"/>
            </a:pPr>
            <a:r>
              <a:rPr lang="en-US" altLang="en-US" sz="2200" b="1" dirty="0"/>
              <a:t>Personal credit institutions</a:t>
            </a:r>
            <a:r>
              <a:rPr lang="en-US" altLang="en-US" sz="2200" dirty="0"/>
              <a:t> specialize in making installment and other loans to consumers</a:t>
            </a:r>
          </a:p>
          <a:p>
            <a:pPr marL="1096962" lvl="2" indent="-457200" eaLnBrk="1" hangingPunct="1">
              <a:lnSpc>
                <a:spcPct val="95000"/>
              </a:lnSpc>
            </a:pPr>
            <a:r>
              <a:rPr lang="en-US" altLang="en-US" sz="1900" dirty="0"/>
              <a:t>E.g., HSBC Finance Corp. and Synchrony Financial</a:t>
            </a:r>
          </a:p>
          <a:p>
            <a:pPr marL="801687" lvl="1" indent="-457200" eaLnBrk="1" hangingPunct="1">
              <a:lnSpc>
                <a:spcPct val="95000"/>
              </a:lnSpc>
              <a:buFont typeface="+mj-lt"/>
              <a:buAutoNum type="arabicPeriod"/>
            </a:pPr>
            <a:r>
              <a:rPr lang="en-US" altLang="en-US" sz="2200" b="1" dirty="0"/>
              <a:t>Business credit institutions</a:t>
            </a:r>
            <a:r>
              <a:rPr lang="en-US" altLang="en-US" sz="2200" dirty="0"/>
              <a:t> provide financing to corporations, especially through equipment leasing and </a:t>
            </a:r>
            <a:r>
              <a:rPr lang="en-US" altLang="en-US" sz="2200" b="1" dirty="0"/>
              <a:t>factoring</a:t>
            </a:r>
            <a:r>
              <a:rPr lang="en-US" altLang="en-US" sz="2200" dirty="0"/>
              <a:t>, in which the finance company purchases accounts receivable from corporate customers at a discount from face value and the finance company assumes the responsibility for collecting the accounts receivable</a:t>
            </a:r>
          </a:p>
          <a:p>
            <a:pPr lvl="2" eaLnBrk="1" hangingPunct="1">
              <a:lnSpc>
                <a:spcPct val="95000"/>
              </a:lnSpc>
            </a:pPr>
            <a:r>
              <a:rPr lang="en-US" altLang="en-US" sz="2100" dirty="0"/>
              <a:t>E.g., IBM Credit and John Deere Financial Services</a:t>
            </a:r>
          </a:p>
        </p:txBody>
      </p:sp>
      <p:sp>
        <p:nvSpPr>
          <p:cNvPr id="7" name="Footer Placeholder 3">
            <a:extLst>
              <a:ext uri="{FF2B5EF4-FFF2-40B4-BE49-F238E27FC236}">
                <a16:creationId xmlns:a16="http://schemas.microsoft.com/office/drawing/2014/main" id="{1145F3BF-BD70-47AF-8896-B5F89ED9962D}"/>
              </a:ext>
            </a:extLst>
          </p:cNvPr>
          <p:cNvSpPr>
            <a:spLocks noGrp="1"/>
          </p:cNvSpPr>
          <p:nvPr>
            <p:ph type="ftr" sz="quarter" idx="11"/>
          </p:nvPr>
        </p:nvSpPr>
        <p:spPr>
          <a:xfrm>
            <a:off x="787339" y="6590665"/>
            <a:ext cx="7569322"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6B19B112-4917-4FA3-86EB-96BE5370D140}"/>
              </a:ext>
            </a:extLst>
          </p:cNvPr>
          <p:cNvSpPr>
            <a:spLocks noGrp="1"/>
          </p:cNvSpPr>
          <p:nvPr>
            <p:ph type="sldNum" sz="quarter" idx="12"/>
          </p:nvPr>
        </p:nvSpPr>
        <p:spPr>
          <a:xfrm>
            <a:off x="6523222" y="6569075"/>
            <a:ext cx="2133600" cy="273050"/>
          </a:xfrm>
        </p:spPr>
        <p:txBody>
          <a:bodyPr/>
          <a:lstStyle/>
          <a:p>
            <a:pPr>
              <a:defRPr/>
            </a:pPr>
            <a:r>
              <a:rPr lang="en-US" altLang="en-US" dirty="0"/>
              <a:t>14-24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0260" name="Rectangle 2"/>
          <p:cNvSpPr>
            <a:spLocks noGrp="1" noChangeArrowheads="1"/>
          </p:cNvSpPr>
          <p:nvPr>
            <p:ph type="title" idx="4294967295"/>
          </p:nvPr>
        </p:nvSpPr>
        <p:spPr/>
        <p:txBody>
          <a:bodyPr anchor="ctr"/>
          <a:lstStyle/>
          <a:p>
            <a:pPr eaLnBrk="1" hangingPunct="1">
              <a:defRPr/>
            </a:pPr>
            <a:r>
              <a:rPr lang="en-US" sz="3500" dirty="0"/>
              <a:t>Finance Companies (FCs) (Continued)</a:t>
            </a:r>
          </a:p>
        </p:txBody>
      </p:sp>
      <p:sp>
        <p:nvSpPr>
          <p:cNvPr id="25605"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In 2021, the finance company industry assets stood at $1,448.8 billion</a:t>
            </a:r>
          </a:p>
          <a:p>
            <a:pPr eaLnBrk="1" hangingPunct="1"/>
            <a:r>
              <a:rPr lang="en-US" altLang="en-US" sz="2400" dirty="0"/>
              <a:t>FC industry is highly concentrated</a:t>
            </a:r>
          </a:p>
          <a:p>
            <a:pPr lvl="1" eaLnBrk="1" hangingPunct="1"/>
            <a:r>
              <a:rPr lang="en-US" altLang="en-US" sz="2200" dirty="0"/>
              <a:t>Large firms with assets of $20 billion or more account for more than 71% of its assets</a:t>
            </a:r>
          </a:p>
          <a:p>
            <a:pPr lvl="1" eaLnBrk="1" hangingPunct="1"/>
            <a:r>
              <a:rPr lang="en-US" altLang="en-US" sz="2200" dirty="0"/>
              <a:t>Many of the largest FCs tend to be wholly owned or captive subsidiaries of major manufacturing companies</a:t>
            </a:r>
          </a:p>
          <a:p>
            <a:pPr lvl="1" eaLnBrk="1" hangingPunct="1"/>
            <a:r>
              <a:rPr lang="en-US" altLang="en-US" sz="2200" dirty="0"/>
              <a:t>Major role of </a:t>
            </a:r>
            <a:r>
              <a:rPr lang="en-US" altLang="en-US" sz="2200" b="1" dirty="0"/>
              <a:t>captive finance company</a:t>
            </a:r>
            <a:r>
              <a:rPr lang="en-US" altLang="en-US" sz="2200" dirty="0"/>
              <a:t>, a finance company wholly owned by a parent corporation, is to provide financing for the purchase of products manufactured by the parent</a:t>
            </a:r>
          </a:p>
          <a:p>
            <a:pPr lvl="2" eaLnBrk="1" hangingPunct="1"/>
            <a:r>
              <a:rPr lang="en-US" altLang="en-US" sz="2000" dirty="0"/>
              <a:t>E.g., Ford Motor Credit provides financing for Ford Motor Company cars</a:t>
            </a:r>
          </a:p>
        </p:txBody>
      </p:sp>
      <p:sp>
        <p:nvSpPr>
          <p:cNvPr id="7" name="Footer Placeholder 3">
            <a:extLst>
              <a:ext uri="{FF2B5EF4-FFF2-40B4-BE49-F238E27FC236}">
                <a16:creationId xmlns:a16="http://schemas.microsoft.com/office/drawing/2014/main" id="{17D7E145-6C6E-4D15-9557-573A3527FFA8}"/>
              </a:ext>
            </a:extLst>
          </p:cNvPr>
          <p:cNvSpPr>
            <a:spLocks noGrp="1"/>
          </p:cNvSpPr>
          <p:nvPr>
            <p:ph type="ftr" sz="quarter" idx="11"/>
          </p:nvPr>
        </p:nvSpPr>
        <p:spPr>
          <a:xfrm>
            <a:off x="497681" y="6569075"/>
            <a:ext cx="8148638"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F63A5738-3000-4262-A6B6-4133CD27DEFC}"/>
              </a:ext>
            </a:extLst>
          </p:cNvPr>
          <p:cNvSpPr>
            <a:spLocks noGrp="1"/>
          </p:cNvSpPr>
          <p:nvPr>
            <p:ph type="sldNum" sz="quarter" idx="12"/>
          </p:nvPr>
        </p:nvSpPr>
        <p:spPr>
          <a:xfrm>
            <a:off x="6523222" y="6569075"/>
            <a:ext cx="2133600" cy="273050"/>
          </a:xfrm>
        </p:spPr>
        <p:txBody>
          <a:bodyPr/>
          <a:lstStyle/>
          <a:p>
            <a:pPr>
              <a:defRPr/>
            </a:pPr>
            <a:r>
              <a:rPr lang="en-US" altLang="en-US" dirty="0"/>
              <a:t>14-25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2308" name="Rectangle 2"/>
          <p:cNvSpPr>
            <a:spLocks noGrp="1" noChangeArrowheads="1"/>
          </p:cNvSpPr>
          <p:nvPr>
            <p:ph type="title"/>
          </p:nvPr>
        </p:nvSpPr>
        <p:spPr>
          <a:xfrm>
            <a:off x="77118" y="122238"/>
            <a:ext cx="7923882" cy="1295400"/>
          </a:xfrm>
        </p:spPr>
        <p:txBody>
          <a:bodyPr anchor="ctr"/>
          <a:lstStyle/>
          <a:p>
            <a:pPr eaLnBrk="1" hangingPunct="1">
              <a:defRPr/>
            </a:pPr>
            <a:r>
              <a:rPr lang="en-US" sz="3500" dirty="0"/>
              <a:t>Assets and Liabilities of U.S. Finance Companies, December 2021</a:t>
            </a:r>
          </a:p>
        </p:txBody>
      </p:sp>
      <p:sp>
        <p:nvSpPr>
          <p:cNvPr id="10" name="Footer Placeholder 3">
            <a:extLst>
              <a:ext uri="{FF2B5EF4-FFF2-40B4-BE49-F238E27FC236}">
                <a16:creationId xmlns:a16="http://schemas.microsoft.com/office/drawing/2014/main" id="{189EFFFE-1BD8-4AC7-B777-74BC1517629C}"/>
              </a:ext>
            </a:extLst>
          </p:cNvPr>
          <p:cNvSpPr>
            <a:spLocks noGrp="1"/>
          </p:cNvSpPr>
          <p:nvPr>
            <p:ph type="ftr" sz="quarter" idx="11"/>
          </p:nvPr>
        </p:nvSpPr>
        <p:spPr>
          <a:xfrm>
            <a:off x="1122350" y="6537325"/>
            <a:ext cx="6899300" cy="304800"/>
          </a:xfrm>
        </p:spPr>
        <p:txBody>
          <a:bodyPr/>
          <a:lstStyle/>
          <a:p>
            <a:pPr>
              <a:defRPr/>
            </a:pPr>
            <a:r>
              <a:rPr lang="en-US" altLang="en-US" dirty="0"/>
              <a:t>©McGraw Hill LLC. All rights reserved. No reproduction or distribution without the prior written consent of McGraw Hill. </a:t>
            </a:r>
          </a:p>
        </p:txBody>
      </p:sp>
      <p:sp>
        <p:nvSpPr>
          <p:cNvPr id="11" name="Slide Number Placeholder 2">
            <a:extLst>
              <a:ext uri="{FF2B5EF4-FFF2-40B4-BE49-F238E27FC236}">
                <a16:creationId xmlns:a16="http://schemas.microsoft.com/office/drawing/2014/main" id="{3468D8AD-16D1-4086-8BEB-234349867624}"/>
              </a:ext>
            </a:extLst>
          </p:cNvPr>
          <p:cNvSpPr>
            <a:spLocks noGrp="1"/>
          </p:cNvSpPr>
          <p:nvPr>
            <p:ph type="sldNum" sz="quarter" idx="12"/>
          </p:nvPr>
        </p:nvSpPr>
        <p:spPr>
          <a:xfrm>
            <a:off x="6523222" y="6569075"/>
            <a:ext cx="2133600" cy="273050"/>
          </a:xfrm>
        </p:spPr>
        <p:txBody>
          <a:bodyPr/>
          <a:lstStyle/>
          <a:p>
            <a:pPr>
              <a:defRPr/>
            </a:pPr>
            <a:r>
              <a:rPr lang="en-US" altLang="en-US" dirty="0"/>
              <a:t>14-26</a:t>
            </a:r>
          </a:p>
        </p:txBody>
      </p:sp>
      <p:sp>
        <p:nvSpPr>
          <p:cNvPr id="3" name="Content Placeholder 2">
            <a:extLst>
              <a:ext uri="{FF2B5EF4-FFF2-40B4-BE49-F238E27FC236}">
                <a16:creationId xmlns:a16="http://schemas.microsoft.com/office/drawing/2014/main" id="{E6B3CCDD-8089-5724-F4DD-04DA86614A5C}"/>
              </a:ext>
            </a:extLst>
          </p:cNvPr>
          <p:cNvSpPr>
            <a:spLocks noGrp="1"/>
          </p:cNvSpPr>
          <p:nvPr>
            <p:ph idx="1"/>
          </p:nvPr>
        </p:nvSpPr>
        <p:spPr/>
        <p:txBody>
          <a:bodyPr/>
          <a:lstStyle/>
          <a:p>
            <a:endParaRPr 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2308" name="Rectangle 2"/>
          <p:cNvSpPr>
            <a:spLocks noGrp="1" noChangeArrowheads="1"/>
          </p:cNvSpPr>
          <p:nvPr>
            <p:ph type="title" idx="4294967295"/>
          </p:nvPr>
        </p:nvSpPr>
        <p:spPr/>
        <p:txBody>
          <a:bodyPr anchor="ctr"/>
          <a:lstStyle/>
          <a:p>
            <a:pPr eaLnBrk="1" hangingPunct="1">
              <a:defRPr/>
            </a:pPr>
            <a:r>
              <a:rPr lang="en-US" sz="3500" dirty="0"/>
              <a:t>Balance Sheets of FCs: Assets</a:t>
            </a:r>
          </a:p>
        </p:txBody>
      </p:sp>
      <p:sp>
        <p:nvSpPr>
          <p:cNvPr id="28677" name="Rectangle 3"/>
          <p:cNvSpPr>
            <a:spLocks noGrp="1" noChangeArrowheads="1"/>
          </p:cNvSpPr>
          <p:nvPr>
            <p:ph type="body" sz="half" idx="4294967295"/>
          </p:nvPr>
        </p:nvSpPr>
        <p:spPr>
          <a:xfrm>
            <a:off x="275422" y="1719262"/>
            <a:ext cx="83814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Business and consumer loans (called </a:t>
            </a:r>
            <a:r>
              <a:rPr lang="en-US" altLang="en-US" sz="2300" i="1" dirty="0"/>
              <a:t>accounts receivable</a:t>
            </a:r>
            <a:r>
              <a:rPr lang="en-US" altLang="en-US" sz="2300" dirty="0"/>
              <a:t>) represent 78.5% of total assets</a:t>
            </a:r>
          </a:p>
          <a:p>
            <a:pPr lvl="1" eaLnBrk="1" hangingPunct="1"/>
            <a:r>
              <a:rPr lang="en-US" altLang="en-US" sz="2100" dirty="0"/>
              <a:t>Motor vehicle loans and leases are traditional the major type of consumer loan (72.5% of consumer loan portfolio in 2021)</a:t>
            </a:r>
          </a:p>
          <a:p>
            <a:pPr lvl="1" eaLnBrk="1" hangingPunct="1"/>
            <a:r>
              <a:rPr lang="en-US" altLang="en-US" sz="2100" dirty="0"/>
              <a:t>FCs generally charge higher rates for consumer loans because they generally attract riskier customers than commercial banks</a:t>
            </a:r>
          </a:p>
          <a:p>
            <a:pPr lvl="2" eaLnBrk="1" hangingPunct="1"/>
            <a:r>
              <a:rPr lang="en-US" altLang="en-US" sz="2000" dirty="0"/>
              <a:t>Individuals may obtain a mortgage from a </a:t>
            </a:r>
            <a:r>
              <a:rPr lang="en-US" altLang="en-US" sz="2000" b="1" dirty="0"/>
              <a:t>subprime lender </a:t>
            </a:r>
            <a:r>
              <a:rPr lang="en-US" altLang="en-US" sz="2000" dirty="0"/>
              <a:t>FC, a finance company that lends to high-risk customers</a:t>
            </a:r>
          </a:p>
          <a:p>
            <a:pPr lvl="2" eaLnBrk="1" hangingPunct="1"/>
            <a:r>
              <a:rPr lang="en-US" altLang="en-US" sz="2000" dirty="0"/>
              <a:t>A few </a:t>
            </a:r>
            <a:r>
              <a:rPr lang="en-US" altLang="en-US" sz="2000" b="1" dirty="0"/>
              <a:t>loan shark </a:t>
            </a:r>
            <a:r>
              <a:rPr lang="en-US" altLang="en-US" sz="2000" dirty="0"/>
              <a:t>FCs prey on desperate consumers, charging exorbitant rates as high as 30% or more per year</a:t>
            </a:r>
          </a:p>
          <a:p>
            <a:pPr lvl="2" eaLnBrk="1" hangingPunct="1"/>
            <a:r>
              <a:rPr lang="en-US" altLang="en-US" sz="2000" i="1" dirty="0"/>
              <a:t>Payday lenders </a:t>
            </a:r>
            <a:r>
              <a:rPr lang="en-US" altLang="en-US" sz="2000" dirty="0"/>
              <a:t>provide short-term cash advances that are often due when borrowers receive their next paycheck</a:t>
            </a:r>
          </a:p>
          <a:p>
            <a:pPr eaLnBrk="1" hangingPunct="1"/>
            <a:r>
              <a:rPr lang="en-US" altLang="en-US" sz="2300" dirty="0"/>
              <a:t>Real estate loans are 7.2% of total assets</a:t>
            </a:r>
          </a:p>
          <a:p>
            <a:pPr eaLnBrk="1" hangingPunct="1"/>
            <a:endParaRPr lang="en-US" altLang="en-US" sz="1800" dirty="0"/>
          </a:p>
        </p:txBody>
      </p:sp>
      <p:sp>
        <p:nvSpPr>
          <p:cNvPr id="7" name="Footer Placeholder 3">
            <a:extLst>
              <a:ext uri="{FF2B5EF4-FFF2-40B4-BE49-F238E27FC236}">
                <a16:creationId xmlns:a16="http://schemas.microsoft.com/office/drawing/2014/main" id="{E79703AB-56DF-43BF-9B9A-9D0B08AD0A9C}"/>
              </a:ext>
            </a:extLst>
          </p:cNvPr>
          <p:cNvSpPr>
            <a:spLocks noGrp="1"/>
          </p:cNvSpPr>
          <p:nvPr>
            <p:ph type="ftr" sz="quarter" idx="11"/>
          </p:nvPr>
        </p:nvSpPr>
        <p:spPr>
          <a:xfrm>
            <a:off x="861060" y="6566535"/>
            <a:ext cx="74218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5F3B6B76-49D1-4C16-92AD-0BE4F1B92618}"/>
              </a:ext>
            </a:extLst>
          </p:cNvPr>
          <p:cNvSpPr>
            <a:spLocks noGrp="1"/>
          </p:cNvSpPr>
          <p:nvPr>
            <p:ph type="sldNum" sz="quarter" idx="12"/>
          </p:nvPr>
        </p:nvSpPr>
        <p:spPr>
          <a:xfrm>
            <a:off x="6523222" y="6569075"/>
            <a:ext cx="2133600" cy="273050"/>
          </a:xfrm>
        </p:spPr>
        <p:txBody>
          <a:bodyPr/>
          <a:lstStyle/>
          <a:p>
            <a:pPr>
              <a:defRPr/>
            </a:pPr>
            <a:r>
              <a:rPr lang="en-US" altLang="en-US" dirty="0"/>
              <a:t>14-27</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2308" name="Rectangle 2"/>
          <p:cNvSpPr>
            <a:spLocks noGrp="1" noChangeArrowheads="1"/>
          </p:cNvSpPr>
          <p:nvPr>
            <p:ph type="title" idx="4294967295"/>
          </p:nvPr>
        </p:nvSpPr>
        <p:spPr/>
        <p:txBody>
          <a:bodyPr anchor="ctr"/>
          <a:lstStyle/>
          <a:p>
            <a:pPr eaLnBrk="1" hangingPunct="1">
              <a:defRPr/>
            </a:pPr>
            <a:r>
              <a:rPr lang="en-US" sz="3500" dirty="0"/>
              <a:t>Balance Sheets of FCs: Assets</a:t>
            </a:r>
            <a:br>
              <a:rPr lang="en-US" sz="3500" dirty="0"/>
            </a:br>
            <a:r>
              <a:rPr lang="en-US" sz="3500" dirty="0"/>
              <a:t>(Continued)</a:t>
            </a:r>
          </a:p>
        </p:txBody>
      </p:sp>
      <p:sp>
        <p:nvSpPr>
          <p:cNvPr id="28677" name="Rectangle 3"/>
          <p:cNvSpPr>
            <a:spLocks noGrp="1" noChangeArrowheads="1"/>
          </p:cNvSpPr>
          <p:nvPr>
            <p:ph type="body" sz="half" idx="4294967295"/>
          </p:nvPr>
        </p:nvSpPr>
        <p:spPr>
          <a:xfrm>
            <a:off x="187287" y="1719262"/>
            <a:ext cx="8692307"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Residential and commercial mortgages have become a major component in FCs asset portfolio</a:t>
            </a:r>
          </a:p>
          <a:p>
            <a:pPr lvl="1" eaLnBrk="1" hangingPunct="1"/>
            <a:r>
              <a:rPr lang="en-US" altLang="en-US" sz="2000" b="1" dirty="0"/>
              <a:t>Home equity loans </a:t>
            </a:r>
            <a:r>
              <a:rPr lang="en-US" altLang="en-US" sz="2000" dirty="0"/>
              <a:t>allow customers to borrow on a line of credit secured with a second mortgage on their home</a:t>
            </a:r>
          </a:p>
          <a:p>
            <a:pPr lvl="1" eaLnBrk="1" hangingPunct="1"/>
            <a:r>
              <a:rPr lang="en-US" altLang="en-US" sz="2000" dirty="0"/>
              <a:t>FCs mortgage portfolios also include </a:t>
            </a:r>
            <a:r>
              <a:rPr lang="en-US" altLang="en-US" sz="2000" b="1" dirty="0"/>
              <a:t>securitized mortgage assets</a:t>
            </a:r>
            <a:r>
              <a:rPr lang="en-US" altLang="en-US" sz="2000" dirty="0"/>
              <a:t>, mortgages packaged and used as assets backing secondary market securities</a:t>
            </a:r>
          </a:p>
          <a:p>
            <a:pPr lvl="1" eaLnBrk="1" hangingPunct="1"/>
            <a:r>
              <a:rPr lang="en-US" altLang="en-US" sz="2000" dirty="0"/>
              <a:t>FCs earn income when they continue to service the original mortgage (in addition to income from securitizing mortgage assets) via </a:t>
            </a:r>
            <a:r>
              <a:rPr lang="en-US" altLang="en-US" sz="2000" b="1" dirty="0"/>
              <a:t>mortgage servicing</a:t>
            </a:r>
          </a:p>
          <a:p>
            <a:pPr eaLnBrk="1" hangingPunct="1"/>
            <a:r>
              <a:rPr lang="en-US" altLang="en-US" sz="2300" dirty="0"/>
              <a:t>Business loans represent 31.2% of the loan portfolio of FCs</a:t>
            </a:r>
          </a:p>
          <a:p>
            <a:pPr lvl="1" eaLnBrk="1" hangingPunct="1"/>
            <a:r>
              <a:rPr lang="en-US" altLang="en-US" sz="2000" dirty="0"/>
              <a:t>Major subcategories of business loans are retail and wholesale motor vehicle loans and leases (21.2% of all business loans in 2021), equipment loans (56.9%), and other business loans (21.9%)</a:t>
            </a:r>
          </a:p>
          <a:p>
            <a:pPr eaLnBrk="1" hangingPunct="1"/>
            <a:endParaRPr lang="en-US" altLang="en-US" sz="2300" b="1" dirty="0"/>
          </a:p>
          <a:p>
            <a:pPr eaLnBrk="1" hangingPunct="1"/>
            <a:endParaRPr lang="en-US" altLang="en-US" sz="1800" dirty="0"/>
          </a:p>
        </p:txBody>
      </p:sp>
      <p:sp>
        <p:nvSpPr>
          <p:cNvPr id="7" name="Footer Placeholder 3">
            <a:extLst>
              <a:ext uri="{FF2B5EF4-FFF2-40B4-BE49-F238E27FC236}">
                <a16:creationId xmlns:a16="http://schemas.microsoft.com/office/drawing/2014/main" id="{E79703AB-56DF-43BF-9B9A-9D0B08AD0A9C}"/>
              </a:ext>
            </a:extLst>
          </p:cNvPr>
          <p:cNvSpPr>
            <a:spLocks noGrp="1"/>
          </p:cNvSpPr>
          <p:nvPr>
            <p:ph type="ftr" sz="quarter" idx="11"/>
          </p:nvPr>
        </p:nvSpPr>
        <p:spPr>
          <a:xfrm>
            <a:off x="742490" y="6583362"/>
            <a:ext cx="758190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5F3B6B76-49D1-4C16-92AD-0BE4F1B92618}"/>
              </a:ext>
            </a:extLst>
          </p:cNvPr>
          <p:cNvSpPr>
            <a:spLocks noGrp="1"/>
          </p:cNvSpPr>
          <p:nvPr>
            <p:ph type="sldNum" sz="quarter" idx="12"/>
          </p:nvPr>
        </p:nvSpPr>
        <p:spPr>
          <a:xfrm>
            <a:off x="6523222" y="6569075"/>
            <a:ext cx="2133600" cy="273050"/>
          </a:xfrm>
        </p:spPr>
        <p:txBody>
          <a:bodyPr/>
          <a:lstStyle/>
          <a:p>
            <a:pPr>
              <a:defRPr/>
            </a:pPr>
            <a:r>
              <a:rPr lang="en-US" altLang="en-US" dirty="0"/>
              <a:t>14-28</a:t>
            </a:r>
          </a:p>
        </p:txBody>
      </p:sp>
    </p:spTree>
    <p:extLst>
      <p:ext uri="{BB962C8B-B14F-4D97-AF65-F5344CB8AC3E}">
        <p14:creationId xmlns:p14="http://schemas.microsoft.com/office/powerpoint/2010/main" val="1620913429"/>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6404" name="Rectangle 2"/>
          <p:cNvSpPr>
            <a:spLocks noGrp="1" noChangeArrowheads="1"/>
          </p:cNvSpPr>
          <p:nvPr>
            <p:ph type="title" idx="4294967295"/>
          </p:nvPr>
        </p:nvSpPr>
        <p:spPr/>
        <p:txBody>
          <a:bodyPr anchor="ctr"/>
          <a:lstStyle/>
          <a:p>
            <a:pPr eaLnBrk="1" hangingPunct="1">
              <a:defRPr/>
            </a:pPr>
            <a:r>
              <a:rPr lang="en-US" sz="3500" dirty="0"/>
              <a:t>Balance Sheets of FCs: </a:t>
            </a:r>
            <a:br>
              <a:rPr lang="en-US" sz="3500" dirty="0"/>
            </a:br>
            <a:r>
              <a:rPr lang="en-US" sz="3500" dirty="0"/>
              <a:t>Liabilities and Equity</a:t>
            </a:r>
          </a:p>
        </p:txBody>
      </p:sp>
      <p:sp>
        <p:nvSpPr>
          <p:cNvPr id="29701"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FCs cannot accept deposits; rather, they rely primarily on bank loans, short-term commercial paper, and other debt instruments to finance assets</a:t>
            </a:r>
          </a:p>
          <a:p>
            <a:pPr lvl="1" eaLnBrk="1" hangingPunct="1"/>
            <a:r>
              <a:rPr lang="en-US" altLang="en-US" sz="2200" dirty="0"/>
              <a:t>In 2021, bank loans were $169.9 billion (11.7% of total assets); </a:t>
            </a:r>
          </a:p>
          <a:p>
            <a:pPr lvl="1" eaLnBrk="1" hangingPunct="1"/>
            <a:r>
              <a:rPr lang="en-US" altLang="en-US" sz="2200" dirty="0"/>
              <a:t>Commercial paper was $41.3 billion (2.9%); and</a:t>
            </a:r>
          </a:p>
          <a:p>
            <a:pPr lvl="1" eaLnBrk="1" hangingPunct="1"/>
            <a:r>
              <a:rPr lang="en-US" altLang="en-US" sz="2200" dirty="0"/>
              <a:t>Other debt (due to parent holding companies and notes, bonds, and debentures) totaled $832.6 billion (60.3%)</a:t>
            </a:r>
          </a:p>
          <a:p>
            <a:pPr lvl="1" eaLnBrk="1" hangingPunct="1"/>
            <a:endParaRPr lang="en-US" altLang="en-US" sz="2000" dirty="0"/>
          </a:p>
          <a:p>
            <a:pPr eaLnBrk="1" hangingPunct="1"/>
            <a:r>
              <a:rPr lang="en-US" altLang="en-US" sz="2400" dirty="0"/>
              <a:t>Total capital comprised $258.2 billion (17.8% of total assets)</a:t>
            </a:r>
          </a:p>
        </p:txBody>
      </p:sp>
      <p:sp>
        <p:nvSpPr>
          <p:cNvPr id="7" name="Footer Placeholder 3">
            <a:extLst>
              <a:ext uri="{FF2B5EF4-FFF2-40B4-BE49-F238E27FC236}">
                <a16:creationId xmlns:a16="http://schemas.microsoft.com/office/drawing/2014/main" id="{C7E5FAAF-C656-4215-93AC-4AAB489C9C7A}"/>
              </a:ext>
            </a:extLst>
          </p:cNvPr>
          <p:cNvSpPr>
            <a:spLocks noGrp="1"/>
          </p:cNvSpPr>
          <p:nvPr>
            <p:ph type="ftr" sz="quarter" idx="11"/>
          </p:nvPr>
        </p:nvSpPr>
        <p:spPr>
          <a:xfrm>
            <a:off x="194310" y="6569075"/>
            <a:ext cx="80695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2693A885-03B6-420C-AD37-F169C1EA3BA0}"/>
              </a:ext>
            </a:extLst>
          </p:cNvPr>
          <p:cNvSpPr>
            <a:spLocks noGrp="1"/>
          </p:cNvSpPr>
          <p:nvPr>
            <p:ph type="sldNum" sz="quarter" idx="12"/>
          </p:nvPr>
        </p:nvSpPr>
        <p:spPr>
          <a:xfrm>
            <a:off x="6523222" y="6569075"/>
            <a:ext cx="2133600" cy="273050"/>
          </a:xfrm>
        </p:spPr>
        <p:txBody>
          <a:bodyPr/>
          <a:lstStyle/>
          <a:p>
            <a:pPr>
              <a:defRPr/>
            </a:pPr>
            <a:r>
              <a:rPr lang="en-US" altLang="en-US" dirty="0"/>
              <a:t>14-29</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43396" name="Rectangle 2"/>
          <p:cNvSpPr>
            <a:spLocks noGrp="1" noChangeArrowheads="1"/>
          </p:cNvSpPr>
          <p:nvPr>
            <p:ph type="title" idx="4294967295"/>
          </p:nvPr>
        </p:nvSpPr>
        <p:spPr/>
        <p:txBody>
          <a:bodyPr anchor="ctr"/>
          <a:lstStyle/>
          <a:p>
            <a:pPr eaLnBrk="1" hangingPunct="1">
              <a:defRPr/>
            </a:pPr>
            <a:r>
              <a:rPr lang="en-US" sz="3500" dirty="0"/>
              <a:t>Savings Institutions (SIs)</a:t>
            </a:r>
          </a:p>
        </p:txBody>
      </p:sp>
      <p:sp>
        <p:nvSpPr>
          <p:cNvPr id="4101" name="Rectangle 3"/>
          <p:cNvSpPr>
            <a:spLocks noGrp="1" noChangeArrowheads="1"/>
          </p:cNvSpPr>
          <p:nvPr>
            <p:ph type="body" sz="half" idx="4294967295"/>
          </p:nvPr>
        </p:nvSpPr>
        <p:spPr>
          <a:xfrm>
            <a:off x="457200" y="1719262"/>
            <a:ext cx="8148638" cy="46154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Comprise two groups of DIs: </a:t>
            </a:r>
          </a:p>
          <a:p>
            <a:pPr marL="801687" lvl="1" indent="-457200" eaLnBrk="1" hangingPunct="1">
              <a:buFont typeface="+mj-lt"/>
              <a:buAutoNum type="arabicPeriod"/>
            </a:pPr>
            <a:r>
              <a:rPr lang="en-US" altLang="en-US" sz="2100" dirty="0"/>
              <a:t>Savings associations </a:t>
            </a:r>
          </a:p>
          <a:p>
            <a:pPr marL="801687" lvl="1" indent="-457200" eaLnBrk="1" hangingPunct="1">
              <a:buFont typeface="+mj-lt"/>
              <a:buAutoNum type="arabicPeriod"/>
            </a:pPr>
            <a:r>
              <a:rPr lang="en-US" altLang="en-US" sz="2100" dirty="0"/>
              <a:t>Savings banks</a:t>
            </a:r>
          </a:p>
          <a:p>
            <a:pPr eaLnBrk="1" hangingPunct="1"/>
            <a:r>
              <a:rPr lang="en-US" altLang="en-US" sz="2300" dirty="0"/>
              <a:t>Savings associations were historically referred to as savings and loans (S&amp;Ls) associations</a:t>
            </a:r>
          </a:p>
          <a:p>
            <a:pPr lvl="1" eaLnBrk="1" hangingPunct="1"/>
            <a:r>
              <a:rPr lang="en-US" altLang="en-US" sz="2100" dirty="0"/>
              <a:t>Historically most savings institutions were established as </a:t>
            </a:r>
            <a:r>
              <a:rPr lang="en-US" altLang="en-US" sz="2100" b="1" dirty="0"/>
              <a:t>mutual organizations </a:t>
            </a:r>
            <a:r>
              <a:rPr lang="en-US" altLang="en-US" sz="2100" dirty="0"/>
              <a:t>(in which the depositors are the legal owners of the institution and no stock is issued)</a:t>
            </a:r>
          </a:p>
          <a:p>
            <a:pPr eaLnBrk="1" hangingPunct="1"/>
            <a:r>
              <a:rPr lang="en-US" altLang="en-US" sz="2300" dirty="0"/>
              <a:t>Grouped separately from commercial banks, though they generally perform similar services</a:t>
            </a:r>
          </a:p>
          <a:p>
            <a:pPr lvl="1" eaLnBrk="1" hangingPunct="1"/>
            <a:r>
              <a:rPr lang="en-US" altLang="en-US" sz="2100" dirty="0"/>
              <a:t>Concentrate on residential mortgage lending</a:t>
            </a:r>
          </a:p>
        </p:txBody>
      </p:sp>
      <p:sp>
        <p:nvSpPr>
          <p:cNvPr id="6" name="Footer Placeholder 3">
            <a:extLst>
              <a:ext uri="{FF2B5EF4-FFF2-40B4-BE49-F238E27FC236}">
                <a16:creationId xmlns:a16="http://schemas.microsoft.com/office/drawing/2014/main" id="{E5346940-63FB-4819-B948-03A260AE31FB}"/>
              </a:ext>
            </a:extLst>
          </p:cNvPr>
          <p:cNvSpPr>
            <a:spLocks noGrp="1"/>
          </p:cNvSpPr>
          <p:nvPr>
            <p:ph type="ftr" sz="quarter" idx="11"/>
          </p:nvPr>
        </p:nvSpPr>
        <p:spPr>
          <a:xfrm>
            <a:off x="645319" y="6569075"/>
            <a:ext cx="777240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8750F68-CB12-49DD-AF35-0FABB7B2D1B5}"/>
              </a:ext>
            </a:extLst>
          </p:cNvPr>
          <p:cNvSpPr>
            <a:spLocks noGrp="1"/>
          </p:cNvSpPr>
          <p:nvPr>
            <p:ph type="sldNum" sz="quarter" idx="12"/>
          </p:nvPr>
        </p:nvSpPr>
        <p:spPr>
          <a:xfrm>
            <a:off x="6523222" y="6569075"/>
            <a:ext cx="2133600" cy="273050"/>
          </a:xfrm>
        </p:spPr>
        <p:txBody>
          <a:bodyPr/>
          <a:lstStyle/>
          <a:p>
            <a:pPr>
              <a:defRPr/>
            </a:pPr>
            <a:r>
              <a:rPr lang="en-US" altLang="en-US" dirty="0"/>
              <a:t>14-3</a:t>
            </a:r>
          </a:p>
        </p:txBody>
      </p:sp>
    </p:spTree>
    <p:extLst>
      <p:ext uri="{BB962C8B-B14F-4D97-AF65-F5344CB8AC3E}">
        <p14:creationId xmlns:p14="http://schemas.microsoft.com/office/powerpoint/2010/main" val="2537195908"/>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8452" name="Rectangle 2"/>
          <p:cNvSpPr>
            <a:spLocks noGrp="1" noChangeArrowheads="1"/>
          </p:cNvSpPr>
          <p:nvPr>
            <p:ph type="title" idx="4294967295"/>
          </p:nvPr>
        </p:nvSpPr>
        <p:spPr/>
        <p:txBody>
          <a:bodyPr anchor="ctr"/>
          <a:lstStyle/>
          <a:p>
            <a:pPr eaLnBrk="1" hangingPunct="1">
              <a:defRPr/>
            </a:pPr>
            <a:r>
              <a:rPr lang="en-US" sz="3500" dirty="0"/>
              <a:t>Industry Performance for FCs</a:t>
            </a:r>
          </a:p>
        </p:txBody>
      </p:sp>
      <p:sp>
        <p:nvSpPr>
          <p:cNvPr id="31749" name="Rectangle 3"/>
          <p:cNvSpPr>
            <a:spLocks noGrp="1" noChangeArrowheads="1"/>
          </p:cNvSpPr>
          <p:nvPr>
            <p:ph type="body" sz="half" idx="4294967295"/>
          </p:nvPr>
        </p:nvSpPr>
        <p:spPr>
          <a:xfrm>
            <a:off x="457200" y="1719262"/>
            <a:ext cx="8148638"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Problems arose in the FC industry in the mid- and late-2000s with the crash of the market for subprime mortgage loans</a:t>
            </a:r>
          </a:p>
          <a:p>
            <a:pPr lvl="1" eaLnBrk="1" hangingPunct="1"/>
            <a:r>
              <a:rPr lang="en-US" altLang="en-US" sz="2000" dirty="0"/>
              <a:t>Many FCs saw sharply lower equity values</a:t>
            </a:r>
          </a:p>
          <a:p>
            <a:pPr eaLnBrk="1" hangingPunct="1"/>
            <a:r>
              <a:rPr lang="en-US" altLang="en-US" sz="2200" dirty="0"/>
              <a:t>As the U.S. economy improved in the late 2000s and early 2010s, the FC industry improved as well</a:t>
            </a:r>
          </a:p>
          <a:p>
            <a:pPr lvl="1" eaLnBrk="1" hangingPunct="1"/>
            <a:r>
              <a:rPr lang="en-US" altLang="en-US" sz="2000" dirty="0"/>
              <a:t>In the mid-2010s, industry median ROE rose to 9.33%, up from 6.61% during the height of the crisis</a:t>
            </a:r>
          </a:p>
          <a:p>
            <a:pPr lvl="1" eaLnBrk="1" hangingPunct="1"/>
            <a:r>
              <a:rPr lang="en-US" altLang="en-US" sz="2000" dirty="0"/>
              <a:t>For business credit institutions ROE rose to 13.73%, up from 5.31% during the height of the crisis</a:t>
            </a:r>
          </a:p>
          <a:p>
            <a:pPr lvl="1" eaLnBrk="1" hangingPunct="1"/>
            <a:r>
              <a:rPr lang="en-US" altLang="en-US" sz="2000" dirty="0"/>
              <a:t>Industry assets were $1.82 trillion in the mid-2010s, up from $1.59 trillion during the crisis</a:t>
            </a:r>
          </a:p>
          <a:p>
            <a:pPr eaLnBrk="1" hangingPunct="1"/>
            <a:r>
              <a:rPr lang="en-US" altLang="en-US" sz="2200" dirty="0"/>
              <a:t>In the late 2010s, industry assets have been declining back to the $1.4 trillion to $1.5 trillion range</a:t>
            </a:r>
          </a:p>
        </p:txBody>
      </p:sp>
      <p:sp>
        <p:nvSpPr>
          <p:cNvPr id="7" name="Footer Placeholder 3">
            <a:extLst>
              <a:ext uri="{FF2B5EF4-FFF2-40B4-BE49-F238E27FC236}">
                <a16:creationId xmlns:a16="http://schemas.microsoft.com/office/drawing/2014/main" id="{23BA882A-D846-430D-8DA0-4B337EBD3282}"/>
              </a:ext>
            </a:extLst>
          </p:cNvPr>
          <p:cNvSpPr>
            <a:spLocks noGrp="1"/>
          </p:cNvSpPr>
          <p:nvPr>
            <p:ph type="ftr" sz="quarter" idx="11"/>
          </p:nvPr>
        </p:nvSpPr>
        <p:spPr>
          <a:xfrm>
            <a:off x="880110" y="6568440"/>
            <a:ext cx="73837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7A43A02-0F3C-48F8-A0D1-58584503B53E}"/>
              </a:ext>
            </a:extLst>
          </p:cNvPr>
          <p:cNvSpPr>
            <a:spLocks noGrp="1"/>
          </p:cNvSpPr>
          <p:nvPr>
            <p:ph type="sldNum" sz="quarter" idx="12"/>
          </p:nvPr>
        </p:nvSpPr>
        <p:spPr>
          <a:xfrm>
            <a:off x="6523222" y="6569075"/>
            <a:ext cx="2133600" cy="273050"/>
          </a:xfrm>
        </p:spPr>
        <p:txBody>
          <a:bodyPr/>
          <a:lstStyle/>
          <a:p>
            <a:pPr>
              <a:defRPr/>
            </a:pPr>
            <a:r>
              <a:rPr lang="en-US" altLang="en-US" dirty="0"/>
              <a:t>14-30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88452" name="Rectangle 2"/>
          <p:cNvSpPr>
            <a:spLocks noGrp="1" noChangeArrowheads="1"/>
          </p:cNvSpPr>
          <p:nvPr>
            <p:ph type="title" idx="4294967295"/>
          </p:nvPr>
        </p:nvSpPr>
        <p:spPr/>
        <p:txBody>
          <a:bodyPr anchor="ctr"/>
          <a:lstStyle/>
          <a:p>
            <a:pPr eaLnBrk="1" hangingPunct="1">
              <a:defRPr/>
            </a:pPr>
            <a:r>
              <a:rPr lang="en-US" sz="3500" dirty="0"/>
              <a:t>Regulation</a:t>
            </a:r>
          </a:p>
        </p:txBody>
      </p:sp>
      <p:sp>
        <p:nvSpPr>
          <p:cNvPr id="32773" name="Rectangle 3"/>
          <p:cNvSpPr>
            <a:spLocks noGrp="1" noChangeArrowheads="1"/>
          </p:cNvSpPr>
          <p:nvPr>
            <p:ph type="body" sz="half" idx="4294967295"/>
          </p:nvPr>
        </p:nvSpPr>
        <p:spPr>
          <a:xfrm>
            <a:off x="308472" y="1519238"/>
            <a:ext cx="8337847" cy="49577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FCs are financial intermediaries that borrow funds so as to profit on the different between the rates paid on borrowed funds and those charged on loans</a:t>
            </a:r>
          </a:p>
          <a:p>
            <a:pPr eaLnBrk="1" hangingPunct="1"/>
            <a:r>
              <a:rPr lang="en-US" altLang="en-US" sz="2200" dirty="0"/>
              <a:t>FCs may be subject to state-imposed usury ceilings on the maximum loan rates assigned to individual customers</a:t>
            </a:r>
          </a:p>
          <a:p>
            <a:pPr eaLnBrk="1" hangingPunct="1"/>
            <a:r>
              <a:rPr lang="en-US" altLang="en-US" sz="2200" dirty="0"/>
              <a:t>Regulated to the extent to which they can collect on delinquent loans (e.g., legal mechanisms to be followed)</a:t>
            </a:r>
          </a:p>
          <a:p>
            <a:pPr eaLnBrk="1" hangingPunct="1"/>
            <a:r>
              <a:rPr lang="en-US" altLang="en-US" sz="2200" dirty="0"/>
              <a:t>Because FCs do not accept deposits, they are not subject to extensive oversight by federal and state regulators, as are banks or thrifts</a:t>
            </a:r>
          </a:p>
          <a:p>
            <a:pPr eaLnBrk="1" hangingPunct="1"/>
            <a:r>
              <a:rPr lang="en-US" altLang="en-US" sz="2200" dirty="0"/>
              <a:t>Heavy borrowers in the capital markets and do not enjoy the same regulatory “safety net” as banks</a:t>
            </a:r>
          </a:p>
          <a:p>
            <a:pPr eaLnBrk="1" hangingPunct="1"/>
            <a:r>
              <a:rPr lang="en-US" altLang="en-US" sz="2200" dirty="0"/>
              <a:t>Overall, regulatory oversight of this industry is relatively light</a:t>
            </a:r>
            <a:endParaRPr lang="en-US" altLang="en-US" sz="1800" dirty="0"/>
          </a:p>
        </p:txBody>
      </p:sp>
      <p:sp>
        <p:nvSpPr>
          <p:cNvPr id="7" name="Footer Placeholder 3">
            <a:extLst>
              <a:ext uri="{FF2B5EF4-FFF2-40B4-BE49-F238E27FC236}">
                <a16:creationId xmlns:a16="http://schemas.microsoft.com/office/drawing/2014/main" id="{CFE85FD3-1FE8-4997-896E-23E482B8FDAB}"/>
              </a:ext>
            </a:extLst>
          </p:cNvPr>
          <p:cNvSpPr>
            <a:spLocks noGrp="1"/>
          </p:cNvSpPr>
          <p:nvPr>
            <p:ph type="ftr" sz="quarter" idx="11"/>
          </p:nvPr>
        </p:nvSpPr>
        <p:spPr>
          <a:xfrm>
            <a:off x="716280" y="6578600"/>
            <a:ext cx="771144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CA75A55-E736-4FAE-B4A8-D6CCAEAE94AA}"/>
              </a:ext>
            </a:extLst>
          </p:cNvPr>
          <p:cNvSpPr>
            <a:spLocks noGrp="1"/>
          </p:cNvSpPr>
          <p:nvPr>
            <p:ph type="sldNum" sz="quarter" idx="12"/>
          </p:nvPr>
        </p:nvSpPr>
        <p:spPr>
          <a:xfrm>
            <a:off x="6523222" y="6569075"/>
            <a:ext cx="2133600" cy="273050"/>
          </a:xfrm>
        </p:spPr>
        <p:txBody>
          <a:bodyPr/>
          <a:lstStyle/>
          <a:p>
            <a:pPr>
              <a:defRPr/>
            </a:pPr>
            <a:r>
              <a:rPr lang="en-US" altLang="en-US" dirty="0"/>
              <a:t>14-31</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90500" name="Rectangle 2"/>
          <p:cNvSpPr>
            <a:spLocks noGrp="1" noChangeArrowheads="1"/>
          </p:cNvSpPr>
          <p:nvPr>
            <p:ph type="title" idx="4294967295"/>
          </p:nvPr>
        </p:nvSpPr>
        <p:spPr/>
        <p:txBody>
          <a:bodyPr anchor="ctr"/>
          <a:lstStyle/>
          <a:p>
            <a:pPr eaLnBrk="1" hangingPunct="1">
              <a:defRPr/>
            </a:pPr>
            <a:r>
              <a:rPr lang="en-US" sz="3500" dirty="0"/>
              <a:t>Global Issues</a:t>
            </a:r>
          </a:p>
        </p:txBody>
      </p:sp>
      <p:sp>
        <p:nvSpPr>
          <p:cNvPr id="34821" name="Rectangle 3"/>
          <p:cNvSpPr>
            <a:spLocks noGrp="1" noChangeArrowheads="1"/>
          </p:cNvSpPr>
          <p:nvPr>
            <p:ph type="body" sz="half" idx="4294967295"/>
          </p:nvPr>
        </p:nvSpPr>
        <p:spPr>
          <a:xfrm>
            <a:off x="377327" y="1719262"/>
            <a:ext cx="8389345"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Unlike the U.S., savings institutions and cooperative banks (similar to CUs in the U.S.) in Europe were created in the 19</a:t>
            </a:r>
            <a:r>
              <a:rPr lang="en-US" altLang="en-US" sz="2200" baseline="30000" dirty="0"/>
              <a:t>th</a:t>
            </a:r>
            <a:r>
              <a:rPr lang="en-US" altLang="en-US" sz="2200" dirty="0"/>
              <a:t> century to channel individuals’ savings into the continent’s commercial industry</a:t>
            </a:r>
          </a:p>
          <a:p>
            <a:pPr lvl="1" eaLnBrk="1" hangingPunct="1"/>
            <a:r>
              <a:rPr lang="en-US" altLang="en-US" sz="2000" dirty="0"/>
              <a:t>Majority of savings institutions in Europe are mutuals (owned by local officials, religious organizations, unions, and deposit holders)</a:t>
            </a:r>
          </a:p>
          <a:p>
            <a:pPr eaLnBrk="1" hangingPunct="1"/>
            <a:r>
              <a:rPr lang="en-US" altLang="en-US" sz="2200" dirty="0"/>
              <a:t>Two features that all savings banks in Europe have in common:</a:t>
            </a:r>
          </a:p>
          <a:p>
            <a:pPr marL="801687" lvl="1" indent="-457200" eaLnBrk="1" hangingPunct="1">
              <a:buFont typeface="+mj-lt"/>
              <a:buAutoNum type="arabicPeriod"/>
            </a:pPr>
            <a:r>
              <a:rPr lang="en-US" altLang="en-US" sz="2000" dirty="0"/>
              <a:t>Focus on savings and savings mobilization</a:t>
            </a:r>
          </a:p>
          <a:p>
            <a:pPr marL="801687" lvl="1" indent="-457200" eaLnBrk="1" hangingPunct="1">
              <a:buFont typeface="+mj-lt"/>
              <a:buAutoNum type="arabicPeriod"/>
            </a:pPr>
            <a:r>
              <a:rPr lang="en-US" altLang="en-US" sz="2000" dirty="0"/>
              <a:t>Clear regional and even local focus</a:t>
            </a:r>
          </a:p>
          <a:p>
            <a:pPr eaLnBrk="1" hangingPunct="1"/>
            <a:r>
              <a:rPr lang="en-US" altLang="en-US" sz="2200" dirty="0"/>
              <a:t>Nonbank FI lending has increased in importance over the past decade</a:t>
            </a:r>
          </a:p>
          <a:p>
            <a:pPr eaLnBrk="1" hangingPunct="1"/>
            <a:r>
              <a:rPr lang="en-US" altLang="en-US" sz="2200" dirty="0"/>
              <a:t>While the financial crisis affected the operations of FCs, they still remained a major part of the financial sector worldwide</a:t>
            </a:r>
            <a:endParaRPr lang="en-US" altLang="en-US" sz="2000" dirty="0"/>
          </a:p>
        </p:txBody>
      </p:sp>
      <p:sp>
        <p:nvSpPr>
          <p:cNvPr id="7" name="Footer Placeholder 3">
            <a:extLst>
              <a:ext uri="{FF2B5EF4-FFF2-40B4-BE49-F238E27FC236}">
                <a16:creationId xmlns:a16="http://schemas.microsoft.com/office/drawing/2014/main" id="{2653716B-D620-4E24-B630-F3D910474F65}"/>
              </a:ext>
            </a:extLst>
          </p:cNvPr>
          <p:cNvSpPr>
            <a:spLocks noGrp="1"/>
          </p:cNvSpPr>
          <p:nvPr>
            <p:ph type="ftr" sz="quarter" idx="11"/>
          </p:nvPr>
        </p:nvSpPr>
        <p:spPr>
          <a:xfrm>
            <a:off x="750318" y="6583362"/>
            <a:ext cx="7643362"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AB07483-8029-4EEB-AF4D-C50D9CFE3516}"/>
              </a:ext>
            </a:extLst>
          </p:cNvPr>
          <p:cNvSpPr>
            <a:spLocks noGrp="1"/>
          </p:cNvSpPr>
          <p:nvPr>
            <p:ph type="sldNum" sz="quarter" idx="12"/>
          </p:nvPr>
        </p:nvSpPr>
        <p:spPr>
          <a:xfrm>
            <a:off x="6523222" y="6569075"/>
            <a:ext cx="2133600" cy="273050"/>
          </a:xfrm>
        </p:spPr>
        <p:txBody>
          <a:bodyPr/>
          <a:lstStyle/>
          <a:p>
            <a:pPr>
              <a:defRPr/>
            </a:pPr>
            <a:r>
              <a:rPr lang="en-US" altLang="en-US" dirty="0"/>
              <a:t>14-32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45444" name="Rectangle 2"/>
          <p:cNvSpPr>
            <a:spLocks noGrp="1" noChangeArrowheads="1"/>
          </p:cNvSpPr>
          <p:nvPr>
            <p:ph type="title" idx="4294967295"/>
          </p:nvPr>
        </p:nvSpPr>
        <p:spPr/>
        <p:txBody>
          <a:bodyPr anchor="ctr"/>
          <a:lstStyle/>
          <a:p>
            <a:pPr eaLnBrk="1" hangingPunct="1">
              <a:defRPr/>
            </a:pPr>
            <a:r>
              <a:rPr lang="en-US" sz="3500" dirty="0"/>
              <a:t>The S&amp;L Crisis of 1982-1992</a:t>
            </a:r>
          </a:p>
        </p:txBody>
      </p:sp>
      <p:sp>
        <p:nvSpPr>
          <p:cNvPr id="5125" name="Rectangle 3"/>
          <p:cNvSpPr>
            <a:spLocks noGrp="1" noChangeArrowheads="1"/>
          </p:cNvSpPr>
          <p:nvPr>
            <p:ph type="body" sz="half" idx="4294967295"/>
          </p:nvPr>
        </p:nvSpPr>
        <p:spPr>
          <a:xfrm>
            <a:off x="319489" y="1719262"/>
            <a:ext cx="8516039"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In the mid-1980s, real estate and land prices in Texas and the Southwest collapsed, which was followed by economic downturns in the Northeast and Western states of the U.S.</a:t>
            </a:r>
          </a:p>
          <a:p>
            <a:pPr eaLnBrk="1" hangingPunct="1"/>
            <a:r>
              <a:rPr lang="en-US" altLang="en-US" sz="2300" dirty="0"/>
              <a:t>FSLIC practiced a policy of </a:t>
            </a:r>
            <a:r>
              <a:rPr lang="en-US" altLang="en-US" sz="2300" b="1" dirty="0"/>
              <a:t>regulatory forbearance </a:t>
            </a:r>
          </a:p>
          <a:p>
            <a:pPr lvl="1" eaLnBrk="1" hangingPunct="1"/>
            <a:r>
              <a:rPr lang="en-US" altLang="en-US" sz="2100" dirty="0"/>
              <a:t>An alarming number (919) of savings institution failures occurred in the 1984-1993 period, peaking at 325 in 1989, alongside a rapid decline in asset growth of the industry</a:t>
            </a:r>
          </a:p>
          <a:p>
            <a:pPr eaLnBrk="1" hangingPunct="1"/>
            <a:r>
              <a:rPr lang="en-US" altLang="en-US" sz="2300" i="1" dirty="0"/>
              <a:t>Financial Institutions Reform Recovery, and Enforcement Act (FIRREA) of 1989 </a:t>
            </a:r>
            <a:r>
              <a:rPr lang="en-US" altLang="en-US" sz="2300" dirty="0"/>
              <a:t>abolished the FSLIC and created SAIF</a:t>
            </a:r>
          </a:p>
          <a:p>
            <a:pPr lvl="1" eaLnBrk="1" hangingPunct="1"/>
            <a:r>
              <a:rPr lang="en-US" altLang="en-US" sz="2100" dirty="0"/>
              <a:t>Strengthened capital requirements and constrained non-mortgage-related asset investment powers under </a:t>
            </a:r>
            <a:r>
              <a:rPr lang="en-US" altLang="en-US" sz="2100" b="1" dirty="0"/>
              <a:t>QTL test</a:t>
            </a:r>
          </a:p>
          <a:p>
            <a:pPr eaLnBrk="1" hangingPunct="1"/>
            <a:r>
              <a:rPr lang="en-US" altLang="en-US" sz="2300" i="1" dirty="0"/>
              <a:t>FDIC Improvement Act of 1991</a:t>
            </a:r>
            <a:r>
              <a:rPr lang="en-US" altLang="en-US" sz="2300" dirty="0"/>
              <a:t> introduced risk-based deposit insurance premiums and a prompt corrective action policy</a:t>
            </a:r>
          </a:p>
        </p:txBody>
      </p:sp>
      <p:sp>
        <p:nvSpPr>
          <p:cNvPr id="7" name="Footer Placeholder 3">
            <a:extLst>
              <a:ext uri="{FF2B5EF4-FFF2-40B4-BE49-F238E27FC236}">
                <a16:creationId xmlns:a16="http://schemas.microsoft.com/office/drawing/2014/main" id="{FBFB315B-6E58-4F10-8F9C-36C2C9351799}"/>
              </a:ext>
            </a:extLst>
          </p:cNvPr>
          <p:cNvSpPr>
            <a:spLocks noGrp="1"/>
          </p:cNvSpPr>
          <p:nvPr>
            <p:ph type="ftr" sz="quarter" idx="11"/>
          </p:nvPr>
        </p:nvSpPr>
        <p:spPr>
          <a:xfrm>
            <a:off x="937260" y="6569075"/>
            <a:ext cx="726948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82B4B59B-16C2-4021-9569-B489E5A321CC}"/>
              </a:ext>
            </a:extLst>
          </p:cNvPr>
          <p:cNvSpPr>
            <a:spLocks noGrp="1"/>
          </p:cNvSpPr>
          <p:nvPr>
            <p:ph type="sldNum" sz="quarter" idx="12"/>
          </p:nvPr>
        </p:nvSpPr>
        <p:spPr>
          <a:xfrm>
            <a:off x="6523222" y="6569075"/>
            <a:ext cx="2133600" cy="273050"/>
          </a:xfrm>
        </p:spPr>
        <p:txBody>
          <a:bodyPr/>
          <a:lstStyle/>
          <a:p>
            <a:pPr>
              <a:defRPr/>
            </a:pPr>
            <a:r>
              <a:rPr lang="en-US" altLang="en-US" dirty="0"/>
              <a:t>14-4</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45444" name="Rectangle 2"/>
          <p:cNvSpPr>
            <a:spLocks noGrp="1" noChangeArrowheads="1"/>
          </p:cNvSpPr>
          <p:nvPr>
            <p:ph type="title" idx="4294967295"/>
          </p:nvPr>
        </p:nvSpPr>
        <p:spPr/>
        <p:txBody>
          <a:bodyPr anchor="ctr"/>
          <a:lstStyle/>
          <a:p>
            <a:pPr eaLnBrk="1" hangingPunct="1">
              <a:defRPr/>
            </a:pPr>
            <a:r>
              <a:rPr lang="en-US" sz="3500" dirty="0"/>
              <a:t>The S&amp;L Crisis of 1982-1992 (Continued)</a:t>
            </a:r>
          </a:p>
        </p:txBody>
      </p:sp>
      <p:sp>
        <p:nvSpPr>
          <p:cNvPr id="5125" name="Rectangle 3"/>
          <p:cNvSpPr>
            <a:spLocks noGrp="1" noChangeArrowheads="1"/>
          </p:cNvSpPr>
          <p:nvPr>
            <p:ph type="body" sz="half" idx="4294967295"/>
          </p:nvPr>
        </p:nvSpPr>
        <p:spPr>
          <a:xfrm>
            <a:off x="319489" y="1719262"/>
            <a:ext cx="8516039"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As a result of closing weak savings institutions and strengthening capital requirements, the industry is now significantly smaller in terms of both numbers and asset size</a:t>
            </a:r>
          </a:p>
          <a:p>
            <a:pPr lvl="1" eaLnBrk="1" hangingPunct="1"/>
            <a:r>
              <a:rPr lang="en-US" altLang="en-US" sz="2100" dirty="0"/>
              <a:t>Number of savings institutions decreased from 3,677 in 1989 to 2,262 in 1993 (by 38%) </a:t>
            </a:r>
          </a:p>
          <a:p>
            <a:pPr lvl="1" eaLnBrk="1" hangingPunct="1"/>
            <a:r>
              <a:rPr lang="en-US" altLang="en-US" sz="2100" dirty="0"/>
              <a:t>Assets decreased from $1.427 trillion to $1.001 trillion (by 30%) between 1989 and 1993, respectively</a:t>
            </a:r>
          </a:p>
          <a:p>
            <a:pPr eaLnBrk="1" hangingPunct="1"/>
            <a:endParaRPr lang="en-US" altLang="en-US" sz="2300" dirty="0"/>
          </a:p>
          <a:p>
            <a:pPr eaLnBrk="1" hangingPunct="1"/>
            <a:r>
              <a:rPr lang="en-US" altLang="en-US" sz="2300" dirty="0"/>
              <a:t>By 2021, the number of savings institutions continued to decrease to 608 and the industry’s assets had slightly increased to $1.524 trillion</a:t>
            </a:r>
          </a:p>
        </p:txBody>
      </p:sp>
      <p:sp>
        <p:nvSpPr>
          <p:cNvPr id="7" name="Footer Placeholder 3">
            <a:extLst>
              <a:ext uri="{FF2B5EF4-FFF2-40B4-BE49-F238E27FC236}">
                <a16:creationId xmlns:a16="http://schemas.microsoft.com/office/drawing/2014/main" id="{FBFB315B-6E58-4F10-8F9C-36C2C9351799}"/>
              </a:ext>
            </a:extLst>
          </p:cNvPr>
          <p:cNvSpPr>
            <a:spLocks noGrp="1"/>
          </p:cNvSpPr>
          <p:nvPr>
            <p:ph type="ftr" sz="quarter" idx="11"/>
          </p:nvPr>
        </p:nvSpPr>
        <p:spPr>
          <a:xfrm>
            <a:off x="521970" y="6569075"/>
            <a:ext cx="741426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82B4B59B-16C2-4021-9569-B489E5A321CC}"/>
              </a:ext>
            </a:extLst>
          </p:cNvPr>
          <p:cNvSpPr>
            <a:spLocks noGrp="1"/>
          </p:cNvSpPr>
          <p:nvPr>
            <p:ph type="sldNum" sz="quarter" idx="12"/>
          </p:nvPr>
        </p:nvSpPr>
        <p:spPr>
          <a:xfrm>
            <a:off x="6523222" y="6569075"/>
            <a:ext cx="2133600" cy="273050"/>
          </a:xfrm>
        </p:spPr>
        <p:txBody>
          <a:bodyPr/>
          <a:lstStyle/>
          <a:p>
            <a:pPr>
              <a:defRPr/>
            </a:pPr>
            <a:r>
              <a:rPr lang="en-US" altLang="en-US" dirty="0"/>
              <a:t>14-5</a:t>
            </a:r>
          </a:p>
        </p:txBody>
      </p:sp>
    </p:spTree>
    <p:extLst>
      <p:ext uri="{BB962C8B-B14F-4D97-AF65-F5344CB8AC3E}">
        <p14:creationId xmlns:p14="http://schemas.microsoft.com/office/powerpoint/2010/main" val="32816909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3636" name="Rectangle 2"/>
          <p:cNvSpPr>
            <a:spLocks noGrp="1" noChangeArrowheads="1"/>
          </p:cNvSpPr>
          <p:nvPr>
            <p:ph type="title"/>
          </p:nvPr>
        </p:nvSpPr>
        <p:spPr/>
        <p:txBody>
          <a:bodyPr anchor="ctr"/>
          <a:lstStyle/>
          <a:p>
            <a:pPr eaLnBrk="1" hangingPunct="1">
              <a:defRPr/>
            </a:pPr>
            <a:r>
              <a:rPr lang="en-US" sz="3500" dirty="0"/>
              <a:t>Structural Changes in the Number of Savings Institutions, 1984-2019</a:t>
            </a:r>
          </a:p>
        </p:txBody>
      </p:sp>
      <p:sp>
        <p:nvSpPr>
          <p:cNvPr id="8" name="Footer Placeholder 3">
            <a:extLst>
              <a:ext uri="{FF2B5EF4-FFF2-40B4-BE49-F238E27FC236}">
                <a16:creationId xmlns:a16="http://schemas.microsoft.com/office/drawing/2014/main" id="{5858659F-38CE-4AD8-A5B5-B7ACE5E2BE1F}"/>
              </a:ext>
            </a:extLst>
          </p:cNvPr>
          <p:cNvSpPr>
            <a:spLocks noGrp="1"/>
          </p:cNvSpPr>
          <p:nvPr>
            <p:ph type="ftr" sz="quarter" idx="11"/>
          </p:nvPr>
        </p:nvSpPr>
        <p:spPr>
          <a:xfrm>
            <a:off x="758190" y="6576695"/>
            <a:ext cx="7627620" cy="304800"/>
          </a:xfrm>
        </p:spPr>
        <p:txBody>
          <a:bodyPr/>
          <a:lstStyle/>
          <a:p>
            <a:pPr>
              <a:defRPr/>
            </a:pPr>
            <a:r>
              <a:rPr lang="en-US" altLang="en-US" dirty="0"/>
              <a:t>©McGraw Hill LLC. All rights reserved. No reproduction or distribution without the prior written consent of McGraw Hill. </a:t>
            </a:r>
          </a:p>
        </p:txBody>
      </p:sp>
      <p:sp>
        <p:nvSpPr>
          <p:cNvPr id="9" name="Slide Number Placeholder 2">
            <a:extLst>
              <a:ext uri="{FF2B5EF4-FFF2-40B4-BE49-F238E27FC236}">
                <a16:creationId xmlns:a16="http://schemas.microsoft.com/office/drawing/2014/main" id="{6927BB89-0928-4AFE-AB61-39299F58A109}"/>
              </a:ext>
            </a:extLst>
          </p:cNvPr>
          <p:cNvSpPr>
            <a:spLocks noGrp="1"/>
          </p:cNvSpPr>
          <p:nvPr>
            <p:ph type="sldNum" sz="quarter" idx="12"/>
          </p:nvPr>
        </p:nvSpPr>
        <p:spPr>
          <a:xfrm>
            <a:off x="6523222" y="6569075"/>
            <a:ext cx="2133600" cy="273050"/>
          </a:xfrm>
        </p:spPr>
        <p:txBody>
          <a:bodyPr/>
          <a:lstStyle/>
          <a:p>
            <a:pPr>
              <a:defRPr/>
            </a:pPr>
            <a:r>
              <a:rPr lang="en-US" altLang="en-US" dirty="0"/>
              <a:t>14-6</a:t>
            </a:r>
          </a:p>
        </p:txBody>
      </p:sp>
      <p:sp>
        <p:nvSpPr>
          <p:cNvPr id="3" name="Content Placeholder 2">
            <a:extLst>
              <a:ext uri="{FF2B5EF4-FFF2-40B4-BE49-F238E27FC236}">
                <a16:creationId xmlns:a16="http://schemas.microsoft.com/office/drawing/2014/main" id="{339B2179-030F-47C3-6C69-6EFAE9885C6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75610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5684" name="Rectangle 2"/>
          <p:cNvSpPr>
            <a:spLocks noGrp="1" noChangeArrowheads="1"/>
          </p:cNvSpPr>
          <p:nvPr>
            <p:ph type="title" idx="4294967295"/>
          </p:nvPr>
        </p:nvSpPr>
        <p:spPr/>
        <p:txBody>
          <a:bodyPr anchor="ctr"/>
          <a:lstStyle/>
          <a:p>
            <a:pPr eaLnBrk="1" hangingPunct="1">
              <a:defRPr/>
            </a:pPr>
            <a:r>
              <a:rPr lang="en-US" sz="3500" dirty="0"/>
              <a:t>Balance Sheets and Recent Trends of Savings Institutions</a:t>
            </a:r>
          </a:p>
        </p:txBody>
      </p:sp>
      <p:sp>
        <p:nvSpPr>
          <p:cNvPr id="11269" name="Rectangle 3"/>
          <p:cNvSpPr>
            <a:spLocks noGrp="1" noChangeArrowheads="1"/>
          </p:cNvSpPr>
          <p:nvPr>
            <p:ph type="body" sz="half" idx="4294967295"/>
          </p:nvPr>
        </p:nvSpPr>
        <p:spPr>
          <a:xfrm>
            <a:off x="247879" y="1719262"/>
            <a:ext cx="8648241"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b="1" dirty="0"/>
              <a:t>Assets</a:t>
            </a:r>
          </a:p>
          <a:p>
            <a:pPr lvl="1" eaLnBrk="1" hangingPunct="1">
              <a:lnSpc>
                <a:spcPct val="90000"/>
              </a:lnSpc>
            </a:pPr>
            <a:r>
              <a:rPr lang="en-US" altLang="en-US" sz="2000" dirty="0"/>
              <a:t>QTL qualifying assets were 72.4% of portfolio assets in 2021</a:t>
            </a:r>
          </a:p>
          <a:p>
            <a:pPr lvl="2" eaLnBrk="1" hangingPunct="1">
              <a:lnSpc>
                <a:spcPct val="90000"/>
              </a:lnSpc>
            </a:pPr>
            <a:r>
              <a:rPr lang="en-US" altLang="en-US" sz="1800" dirty="0"/>
              <a:t>Family residential loans (20.2%) and mortgage-backed securities (44.8%) represent 64.9% of assets, while credit card loans were 7.5% of assets</a:t>
            </a:r>
          </a:p>
          <a:p>
            <a:pPr lvl="1" eaLnBrk="1" hangingPunct="1">
              <a:lnSpc>
                <a:spcPct val="90000"/>
              </a:lnSpc>
            </a:pPr>
            <a:r>
              <a:rPr lang="en-US" altLang="en-US" sz="2000" dirty="0"/>
              <a:t>Loans secured by real estate amounted to 29.2% of assets (compared to 22.2% at commercial banks)</a:t>
            </a:r>
          </a:p>
          <a:p>
            <a:pPr lvl="1" eaLnBrk="1" hangingPunct="1">
              <a:lnSpc>
                <a:spcPct val="90000"/>
              </a:lnSpc>
            </a:pPr>
            <a:r>
              <a:rPr lang="en-US" altLang="en-US" sz="2000" dirty="0"/>
              <a:t>Commercial and industrial loans were only 3.1% of assets (compared to 9.8% at commercial banks)</a:t>
            </a:r>
          </a:p>
          <a:p>
            <a:pPr lvl="1" eaLnBrk="1" hangingPunct="1">
              <a:lnSpc>
                <a:spcPct val="90000"/>
              </a:lnSpc>
            </a:pPr>
            <a:r>
              <a:rPr lang="en-US" altLang="en-US" sz="2000" dirty="0"/>
              <a:t>Loans to individuals amounted to 9.0% of assets (compared to 7.9% at commercial banks)</a:t>
            </a:r>
          </a:p>
          <a:p>
            <a:pPr eaLnBrk="1" hangingPunct="1">
              <a:lnSpc>
                <a:spcPct val="90000"/>
              </a:lnSpc>
            </a:pPr>
            <a:r>
              <a:rPr lang="en-US" altLang="en-US" sz="2300" b="1" dirty="0"/>
              <a:t>Liabilities</a:t>
            </a:r>
          </a:p>
          <a:p>
            <a:pPr lvl="1" eaLnBrk="1" hangingPunct="1">
              <a:lnSpc>
                <a:spcPct val="90000"/>
              </a:lnSpc>
            </a:pPr>
            <a:r>
              <a:rPr lang="en-US" altLang="en-US" sz="2000" dirty="0"/>
              <a:t>Transaction accounts and small time and savings deposits are the predominant source of funds, with total deposits accounting for 84.7% of total liabilities and net worth in 2021</a:t>
            </a:r>
          </a:p>
          <a:p>
            <a:pPr eaLnBrk="1" hangingPunct="1">
              <a:lnSpc>
                <a:spcPct val="90000"/>
              </a:lnSpc>
            </a:pPr>
            <a:r>
              <a:rPr lang="en-US" altLang="en-US" sz="2300" b="1" dirty="0"/>
              <a:t>Net worth </a:t>
            </a:r>
            <a:r>
              <a:rPr lang="en-US" altLang="en-US" sz="2300" dirty="0"/>
              <a:t>amounted to 9.7% in 2021</a:t>
            </a:r>
          </a:p>
        </p:txBody>
      </p:sp>
      <p:sp>
        <p:nvSpPr>
          <p:cNvPr id="7" name="Footer Placeholder 3">
            <a:extLst>
              <a:ext uri="{FF2B5EF4-FFF2-40B4-BE49-F238E27FC236}">
                <a16:creationId xmlns:a16="http://schemas.microsoft.com/office/drawing/2014/main" id="{2B67B02F-B03B-43AF-9E1A-9BC0E17883F9}"/>
              </a:ext>
            </a:extLst>
          </p:cNvPr>
          <p:cNvSpPr>
            <a:spLocks noGrp="1"/>
          </p:cNvSpPr>
          <p:nvPr>
            <p:ph type="ftr" sz="quarter" idx="11"/>
          </p:nvPr>
        </p:nvSpPr>
        <p:spPr>
          <a:xfrm>
            <a:off x="487178" y="6569075"/>
            <a:ext cx="8169644"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93803E37-CB34-47A6-9A0C-97FE990E664C}"/>
              </a:ext>
            </a:extLst>
          </p:cNvPr>
          <p:cNvSpPr>
            <a:spLocks noGrp="1"/>
          </p:cNvSpPr>
          <p:nvPr>
            <p:ph type="sldNum" sz="quarter" idx="12"/>
          </p:nvPr>
        </p:nvSpPr>
        <p:spPr>
          <a:xfrm>
            <a:off x="6523222" y="6569075"/>
            <a:ext cx="2133600" cy="273050"/>
          </a:xfrm>
        </p:spPr>
        <p:txBody>
          <a:bodyPr/>
          <a:lstStyle/>
          <a:p>
            <a:pPr>
              <a:defRPr/>
            </a:pPr>
            <a:r>
              <a:rPr lang="en-US" altLang="en-US" dirty="0"/>
              <a:t>14-7</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3636" name="Rectangle 2"/>
          <p:cNvSpPr>
            <a:spLocks noGrp="1" noChangeArrowheads="1"/>
          </p:cNvSpPr>
          <p:nvPr>
            <p:ph type="title"/>
          </p:nvPr>
        </p:nvSpPr>
        <p:spPr/>
        <p:txBody>
          <a:bodyPr anchor="ctr"/>
          <a:lstStyle/>
          <a:p>
            <a:pPr eaLnBrk="1" hangingPunct="1">
              <a:defRPr/>
            </a:pPr>
            <a:r>
              <a:rPr lang="en-US" sz="3500" dirty="0"/>
              <a:t>Assets and Liabilities of Savings Institutions, 2021</a:t>
            </a:r>
          </a:p>
        </p:txBody>
      </p:sp>
      <p:sp>
        <p:nvSpPr>
          <p:cNvPr id="8" name="Footer Placeholder 3">
            <a:extLst>
              <a:ext uri="{FF2B5EF4-FFF2-40B4-BE49-F238E27FC236}">
                <a16:creationId xmlns:a16="http://schemas.microsoft.com/office/drawing/2014/main" id="{5858659F-38CE-4AD8-A5B5-B7ACE5E2BE1F}"/>
              </a:ext>
            </a:extLst>
          </p:cNvPr>
          <p:cNvSpPr>
            <a:spLocks noGrp="1"/>
          </p:cNvSpPr>
          <p:nvPr>
            <p:ph type="ftr" sz="quarter" idx="11"/>
          </p:nvPr>
        </p:nvSpPr>
        <p:spPr>
          <a:xfrm>
            <a:off x="731519" y="6570345"/>
            <a:ext cx="6995160" cy="304800"/>
          </a:xfrm>
        </p:spPr>
        <p:txBody>
          <a:bodyPr/>
          <a:lstStyle/>
          <a:p>
            <a:pPr>
              <a:defRPr/>
            </a:pPr>
            <a:r>
              <a:rPr lang="en-US" altLang="en-US" dirty="0"/>
              <a:t>©McGraw Hill LLC. All rights reserved. No reproduction or distribution without the prior written consent of McGraw Hill. </a:t>
            </a:r>
          </a:p>
        </p:txBody>
      </p:sp>
      <p:sp>
        <p:nvSpPr>
          <p:cNvPr id="9" name="Slide Number Placeholder 2">
            <a:extLst>
              <a:ext uri="{FF2B5EF4-FFF2-40B4-BE49-F238E27FC236}">
                <a16:creationId xmlns:a16="http://schemas.microsoft.com/office/drawing/2014/main" id="{6927BB89-0928-4AFE-AB61-39299F58A109}"/>
              </a:ext>
            </a:extLst>
          </p:cNvPr>
          <p:cNvSpPr>
            <a:spLocks noGrp="1"/>
          </p:cNvSpPr>
          <p:nvPr>
            <p:ph type="sldNum" sz="quarter" idx="12"/>
          </p:nvPr>
        </p:nvSpPr>
        <p:spPr>
          <a:xfrm>
            <a:off x="6523222" y="6569075"/>
            <a:ext cx="2133600" cy="273050"/>
          </a:xfrm>
        </p:spPr>
        <p:txBody>
          <a:bodyPr/>
          <a:lstStyle/>
          <a:p>
            <a:pPr>
              <a:defRPr/>
            </a:pPr>
            <a:r>
              <a:rPr lang="en-US" altLang="en-US" dirty="0"/>
              <a:t>14-8</a:t>
            </a:r>
          </a:p>
        </p:txBody>
      </p:sp>
      <p:sp>
        <p:nvSpPr>
          <p:cNvPr id="3" name="Content Placeholder 2">
            <a:extLst>
              <a:ext uri="{FF2B5EF4-FFF2-40B4-BE49-F238E27FC236}">
                <a16:creationId xmlns:a16="http://schemas.microsoft.com/office/drawing/2014/main" id="{DD09F817-098C-D7BC-3047-E68849C5CE04}"/>
              </a:ext>
            </a:extLst>
          </p:cNvPr>
          <p:cNvSpPr>
            <a:spLocks noGrp="1"/>
          </p:cNvSpPr>
          <p:nvPr>
            <p:ph idx="1"/>
          </p:nvPr>
        </p:nvSpPr>
        <p:spPr/>
        <p:txBody>
          <a:bodyPr/>
          <a:lstStyle/>
          <a:p>
            <a:endParaRPr 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457732" name="Rectangle 2"/>
          <p:cNvSpPr>
            <a:spLocks noGrp="1" noChangeArrowheads="1"/>
          </p:cNvSpPr>
          <p:nvPr>
            <p:ph type="title" idx="4294967295"/>
          </p:nvPr>
        </p:nvSpPr>
        <p:spPr/>
        <p:txBody>
          <a:bodyPr anchor="ctr"/>
          <a:lstStyle/>
          <a:p>
            <a:pPr eaLnBrk="1" hangingPunct="1">
              <a:defRPr/>
            </a:pPr>
            <a:r>
              <a:rPr lang="en-US" sz="3500" dirty="0"/>
              <a:t>Regulators of Savings Institutions</a:t>
            </a:r>
          </a:p>
        </p:txBody>
      </p:sp>
      <p:sp>
        <p:nvSpPr>
          <p:cNvPr id="12293"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7200" indent="-457200" eaLnBrk="1" hangingPunct="1">
              <a:buFont typeface="+mj-lt"/>
              <a:buAutoNum type="arabicPeriod"/>
            </a:pPr>
            <a:r>
              <a:rPr lang="en-US" altLang="en-US" sz="2200" b="1" dirty="0"/>
              <a:t>Office of the Comptroller of the Currency (OCC)</a:t>
            </a:r>
          </a:p>
          <a:p>
            <a:pPr lvl="1" eaLnBrk="1" hangingPunct="1"/>
            <a:r>
              <a:rPr lang="en-US" altLang="en-US" sz="1900" dirty="0"/>
              <a:t>In 1989, FIRREA established the Office of Thrift Supervision (OTS)</a:t>
            </a:r>
          </a:p>
          <a:p>
            <a:pPr lvl="2" eaLnBrk="1" hangingPunct="1"/>
            <a:r>
              <a:rPr lang="en-US" altLang="en-US" sz="1800" dirty="0"/>
              <a:t>OTS chartered (and examined) all </a:t>
            </a:r>
            <a:r>
              <a:rPr lang="en-US" altLang="en-US" sz="1800" i="1" dirty="0"/>
              <a:t>federal</a:t>
            </a:r>
            <a:r>
              <a:rPr lang="en-US" altLang="en-US" sz="1800" dirty="0"/>
              <a:t> savings institutions and supervised the holding companies of savings institutions</a:t>
            </a:r>
          </a:p>
          <a:p>
            <a:pPr lvl="1" eaLnBrk="1" hangingPunct="1"/>
            <a:r>
              <a:rPr lang="en-US" altLang="en-US" sz="1900" dirty="0"/>
              <a:t>Wall Street Reform and Consumer Protection Act of 2010 mandated the consolidation of the OTS and the OCC, and now the OCC regulates both national banks and federal savings institutions</a:t>
            </a:r>
          </a:p>
          <a:p>
            <a:pPr marL="457200" indent="-457200" eaLnBrk="1" hangingPunct="1">
              <a:buFont typeface="+mj-lt"/>
              <a:buAutoNum type="arabicPeriod"/>
            </a:pPr>
            <a:r>
              <a:rPr lang="en-US" altLang="en-US" sz="2200" b="1" dirty="0"/>
              <a:t>FDIC</a:t>
            </a:r>
          </a:p>
          <a:p>
            <a:pPr lvl="1" eaLnBrk="1" hangingPunct="1"/>
            <a:r>
              <a:rPr lang="en-US" altLang="en-US" sz="1900" dirty="0"/>
              <a:t>Also established in 1989 under FIRREA</a:t>
            </a:r>
          </a:p>
          <a:p>
            <a:pPr lvl="1" eaLnBrk="1" hangingPunct="1"/>
            <a:r>
              <a:rPr lang="en-US" altLang="en-US" sz="1900" dirty="0"/>
              <a:t>In the wake of the FSLIC insolvency, the FDIC oversaw and managed the Savings Association Insurance Fund (SAIF)</a:t>
            </a:r>
          </a:p>
          <a:p>
            <a:pPr lvl="1" eaLnBrk="1" hangingPunct="1"/>
            <a:r>
              <a:rPr lang="en-US" altLang="en-US" sz="1900" dirty="0"/>
              <a:t>FDIC merged the SAIF and the Bank Insurance Fund (BIF) in 2007 to form the Deposit Insurance Fund (DIF)</a:t>
            </a:r>
          </a:p>
          <a:p>
            <a:pPr marL="457200" indent="-457200" eaLnBrk="1" hangingPunct="1">
              <a:buFont typeface="+mj-lt"/>
              <a:buAutoNum type="arabicPeriod"/>
            </a:pPr>
            <a:r>
              <a:rPr lang="en-US" altLang="en-US" sz="2200" b="1" dirty="0"/>
              <a:t>Other regulators </a:t>
            </a:r>
            <a:r>
              <a:rPr lang="en-US" altLang="en-US" sz="2200" dirty="0"/>
              <a:t>(i.e., state regulators)</a:t>
            </a:r>
            <a:endParaRPr lang="en-US" altLang="en-US" sz="2200" b="1" dirty="0"/>
          </a:p>
        </p:txBody>
      </p:sp>
      <p:sp>
        <p:nvSpPr>
          <p:cNvPr id="7" name="Footer Placeholder 3">
            <a:extLst>
              <a:ext uri="{FF2B5EF4-FFF2-40B4-BE49-F238E27FC236}">
                <a16:creationId xmlns:a16="http://schemas.microsoft.com/office/drawing/2014/main" id="{2D229962-F539-456A-B14E-ACC6D867198F}"/>
              </a:ext>
            </a:extLst>
          </p:cNvPr>
          <p:cNvSpPr>
            <a:spLocks noGrp="1"/>
          </p:cNvSpPr>
          <p:nvPr>
            <p:ph type="ftr" sz="quarter" idx="11"/>
          </p:nvPr>
        </p:nvSpPr>
        <p:spPr>
          <a:xfrm>
            <a:off x="1113949" y="6583362"/>
            <a:ext cx="6835140"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0AD6347D-7CDD-4F0E-9A19-95C7723EB770}"/>
              </a:ext>
            </a:extLst>
          </p:cNvPr>
          <p:cNvSpPr>
            <a:spLocks noGrp="1"/>
          </p:cNvSpPr>
          <p:nvPr>
            <p:ph type="sldNum" sz="quarter" idx="12"/>
          </p:nvPr>
        </p:nvSpPr>
        <p:spPr>
          <a:xfrm>
            <a:off x="6523222" y="6569075"/>
            <a:ext cx="2133600" cy="273050"/>
          </a:xfrm>
        </p:spPr>
        <p:txBody>
          <a:bodyPr/>
          <a:lstStyle/>
          <a:p>
            <a:pPr>
              <a:defRPr/>
            </a:pPr>
            <a:r>
              <a:rPr lang="en-US" altLang="en-US" dirty="0"/>
              <a:t>14-9</a:t>
            </a:r>
          </a:p>
        </p:txBody>
      </p:sp>
    </p:spTree>
  </p:cSld>
  <p:clrMapOvr>
    <a:masterClrMapping/>
  </p:clrMapOvr>
  <p:transition/>
</p:sld>
</file>

<file path=ppt/theme/theme1.xml><?xml version="1.0" encoding="utf-8"?>
<a:theme xmlns:a="http://schemas.openxmlformats.org/drawingml/2006/main" name="Network">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e371-beea-496d-8355-49b3f4f3bd58">
      <Terms xmlns="http://schemas.microsoft.com/office/infopath/2007/PartnerControls"/>
    </lcf76f155ced4ddcb4097134ff3c332f>
    <TaxCatchAll xmlns="893f84f8-0566-415c-9cf5-b575de20e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51905A83F92F40BD0DC72259F8AAD9" ma:contentTypeVersion="16" ma:contentTypeDescription="Create a new document." ma:contentTypeScope="" ma:versionID="ca52bbee1f1be16a242bb9a6e17d9915">
  <xsd:schema xmlns:xsd="http://www.w3.org/2001/XMLSchema" xmlns:xs="http://www.w3.org/2001/XMLSchema" xmlns:p="http://schemas.microsoft.com/office/2006/metadata/properties" xmlns:ns2="ceffe371-beea-496d-8355-49b3f4f3bd58" xmlns:ns3="893f84f8-0566-415c-9cf5-b575de20e0a3" targetNamespace="http://schemas.microsoft.com/office/2006/metadata/properties" ma:root="true" ma:fieldsID="3076bdf8b688088cd7b1e8ac2c87d7a7" ns2:_="" ns3:_="">
    <xsd:import namespace="ceffe371-beea-496d-8355-49b3f4f3bd58"/>
    <xsd:import namespace="893f84f8-0566-415c-9cf5-b575de20e0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fe371-beea-496d-8355-49b3f4f3bd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b8617a1-beef-4e24-867f-51551f54cf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3f84f8-0566-415c-9cf5-b575de20e0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9f135d9-025e-4c4d-bd42-7a46997d5481}" ma:internalName="TaxCatchAll" ma:showField="CatchAllData" ma:web="893f84f8-0566-415c-9cf5-b575de20e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2D0136-8B17-4BCD-9CBA-946BC8073E81}">
  <ds:schemaRefs>
    <ds:schemaRef ds:uri="http://schemas.microsoft.com/office/2006/metadata/properties"/>
    <ds:schemaRef ds:uri="http://schemas.microsoft.com/office/infopath/2007/PartnerControls"/>
    <ds:schemaRef ds:uri="ceffe371-beea-496d-8355-49b3f4f3bd58"/>
    <ds:schemaRef ds:uri="893f84f8-0566-415c-9cf5-b575de20e0a3"/>
  </ds:schemaRefs>
</ds:datastoreItem>
</file>

<file path=customXml/itemProps2.xml><?xml version="1.0" encoding="utf-8"?>
<ds:datastoreItem xmlns:ds="http://schemas.openxmlformats.org/officeDocument/2006/customXml" ds:itemID="{9E9DEC00-9793-405C-9609-8AB952C3D299}">
  <ds:schemaRefs>
    <ds:schemaRef ds:uri="http://schemas.microsoft.com/sharepoint/v3/contenttype/forms"/>
  </ds:schemaRefs>
</ds:datastoreItem>
</file>

<file path=customXml/itemProps3.xml><?xml version="1.0" encoding="utf-8"?>
<ds:datastoreItem xmlns:ds="http://schemas.openxmlformats.org/officeDocument/2006/customXml" ds:itemID="{26E122A2-126C-417B-877D-D9B0A68705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fe371-beea-496d-8355-49b3f4f3bd58"/>
    <ds:schemaRef ds:uri="893f84f8-0566-415c-9cf5-b575de20e0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7589</TotalTime>
  <Words>3794</Words>
  <Application>Microsoft Office PowerPoint</Application>
  <PresentationFormat>On-screen Show (4:3)</PresentationFormat>
  <Paragraphs>298</Paragraphs>
  <Slides>32</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Times New Roman</vt:lpstr>
      <vt:lpstr>Wingdings</vt:lpstr>
      <vt:lpstr>Network</vt:lpstr>
      <vt:lpstr>Chapter Fourteen</vt:lpstr>
      <vt:lpstr>Other Lending Institutions</vt:lpstr>
      <vt:lpstr>Savings Institutions (SIs)</vt:lpstr>
      <vt:lpstr>The S&amp;L Crisis of 1982-1992</vt:lpstr>
      <vt:lpstr>The S&amp;L Crisis of 1982-1992 (Continued)</vt:lpstr>
      <vt:lpstr>Structural Changes in the Number of Savings Institutions, 1984-2019</vt:lpstr>
      <vt:lpstr>Balance Sheets and Recent Trends of Savings Institutions</vt:lpstr>
      <vt:lpstr>Assets and Liabilities of Savings Institutions, 2021</vt:lpstr>
      <vt:lpstr>Regulators of Savings Institutions</vt:lpstr>
      <vt:lpstr>Savings Institutions Recent Performance</vt:lpstr>
      <vt:lpstr>Selected Indicators for U.S. Savings Institutions, 1989 through 2021</vt:lpstr>
      <vt:lpstr>U.S. Saving Institution Asset Concentration, 1992 versus 2021</vt:lpstr>
      <vt:lpstr>Credit Unions (CUs)</vt:lpstr>
      <vt:lpstr>Comparison of Average Savings, Deposits, and Loan Rates at CUs and Banks, December 2022</vt:lpstr>
      <vt:lpstr>Credit Unions (CUs)  (Continued)</vt:lpstr>
      <vt:lpstr>Credit Unions (CUs)  (Concluded)</vt:lpstr>
      <vt:lpstr>Credit Union (CU) Trends</vt:lpstr>
      <vt:lpstr>Balance Sheets and Recent Trends of Credit Unions</vt:lpstr>
      <vt:lpstr>Assets and Liabilities of Credit Unions, 2021</vt:lpstr>
      <vt:lpstr>Composition of Credit Union Deposits</vt:lpstr>
      <vt:lpstr>Credit Union Regulators</vt:lpstr>
      <vt:lpstr>Credit Union Industry Performance</vt:lpstr>
      <vt:lpstr>Return on Assets for Credit Unions, 1993 through 2022</vt:lpstr>
      <vt:lpstr>Finance Companies (FCs)</vt:lpstr>
      <vt:lpstr>Finance Companies (FCs) (Continued)</vt:lpstr>
      <vt:lpstr>Assets and Liabilities of U.S. Finance Companies, December 2021</vt:lpstr>
      <vt:lpstr>Balance Sheets of FCs: Assets</vt:lpstr>
      <vt:lpstr>Balance Sheets of FCs: Assets (Continued)</vt:lpstr>
      <vt:lpstr>Balance Sheets of FCs:  Liabilities and Equity</vt:lpstr>
      <vt:lpstr>Industry Performance for FCs</vt:lpstr>
      <vt:lpstr>Regulation</vt:lpstr>
      <vt:lpstr>Global Issues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Gunasundari Kuppan</cp:lastModifiedBy>
  <cp:revision>559</cp:revision>
  <dcterms:created xsi:type="dcterms:W3CDTF">2000-07-01T19:33:32Z</dcterms:created>
  <dcterms:modified xsi:type="dcterms:W3CDTF">2024-03-13T09:35:36Z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0x0101000C51905A83F92F40BD0DC72259F8AAD9</vt:lpwstr>
  </property>
  <property fmtid="{D5CDD505-2E9C-101B-9397-08002B2CF9AE}" pid="3" name="MediaServiceImageTags">
    <vt:lpwstr/>
  </property>
</Properties>
</file>