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2" r:id="rId3"/>
    <p:sldId id="257" r:id="rId4"/>
    <p:sldId id="293" r:id="rId5"/>
    <p:sldId id="294" r:id="rId6"/>
    <p:sldId id="258" r:id="rId7"/>
    <p:sldId id="295" r:id="rId8"/>
    <p:sldId id="260" r:id="rId9"/>
    <p:sldId id="296" r:id="rId10"/>
    <p:sldId id="297" r:id="rId11"/>
    <p:sldId id="282" r:id="rId12"/>
    <p:sldId id="300" r:id="rId13"/>
    <p:sldId id="301"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tr-TR" smtClean="0"/>
              <a:t>Asıl başlık stili için tıklatın</a:t>
            </a:r>
            <a:endParaRPr kumimoji="0" lang="en-US"/>
          </a:p>
        </p:txBody>
      </p:sp>
      <p:sp>
        <p:nvSpPr>
          <p:cNvPr id="3" name="Subtitle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tr-TR" smtClean="0"/>
              <a:t>Asıl alt başlık stilini düzenlemek için tıklatın</a:t>
            </a:r>
            <a:endParaRPr kumimoji="0" lang="en-US"/>
          </a:p>
        </p:txBody>
      </p:sp>
      <p:sp>
        <p:nvSpPr>
          <p:cNvPr id="4" name="Date Placeholder 3"/>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274640"/>
            <a:ext cx="6829444"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4150"/>
            <a:ext cx="7772400" cy="1860850"/>
          </a:xfrm>
        </p:spPr>
        <p:txBody>
          <a:bodyPr anchor="t"/>
          <a:lstStyle>
            <a:lvl1pPr algn="l">
              <a:defRPr sz="4400" b="1" cap="all"/>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79D3AB-2F4C-47E8-A683-89695601CFD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679D3AB-2F4C-47E8-A683-89695601CFDF}" type="slidenum">
              <a:rPr lang="tr-TR" smtClean="0"/>
              <a:pPr/>
              <a:t>‹#›</a:t>
            </a:fld>
            <a:endParaRPr lang="tr-TR"/>
          </a:p>
        </p:txBody>
      </p:sp>
      <p:sp>
        <p:nvSpPr>
          <p:cNvPr id="2" name="Title 1"/>
          <p:cNvSpPr>
            <a:spLocks noGrp="1"/>
          </p:cNvSpPr>
          <p:nvPr>
            <p:ph type="title"/>
          </p:nvPr>
        </p:nvSpPr>
        <p:spPr/>
        <p:txBody>
          <a:bodyPr/>
          <a:lstStyle>
            <a:lvl1pPr>
              <a:defRPr/>
            </a:lvl1pPr>
          </a:lstStyle>
          <a:p>
            <a:r>
              <a:rPr kumimoji="0" lang="tr-TR" smtClean="0"/>
              <a:t>Asıl başlık stili için tıklatın</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Content Placeholder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Text Placeholder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1580474" y="553734"/>
            <a:ext cx="7349244" cy="4741531"/>
            <a:chOff x="428596" y="553734"/>
            <a:chExt cx="7349244" cy="4741531"/>
          </a:xfrm>
        </p:grpSpPr>
        <p:sp>
          <p:nvSpPr>
            <p:cNvPr id="16" name="Rectangle 15"/>
            <p:cNvSpPr/>
            <p:nvPr/>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Rectangle 16"/>
            <p:cNvSpPr/>
            <p:nvPr/>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Rectangle 17"/>
            <p:cNvSpPr/>
            <p:nvPr/>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Picture Placeholder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tr-TR" smtClean="0"/>
              <a:t>Resim eklemek için simgeyi tıklatın</a:t>
            </a:r>
            <a:endParaRPr kumimoji="0" lang="en-US"/>
          </a:p>
        </p:txBody>
      </p:sp>
      <p:sp useBgFill="1">
        <p:nvSpPr>
          <p:cNvPr id="2" name="Title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494A4C2-63FE-42C9-830D-6E81C04D5765}" type="datetimeFigureOut">
              <a:rPr lang="tr-TR" smtClean="0"/>
              <a:pPr/>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79D3AB-2F4C-47E8-A683-89695601CFD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Date Placeholder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1494A4C2-63FE-42C9-830D-6E81C04D5765}" type="datetimeFigureOut">
              <a:rPr lang="tr-TR" smtClean="0"/>
              <a:pPr/>
              <a:t>28.04.2020</a:t>
            </a:fld>
            <a:endParaRPr lang="tr-TR"/>
          </a:p>
        </p:txBody>
      </p:sp>
      <p:sp>
        <p:nvSpPr>
          <p:cNvPr id="5" name="Footer Placeholder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679D3AB-2F4C-47E8-A683-89695601CFD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www.resmigazete.gov.tr/eskiler/2004/12/20041202.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PROTOKOL YAZILARI </a:t>
            </a:r>
            <a:endParaRPr lang="tr-TR" b="1"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74638"/>
            <a:ext cx="8229600" cy="1368412"/>
          </a:xfrm>
        </p:spPr>
        <p:txBody>
          <a:bodyPr>
            <a:normAutofit/>
          </a:bodyPr>
          <a:lstStyle/>
          <a:p>
            <a:r>
              <a:rPr lang="tr-TR" sz="3200" b="1" dirty="0" smtClean="0">
                <a:latin typeface="Comic Sans MS" pitchFamily="66" charset="0"/>
              </a:rPr>
              <a:t> RESMİ YAZI VE MEKTUPLARDA PROTOKOL KURALLARI</a:t>
            </a:r>
            <a:endParaRPr lang="tr-TR" sz="3200" dirty="0">
              <a:latin typeface="Comic Sans MS" pitchFamily="66" charset="0"/>
            </a:endParaRPr>
          </a:p>
        </p:txBody>
      </p:sp>
      <p:sp>
        <p:nvSpPr>
          <p:cNvPr id="19459" name="Rectangle 3"/>
          <p:cNvSpPr>
            <a:spLocks noGrp="1" noChangeArrowheads="1"/>
          </p:cNvSpPr>
          <p:nvPr>
            <p:ph idx="1"/>
          </p:nvPr>
        </p:nvSpPr>
        <p:spPr>
          <a:xfrm>
            <a:off x="642910" y="1643050"/>
            <a:ext cx="7931224" cy="4800600"/>
          </a:xfrm>
        </p:spPr>
        <p:txBody>
          <a:bodyPr>
            <a:noAutofit/>
          </a:bodyPr>
          <a:lstStyle/>
          <a:p>
            <a:pPr algn="ctr">
              <a:lnSpc>
                <a:spcPct val="130000"/>
              </a:lnSpc>
              <a:buNone/>
            </a:pPr>
            <a:r>
              <a:rPr lang="tr-TR" sz="2400" dirty="0" smtClean="0">
                <a:latin typeface="Comic Sans MS" pitchFamily="66" charset="0"/>
              </a:rPr>
              <a:t>Kamu </a:t>
            </a:r>
            <a:r>
              <a:rPr lang="tr-TR" sz="2400" dirty="0">
                <a:latin typeface="Comic Sans MS" pitchFamily="66" charset="0"/>
              </a:rPr>
              <a:t>kurumlarında uygulanan resmi yazışma kuralları </a:t>
            </a:r>
            <a:r>
              <a:rPr lang="tr-TR" sz="2400" dirty="0" smtClean="0">
                <a:latin typeface="Comic Sans MS" pitchFamily="66" charset="0"/>
              </a:rPr>
              <a:t> 2 Aralık </a:t>
            </a:r>
            <a:r>
              <a:rPr lang="tr-TR" sz="2400" dirty="0">
                <a:latin typeface="Comic Sans MS" pitchFamily="66" charset="0"/>
              </a:rPr>
              <a:t>2004 </a:t>
            </a:r>
            <a:r>
              <a:rPr lang="tr-TR" sz="2400" dirty="0" smtClean="0">
                <a:latin typeface="Comic Sans MS" pitchFamily="66" charset="0"/>
              </a:rPr>
              <a:t>tarih ve </a:t>
            </a:r>
            <a:r>
              <a:rPr lang="tr-TR" sz="2400" dirty="0">
                <a:latin typeface="Comic Sans MS" pitchFamily="66" charset="0"/>
              </a:rPr>
              <a:t>25658 sayılı </a:t>
            </a:r>
            <a:r>
              <a:rPr lang="tr-TR" sz="2400" dirty="0" smtClean="0">
                <a:latin typeface="Comic Sans MS" pitchFamily="66" charset="0"/>
              </a:rPr>
              <a:t>Resmi Gazetede </a:t>
            </a:r>
            <a:r>
              <a:rPr lang="tr-TR" sz="2400" dirty="0">
                <a:latin typeface="Comic Sans MS" pitchFamily="66" charset="0"/>
              </a:rPr>
              <a:t>yayınlanan ve </a:t>
            </a:r>
            <a:r>
              <a:rPr lang="tr-TR" sz="2400" dirty="0" smtClean="0">
                <a:latin typeface="Comic Sans MS" pitchFamily="66" charset="0"/>
              </a:rPr>
              <a:t>Bakanlar Kurulu kararıyla yayınlanan </a:t>
            </a:r>
            <a:r>
              <a:rPr lang="tr-TR" sz="2400" b="1" dirty="0" smtClean="0">
                <a:latin typeface="Comic Sans MS" pitchFamily="66" charset="0"/>
              </a:rPr>
              <a:t>Resmî Yazışmalarda Uygulanacak Esas ve Usuller Hakkında Yönetmelik</a:t>
            </a:r>
            <a:r>
              <a:rPr lang="tr-TR" sz="2400" dirty="0" smtClean="0">
                <a:latin typeface="Comic Sans MS" pitchFamily="66" charset="0"/>
              </a:rPr>
              <a:t> ile </a:t>
            </a:r>
            <a:r>
              <a:rPr lang="tr-TR" sz="2400" dirty="0">
                <a:latin typeface="Comic Sans MS" pitchFamily="66" charset="0"/>
              </a:rPr>
              <a:t>düzenlenmiştir. </a:t>
            </a:r>
          </a:p>
          <a:p>
            <a:pPr>
              <a:lnSpc>
                <a:spcPct val="130000"/>
              </a:lnSpc>
              <a:buFontTx/>
              <a:buNone/>
            </a:pPr>
            <a:r>
              <a:rPr lang="tr-TR" sz="2400" dirty="0">
                <a:latin typeface="Comic Sans MS" pitchFamily="66" charset="0"/>
              </a:rPr>
              <a:t>    </a:t>
            </a:r>
            <a:endParaRPr lang="tr-TR" sz="2400" dirty="0" smtClean="0">
              <a:latin typeface="Comic Sans MS" pitchFamily="66" charset="0"/>
            </a:endParaRPr>
          </a:p>
          <a:p>
            <a:pPr>
              <a:lnSpc>
                <a:spcPct val="130000"/>
              </a:lnSpc>
              <a:buFontTx/>
              <a:buNone/>
            </a:pPr>
            <a:r>
              <a:rPr lang="tr-TR" sz="2400" dirty="0">
                <a:latin typeface="Comic Sans MS" pitchFamily="66" charset="0"/>
              </a:rPr>
              <a:t>	</a:t>
            </a:r>
            <a:endParaRPr lang="tr-TR" sz="2400" b="1" dirty="0">
              <a:latin typeface="Comic Sans MS" pitchFamily="66" charset="0"/>
            </a:endParaRPr>
          </a:p>
        </p:txBody>
      </p:sp>
      <p:sp>
        <p:nvSpPr>
          <p:cNvPr id="4" name="3 Slayt Numarası Yer Tutucusu"/>
          <p:cNvSpPr>
            <a:spLocks noGrp="1"/>
          </p:cNvSpPr>
          <p:nvPr>
            <p:ph type="sldNum" sz="quarter" idx="12"/>
          </p:nvPr>
        </p:nvSpPr>
        <p:spPr/>
        <p:txBody>
          <a:bodyPr/>
          <a:lstStyle/>
          <a:p>
            <a:fld id="{8BE73BE3-10A9-4F07-A1F6-0BCC04E8CAAA}" type="slidenum">
              <a:rPr lang="tr-TR" smtClean="0"/>
              <a:pPr/>
              <a:t>10</a:t>
            </a:fld>
            <a:endParaRPr lang="tr-T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2800" b="1" dirty="0" smtClean="0">
                <a:latin typeface="Comic Sans MS" pitchFamily="66" charset="0"/>
              </a:rPr>
              <a:t> RESMİ YAZILARDA PROTOKOL KURALLARI</a:t>
            </a:r>
            <a:endParaRPr lang="tr-TR" sz="2800" dirty="0">
              <a:latin typeface="Comic Sans MS" pitchFamily="66" charset="0"/>
            </a:endParaRPr>
          </a:p>
        </p:txBody>
      </p:sp>
      <p:sp>
        <p:nvSpPr>
          <p:cNvPr id="19459" name="Rectangle 3"/>
          <p:cNvSpPr>
            <a:spLocks noGrp="1" noChangeArrowheads="1"/>
          </p:cNvSpPr>
          <p:nvPr>
            <p:ph idx="1"/>
          </p:nvPr>
        </p:nvSpPr>
        <p:spPr>
          <a:xfrm>
            <a:off x="500034" y="1357298"/>
            <a:ext cx="7931224" cy="4800600"/>
          </a:xfrm>
        </p:spPr>
        <p:txBody>
          <a:bodyPr>
            <a:noAutofit/>
          </a:bodyPr>
          <a:lstStyle/>
          <a:p>
            <a:pPr>
              <a:lnSpc>
                <a:spcPct val="120000"/>
              </a:lnSpc>
              <a:spcBef>
                <a:spcPts val="600"/>
              </a:spcBef>
              <a:buFontTx/>
              <a:buNone/>
            </a:pPr>
            <a:r>
              <a:rPr lang="tr-TR" sz="1600" b="1" dirty="0" smtClean="0">
                <a:latin typeface="Comic Sans MS" pitchFamily="66" charset="0"/>
              </a:rPr>
              <a:t> </a:t>
            </a:r>
            <a:r>
              <a:rPr lang="tr-TR" sz="2000" b="1" dirty="0" smtClean="0">
                <a:effectLst>
                  <a:outerShdw blurRad="38100" dist="38100" dir="2700000" algn="tl">
                    <a:srgbClr val="000000">
                      <a:alpha val="43137"/>
                    </a:srgbClr>
                  </a:outerShdw>
                </a:effectLst>
                <a:latin typeface="Comic Sans MS" pitchFamily="66" charset="0"/>
              </a:rPr>
              <a:t>Resmi </a:t>
            </a:r>
            <a:r>
              <a:rPr lang="tr-TR" sz="2000" b="1" i="1" dirty="0" smtClean="0">
                <a:effectLst>
                  <a:outerShdw blurRad="38100" dist="38100" dir="2700000" algn="tl">
                    <a:srgbClr val="000000">
                      <a:alpha val="43137"/>
                    </a:srgbClr>
                  </a:outerShdw>
                </a:effectLst>
                <a:latin typeface="Comic Sans MS" pitchFamily="66" charset="0"/>
              </a:rPr>
              <a:t>Hitap Şekilleri</a:t>
            </a:r>
          </a:p>
          <a:p>
            <a:pPr>
              <a:lnSpc>
                <a:spcPct val="120000"/>
              </a:lnSpc>
              <a:spcBef>
                <a:spcPts val="600"/>
              </a:spcBef>
              <a:buFontTx/>
              <a:buNone/>
            </a:pPr>
            <a:r>
              <a:rPr lang="tr-TR" sz="1600" b="1" dirty="0" smtClean="0">
                <a:effectLst>
                  <a:outerShdw blurRad="38100" dist="38100" dir="2700000" algn="tl">
                    <a:srgbClr val="000000">
                      <a:alpha val="43137"/>
                    </a:srgbClr>
                  </a:outerShdw>
                </a:effectLst>
                <a:latin typeface="Comic Sans MS" pitchFamily="66" charset="0"/>
              </a:rPr>
              <a:t>	</a:t>
            </a:r>
            <a:r>
              <a:rPr lang="tr-TR" sz="1600" b="1" dirty="0" smtClean="0">
                <a:latin typeface="Comic Sans MS" pitchFamily="66" charset="0"/>
              </a:rPr>
              <a:t>Kurum Dışı</a:t>
            </a:r>
          </a:p>
          <a:p>
            <a:pPr lvl="1">
              <a:lnSpc>
                <a:spcPct val="120000"/>
              </a:lnSpc>
              <a:spcBef>
                <a:spcPts val="600"/>
              </a:spcBef>
              <a:buNone/>
            </a:pPr>
            <a:r>
              <a:rPr lang="tr-TR" sz="1200" dirty="0" smtClean="0">
                <a:latin typeface="Comic Sans MS" pitchFamily="66" charset="0"/>
              </a:rPr>
              <a:t>CUMHURBAŞKANLIĞI YÜCE KATINA</a:t>
            </a:r>
          </a:p>
          <a:p>
            <a:pPr lvl="1">
              <a:lnSpc>
                <a:spcPct val="120000"/>
              </a:lnSpc>
              <a:spcBef>
                <a:spcPts val="600"/>
              </a:spcBef>
              <a:buNone/>
            </a:pPr>
            <a:r>
              <a:rPr lang="tr-TR" sz="1200" dirty="0" smtClean="0">
                <a:latin typeface="Comic Sans MS" pitchFamily="66" charset="0"/>
              </a:rPr>
              <a:t>MİLLİ EĞİTİM BAKANLIĞINA</a:t>
            </a:r>
          </a:p>
          <a:p>
            <a:pPr lvl="1">
              <a:lnSpc>
                <a:spcPct val="120000"/>
              </a:lnSpc>
              <a:spcBef>
                <a:spcPts val="600"/>
              </a:spcBef>
              <a:buNone/>
            </a:pPr>
            <a:r>
              <a:rPr lang="tr-TR" sz="1200" dirty="0" smtClean="0">
                <a:latin typeface="Comic Sans MS" pitchFamily="66" charset="0"/>
              </a:rPr>
              <a:t>ANKARA VALİLİĞİNE</a:t>
            </a:r>
          </a:p>
          <a:p>
            <a:pPr lvl="1">
              <a:lnSpc>
                <a:spcPct val="120000"/>
              </a:lnSpc>
              <a:spcBef>
                <a:spcPts val="600"/>
              </a:spcBef>
              <a:buNone/>
            </a:pPr>
            <a:r>
              <a:rPr lang="tr-TR" sz="1200" dirty="0" smtClean="0">
                <a:latin typeface="Comic Sans MS" pitchFamily="66" charset="0"/>
              </a:rPr>
              <a:t>ANKARA ÜNİVERSİTESİ REKTÖRLÜĞÜNE</a:t>
            </a:r>
          </a:p>
          <a:p>
            <a:pPr>
              <a:lnSpc>
                <a:spcPct val="120000"/>
              </a:lnSpc>
              <a:spcBef>
                <a:spcPts val="600"/>
              </a:spcBef>
              <a:buFontTx/>
              <a:buNone/>
            </a:pPr>
            <a:r>
              <a:rPr lang="tr-TR" sz="1600" b="1" dirty="0" smtClean="0">
                <a:effectLst>
                  <a:outerShdw blurRad="38100" dist="38100" dir="2700000" algn="tl">
                    <a:srgbClr val="000000">
                      <a:alpha val="43137"/>
                    </a:srgbClr>
                  </a:outerShdw>
                </a:effectLst>
                <a:latin typeface="Comic Sans MS" pitchFamily="66" charset="0"/>
              </a:rPr>
              <a:t>	</a:t>
            </a:r>
            <a:r>
              <a:rPr lang="tr-TR" sz="1600" b="1" dirty="0" smtClean="0">
                <a:latin typeface="Comic Sans MS" pitchFamily="66" charset="0"/>
              </a:rPr>
              <a:t>Kurum İçi</a:t>
            </a:r>
          </a:p>
          <a:p>
            <a:pPr lvl="1">
              <a:lnSpc>
                <a:spcPct val="120000"/>
              </a:lnSpc>
              <a:spcBef>
                <a:spcPts val="600"/>
              </a:spcBef>
              <a:buNone/>
            </a:pPr>
            <a:r>
              <a:rPr lang="tr-TR" sz="1200" dirty="0" smtClean="0">
                <a:latin typeface="Comic Sans MS" pitchFamily="66" charset="0"/>
              </a:rPr>
              <a:t>BAKANLIK MAKAMINA, </a:t>
            </a:r>
          </a:p>
          <a:p>
            <a:pPr lvl="1">
              <a:lnSpc>
                <a:spcPct val="120000"/>
              </a:lnSpc>
              <a:spcBef>
                <a:spcPts val="600"/>
              </a:spcBef>
              <a:buNone/>
            </a:pPr>
            <a:r>
              <a:rPr lang="tr-TR" sz="1200" dirty="0" smtClean="0">
                <a:latin typeface="Comic Sans MS" pitchFamily="66" charset="0"/>
              </a:rPr>
              <a:t>VALİLİK MAKAMINA, </a:t>
            </a:r>
          </a:p>
          <a:p>
            <a:pPr lvl="1">
              <a:lnSpc>
                <a:spcPct val="120000"/>
              </a:lnSpc>
              <a:spcBef>
                <a:spcPts val="600"/>
              </a:spcBef>
              <a:buNone/>
            </a:pPr>
            <a:r>
              <a:rPr lang="tr-TR" sz="1200" dirty="0" smtClean="0">
                <a:latin typeface="Comic Sans MS" pitchFamily="66" charset="0"/>
              </a:rPr>
              <a:t>REKTÖRLÜK MAKAMINA,</a:t>
            </a:r>
          </a:p>
          <a:p>
            <a:pPr>
              <a:lnSpc>
                <a:spcPct val="120000"/>
              </a:lnSpc>
              <a:spcBef>
                <a:spcPts val="600"/>
              </a:spcBef>
              <a:buFontTx/>
              <a:buNone/>
            </a:pPr>
            <a:r>
              <a:rPr lang="tr-TR" sz="2000" b="1" dirty="0" smtClean="0">
                <a:effectLst>
                  <a:outerShdw blurRad="38100" dist="38100" dir="2700000" algn="tl">
                    <a:srgbClr val="000000">
                      <a:alpha val="43137"/>
                    </a:srgbClr>
                  </a:outerShdw>
                </a:effectLst>
                <a:latin typeface="Comic Sans MS" pitchFamily="66" charset="0"/>
              </a:rPr>
              <a:t>Yarı Resmi Hitap Şekilleri</a:t>
            </a:r>
          </a:p>
          <a:p>
            <a:pPr marL="447675" lvl="1" indent="0">
              <a:lnSpc>
                <a:spcPct val="120000"/>
              </a:lnSpc>
              <a:spcBef>
                <a:spcPts val="600"/>
              </a:spcBef>
              <a:buNone/>
            </a:pPr>
            <a:r>
              <a:rPr lang="tr-TR" sz="1200" dirty="0" smtClean="0">
                <a:latin typeface="Comic Sans MS" pitchFamily="66" charset="0"/>
              </a:rPr>
              <a:t>Sayın Ziya Selçuk </a:t>
            </a:r>
          </a:p>
          <a:p>
            <a:pPr marL="447675" lvl="1" indent="0">
              <a:lnSpc>
                <a:spcPct val="120000"/>
              </a:lnSpc>
              <a:spcBef>
                <a:spcPts val="600"/>
              </a:spcBef>
              <a:buNone/>
            </a:pPr>
            <a:r>
              <a:rPr lang="tr-TR" sz="1200" dirty="0" smtClean="0">
                <a:latin typeface="Comic Sans MS" pitchFamily="66" charset="0"/>
              </a:rPr>
              <a:t>Milli Eğitim Bakanı</a:t>
            </a:r>
            <a:endParaRPr lang="tr-TR" sz="1200" dirty="0">
              <a:latin typeface="Comic Sans MS" pitchFamily="66" charset="0"/>
            </a:endParaRPr>
          </a:p>
          <a:p>
            <a:pPr lvl="1">
              <a:lnSpc>
                <a:spcPct val="120000"/>
              </a:lnSpc>
              <a:spcBef>
                <a:spcPts val="600"/>
              </a:spcBef>
              <a:buNone/>
            </a:pPr>
            <a:r>
              <a:rPr lang="tr-TR" sz="1200" dirty="0">
                <a:latin typeface="Comic Sans MS" pitchFamily="66" charset="0"/>
              </a:rPr>
              <a:t>	</a:t>
            </a:r>
          </a:p>
        </p:txBody>
      </p:sp>
      <p:sp>
        <p:nvSpPr>
          <p:cNvPr id="4" name="3 Slayt Numarası Yer Tutucusu"/>
          <p:cNvSpPr>
            <a:spLocks noGrp="1"/>
          </p:cNvSpPr>
          <p:nvPr>
            <p:ph type="sldNum" sz="quarter" idx="12"/>
          </p:nvPr>
        </p:nvSpPr>
        <p:spPr/>
        <p:txBody>
          <a:bodyPr/>
          <a:lstStyle/>
          <a:p>
            <a:fld id="{8BE73BE3-10A9-4F07-A1F6-0BCC04E8CAAA}" type="slidenum">
              <a:rPr lang="tr-TR" smtClean="0"/>
              <a:pPr/>
              <a:t>11</a:t>
            </a:fld>
            <a:endParaRPr lang="tr-T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2800" b="1" dirty="0" smtClean="0">
                <a:latin typeface="Comic Sans MS" pitchFamily="66" charset="0"/>
              </a:rPr>
              <a:t> RESMİ YAZILARDA PROTOKOL KURALLARI</a:t>
            </a:r>
            <a:endParaRPr lang="tr-TR" sz="2800" dirty="0">
              <a:latin typeface="Comic Sans MS" pitchFamily="66" charset="0"/>
            </a:endParaRPr>
          </a:p>
        </p:txBody>
      </p:sp>
      <p:sp>
        <p:nvSpPr>
          <p:cNvPr id="19459" name="Rectangle 3"/>
          <p:cNvSpPr>
            <a:spLocks noGrp="1" noChangeArrowheads="1"/>
          </p:cNvSpPr>
          <p:nvPr>
            <p:ph sz="half" idx="1"/>
          </p:nvPr>
        </p:nvSpPr>
        <p:spPr>
          <a:xfrm>
            <a:off x="2000232" y="2143116"/>
            <a:ext cx="4038600" cy="4525963"/>
          </a:xfrm>
        </p:spPr>
        <p:txBody>
          <a:bodyPr>
            <a:noAutofit/>
          </a:bodyPr>
          <a:lstStyle/>
          <a:p>
            <a:pPr>
              <a:lnSpc>
                <a:spcPct val="120000"/>
              </a:lnSpc>
              <a:spcBef>
                <a:spcPts val="600"/>
              </a:spcBef>
              <a:buFontTx/>
              <a:buNone/>
            </a:pPr>
            <a:r>
              <a:rPr lang="tr-TR" sz="2000" b="1" i="1" dirty="0" smtClean="0">
                <a:effectLst>
                  <a:outerShdw blurRad="38100" dist="38100" dir="2700000" algn="tl">
                    <a:srgbClr val="000000">
                      <a:alpha val="43137"/>
                    </a:srgbClr>
                  </a:outerShdw>
                </a:effectLst>
                <a:latin typeface="Comic Sans MS" pitchFamily="66" charset="0"/>
              </a:rPr>
              <a:t>Resmi Yazının Bölümleri</a:t>
            </a:r>
          </a:p>
          <a:p>
            <a:pPr>
              <a:lnSpc>
                <a:spcPct val="120000"/>
              </a:lnSpc>
              <a:spcBef>
                <a:spcPts val="600"/>
              </a:spcBef>
              <a:buFontTx/>
              <a:buNone/>
            </a:pPr>
            <a:r>
              <a:rPr lang="tr-TR" sz="2000" dirty="0" smtClean="0"/>
              <a:t>Başlık </a:t>
            </a:r>
          </a:p>
          <a:p>
            <a:pPr>
              <a:lnSpc>
                <a:spcPct val="120000"/>
              </a:lnSpc>
              <a:spcBef>
                <a:spcPts val="600"/>
              </a:spcBef>
              <a:buFontTx/>
              <a:buNone/>
            </a:pPr>
            <a:r>
              <a:rPr lang="tr-TR" sz="2000" dirty="0" smtClean="0"/>
              <a:t>Sayı </a:t>
            </a:r>
          </a:p>
          <a:p>
            <a:pPr>
              <a:lnSpc>
                <a:spcPct val="120000"/>
              </a:lnSpc>
              <a:spcBef>
                <a:spcPts val="600"/>
              </a:spcBef>
              <a:buFontTx/>
              <a:buNone/>
            </a:pPr>
            <a:r>
              <a:rPr lang="tr-TR" sz="2000" dirty="0" smtClean="0"/>
              <a:t>Tarih </a:t>
            </a:r>
          </a:p>
          <a:p>
            <a:pPr>
              <a:lnSpc>
                <a:spcPct val="120000"/>
              </a:lnSpc>
              <a:spcBef>
                <a:spcPts val="600"/>
              </a:spcBef>
              <a:buFontTx/>
              <a:buNone/>
            </a:pPr>
            <a:r>
              <a:rPr lang="tr-TR" sz="2000" dirty="0" smtClean="0"/>
              <a:t> Konu </a:t>
            </a:r>
          </a:p>
          <a:p>
            <a:pPr>
              <a:lnSpc>
                <a:spcPct val="120000"/>
              </a:lnSpc>
              <a:spcBef>
                <a:spcPts val="600"/>
              </a:spcBef>
              <a:buFontTx/>
              <a:buNone/>
            </a:pPr>
            <a:r>
              <a:rPr lang="tr-TR" sz="2000" dirty="0" smtClean="0"/>
              <a:t> Muhatap </a:t>
            </a:r>
          </a:p>
          <a:p>
            <a:pPr>
              <a:lnSpc>
                <a:spcPct val="120000"/>
              </a:lnSpc>
              <a:spcBef>
                <a:spcPts val="600"/>
              </a:spcBef>
              <a:buFontTx/>
              <a:buNone/>
            </a:pPr>
            <a:r>
              <a:rPr lang="tr-TR" sz="2000" dirty="0" smtClean="0"/>
              <a:t> İlgi </a:t>
            </a:r>
          </a:p>
          <a:p>
            <a:pPr>
              <a:lnSpc>
                <a:spcPct val="120000"/>
              </a:lnSpc>
              <a:spcBef>
                <a:spcPts val="600"/>
              </a:spcBef>
              <a:buFontTx/>
              <a:buNone/>
            </a:pPr>
            <a:r>
              <a:rPr lang="tr-TR" sz="2000" dirty="0" smtClean="0"/>
              <a:t> Metin </a:t>
            </a:r>
          </a:p>
          <a:p>
            <a:pPr>
              <a:lnSpc>
                <a:spcPct val="120000"/>
              </a:lnSpc>
              <a:spcBef>
                <a:spcPts val="600"/>
              </a:spcBef>
              <a:buFontTx/>
              <a:buNone/>
            </a:pPr>
            <a:r>
              <a:rPr lang="tr-TR" sz="2000" dirty="0" smtClean="0"/>
              <a:t>İmza </a:t>
            </a:r>
          </a:p>
          <a:p>
            <a:pPr>
              <a:lnSpc>
                <a:spcPct val="120000"/>
              </a:lnSpc>
              <a:spcBef>
                <a:spcPts val="600"/>
              </a:spcBef>
              <a:buFontTx/>
              <a:buNone/>
            </a:pPr>
            <a:r>
              <a:rPr lang="tr-TR" sz="2000" dirty="0" smtClean="0"/>
              <a:t>Ek </a:t>
            </a:r>
          </a:p>
        </p:txBody>
      </p:sp>
      <p:sp>
        <p:nvSpPr>
          <p:cNvPr id="5" name="4 İçerik Yer Tutucusu"/>
          <p:cNvSpPr>
            <a:spLocks noGrp="1"/>
          </p:cNvSpPr>
          <p:nvPr>
            <p:ph sz="half" idx="2"/>
          </p:nvPr>
        </p:nvSpPr>
        <p:spPr>
          <a:xfrm>
            <a:off x="3929058" y="1857364"/>
            <a:ext cx="4038600" cy="4525963"/>
          </a:xfrm>
        </p:spPr>
        <p:txBody>
          <a:bodyPr>
            <a:normAutofit fontScale="92500" lnSpcReduction="20000"/>
          </a:bodyPr>
          <a:lstStyle/>
          <a:p>
            <a:pPr>
              <a:buNone/>
            </a:pPr>
            <a:endParaRPr lang="tr-TR" dirty="0" smtClean="0"/>
          </a:p>
          <a:p>
            <a:pPr>
              <a:lnSpc>
                <a:spcPct val="130000"/>
              </a:lnSpc>
              <a:spcBef>
                <a:spcPts val="600"/>
              </a:spcBef>
              <a:buNone/>
            </a:pPr>
            <a:endParaRPr lang="tr-TR" sz="2000" dirty="0" smtClean="0"/>
          </a:p>
          <a:p>
            <a:pPr>
              <a:lnSpc>
                <a:spcPct val="130000"/>
              </a:lnSpc>
              <a:spcBef>
                <a:spcPts val="600"/>
              </a:spcBef>
              <a:buNone/>
            </a:pPr>
            <a:r>
              <a:rPr lang="tr-TR" sz="2000" dirty="0" smtClean="0"/>
              <a:t>Dağıtım </a:t>
            </a:r>
          </a:p>
          <a:p>
            <a:pPr>
              <a:lnSpc>
                <a:spcPct val="130000"/>
              </a:lnSpc>
              <a:spcBef>
                <a:spcPts val="600"/>
              </a:spcBef>
              <a:buNone/>
            </a:pPr>
            <a:r>
              <a:rPr lang="tr-TR" sz="2000" dirty="0" smtClean="0"/>
              <a:t>Olur </a:t>
            </a:r>
          </a:p>
          <a:p>
            <a:pPr>
              <a:lnSpc>
                <a:spcPct val="130000"/>
              </a:lnSpc>
              <a:spcBef>
                <a:spcPts val="600"/>
              </a:spcBef>
              <a:buNone/>
            </a:pPr>
            <a:r>
              <a:rPr lang="tr-TR" sz="2000" dirty="0" smtClean="0"/>
              <a:t>Paraf </a:t>
            </a:r>
          </a:p>
          <a:p>
            <a:pPr>
              <a:lnSpc>
                <a:spcPct val="130000"/>
              </a:lnSpc>
              <a:spcBef>
                <a:spcPts val="600"/>
              </a:spcBef>
              <a:buNone/>
            </a:pPr>
            <a:r>
              <a:rPr lang="tr-TR" sz="2000" dirty="0" smtClean="0"/>
              <a:t>Koordinasyon </a:t>
            </a:r>
          </a:p>
          <a:p>
            <a:pPr>
              <a:lnSpc>
                <a:spcPct val="130000"/>
              </a:lnSpc>
              <a:spcBef>
                <a:spcPts val="600"/>
              </a:spcBef>
              <a:buNone/>
            </a:pPr>
            <a:r>
              <a:rPr lang="tr-TR" sz="2000" dirty="0" smtClean="0"/>
              <a:t>Adres </a:t>
            </a:r>
          </a:p>
          <a:p>
            <a:pPr>
              <a:lnSpc>
                <a:spcPct val="130000"/>
              </a:lnSpc>
              <a:spcBef>
                <a:spcPts val="600"/>
              </a:spcBef>
              <a:buNone/>
            </a:pPr>
            <a:r>
              <a:rPr lang="tr-TR" sz="2000" dirty="0" smtClean="0"/>
              <a:t>Günlük Dereceli Belgeler </a:t>
            </a:r>
          </a:p>
          <a:p>
            <a:pPr>
              <a:lnSpc>
                <a:spcPct val="130000"/>
              </a:lnSpc>
              <a:spcBef>
                <a:spcPts val="600"/>
              </a:spcBef>
              <a:buNone/>
            </a:pPr>
            <a:r>
              <a:rPr lang="tr-TR" sz="2000" dirty="0" smtClean="0"/>
              <a:t>Süreli Yazışmalar </a:t>
            </a:r>
          </a:p>
          <a:p>
            <a:pPr>
              <a:lnSpc>
                <a:spcPct val="130000"/>
              </a:lnSpc>
              <a:spcBef>
                <a:spcPts val="600"/>
              </a:spcBef>
              <a:buNone/>
            </a:pPr>
            <a:r>
              <a:rPr lang="tr-TR" sz="2000" dirty="0" smtClean="0"/>
              <a:t>Sayfa Numarası </a:t>
            </a:r>
          </a:p>
          <a:p>
            <a:pPr>
              <a:lnSpc>
                <a:spcPct val="130000"/>
              </a:lnSpc>
              <a:spcBef>
                <a:spcPts val="600"/>
              </a:spcBef>
              <a:buNone/>
            </a:pPr>
            <a:r>
              <a:rPr lang="tr-TR" sz="2000" dirty="0" smtClean="0"/>
              <a:t>Üst Veri Elemanları </a:t>
            </a:r>
          </a:p>
        </p:txBody>
      </p:sp>
      <p:sp>
        <p:nvSpPr>
          <p:cNvPr id="4" name="3 Slayt Numarası Yer Tutucusu"/>
          <p:cNvSpPr>
            <a:spLocks noGrp="1"/>
          </p:cNvSpPr>
          <p:nvPr>
            <p:ph type="sldNum" sz="quarter" idx="12"/>
          </p:nvPr>
        </p:nvSpPr>
        <p:spPr/>
        <p:txBody>
          <a:bodyPr/>
          <a:lstStyle/>
          <a:p>
            <a:fld id="{8BE73BE3-10A9-4F07-A1F6-0BCC04E8CAAA}" type="slidenum">
              <a:rPr lang="tr-TR" smtClean="0"/>
              <a:pPr/>
              <a:t>12</a:t>
            </a:fld>
            <a:endParaRPr lang="tr-TR"/>
          </a:p>
        </p:txBody>
      </p:sp>
      <p:sp>
        <p:nvSpPr>
          <p:cNvPr id="6" name="5 Dikdörtgen"/>
          <p:cNvSpPr/>
          <p:nvPr/>
        </p:nvSpPr>
        <p:spPr>
          <a:xfrm>
            <a:off x="642910" y="1285860"/>
            <a:ext cx="8072494" cy="707886"/>
          </a:xfrm>
          <a:prstGeom prst="rect">
            <a:avLst/>
          </a:prstGeom>
        </p:spPr>
        <p:txBody>
          <a:bodyPr wrap="square">
            <a:spAutoFit/>
          </a:bodyPr>
          <a:lstStyle/>
          <a:p>
            <a:r>
              <a:rPr lang="tr-TR" sz="2000" dirty="0" smtClean="0"/>
              <a:t>Muhataba gönderilmek üzere fiziksel ortamda hazırlanan belgeler, paraflı nüshası hazırlayan idarede kalacak şekilde en az iki nüsha düzenlenir. </a:t>
            </a:r>
            <a:endParaRPr lang="tr-TR" sz="20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500034" y="642918"/>
            <a:ext cx="7773338" cy="595904"/>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chemeClr val="accent1">
                    <a:lumMod val="50000"/>
                  </a:schemeClr>
                </a:solidFill>
                <a:effectLst>
                  <a:outerShdw blurRad="38100" dist="38100" dir="2700000" algn="tl">
                    <a:srgbClr val="000000">
                      <a:alpha val="43137"/>
                    </a:srgbClr>
                  </a:outerShdw>
                </a:effectLst>
                <a:uLnTx/>
                <a:uFillTx/>
                <a:latin typeface="Comic Sans MS" pitchFamily="66" charset="0"/>
                <a:ea typeface="+mj-ea"/>
                <a:cs typeface="+mj-cs"/>
              </a:rPr>
              <a:t>KAYNAKÇA</a:t>
            </a:r>
            <a:endParaRPr kumimoji="0" lang="tr-TR" sz="2400" b="0" i="0" u="none" strike="noStrike" kern="1200" cap="none" spc="0" normalizeH="0" baseline="0" noProof="0" dirty="0">
              <a:ln>
                <a:noFill/>
              </a:ln>
              <a:solidFill>
                <a:schemeClr val="tx2"/>
              </a:solidFill>
              <a:effectLst/>
              <a:uLnTx/>
              <a:uFillTx/>
              <a:latin typeface="Comic Sans MS" pitchFamily="66" charset="0"/>
              <a:ea typeface="+mj-ea"/>
              <a:cs typeface="+mj-cs"/>
            </a:endParaRPr>
          </a:p>
        </p:txBody>
      </p:sp>
      <p:sp>
        <p:nvSpPr>
          <p:cNvPr id="5" name="İçerik Yer Tutucusu 2"/>
          <p:cNvSpPr txBox="1">
            <a:spLocks/>
          </p:cNvSpPr>
          <p:nvPr/>
        </p:nvSpPr>
        <p:spPr>
          <a:xfrm>
            <a:off x="756768" y="1428736"/>
            <a:ext cx="7772870" cy="3576505"/>
          </a:xfrm>
          <a:prstGeom prst="rect">
            <a:avLst/>
          </a:prstGeom>
        </p:spPr>
        <p:txBody>
          <a:bodyPr>
            <a:noAutofit/>
          </a:bodyPr>
          <a:lstStyle/>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AYTÜRK, Nihat (2014). Protokol Yönetimi.</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AYTÜRK, Nihat (2007). Davranış Bilgisi</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DAFT, Richard (t.y.). Liderlik.</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URGANCI, Hakan (2008). Ben Kim Konuşmak Kim? </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URGANCI, Hakan (2009). Herkes İçin Karizma. </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Milli Eğitim Bakanlığı (2011). Protokol ve Görgü Kuralları.</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SEZER, Adem. Davet, Karşılama, Ağırlama ve Uğurlama…</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TECİMER, Yasemin (2016). Kamusal Alanda Protokol Kuralları.</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TECİMER, Yasemin (2016). Adabı Muaşeret.</a:t>
            </a:r>
          </a:p>
          <a:p>
            <a:pPr marL="274320" indent="-274320">
              <a:lnSpc>
                <a:spcPct val="120000"/>
              </a:lnSpc>
              <a:spcBef>
                <a:spcPct val="20000"/>
              </a:spcBef>
              <a:spcAft>
                <a:spcPts val="600"/>
              </a:spcAft>
              <a:buClr>
                <a:schemeClr val="bg1"/>
              </a:buClr>
              <a:buSzPct val="95000"/>
              <a:buFont typeface="Wingdings 2"/>
              <a:buChar char=""/>
              <a:defRPr/>
            </a:pPr>
            <a:r>
              <a:rPr lang="tr-TR" sz="1600" dirty="0" smtClean="0">
                <a:hlinkClick r:id="rId2"/>
              </a:rPr>
              <a:t>Resmi Gazete https://www.resmigazete.gov.tr/eskiler/2004/12/20041202.htm</a:t>
            </a:r>
            <a:endParaRPr lang="tr-TR" sz="1600" dirty="0" smtClean="0"/>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endPar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endParaRPr>
          </a:p>
          <a:p>
            <a:pPr marL="274320" marR="0" lvl="0" indent="-274320" algn="l" defTabSz="914400" rtl="0" eaLnBrk="1" fontAlgn="auto" latinLnBrk="0" hangingPunct="1">
              <a:lnSpc>
                <a:spcPct val="120000"/>
              </a:lnSpc>
              <a:spcBef>
                <a:spcPct val="20000"/>
              </a:spcBef>
              <a:spcAft>
                <a:spcPts val="600"/>
              </a:spcAft>
              <a:buClr>
                <a:schemeClr val="accent3"/>
              </a:buClr>
              <a:buSzPct val="95000"/>
              <a:buFont typeface="Wingdings 2"/>
              <a:buChar char=""/>
              <a:tabLst/>
              <a:defRPr/>
            </a:pPr>
            <a:endParaRPr kumimoji="0" lang="tr-TR" sz="1600" b="0" i="0" u="none" strike="noStrike" kern="1200" cap="none" spc="0" normalizeH="0" baseline="0" noProof="0" dirty="0">
              <a:ln>
                <a:noFill/>
              </a:ln>
              <a:solidFill>
                <a:schemeClr val="tx1"/>
              </a:solidFill>
              <a:effectLst/>
              <a:uLnTx/>
              <a:uFillTx/>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latin typeface="Comic Sans MS" pitchFamily="66" charset="0"/>
              </a:rPr>
              <a:t>YAZILI İLETİŞİM</a:t>
            </a:r>
            <a:endParaRPr lang="tr-TR" cap="none" dirty="0">
              <a:latin typeface="Comic Sans MS" pitchFamily="66" charset="0"/>
            </a:endParaRPr>
          </a:p>
        </p:txBody>
      </p:sp>
      <p:sp>
        <p:nvSpPr>
          <p:cNvPr id="3" name="2 İçerik Yer Tutucusu"/>
          <p:cNvSpPr>
            <a:spLocks noGrp="1"/>
          </p:cNvSpPr>
          <p:nvPr>
            <p:ph idx="1"/>
          </p:nvPr>
        </p:nvSpPr>
        <p:spPr>
          <a:xfrm>
            <a:off x="457200" y="1214422"/>
            <a:ext cx="8229600" cy="5214974"/>
          </a:xfrm>
        </p:spPr>
        <p:txBody>
          <a:bodyPr>
            <a:normAutofit/>
          </a:bodyPr>
          <a:lstStyle/>
          <a:p>
            <a:pPr>
              <a:lnSpc>
                <a:spcPct val="120000"/>
              </a:lnSpc>
              <a:spcBef>
                <a:spcPts val="600"/>
              </a:spcBef>
              <a:buNone/>
            </a:pPr>
            <a:r>
              <a:rPr lang="tr-TR" sz="2000" dirty="0" smtClean="0">
                <a:effectLst>
                  <a:outerShdw blurRad="38100" dist="38100" dir="2700000" algn="tl">
                    <a:srgbClr val="000000">
                      <a:alpha val="43137"/>
                    </a:srgbClr>
                  </a:outerShdw>
                </a:effectLst>
                <a:latin typeface="Comic Sans MS" pitchFamily="66" charset="0"/>
              </a:rPr>
              <a:t>Yazılı iletişimde şekil ve içerik bakımından kurallara uymak zorunluluktur.  Resmi yazışmalarda uygulanan protokol kuralları, mektuplar ve zarfların yazımında da uygulanır. Kurallar;</a:t>
            </a:r>
          </a:p>
          <a:p>
            <a:pPr>
              <a:lnSpc>
                <a:spcPct val="120000"/>
              </a:lnSpc>
              <a:spcBef>
                <a:spcPts val="600"/>
              </a:spcBef>
              <a:buFont typeface="Wingdings" pitchFamily="2" charset="2"/>
              <a:buChar char="q"/>
            </a:pPr>
            <a:r>
              <a:rPr lang="tr-TR" sz="1800" dirty="0" smtClean="0">
                <a:latin typeface="Comic Sans MS" pitchFamily="66" charset="0"/>
              </a:rPr>
              <a:t> Resmi yazılar ve mektuplar daima bilgisayarda yazılmalıdır. </a:t>
            </a:r>
          </a:p>
          <a:p>
            <a:pPr>
              <a:lnSpc>
                <a:spcPct val="120000"/>
              </a:lnSpc>
              <a:spcBef>
                <a:spcPts val="600"/>
              </a:spcBef>
              <a:buFont typeface="Wingdings" pitchFamily="2" charset="2"/>
              <a:buChar char="q"/>
            </a:pPr>
            <a:r>
              <a:rPr lang="tr-TR" sz="1800" dirty="0" smtClean="0">
                <a:latin typeface="Comic Sans MS" pitchFamily="66" charset="0"/>
              </a:rPr>
              <a:t>Devletin üst kademesindeki kişilere gönderilen mektuplarda zarf üzerine sadece unvanın yazılması yeterlidir. “Sayın İçişleri Bakanı”. </a:t>
            </a:r>
          </a:p>
          <a:p>
            <a:pPr>
              <a:lnSpc>
                <a:spcPct val="120000"/>
              </a:lnSpc>
              <a:spcBef>
                <a:spcPts val="600"/>
              </a:spcBef>
              <a:buFont typeface="Wingdings" pitchFamily="2" charset="2"/>
              <a:buChar char="q"/>
            </a:pPr>
            <a:r>
              <a:rPr lang="tr-TR" sz="1800" dirty="0" smtClean="0">
                <a:latin typeface="Comic Sans MS" pitchFamily="66" charset="0"/>
              </a:rPr>
              <a:t>Resmi kişilere eşleri ile birlikte zarf üstü hitap “Sayın Cumhurbaşkanı ve Bayan Recep Tayip ERDOĞAN” şeklinde yapılır. “Eşi” sözcüğü asla kullanılmaz. “Sayın Milli Eğitim Bakanı ve Bayan Ziya SELÇUK” </a:t>
            </a:r>
          </a:p>
          <a:p>
            <a:pPr>
              <a:lnSpc>
                <a:spcPct val="120000"/>
              </a:lnSpc>
              <a:spcBef>
                <a:spcPts val="600"/>
              </a:spcBef>
              <a:buFont typeface="Wingdings" pitchFamily="2" charset="2"/>
              <a:buChar char="q"/>
            </a:pPr>
            <a:r>
              <a:rPr lang="tr-TR" sz="1800" dirty="0" smtClean="0">
                <a:latin typeface="Comic Sans MS" pitchFamily="66" charset="0"/>
              </a:rPr>
              <a:t>Bu hitap şekli özel kuruluşlar ve çeşitli mesleklerde görevli yetkili kişiler için de aynen geçerlidir. “Sayın Rektör ve Bayan Erkan İBİŞ” </a:t>
            </a:r>
          </a:p>
          <a:p>
            <a:pPr>
              <a:buNone/>
            </a:pPr>
            <a:r>
              <a:rPr lang="tr-TR" sz="1800" dirty="0" smtClean="0">
                <a:latin typeface="Comic Sans MS" pitchFamily="66" charset="0"/>
              </a:rPr>
              <a:t>Diğer zarf üzeri hitap şekilleri: </a:t>
            </a:r>
          </a:p>
          <a:p>
            <a:pPr>
              <a:buFont typeface="Wingdings" pitchFamily="2" charset="2"/>
              <a:buChar char="q"/>
            </a:pPr>
            <a:r>
              <a:rPr lang="tr-TR" sz="1800" dirty="0" smtClean="0">
                <a:latin typeface="Comic Sans MS" pitchFamily="66" charset="0"/>
              </a:rPr>
              <a:t>“Prof. Dr. Sayın Hüseyin </a:t>
            </a:r>
            <a:r>
              <a:rPr lang="tr-TR" sz="1800" dirty="0" err="1" smtClean="0">
                <a:latin typeface="Comic Sans MS" pitchFamily="66" charset="0"/>
              </a:rPr>
              <a:t>Ünver</a:t>
            </a:r>
            <a:r>
              <a:rPr lang="tr-TR" sz="1800" dirty="0" smtClean="0">
                <a:latin typeface="Comic Sans MS" pitchFamily="66" charset="0"/>
              </a:rPr>
              <a:t>” , “Sayın Bayan Nilgün Demir”,</a:t>
            </a:r>
          </a:p>
          <a:p>
            <a:pPr>
              <a:buNone/>
            </a:pPr>
            <a:r>
              <a:rPr lang="tr-TR" sz="1800" dirty="0" smtClean="0">
                <a:latin typeface="Comic Sans MS" pitchFamily="66" charset="0"/>
              </a:rPr>
              <a:t>     “Sayın Ahmet İlhan”(sadece erkekler için)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latin typeface="Comic Sans MS" pitchFamily="66" charset="0"/>
              </a:rPr>
              <a:t>YAZILI İLETİŞİM</a:t>
            </a:r>
            <a:endParaRPr lang="tr-TR" cap="none" dirty="0">
              <a:latin typeface="Comic Sans MS" pitchFamily="66" charset="0"/>
            </a:endParaRPr>
          </a:p>
        </p:txBody>
      </p:sp>
      <p:sp>
        <p:nvSpPr>
          <p:cNvPr id="3" name="2 İçerik Yer Tutucusu"/>
          <p:cNvSpPr>
            <a:spLocks noGrp="1"/>
          </p:cNvSpPr>
          <p:nvPr>
            <p:ph idx="1"/>
          </p:nvPr>
        </p:nvSpPr>
        <p:spPr>
          <a:xfrm>
            <a:off x="457200" y="1214422"/>
            <a:ext cx="8229600" cy="5357850"/>
          </a:xfrm>
        </p:spPr>
        <p:txBody>
          <a:bodyPr>
            <a:normAutofit/>
          </a:bodyPr>
          <a:lstStyle/>
          <a:p>
            <a:pPr>
              <a:lnSpc>
                <a:spcPct val="120000"/>
              </a:lnSpc>
              <a:spcBef>
                <a:spcPts val="600"/>
              </a:spcBef>
              <a:buFont typeface="Wingdings" pitchFamily="2" charset="2"/>
              <a:buChar char="q"/>
            </a:pPr>
            <a:r>
              <a:rPr lang="tr-TR" sz="1700" dirty="0" smtClean="0">
                <a:latin typeface="Comic Sans MS" pitchFamily="66" charset="0"/>
              </a:rPr>
              <a:t>Mevki bakımından eşitlik olmadığı taktirde devletin üst kademelerindeki kişilere yazılan mektupların özel kalem müdürlerine elden gönderilmesi uygun olur. </a:t>
            </a:r>
          </a:p>
          <a:p>
            <a:pPr>
              <a:lnSpc>
                <a:spcPct val="120000"/>
              </a:lnSpc>
              <a:spcBef>
                <a:spcPts val="600"/>
              </a:spcBef>
              <a:buFont typeface="Wingdings" pitchFamily="2" charset="2"/>
              <a:buChar char="q"/>
            </a:pPr>
            <a:r>
              <a:rPr lang="tr-TR" sz="1700" dirty="0" smtClean="0">
                <a:latin typeface="Comic Sans MS" pitchFamily="66" charset="0"/>
              </a:rPr>
              <a:t>Elden gönderilen zarfların sağ üst kenarına “Elden Takdim” ifadesi eklenmelidir. Elden gönderilen mektubun zarfı kapatılmamalıdır. </a:t>
            </a:r>
          </a:p>
          <a:p>
            <a:pPr>
              <a:lnSpc>
                <a:spcPct val="120000"/>
              </a:lnSpc>
              <a:spcBef>
                <a:spcPts val="600"/>
              </a:spcBef>
              <a:buFont typeface="Wingdings" pitchFamily="2" charset="2"/>
              <a:buChar char="q"/>
            </a:pPr>
            <a:r>
              <a:rPr lang="tr-TR" sz="1700" dirty="0" smtClean="0">
                <a:latin typeface="Comic Sans MS" pitchFamily="66" charset="0"/>
              </a:rPr>
              <a:t> Resmi yazışmalarda alt makamlara yazılan yazılar “rica ederim”, üst veya aynı düzey makamlara yazılan yazılar “arz ederim”, üst ve ast düzey makamlara aynı anda dağıtım yapılacak yazılar “arz ve rica ederim” sözcükleriyle bitirilmelidir. </a:t>
            </a:r>
          </a:p>
          <a:p>
            <a:pPr>
              <a:lnSpc>
                <a:spcPct val="120000"/>
              </a:lnSpc>
              <a:spcBef>
                <a:spcPts val="600"/>
              </a:spcBef>
              <a:buFont typeface="Wingdings" pitchFamily="2" charset="2"/>
              <a:buChar char="q"/>
            </a:pPr>
            <a:r>
              <a:rPr lang="tr-TR" sz="1700" dirty="0" smtClean="0">
                <a:latin typeface="Comic Sans MS" pitchFamily="66" charset="0"/>
              </a:rPr>
              <a:t>Bir vatandaş olarak bir kuruluşa yazılan dilekçelerin sonunda “saygılarımla rica ederim” ifadesi kullanılabilir. </a:t>
            </a:r>
          </a:p>
          <a:p>
            <a:pPr>
              <a:lnSpc>
                <a:spcPct val="120000"/>
              </a:lnSpc>
              <a:spcBef>
                <a:spcPts val="600"/>
              </a:spcBef>
              <a:buFont typeface="Wingdings" pitchFamily="2" charset="2"/>
              <a:buChar char="q"/>
            </a:pPr>
            <a:r>
              <a:rPr lang="tr-TR" sz="1700" dirty="0" smtClean="0">
                <a:latin typeface="Comic Sans MS" pitchFamily="66" charset="0"/>
              </a:rPr>
              <a:t>Mektupların sonunda “Saygılarımla” gibi uygun bitiriş ifadelerinin kullanılması kibar bir davranıştır.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latin typeface="Comic Sans MS" pitchFamily="66" charset="0"/>
              </a:rPr>
              <a:t>YAZILI İLETİŞİM</a:t>
            </a:r>
            <a:endParaRPr lang="tr-TR" cap="none" dirty="0">
              <a:latin typeface="Comic Sans MS" pitchFamily="66" charset="0"/>
            </a:endParaRPr>
          </a:p>
        </p:txBody>
      </p:sp>
      <p:sp>
        <p:nvSpPr>
          <p:cNvPr id="3" name="2 İçerik Yer Tutucusu"/>
          <p:cNvSpPr>
            <a:spLocks noGrp="1"/>
          </p:cNvSpPr>
          <p:nvPr>
            <p:ph idx="1"/>
          </p:nvPr>
        </p:nvSpPr>
        <p:spPr>
          <a:xfrm>
            <a:off x="571472" y="1285860"/>
            <a:ext cx="8229600" cy="4929222"/>
          </a:xfrm>
        </p:spPr>
        <p:txBody>
          <a:bodyPr>
            <a:normAutofit/>
          </a:bodyPr>
          <a:lstStyle/>
          <a:p>
            <a:pPr>
              <a:lnSpc>
                <a:spcPct val="120000"/>
              </a:lnSpc>
              <a:spcBef>
                <a:spcPts val="600"/>
              </a:spcBef>
              <a:buFont typeface="Wingdings" pitchFamily="2" charset="2"/>
              <a:buChar char="q"/>
            </a:pPr>
            <a:r>
              <a:rPr lang="tr-TR" sz="2000" dirty="0" smtClean="0">
                <a:latin typeface="Comic Sans MS" pitchFamily="66" charset="0"/>
              </a:rPr>
              <a:t>Mektuplarda imza yerine “profesör”, “doktor” gibi unvanlar eklenmemeli, sadece isim ve soyadı yazılıp imzalanmalıdır. </a:t>
            </a:r>
          </a:p>
          <a:p>
            <a:pPr>
              <a:lnSpc>
                <a:spcPct val="120000"/>
              </a:lnSpc>
              <a:spcBef>
                <a:spcPts val="600"/>
              </a:spcBef>
              <a:buFont typeface="Wingdings" pitchFamily="2" charset="2"/>
              <a:buChar char="q"/>
            </a:pPr>
            <a:r>
              <a:rPr lang="tr-TR" sz="2000" dirty="0" smtClean="0">
                <a:latin typeface="Comic Sans MS" pitchFamily="66" charset="0"/>
              </a:rPr>
              <a:t>Sözlü ve yazılı iletişimde büyüklere başarı dilemek uygun değildir. </a:t>
            </a:r>
          </a:p>
          <a:p>
            <a:pPr>
              <a:lnSpc>
                <a:spcPct val="120000"/>
              </a:lnSpc>
              <a:spcBef>
                <a:spcPts val="600"/>
              </a:spcBef>
              <a:buFont typeface="Wingdings" pitchFamily="2" charset="2"/>
              <a:buChar char="q"/>
            </a:pPr>
            <a:r>
              <a:rPr lang="tr-TR" sz="2000" dirty="0" smtClean="0">
                <a:latin typeface="Comic Sans MS" pitchFamily="66" charset="0"/>
              </a:rPr>
              <a:t>Küçük büyüğe “beraber çalışmaktan duyacağı memnuniyeti” belirtemez, “emrinde olmaktan onur duyduğunu, güvenine layık olma ümidini” vurgulayabilir. </a:t>
            </a:r>
          </a:p>
          <a:p>
            <a:pPr>
              <a:lnSpc>
                <a:spcPct val="120000"/>
              </a:lnSpc>
              <a:spcBef>
                <a:spcPts val="600"/>
              </a:spcBef>
              <a:buFont typeface="Wingdings" pitchFamily="2" charset="2"/>
              <a:buChar char="q"/>
            </a:pPr>
            <a:r>
              <a:rPr lang="tr-TR" sz="2000" dirty="0" smtClean="0">
                <a:latin typeface="Comic Sans MS" pitchFamily="66" charset="0"/>
              </a:rPr>
              <a:t>Bir seçim ya da atama nedeniyle kutlama yapmak, tebrik etmek ve saygı sunulmak isteniyorsa genel ifadelerle kişinin görevinin ülke ya da kuruma yapacağı katkıya değinmek yeterli olacaktır.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latin typeface="Comic Sans MS" pitchFamily="66" charset="0"/>
              </a:rPr>
              <a:t>YAZILI İLETİŞİM</a:t>
            </a:r>
            <a:endParaRPr lang="tr-TR" cap="none" dirty="0">
              <a:latin typeface="Comic Sans MS" pitchFamily="66" charset="0"/>
            </a:endParaRPr>
          </a:p>
        </p:txBody>
      </p:sp>
      <p:sp>
        <p:nvSpPr>
          <p:cNvPr id="3" name="2 İçerik Yer Tutucusu"/>
          <p:cNvSpPr>
            <a:spLocks noGrp="1"/>
          </p:cNvSpPr>
          <p:nvPr>
            <p:ph idx="1"/>
          </p:nvPr>
        </p:nvSpPr>
        <p:spPr>
          <a:xfrm>
            <a:off x="428596" y="1357298"/>
            <a:ext cx="8229600" cy="3929090"/>
          </a:xfrm>
        </p:spPr>
        <p:txBody>
          <a:bodyPr>
            <a:normAutofit/>
          </a:bodyPr>
          <a:lstStyle/>
          <a:p>
            <a:pPr>
              <a:lnSpc>
                <a:spcPct val="120000"/>
              </a:lnSpc>
              <a:spcBef>
                <a:spcPts val="600"/>
              </a:spcBef>
              <a:buFont typeface="Wingdings" pitchFamily="2" charset="2"/>
              <a:buChar char="q"/>
            </a:pPr>
            <a:r>
              <a:rPr lang="tr-TR" sz="2000" dirty="0" smtClean="0">
                <a:latin typeface="Comic Sans MS" pitchFamily="66" charset="0"/>
              </a:rPr>
              <a:t>Özel mektuplar daima el yazısı ile yazılmalıdır. </a:t>
            </a:r>
          </a:p>
          <a:p>
            <a:pPr>
              <a:lnSpc>
                <a:spcPct val="120000"/>
              </a:lnSpc>
              <a:spcBef>
                <a:spcPts val="600"/>
              </a:spcBef>
              <a:buFont typeface="Wingdings" pitchFamily="2" charset="2"/>
              <a:buChar char="q"/>
            </a:pPr>
            <a:r>
              <a:rPr lang="tr-TR" sz="2000" dirty="0" smtClean="0">
                <a:latin typeface="Comic Sans MS" pitchFamily="66" charset="0"/>
              </a:rPr>
              <a:t>Eğer el yazısı çok okunaksız ise bu konu mektup içinde belirtilmek kaydıyla bilgisayar kullanılabilir. </a:t>
            </a:r>
          </a:p>
          <a:p>
            <a:pPr>
              <a:lnSpc>
                <a:spcPct val="120000"/>
              </a:lnSpc>
              <a:spcBef>
                <a:spcPts val="600"/>
              </a:spcBef>
              <a:buFont typeface="Wingdings" pitchFamily="2" charset="2"/>
              <a:buChar char="q"/>
            </a:pPr>
            <a:r>
              <a:rPr lang="tr-TR" sz="2000" dirty="0" smtClean="0">
                <a:latin typeface="Comic Sans MS" pitchFamily="66" charset="0"/>
              </a:rPr>
              <a:t>Zarf üzerindeki adres için yine el yazısı kullanılmalıdır. </a:t>
            </a:r>
          </a:p>
          <a:p>
            <a:pPr>
              <a:lnSpc>
                <a:spcPct val="120000"/>
              </a:lnSpc>
              <a:spcBef>
                <a:spcPts val="600"/>
              </a:spcBef>
              <a:buFont typeface="Wingdings" pitchFamily="2" charset="2"/>
              <a:buChar char="q"/>
            </a:pPr>
            <a:r>
              <a:rPr lang="tr-TR" sz="2000" dirty="0" smtClean="0">
                <a:latin typeface="Comic Sans MS" pitchFamily="66" charset="0"/>
              </a:rPr>
              <a:t>Astlar üstlere, küçükler büyüklere gönderecekleri tebrik kartlarını da mutlaka kendi el yazılarıyla yazarlar. Bu mümkün değilse başlık mutlaka elle yazılmalı ve imzalanmalıdır. Buna aykırı davranışlar saygısızlık olarak nitelendirilir. </a:t>
            </a:r>
            <a:endParaRPr lang="tr-TR" sz="20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latin typeface="Comic Sans MS" pitchFamily="66" charset="0"/>
              </a:rPr>
              <a:t>PROTOKOL YAZILARI </a:t>
            </a:r>
            <a:endParaRPr lang="tr-TR" cap="none" dirty="0">
              <a:latin typeface="Comic Sans MS" pitchFamily="66" charset="0"/>
            </a:endParaRPr>
          </a:p>
        </p:txBody>
      </p:sp>
      <p:sp>
        <p:nvSpPr>
          <p:cNvPr id="3" name="2 İçerik Yer Tutucusu"/>
          <p:cNvSpPr>
            <a:spLocks noGrp="1"/>
          </p:cNvSpPr>
          <p:nvPr>
            <p:ph idx="1"/>
          </p:nvPr>
        </p:nvSpPr>
        <p:spPr>
          <a:xfrm>
            <a:off x="457200" y="1357298"/>
            <a:ext cx="8229600" cy="4967302"/>
          </a:xfrm>
        </p:spPr>
        <p:txBody>
          <a:bodyPr>
            <a:normAutofit fontScale="70000" lnSpcReduction="20000"/>
          </a:bodyPr>
          <a:lstStyle/>
          <a:p>
            <a:pPr>
              <a:lnSpc>
                <a:spcPct val="140000"/>
              </a:lnSpc>
              <a:spcBef>
                <a:spcPts val="600"/>
              </a:spcBef>
              <a:buNone/>
            </a:pPr>
            <a:r>
              <a:rPr lang="tr-TR" b="1" dirty="0" smtClean="0">
                <a:latin typeface="Comic Sans MS" pitchFamily="66" charset="0"/>
              </a:rPr>
              <a:t>Resmi Yazılarda Protokol Kuralları </a:t>
            </a:r>
          </a:p>
          <a:p>
            <a:pPr>
              <a:lnSpc>
                <a:spcPct val="140000"/>
              </a:lnSpc>
              <a:spcBef>
                <a:spcPts val="600"/>
              </a:spcBef>
              <a:buFont typeface="Wingdings" pitchFamily="2" charset="2"/>
              <a:buChar char="q"/>
            </a:pPr>
            <a:r>
              <a:rPr lang="tr-TR" b="1" dirty="0" smtClean="0">
                <a:effectLst>
                  <a:outerShdw blurRad="38100" dist="38100" dir="2700000" algn="tl">
                    <a:srgbClr val="000000">
                      <a:alpha val="43137"/>
                    </a:srgbClr>
                  </a:outerShdw>
                </a:effectLst>
                <a:latin typeface="Comic Sans MS" pitchFamily="66" charset="0"/>
              </a:rPr>
              <a:t>Metin  </a:t>
            </a:r>
          </a:p>
          <a:p>
            <a:pPr lvl="1">
              <a:lnSpc>
                <a:spcPct val="140000"/>
              </a:lnSpc>
              <a:spcBef>
                <a:spcPts val="600"/>
              </a:spcBef>
              <a:buFont typeface="Wingdings" pitchFamily="2" charset="2"/>
              <a:buChar char="v"/>
            </a:pPr>
            <a:r>
              <a:rPr lang="tr-TR" dirty="0" smtClean="0">
                <a:latin typeface="Comic Sans MS" pitchFamily="66" charset="0"/>
              </a:rPr>
              <a:t>Metinde zorunlu olmadıkça yabancı kelimelere yer verilmez.</a:t>
            </a:r>
          </a:p>
          <a:p>
            <a:pPr lvl="1">
              <a:lnSpc>
                <a:spcPct val="140000"/>
              </a:lnSpc>
              <a:spcBef>
                <a:spcPts val="600"/>
              </a:spcBef>
              <a:buFont typeface="Wingdings" pitchFamily="2" charset="2"/>
              <a:buChar char="v"/>
            </a:pPr>
            <a:r>
              <a:rPr lang="tr-TR" dirty="0" smtClean="0">
                <a:latin typeface="Comic Sans MS" pitchFamily="66" charset="0"/>
              </a:rPr>
              <a:t>Metin içerisinde gereksiz tekrardan kaçınılır</a:t>
            </a:r>
          </a:p>
          <a:p>
            <a:pPr lvl="1">
              <a:lnSpc>
                <a:spcPct val="140000"/>
              </a:lnSpc>
              <a:spcBef>
                <a:spcPts val="600"/>
              </a:spcBef>
              <a:buFont typeface="Wingdings" pitchFamily="2" charset="2"/>
              <a:buChar char="v"/>
            </a:pPr>
            <a:r>
              <a:rPr lang="tr-TR" dirty="0" smtClean="0">
                <a:latin typeface="Comic Sans MS" pitchFamily="66" charset="0"/>
              </a:rPr>
              <a:t>Metin içinde kısaltma kullanılacaksa ifadenin ilk kullanıldığı yerde açık biçimi sonra parantez içinde kısaltma yazılır.</a:t>
            </a:r>
          </a:p>
          <a:p>
            <a:pPr lvl="1">
              <a:lnSpc>
                <a:spcPct val="140000"/>
              </a:lnSpc>
              <a:spcBef>
                <a:spcPts val="600"/>
              </a:spcBef>
              <a:buFont typeface="Wingdings" pitchFamily="2" charset="2"/>
              <a:buChar char="v"/>
            </a:pPr>
            <a:r>
              <a:rPr lang="tr-TR" dirty="0" smtClean="0">
                <a:latin typeface="Comic Sans MS" pitchFamily="66" charset="0"/>
              </a:rPr>
              <a:t> Alt makamlara yazılan yazılar “rica ederim”, üst ve aynı düzey makamlara yazılan yazılar “arz ederim”, eş ya da üst ve alt makamlara birlikte dağıtımı yapılacak yazılar “arz ve rica ederim” biçiminde bitirilir.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latin typeface="Comic Sans MS" pitchFamily="66" charset="0"/>
              </a:rPr>
              <a:t>PROTOKOL YAZILARI </a:t>
            </a:r>
            <a:endParaRPr lang="tr-TR" cap="none" dirty="0">
              <a:latin typeface="Comic Sans MS" pitchFamily="66" charset="0"/>
            </a:endParaRPr>
          </a:p>
        </p:txBody>
      </p:sp>
      <p:sp>
        <p:nvSpPr>
          <p:cNvPr id="3" name="2 İçerik Yer Tutucusu"/>
          <p:cNvSpPr>
            <a:spLocks noGrp="1"/>
          </p:cNvSpPr>
          <p:nvPr>
            <p:ph idx="1"/>
          </p:nvPr>
        </p:nvSpPr>
        <p:spPr>
          <a:xfrm>
            <a:off x="457200" y="1357298"/>
            <a:ext cx="8229600" cy="4967302"/>
          </a:xfrm>
        </p:spPr>
        <p:txBody>
          <a:bodyPr>
            <a:normAutofit/>
          </a:bodyPr>
          <a:lstStyle/>
          <a:p>
            <a:pPr>
              <a:lnSpc>
                <a:spcPct val="140000"/>
              </a:lnSpc>
              <a:spcBef>
                <a:spcPts val="600"/>
              </a:spcBef>
              <a:buFont typeface="Wingdings" pitchFamily="2" charset="2"/>
              <a:buChar char="q"/>
            </a:pPr>
            <a:r>
              <a:rPr lang="tr-TR" sz="2600" dirty="0" smtClean="0">
                <a:latin typeface="Comic Sans MS" pitchFamily="66" charset="0"/>
              </a:rPr>
              <a:t>Mektuplar </a:t>
            </a:r>
          </a:p>
          <a:p>
            <a:pPr>
              <a:lnSpc>
                <a:spcPct val="140000"/>
              </a:lnSpc>
              <a:spcBef>
                <a:spcPts val="600"/>
              </a:spcBef>
              <a:buFont typeface="Wingdings" pitchFamily="2" charset="2"/>
              <a:buChar char="q"/>
            </a:pPr>
            <a:r>
              <a:rPr lang="tr-TR" sz="2600" dirty="0" smtClean="0">
                <a:latin typeface="Comic Sans MS" pitchFamily="66" charset="0"/>
              </a:rPr>
              <a:t>Tebrik, Teşekkür Yazıları ve Kartlar </a:t>
            </a:r>
          </a:p>
          <a:p>
            <a:pPr>
              <a:lnSpc>
                <a:spcPct val="140000"/>
              </a:lnSpc>
              <a:spcBef>
                <a:spcPts val="600"/>
              </a:spcBef>
              <a:buFont typeface="Wingdings" pitchFamily="2" charset="2"/>
              <a:buChar char="q"/>
            </a:pPr>
            <a:r>
              <a:rPr lang="tr-TR" sz="2600" dirty="0" smtClean="0">
                <a:latin typeface="Comic Sans MS" pitchFamily="66" charset="0"/>
              </a:rPr>
              <a:t>Başsağlığı (Taziye) Yazıları </a:t>
            </a:r>
          </a:p>
          <a:p>
            <a:pPr>
              <a:lnSpc>
                <a:spcPct val="140000"/>
              </a:lnSpc>
              <a:spcBef>
                <a:spcPts val="600"/>
              </a:spcBef>
              <a:buFont typeface="Wingdings" pitchFamily="2" charset="2"/>
              <a:buChar char="q"/>
            </a:pPr>
            <a:r>
              <a:rPr lang="tr-TR" sz="2600" dirty="0" smtClean="0">
                <a:latin typeface="Comic Sans MS" pitchFamily="66" charset="0"/>
              </a:rPr>
              <a:t>Davetiyeler </a:t>
            </a:r>
          </a:p>
          <a:p>
            <a:pPr>
              <a:lnSpc>
                <a:spcPct val="140000"/>
              </a:lnSpc>
              <a:spcBef>
                <a:spcPts val="600"/>
              </a:spcBef>
              <a:buFont typeface="Wingdings" pitchFamily="2" charset="2"/>
              <a:buChar char="q"/>
            </a:pPr>
            <a:r>
              <a:rPr lang="tr-TR" sz="2600" dirty="0" smtClean="0">
                <a:latin typeface="Comic Sans MS" pitchFamily="66" charset="0"/>
              </a:rPr>
              <a:t>Kartvizitler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sz="4400" dirty="0" smtClean="0">
                <a:latin typeface="Comic Sans MS" pitchFamily="66" charset="0"/>
              </a:rPr>
              <a:t> </a:t>
            </a:r>
            <a:r>
              <a:rPr lang="tr-TR" sz="4400" b="1" dirty="0" smtClean="0">
                <a:latin typeface="Comic Sans MS" pitchFamily="66" charset="0"/>
              </a:rPr>
              <a:t>PROTOKOL YAZILARI </a:t>
            </a:r>
            <a:endParaRPr lang="tr-TR" sz="4400" dirty="0">
              <a:latin typeface="Comic Sans MS" pitchFamily="66" charset="0"/>
            </a:endParaRPr>
          </a:p>
        </p:txBody>
      </p:sp>
      <p:sp>
        <p:nvSpPr>
          <p:cNvPr id="2051" name="Rectangle 3"/>
          <p:cNvSpPr>
            <a:spLocks noGrp="1" noChangeArrowheads="1"/>
          </p:cNvSpPr>
          <p:nvPr>
            <p:ph idx="1"/>
          </p:nvPr>
        </p:nvSpPr>
        <p:spPr>
          <a:xfrm>
            <a:off x="500034" y="1214422"/>
            <a:ext cx="8258204" cy="5426350"/>
          </a:xfrm>
        </p:spPr>
        <p:txBody>
          <a:bodyPr>
            <a:normAutofit fontScale="92500" lnSpcReduction="10000"/>
          </a:bodyPr>
          <a:lstStyle/>
          <a:p>
            <a:pPr algn="just">
              <a:lnSpc>
                <a:spcPct val="120000"/>
              </a:lnSpc>
              <a:spcBef>
                <a:spcPts val="600"/>
              </a:spcBef>
              <a:buFont typeface="Wingdings" pitchFamily="2" charset="2"/>
              <a:buChar char="q"/>
            </a:pPr>
            <a:r>
              <a:rPr lang="tr-TR" sz="2400" b="1" i="1" dirty="0" smtClean="0">
                <a:effectLst>
                  <a:outerShdw blurRad="38100" dist="38100" dir="2700000" algn="tl">
                    <a:srgbClr val="000000">
                      <a:alpha val="43137"/>
                    </a:srgbClr>
                  </a:outerShdw>
                </a:effectLst>
                <a:latin typeface="Comic Sans MS" pitchFamily="66" charset="0"/>
              </a:rPr>
              <a:t>Mektuplar</a:t>
            </a:r>
            <a:endParaRPr lang="tr-TR" sz="2400" b="1" i="1" dirty="0">
              <a:effectLst>
                <a:outerShdw blurRad="38100" dist="38100" dir="2700000" algn="tl">
                  <a:srgbClr val="000000">
                    <a:alpha val="43137"/>
                  </a:srgbClr>
                </a:outerShdw>
              </a:effectLst>
              <a:latin typeface="Comic Sans MS" pitchFamily="66" charset="0"/>
            </a:endParaRPr>
          </a:p>
          <a:p>
            <a:pPr algn="just">
              <a:lnSpc>
                <a:spcPct val="120000"/>
              </a:lnSpc>
              <a:spcBef>
                <a:spcPts val="600"/>
              </a:spcBef>
              <a:buNone/>
            </a:pPr>
            <a:r>
              <a:rPr lang="tr-TR" sz="2400" dirty="0" smtClean="0">
                <a:latin typeface="Comic Sans MS" pitchFamily="66" charset="0"/>
              </a:rPr>
              <a:t>	</a:t>
            </a:r>
            <a:r>
              <a:rPr lang="tr-TR" sz="2000" dirty="0" smtClean="0">
                <a:latin typeface="Comic Sans MS" pitchFamily="66" charset="0"/>
              </a:rPr>
              <a:t>Kamu </a:t>
            </a:r>
            <a:r>
              <a:rPr lang="tr-TR" sz="2000" dirty="0">
                <a:latin typeface="Comic Sans MS" pitchFamily="66" charset="0"/>
              </a:rPr>
              <a:t>kurum ve kuruluşlarında mektuplar kurum </a:t>
            </a:r>
            <a:r>
              <a:rPr lang="tr-TR" sz="2000" dirty="0" smtClean="0">
                <a:latin typeface="Comic Sans MS" pitchFamily="66" charset="0"/>
              </a:rPr>
              <a:t>yöneticisi </a:t>
            </a:r>
            <a:r>
              <a:rPr lang="tr-TR" sz="2000" dirty="0">
                <a:latin typeface="Comic Sans MS" pitchFamily="66" charset="0"/>
              </a:rPr>
              <a:t>tarafından </a:t>
            </a:r>
            <a:r>
              <a:rPr lang="tr-TR" sz="2000" dirty="0" smtClean="0">
                <a:latin typeface="Comic Sans MS" pitchFamily="66" charset="0"/>
              </a:rPr>
              <a:t>özel antetli kağıtlara </a:t>
            </a:r>
            <a:r>
              <a:rPr lang="tr-TR" sz="2000" dirty="0">
                <a:latin typeface="Comic Sans MS" pitchFamily="66" charset="0"/>
              </a:rPr>
              <a:t>yazılan ve imzalanan özel kalem </a:t>
            </a:r>
            <a:r>
              <a:rPr lang="tr-TR" sz="2000" dirty="0" smtClean="0">
                <a:latin typeface="Comic Sans MS" pitchFamily="66" charset="0"/>
              </a:rPr>
              <a:t>müdürlüğünde ya da sekreterlikte yazılan yarı </a:t>
            </a:r>
            <a:r>
              <a:rPr lang="tr-TR" sz="2000" dirty="0">
                <a:latin typeface="Comic Sans MS" pitchFamily="66" charset="0"/>
              </a:rPr>
              <a:t>resmi </a:t>
            </a:r>
            <a:r>
              <a:rPr lang="tr-TR" sz="2000" dirty="0" smtClean="0">
                <a:latin typeface="Comic Sans MS" pitchFamily="66" charset="0"/>
              </a:rPr>
              <a:t>yazılardır.</a:t>
            </a:r>
          </a:p>
          <a:p>
            <a:pPr algn="just">
              <a:lnSpc>
                <a:spcPct val="120000"/>
              </a:lnSpc>
              <a:spcBef>
                <a:spcPts val="600"/>
              </a:spcBef>
              <a:buFont typeface="Wingdings" pitchFamily="2" charset="2"/>
              <a:buChar char="q"/>
            </a:pPr>
            <a:r>
              <a:rPr lang="tr-TR" sz="2400" b="1" i="1" dirty="0" smtClean="0">
                <a:effectLst>
                  <a:outerShdw blurRad="38100" dist="38100" dir="2700000" algn="tl">
                    <a:srgbClr val="000000">
                      <a:alpha val="43137"/>
                    </a:srgbClr>
                  </a:outerShdw>
                </a:effectLst>
                <a:latin typeface="Comic Sans MS" pitchFamily="66" charset="0"/>
              </a:rPr>
              <a:t>Tebrik, Teşekkür Yazıları ve Kartlar </a:t>
            </a:r>
          </a:p>
          <a:p>
            <a:pPr algn="just">
              <a:lnSpc>
                <a:spcPct val="120000"/>
              </a:lnSpc>
              <a:spcBef>
                <a:spcPts val="600"/>
              </a:spcBef>
              <a:buNone/>
            </a:pPr>
            <a:r>
              <a:rPr lang="tr-TR" sz="1800" dirty="0" smtClean="0">
                <a:latin typeface="Comic Sans MS" pitchFamily="66" charset="0"/>
              </a:rPr>
              <a:t>	</a:t>
            </a:r>
            <a:r>
              <a:rPr lang="tr-TR" sz="2000" b="1" dirty="0" smtClean="0">
                <a:latin typeface="Comic Sans MS" pitchFamily="66" charset="0"/>
              </a:rPr>
              <a:t>Tebrik;</a:t>
            </a:r>
            <a:r>
              <a:rPr lang="tr-TR" sz="2000" dirty="0" smtClean="0">
                <a:latin typeface="Comic Sans MS" pitchFamily="66" charset="0"/>
              </a:rPr>
              <a:t> göreve başlama, üst göreve atanma, okulu bitirme, evlenme çocuk sahibi olma, bayram gibi özel olaylarda kişiler için özel antetli (başlıklı) resmi kağıtlara yazılan yazılardır. </a:t>
            </a:r>
          </a:p>
          <a:p>
            <a:pPr algn="just">
              <a:lnSpc>
                <a:spcPct val="120000"/>
              </a:lnSpc>
              <a:spcBef>
                <a:spcPts val="600"/>
              </a:spcBef>
              <a:buNone/>
            </a:pPr>
            <a:r>
              <a:rPr lang="tr-TR" sz="2000" dirty="0" smtClean="0">
                <a:latin typeface="Comic Sans MS" pitchFamily="66" charset="0"/>
              </a:rPr>
              <a:t>	</a:t>
            </a:r>
            <a:r>
              <a:rPr lang="tr-TR" sz="2000" b="1" dirty="0" smtClean="0">
                <a:latin typeface="Comic Sans MS" pitchFamily="66" charset="0"/>
              </a:rPr>
              <a:t>Teşekkür Yazıları; </a:t>
            </a:r>
            <a:r>
              <a:rPr lang="tr-TR" sz="2000" dirty="0" smtClean="0">
                <a:latin typeface="Comic Sans MS" pitchFamily="66" charset="0"/>
              </a:rPr>
              <a:t>bir kişinin herhangi bir konuda yardımı olduğunda ya da gönderilen çiçek ya da hediyeye karşı yazılır. Teşekkür mektubu  memnuniyet ifadesi ile başlar, teşekkürle bitirilir.</a:t>
            </a:r>
          </a:p>
          <a:p>
            <a:pPr algn="just">
              <a:lnSpc>
                <a:spcPct val="120000"/>
              </a:lnSpc>
              <a:spcBef>
                <a:spcPts val="600"/>
              </a:spcBef>
              <a:buNone/>
            </a:pPr>
            <a:r>
              <a:rPr lang="tr-TR" sz="1800" dirty="0" smtClean="0">
                <a:latin typeface="Comic Sans MS" pitchFamily="66" charset="0"/>
              </a:rPr>
              <a:t>	</a:t>
            </a:r>
            <a:r>
              <a:rPr lang="tr-TR" sz="2100" b="1" dirty="0" smtClean="0">
                <a:latin typeface="Comic Sans MS" pitchFamily="66" charset="0"/>
              </a:rPr>
              <a:t>Kartlar; </a:t>
            </a:r>
            <a:r>
              <a:rPr lang="tr-TR" sz="2100" dirty="0" smtClean="0">
                <a:latin typeface="Comic Sans MS" pitchFamily="66" charset="0"/>
              </a:rPr>
              <a:t>kısa mesajlar, iyi dilekler ya da sevgi, saygı ve selamlar sunulur.</a:t>
            </a:r>
          </a:p>
          <a:p>
            <a:pPr algn="just">
              <a:lnSpc>
                <a:spcPct val="120000"/>
              </a:lnSpc>
              <a:spcBef>
                <a:spcPts val="600"/>
              </a:spcBef>
              <a:buNone/>
            </a:pPr>
            <a:r>
              <a:rPr lang="tr-TR" sz="1800" dirty="0" smtClean="0">
                <a:latin typeface="Comic Sans MS" pitchFamily="66" charset="0"/>
              </a:rPr>
              <a:t> </a:t>
            </a:r>
          </a:p>
          <a:p>
            <a:pPr algn="just">
              <a:buNone/>
            </a:pPr>
            <a:r>
              <a:rPr lang="tr-TR" sz="1800" dirty="0" smtClean="0">
                <a:latin typeface="Comic Sans MS" pitchFamily="66" charset="0"/>
              </a:rPr>
              <a:t>	</a:t>
            </a:r>
          </a:p>
          <a:p>
            <a:pPr algn="just">
              <a:buNone/>
            </a:pPr>
            <a:endParaRPr lang="tr-TR" sz="2400" b="1" i="1" dirty="0" smtClean="0">
              <a:effectLst>
                <a:outerShdw blurRad="38100" dist="38100" dir="2700000" algn="tl">
                  <a:srgbClr val="000000">
                    <a:alpha val="43137"/>
                  </a:srgbClr>
                </a:outerShdw>
              </a:effectLst>
              <a:latin typeface="Comic Sans MS" pitchFamily="66" charset="0"/>
            </a:endParaRPr>
          </a:p>
          <a:p>
            <a:pPr algn="just">
              <a:buFont typeface="Wingdings" pitchFamily="2" charset="2"/>
              <a:buChar char="q"/>
            </a:pPr>
            <a:endParaRPr lang="tr-TR" sz="2400" b="1" i="1" dirty="0" smtClean="0">
              <a:effectLst>
                <a:outerShdw blurRad="38100" dist="38100" dir="2700000" algn="tl">
                  <a:srgbClr val="000000">
                    <a:alpha val="43137"/>
                  </a:srgbClr>
                </a:outerShdw>
              </a:effectLst>
              <a:latin typeface="Comic Sans MS" pitchFamily="66" charset="0"/>
            </a:endParaRPr>
          </a:p>
          <a:p>
            <a:pPr algn="just">
              <a:buNone/>
            </a:pPr>
            <a:endParaRPr lang="tr-TR" sz="2400" dirty="0">
              <a:latin typeface="Comic Sans MS" pitchFamily="66" charset="0"/>
            </a:endParaRPr>
          </a:p>
          <a:p>
            <a:pPr algn="just"/>
            <a:endParaRPr lang="tr-TR" sz="2400" dirty="0">
              <a:latin typeface="Comic Sans MS" pitchFamily="66" charset="0"/>
            </a:endParaRPr>
          </a:p>
        </p:txBody>
      </p:sp>
      <p:sp>
        <p:nvSpPr>
          <p:cNvPr id="4" name="3 Slayt Numarası Yer Tutucusu"/>
          <p:cNvSpPr>
            <a:spLocks noGrp="1"/>
          </p:cNvSpPr>
          <p:nvPr>
            <p:ph type="sldNum" sz="quarter" idx="12"/>
          </p:nvPr>
        </p:nvSpPr>
        <p:spPr/>
        <p:txBody>
          <a:bodyPr/>
          <a:lstStyle/>
          <a:p>
            <a:fld id="{8BE73BE3-10A9-4F07-A1F6-0BCC04E8CAAA}" type="slidenum">
              <a:rPr lang="tr-TR" smtClean="0"/>
              <a:pPr/>
              <a:t>8</a:t>
            </a:fld>
            <a:endParaRPr lang="tr-T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28596" y="0"/>
            <a:ext cx="8229600" cy="1143000"/>
          </a:xfrm>
        </p:spPr>
        <p:txBody>
          <a:bodyPr/>
          <a:lstStyle/>
          <a:p>
            <a:r>
              <a:rPr lang="tr-TR" sz="3600" dirty="0" smtClean="0">
                <a:latin typeface="Comic Sans MS" pitchFamily="66" charset="0"/>
              </a:rPr>
              <a:t> </a:t>
            </a:r>
            <a:r>
              <a:rPr lang="tr-TR" sz="3600" b="1" dirty="0" smtClean="0">
                <a:latin typeface="Comic Sans MS" pitchFamily="66" charset="0"/>
              </a:rPr>
              <a:t>PROTOKOL YAZILARI </a:t>
            </a:r>
            <a:endParaRPr lang="tr-TR" sz="3600" dirty="0">
              <a:latin typeface="Comic Sans MS" pitchFamily="66" charset="0"/>
            </a:endParaRPr>
          </a:p>
        </p:txBody>
      </p:sp>
      <p:sp>
        <p:nvSpPr>
          <p:cNvPr id="2051" name="Rectangle 3"/>
          <p:cNvSpPr>
            <a:spLocks noGrp="1" noChangeArrowheads="1"/>
          </p:cNvSpPr>
          <p:nvPr>
            <p:ph idx="1"/>
          </p:nvPr>
        </p:nvSpPr>
        <p:spPr>
          <a:xfrm>
            <a:off x="500034" y="928670"/>
            <a:ext cx="8258204" cy="5712102"/>
          </a:xfrm>
        </p:spPr>
        <p:txBody>
          <a:bodyPr>
            <a:normAutofit fontScale="70000" lnSpcReduction="20000"/>
          </a:bodyPr>
          <a:lstStyle/>
          <a:p>
            <a:pPr algn="just">
              <a:lnSpc>
                <a:spcPct val="140000"/>
              </a:lnSpc>
              <a:spcBef>
                <a:spcPts val="600"/>
              </a:spcBef>
              <a:buFont typeface="Wingdings" pitchFamily="2" charset="2"/>
              <a:buChar char="q"/>
            </a:pPr>
            <a:r>
              <a:rPr lang="tr-TR" sz="2400" b="1" i="1" dirty="0" smtClean="0">
                <a:effectLst>
                  <a:outerShdw blurRad="38100" dist="38100" dir="2700000" algn="tl">
                    <a:srgbClr val="000000">
                      <a:alpha val="43137"/>
                    </a:srgbClr>
                  </a:outerShdw>
                </a:effectLst>
                <a:latin typeface="Comic Sans MS" pitchFamily="66" charset="0"/>
              </a:rPr>
              <a:t>Başsağlığı (Taziye) Yazıları: </a:t>
            </a:r>
          </a:p>
          <a:p>
            <a:pPr algn="just">
              <a:lnSpc>
                <a:spcPct val="140000"/>
              </a:lnSpc>
              <a:spcBef>
                <a:spcPts val="600"/>
              </a:spcBef>
              <a:buNone/>
            </a:pPr>
            <a:r>
              <a:rPr lang="tr-TR" sz="2000" b="1" dirty="0" smtClean="0">
                <a:latin typeface="Comic Sans MS" pitchFamily="66" charset="0"/>
              </a:rPr>
              <a:t>	</a:t>
            </a:r>
            <a:r>
              <a:rPr lang="tr-TR" sz="2000" dirty="0" smtClean="0">
                <a:latin typeface="Comic Sans MS" pitchFamily="66" charset="0"/>
              </a:rPr>
              <a:t>Taziye, kurum mensupları ya da kurum mensuplarının birinci derece yakınlarından ya da kurumla ilgili kişilerden veya tanıdıklarından birinin vefat etmesi üzerine, yakınlarına ve\veya çalıştığı kurumun amirine yazılan baş sağlığı mektubudur.</a:t>
            </a:r>
          </a:p>
          <a:p>
            <a:pPr algn="just">
              <a:lnSpc>
                <a:spcPct val="140000"/>
              </a:lnSpc>
              <a:spcBef>
                <a:spcPts val="600"/>
              </a:spcBef>
              <a:buFont typeface="Wingdings" pitchFamily="2" charset="2"/>
              <a:buChar char="q"/>
            </a:pPr>
            <a:r>
              <a:rPr lang="tr-TR" sz="2400" b="1" i="1" dirty="0" smtClean="0">
                <a:effectLst>
                  <a:outerShdw blurRad="38100" dist="38100" dir="2700000" algn="tl">
                    <a:srgbClr val="000000">
                      <a:alpha val="43137"/>
                    </a:srgbClr>
                  </a:outerShdw>
                </a:effectLst>
                <a:latin typeface="Comic Sans MS" pitchFamily="66" charset="0"/>
              </a:rPr>
              <a:t>Davetiyeler</a:t>
            </a:r>
          </a:p>
          <a:p>
            <a:pPr algn="just">
              <a:lnSpc>
                <a:spcPct val="140000"/>
              </a:lnSpc>
              <a:spcBef>
                <a:spcPts val="600"/>
              </a:spcBef>
              <a:buNone/>
            </a:pPr>
            <a:r>
              <a:rPr lang="tr-TR" sz="1800" dirty="0" smtClean="0">
                <a:latin typeface="Comic Sans MS" pitchFamily="66" charset="0"/>
              </a:rPr>
              <a:t>	</a:t>
            </a:r>
            <a:r>
              <a:rPr lang="tr-TR" sz="2100" dirty="0" smtClean="0">
                <a:latin typeface="Comic Sans MS" pitchFamily="66" charset="0"/>
              </a:rPr>
              <a:t>Davetiye kart yada mektup olarak gönderilebilir. Saygılı bir dil kullanarak davetiyelerinin biçimsel ve niteliksel özelliklerine dikkat edilerek etkinlik konusu, yeri, saati, programı ve LCV gibi bilgiler yazılmalıdır. </a:t>
            </a:r>
          </a:p>
          <a:p>
            <a:pPr algn="just">
              <a:lnSpc>
                <a:spcPct val="140000"/>
              </a:lnSpc>
              <a:spcBef>
                <a:spcPts val="600"/>
              </a:spcBef>
              <a:buFont typeface="Wingdings" pitchFamily="2" charset="2"/>
              <a:buChar char="q"/>
            </a:pPr>
            <a:r>
              <a:rPr lang="tr-TR" sz="2400" b="1" i="1" dirty="0" smtClean="0">
                <a:effectLst>
                  <a:outerShdw blurRad="38100" dist="38100" dir="2700000" algn="tl">
                    <a:srgbClr val="000000">
                      <a:alpha val="43137"/>
                    </a:srgbClr>
                  </a:outerShdw>
                </a:effectLst>
                <a:latin typeface="Comic Sans MS" pitchFamily="66" charset="0"/>
              </a:rPr>
              <a:t>Kartvizitler</a:t>
            </a:r>
          </a:p>
          <a:p>
            <a:pPr>
              <a:lnSpc>
                <a:spcPct val="140000"/>
              </a:lnSpc>
              <a:spcBef>
                <a:spcPts val="600"/>
              </a:spcBef>
              <a:buNone/>
            </a:pPr>
            <a:r>
              <a:rPr lang="tr-TR" sz="2400" dirty="0" smtClean="0">
                <a:latin typeface="Comic Sans MS" pitchFamily="66" charset="0"/>
              </a:rPr>
              <a:t>	M</a:t>
            </a:r>
            <a:r>
              <a:rPr lang="tr-TR" sz="2100" dirty="0" smtClean="0">
                <a:latin typeface="Comic Sans MS" pitchFamily="66" charset="0"/>
              </a:rPr>
              <a:t>eslek ve kariyer sahibi herkesin kartviziti olmalıdır. </a:t>
            </a:r>
          </a:p>
          <a:p>
            <a:pPr algn="just">
              <a:lnSpc>
                <a:spcPct val="140000"/>
              </a:lnSpc>
              <a:spcBef>
                <a:spcPts val="600"/>
              </a:spcBef>
              <a:buNone/>
            </a:pPr>
            <a:r>
              <a:rPr lang="tr-TR" sz="2100" dirty="0" smtClean="0">
                <a:latin typeface="Comic Sans MS" pitchFamily="66" charset="0"/>
              </a:rPr>
              <a:t>	Kartvizit hediye ve çiçek sepetine zarf içinde kartvizit iliştirilebilir. Yeni biri ile tanıştırılmada ya da kendini tanıtmadan sonra yaşça veya mevkice küçük olanın kart sunması uygundur. Eş  düzeyde olan kişilerin birbirine kart sunması nazik bir davranıştır. </a:t>
            </a:r>
          </a:p>
          <a:p>
            <a:pPr algn="just">
              <a:lnSpc>
                <a:spcPct val="140000"/>
              </a:lnSpc>
              <a:spcBef>
                <a:spcPts val="600"/>
              </a:spcBef>
              <a:buNone/>
            </a:pPr>
            <a:r>
              <a:rPr lang="tr-TR" sz="2100" dirty="0" smtClean="0">
                <a:latin typeface="Comic Sans MS" pitchFamily="66" charset="0"/>
              </a:rPr>
              <a:t>	Üstler astlarına kart vermezler. </a:t>
            </a:r>
          </a:p>
          <a:p>
            <a:pPr algn="just">
              <a:lnSpc>
                <a:spcPct val="140000"/>
              </a:lnSpc>
              <a:spcBef>
                <a:spcPts val="600"/>
              </a:spcBef>
              <a:buNone/>
            </a:pPr>
            <a:r>
              <a:rPr lang="tr-TR" sz="2100" dirty="0" smtClean="0">
                <a:latin typeface="Comic Sans MS" pitchFamily="66" charset="0"/>
              </a:rPr>
              <a:t>	İş gereği dışında erkeklerin kadınlara, kadınlarında erkeklere kart vermesi uygun değildir. </a:t>
            </a:r>
            <a:endParaRPr lang="tr-TR" sz="2400" dirty="0">
              <a:latin typeface="Comic Sans MS" pitchFamily="66" charset="0"/>
            </a:endParaRPr>
          </a:p>
        </p:txBody>
      </p:sp>
      <p:sp>
        <p:nvSpPr>
          <p:cNvPr id="4" name="3 Slayt Numarası Yer Tutucusu"/>
          <p:cNvSpPr>
            <a:spLocks noGrp="1"/>
          </p:cNvSpPr>
          <p:nvPr>
            <p:ph type="sldNum" sz="quarter" idx="12"/>
          </p:nvPr>
        </p:nvSpPr>
        <p:spPr/>
        <p:txBody>
          <a:bodyPr/>
          <a:lstStyle/>
          <a:p>
            <a:fld id="{8BE73BE3-10A9-4F07-A1F6-0BCC04E8CAAA}" type="slidenum">
              <a:rPr lang="tr-TR" smtClean="0"/>
              <a:pPr/>
              <a:t>9</a:t>
            </a:fld>
            <a:endParaRPr lang="tr-T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igrafi">
  <a:themeElements>
    <a:clrScheme name="Kaligrafi">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Kaligrafi">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ligrafi">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tf00001201</Template>
  <TotalTime>270</TotalTime>
  <Words>720</Words>
  <Application>Microsoft Office PowerPoint</Application>
  <PresentationFormat>Ekran Gösterisi (4:3)</PresentationFormat>
  <Paragraphs>118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Kaligrafi</vt:lpstr>
      <vt:lpstr>PROTOKOL YAZILARI </vt:lpstr>
      <vt:lpstr>YAZILI İLETİŞİM</vt:lpstr>
      <vt:lpstr>YAZILI İLETİŞİM</vt:lpstr>
      <vt:lpstr>YAZILI İLETİŞİM</vt:lpstr>
      <vt:lpstr>YAZILI İLETİŞİM</vt:lpstr>
      <vt:lpstr>PROTOKOL YAZILARI </vt:lpstr>
      <vt:lpstr>PROTOKOL YAZILARI </vt:lpstr>
      <vt:lpstr> PROTOKOL YAZILARI </vt:lpstr>
      <vt:lpstr> PROTOKOL YAZILARI </vt:lpstr>
      <vt:lpstr> RESMİ YAZI VE MEKTUPLARDA PROTOKOL KURALLARI</vt:lpstr>
      <vt:lpstr> RESMİ YAZILARDA PROTOKOL KURALLARI</vt:lpstr>
      <vt:lpstr> RESMİ YAZILARDA PROTOKOL KURALLARI</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13</cp:revision>
  <dcterms:created xsi:type="dcterms:W3CDTF">2020-04-26T01:56:06Z</dcterms:created>
  <dcterms:modified xsi:type="dcterms:W3CDTF">2020-04-28T18:06:12Z</dcterms:modified>
</cp:coreProperties>
</file>