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19.02.2019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pPr marL="0" indent="0" algn="ctr">
              <a:buNone/>
            </a:pPr>
            <a:r>
              <a:rPr lang="en-US" sz="3600" b="1" dirty="0"/>
              <a:t>CHAPTER-5</a:t>
            </a:r>
            <a:br>
              <a:rPr lang="en-US" sz="3600" b="1" dirty="0"/>
            </a:br>
            <a:r>
              <a:rPr lang="en-US" sz="3600" b="1" dirty="0"/>
              <a:t/>
            </a:r>
            <a:br>
              <a:rPr lang="en-US" sz="3600" b="1" dirty="0"/>
            </a:br>
            <a:r>
              <a:rPr lang="en-US" sz="3600" b="1" dirty="0"/>
              <a:t>Finding a topic and </a:t>
            </a:r>
            <a:br>
              <a:rPr lang="en-US" sz="3600" b="1" dirty="0"/>
            </a:br>
            <a:r>
              <a:rPr lang="en-US" sz="3600" b="1" dirty="0"/>
              <a:t>doing  critical literature review</a:t>
            </a:r>
            <a:br>
              <a:rPr lang="en-US" sz="3600" b="1" dirty="0"/>
            </a:br>
            <a:r>
              <a:rPr lang="en-US" sz="3600" b="1" dirty="0"/>
              <a:t>&amp; </a:t>
            </a:r>
            <a:br>
              <a:rPr lang="en-US" sz="3600" b="1" dirty="0"/>
            </a:br>
            <a:r>
              <a:rPr lang="en-US" sz="3600" b="1" dirty="0"/>
              <a:t>How to access to the databases</a:t>
            </a:r>
            <a:br>
              <a:rPr lang="en-US" sz="3600" b="1" dirty="0"/>
            </a:br>
            <a:endParaRPr lang="tr-TR" sz="3600" b="1" dirty="0"/>
          </a:p>
        </p:txBody>
      </p:sp>
    </p:spTree>
    <p:extLst>
      <p:ext uri="{BB962C8B-B14F-4D97-AF65-F5344CB8AC3E}">
        <p14:creationId xmlns:p14="http://schemas.microsoft.com/office/powerpoint/2010/main" val="1777506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4" y="609600"/>
            <a:ext cx="8684217" cy="532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80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pPr algn="just"/>
            <a:r>
              <a:rPr lang="en-US" dirty="0"/>
              <a:t>Where you look will depend on the subject you have chosen. </a:t>
            </a:r>
            <a:r>
              <a:rPr lang="en-US" dirty="0" smtClean="0"/>
              <a:t>Some</a:t>
            </a:r>
            <a:r>
              <a:rPr lang="tr-TR" dirty="0" smtClean="0"/>
              <a:t> </a:t>
            </a:r>
            <a:r>
              <a:rPr lang="en-US" dirty="0" smtClean="0"/>
              <a:t>sources </a:t>
            </a:r>
            <a:r>
              <a:rPr lang="en-US" dirty="0"/>
              <a:t>cover most subjects, others are specialized in a narrow range, </a:t>
            </a:r>
            <a:r>
              <a:rPr lang="en-US" dirty="0" smtClean="0"/>
              <a:t>and</a:t>
            </a:r>
            <a:r>
              <a:rPr lang="tr-TR" dirty="0" smtClean="0"/>
              <a:t> </a:t>
            </a:r>
            <a:r>
              <a:rPr lang="en-US" dirty="0" smtClean="0"/>
              <a:t>will </a:t>
            </a:r>
            <a:r>
              <a:rPr lang="en-US" dirty="0"/>
              <a:t>hence provide more detail. Here is a list of places you can search.</a:t>
            </a:r>
            <a:endParaRPr lang="tr-TR" dirty="0"/>
          </a:p>
        </p:txBody>
      </p:sp>
    </p:spTree>
    <p:extLst>
      <p:ext uri="{BB962C8B-B14F-4D97-AF65-F5344CB8AC3E}">
        <p14:creationId xmlns:p14="http://schemas.microsoft.com/office/powerpoint/2010/main" val="63718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tr-TR" dirty="0" smtClean="0"/>
              <a:t>Libraries</a:t>
            </a:r>
            <a:endParaRPr lang="tr-TR" dirty="0"/>
          </a:p>
        </p:txBody>
      </p:sp>
      <p:sp>
        <p:nvSpPr>
          <p:cNvPr id="3" name="Content Placeholder 2"/>
          <p:cNvSpPr>
            <a:spLocks noGrp="1"/>
          </p:cNvSpPr>
          <p:nvPr>
            <p:ph idx="1"/>
          </p:nvPr>
        </p:nvSpPr>
        <p:spPr>
          <a:xfrm>
            <a:off x="304800" y="685800"/>
            <a:ext cx="8610600" cy="6172200"/>
          </a:xfrm>
        </p:spPr>
        <p:txBody>
          <a:bodyPr>
            <a:normAutofit/>
          </a:bodyPr>
          <a:lstStyle/>
          <a:p>
            <a:pPr marL="0" indent="0" algn="just">
              <a:buNone/>
            </a:pPr>
            <a:r>
              <a:rPr lang="en-US" sz="2400" b="1" dirty="0" smtClean="0"/>
              <a:t>Library </a:t>
            </a:r>
            <a:r>
              <a:rPr lang="en-US" sz="2400" b="1" dirty="0"/>
              <a:t>catalogue</a:t>
            </a:r>
            <a:r>
              <a:rPr lang="en-US" sz="2400" dirty="0"/>
              <a:t>. Most libraries now have an electronic </a:t>
            </a:r>
            <a:r>
              <a:rPr lang="en-US" sz="2400" dirty="0" smtClean="0"/>
              <a:t>catalogue</a:t>
            </a:r>
            <a:r>
              <a:rPr lang="tr-TR" sz="2400" dirty="0" smtClean="0"/>
              <a:t> </a:t>
            </a:r>
            <a:r>
              <a:rPr lang="en-US" sz="2400" dirty="0" smtClean="0"/>
              <a:t>accessed </a:t>
            </a:r>
            <a:r>
              <a:rPr lang="en-US" sz="2400" dirty="0"/>
              <a:t>through their computer terminals, often </a:t>
            </a:r>
            <a:r>
              <a:rPr lang="en-US" sz="2400" dirty="0" smtClean="0"/>
              <a:t>accessible</a:t>
            </a:r>
            <a:r>
              <a:rPr lang="tr-TR" sz="2400" dirty="0" smtClean="0"/>
              <a:t> </a:t>
            </a:r>
            <a:r>
              <a:rPr lang="en-US" sz="2400" dirty="0" smtClean="0"/>
              <a:t>online </a:t>
            </a:r>
            <a:r>
              <a:rPr lang="en-US" sz="2400" dirty="0"/>
              <a:t>from elsewhere too via the Intra- and/or Internet.</a:t>
            </a:r>
          </a:p>
          <a:p>
            <a:pPr marL="0" indent="0" algn="just">
              <a:buNone/>
            </a:pPr>
            <a:r>
              <a:rPr lang="en-US" sz="2400" b="1" dirty="0" smtClean="0"/>
              <a:t>Journals </a:t>
            </a:r>
            <a:r>
              <a:rPr lang="en-US" sz="2400" b="1" dirty="0"/>
              <a:t>and newspapers</a:t>
            </a:r>
            <a:r>
              <a:rPr lang="en-US" sz="2400" dirty="0"/>
              <a:t>. These are often catalogued </a:t>
            </a:r>
            <a:r>
              <a:rPr lang="en-US" sz="2400" dirty="0" smtClean="0"/>
              <a:t>and</a:t>
            </a:r>
            <a:r>
              <a:rPr lang="tr-TR" sz="2400" dirty="0" smtClean="0"/>
              <a:t> </a:t>
            </a:r>
            <a:r>
              <a:rPr lang="en-US" sz="2400" dirty="0" smtClean="0"/>
              <a:t>stored </a:t>
            </a:r>
            <a:r>
              <a:rPr lang="en-US" sz="2400" dirty="0"/>
              <a:t>separately to the books and may be available online. </a:t>
            </a:r>
            <a:r>
              <a:rPr lang="en-US" sz="2400" dirty="0" smtClean="0"/>
              <a:t>As</a:t>
            </a:r>
            <a:r>
              <a:rPr lang="tr-TR" sz="2400" dirty="0" smtClean="0"/>
              <a:t> </a:t>
            </a:r>
            <a:r>
              <a:rPr lang="en-US" sz="2400" dirty="0" smtClean="0"/>
              <a:t>they </a:t>
            </a:r>
            <a:r>
              <a:rPr lang="en-US" sz="2400" dirty="0"/>
              <a:t>appear regularly, they tend to be very up to date.</a:t>
            </a:r>
          </a:p>
          <a:p>
            <a:pPr marL="0" indent="0" algn="just">
              <a:spcBef>
                <a:spcPts val="1200"/>
              </a:spcBef>
              <a:buNone/>
            </a:pPr>
            <a:r>
              <a:rPr lang="en-US" sz="2400" b="1" dirty="0" smtClean="0"/>
              <a:t>Electronic </a:t>
            </a:r>
            <a:r>
              <a:rPr lang="en-US" sz="2400" b="1" dirty="0"/>
              <a:t>databases</a:t>
            </a:r>
            <a:r>
              <a:rPr lang="en-US" sz="2400" dirty="0"/>
              <a:t>. These are computer-based lists of </a:t>
            </a:r>
            <a:r>
              <a:rPr lang="en-US" sz="2400" dirty="0" smtClean="0"/>
              <a:t>publications,</a:t>
            </a:r>
            <a:r>
              <a:rPr lang="tr-TR" sz="2400" dirty="0" smtClean="0"/>
              <a:t> </a:t>
            </a:r>
            <a:r>
              <a:rPr lang="en-US" sz="2400" dirty="0" smtClean="0"/>
              <a:t>on </a:t>
            </a:r>
            <a:r>
              <a:rPr lang="en-US" sz="2400" dirty="0"/>
              <a:t>CD-ROM or on the university Intranet or the Internet</a:t>
            </a:r>
            <a:r>
              <a:rPr lang="en-US" sz="2400" dirty="0" smtClean="0"/>
              <a:t>.</a:t>
            </a:r>
            <a:endParaRPr lang="tr-TR" sz="2400" dirty="0"/>
          </a:p>
        </p:txBody>
      </p:sp>
      <p:sp>
        <p:nvSpPr>
          <p:cNvPr id="4" name="AutoShape 2" descr="library icon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ibrary icon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487" name="Picture 7" descr="library ic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43400"/>
            <a:ext cx="3505200" cy="220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4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10083077"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703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179" y="-296840"/>
            <a:ext cx="10918612" cy="792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930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211734"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083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236"/>
            <a:ext cx="11734800" cy="669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59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601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206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PEOPLE</a:t>
            </a:r>
          </a:p>
        </p:txBody>
      </p:sp>
      <p:sp>
        <p:nvSpPr>
          <p:cNvPr id="3" name="Content Placeholder 2"/>
          <p:cNvSpPr>
            <a:spLocks noGrp="1"/>
          </p:cNvSpPr>
          <p:nvPr>
            <p:ph idx="1"/>
          </p:nvPr>
        </p:nvSpPr>
        <p:spPr>
          <a:xfrm>
            <a:off x="304800" y="1600200"/>
            <a:ext cx="8382000" cy="4525963"/>
          </a:xfrm>
        </p:spPr>
        <p:txBody>
          <a:bodyPr>
            <a:normAutofit/>
          </a:bodyPr>
          <a:lstStyle/>
          <a:p>
            <a:pPr marL="0" indent="0" algn="just">
              <a:buNone/>
            </a:pPr>
            <a:r>
              <a:rPr lang="en-US" sz="2800" dirty="0"/>
              <a:t>Try the members of your own university staff at first, many </a:t>
            </a:r>
            <a:r>
              <a:rPr lang="en-US" sz="2800" dirty="0" smtClean="0"/>
              <a:t>of</a:t>
            </a:r>
            <a:r>
              <a:rPr lang="tr-TR" sz="2800" dirty="0" smtClean="0"/>
              <a:t> </a:t>
            </a:r>
            <a:r>
              <a:rPr lang="en-US" sz="2800" dirty="0" smtClean="0"/>
              <a:t>whom </a:t>
            </a:r>
            <a:r>
              <a:rPr lang="en-US" sz="2800" dirty="0"/>
              <a:t>will be involved in research. Your library will contain </a:t>
            </a:r>
            <a:r>
              <a:rPr lang="en-US" sz="2800" dirty="0" smtClean="0"/>
              <a:t>guides</a:t>
            </a:r>
            <a:r>
              <a:rPr lang="tr-TR" sz="2800" dirty="0" smtClean="0"/>
              <a:t> </a:t>
            </a:r>
            <a:r>
              <a:rPr lang="en-US" sz="2800" dirty="0" smtClean="0"/>
              <a:t>to </a:t>
            </a:r>
            <a:r>
              <a:rPr lang="en-US" sz="2800" dirty="0"/>
              <a:t>professionals and experts. In some cases, local knowledge will </a:t>
            </a:r>
            <a:r>
              <a:rPr lang="en-US" sz="2800" dirty="0" smtClean="0"/>
              <a:t>be</a:t>
            </a:r>
            <a:r>
              <a:rPr lang="tr-TR" sz="2800" dirty="0" smtClean="0"/>
              <a:t> </a:t>
            </a:r>
            <a:r>
              <a:rPr lang="en-US" sz="2800" dirty="0" smtClean="0"/>
              <a:t>needed </a:t>
            </a:r>
            <a:r>
              <a:rPr lang="en-US" sz="2800" dirty="0"/>
              <a:t>– search out the relevant local </a:t>
            </a:r>
            <a:r>
              <a:rPr lang="en-US" sz="2800" dirty="0" smtClean="0"/>
              <a:t>experts</a:t>
            </a:r>
            <a:r>
              <a:rPr lang="tr-TR" sz="2800" dirty="0" smtClean="0"/>
              <a:t>.</a:t>
            </a:r>
            <a:endParaRPr lang="tr-TR" sz="2800" dirty="0"/>
          </a:p>
        </p:txBody>
      </p:sp>
      <p:pic>
        <p:nvPicPr>
          <p:cNvPr id="19458" name="Picture 2" descr="people ic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08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845"/>
            <a:ext cx="8229600" cy="1143000"/>
          </a:xfrm>
        </p:spPr>
        <p:txBody>
          <a:bodyPr/>
          <a:lstStyle/>
          <a:p>
            <a:r>
              <a:rPr lang="tr-TR" dirty="0"/>
              <a:t>THE INTERNET</a:t>
            </a:r>
          </a:p>
        </p:txBody>
      </p:sp>
      <p:sp>
        <p:nvSpPr>
          <p:cNvPr id="3" name="Content Placeholder 2"/>
          <p:cNvSpPr>
            <a:spLocks noGrp="1"/>
          </p:cNvSpPr>
          <p:nvPr>
            <p:ph idx="1"/>
          </p:nvPr>
        </p:nvSpPr>
        <p:spPr>
          <a:xfrm>
            <a:off x="533400" y="990600"/>
            <a:ext cx="8229600" cy="4525963"/>
          </a:xfrm>
        </p:spPr>
        <p:txBody>
          <a:bodyPr>
            <a:normAutofit/>
          </a:bodyPr>
          <a:lstStyle/>
          <a:p>
            <a:pPr algn="just"/>
            <a:r>
              <a:rPr lang="en-US" sz="2800" dirty="0"/>
              <a:t>Published Internet guides can help you to make the best of </a:t>
            </a:r>
            <a:r>
              <a:rPr lang="en-US" sz="2800" dirty="0" smtClean="0"/>
              <a:t>this</a:t>
            </a:r>
            <a:r>
              <a:rPr lang="tr-TR" sz="2800" dirty="0" smtClean="0"/>
              <a:t> </a:t>
            </a:r>
            <a:r>
              <a:rPr lang="en-US" sz="2800" dirty="0" smtClean="0"/>
              <a:t>resource</a:t>
            </a:r>
            <a:r>
              <a:rPr lang="en-US" sz="2800" dirty="0"/>
              <a:t>. </a:t>
            </a:r>
            <a:endParaRPr lang="tr-TR" sz="2800" dirty="0" smtClean="0"/>
          </a:p>
          <a:p>
            <a:pPr algn="just"/>
            <a:r>
              <a:rPr lang="en-US" sz="2800" dirty="0" smtClean="0"/>
              <a:t>Some </a:t>
            </a:r>
            <a:r>
              <a:rPr lang="en-US" sz="2800" dirty="0"/>
              <a:t>are specifically aimed at students and list useful search engines, sites and </a:t>
            </a:r>
            <a:r>
              <a:rPr lang="en-US" sz="2800" dirty="0" smtClean="0"/>
              <a:t>databases.</a:t>
            </a:r>
            <a:endParaRPr lang="tr-TR" sz="2800" dirty="0" smtClean="0"/>
          </a:p>
          <a:p>
            <a:pPr algn="just"/>
            <a:r>
              <a:rPr lang="en-US" sz="2800" dirty="0" smtClean="0"/>
              <a:t>Any </a:t>
            </a:r>
            <a:r>
              <a:rPr lang="en-US" sz="2800" dirty="0"/>
              <a:t>Internet guide becomes quickly outdated. </a:t>
            </a:r>
            <a:endParaRPr lang="tr-TR" sz="2800" dirty="0" smtClean="0"/>
          </a:p>
          <a:p>
            <a:pPr algn="just"/>
            <a:r>
              <a:rPr lang="en-US" sz="2800" dirty="0" smtClean="0"/>
              <a:t>Specialized </a:t>
            </a:r>
            <a:r>
              <a:rPr lang="en-US" sz="2800" dirty="0"/>
              <a:t>search engines such as Google Scholar will filter out much of the dross by listing academic and technical papers from proven sources</a:t>
            </a:r>
            <a:r>
              <a:rPr lang="en-US" sz="2800" dirty="0" smtClean="0"/>
              <a:t>.</a:t>
            </a:r>
            <a:endParaRPr lang="tr-TR" sz="2800"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775580"/>
            <a:ext cx="3429000" cy="201922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611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15962"/>
          </a:xfrm>
        </p:spPr>
        <p:txBody>
          <a:bodyPr>
            <a:normAutofit fontScale="90000"/>
          </a:bodyPr>
          <a:lstStyle/>
          <a:p>
            <a:r>
              <a:rPr lang="tr-TR" b="1" dirty="0"/>
              <a:t>Learning outcomes</a:t>
            </a:r>
            <a:br>
              <a:rPr lang="tr-TR" b="1" dirty="0"/>
            </a:br>
            <a:endParaRPr lang="tr-TR" dirty="0"/>
          </a:p>
        </p:txBody>
      </p:sp>
      <p:sp>
        <p:nvSpPr>
          <p:cNvPr id="3" name="Content Placeholder 2"/>
          <p:cNvSpPr>
            <a:spLocks noGrp="1"/>
          </p:cNvSpPr>
          <p:nvPr>
            <p:ph idx="1"/>
          </p:nvPr>
        </p:nvSpPr>
        <p:spPr>
          <a:xfrm>
            <a:off x="457200" y="990600"/>
            <a:ext cx="8229600" cy="5135563"/>
          </a:xfrm>
        </p:spPr>
        <p:txBody>
          <a:bodyPr>
            <a:noAutofit/>
          </a:bodyPr>
          <a:lstStyle/>
          <a:p>
            <a:pPr marL="0" indent="0">
              <a:buNone/>
            </a:pPr>
            <a:r>
              <a:rPr lang="en-US" sz="2000" dirty="0" smtClean="0"/>
              <a:t>By </a:t>
            </a:r>
            <a:r>
              <a:rPr lang="en-US" sz="2000" dirty="0"/>
              <a:t>the end of this chapter you should</a:t>
            </a:r>
            <a:r>
              <a:rPr lang="en-US" sz="2000" dirty="0" smtClean="0"/>
              <a:t>:</a:t>
            </a:r>
            <a:endParaRPr lang="tr-TR" sz="2000" dirty="0" smtClean="0"/>
          </a:p>
          <a:p>
            <a:pPr marL="0" indent="0">
              <a:buNone/>
            </a:pPr>
            <a:endParaRPr lang="en-US" sz="2000" dirty="0"/>
          </a:p>
          <a:p>
            <a:pPr marL="0" indent="0">
              <a:buNone/>
            </a:pPr>
            <a:r>
              <a:rPr lang="en-US" sz="2000" dirty="0"/>
              <a:t>• understand the importance and purpose of the critical literature review</a:t>
            </a:r>
          </a:p>
          <a:p>
            <a:pPr marL="0" indent="0">
              <a:buNone/>
            </a:pPr>
            <a:r>
              <a:rPr lang="tr-TR" sz="2000" dirty="0"/>
              <a:t>to your research project;</a:t>
            </a:r>
          </a:p>
          <a:p>
            <a:pPr marL="0" indent="0">
              <a:buNone/>
            </a:pPr>
            <a:r>
              <a:rPr lang="en-US" sz="2000" dirty="0"/>
              <a:t>• be able to adopt a critical perspective in your reading;</a:t>
            </a:r>
          </a:p>
          <a:p>
            <a:pPr marL="0" indent="0">
              <a:buNone/>
            </a:pPr>
            <a:r>
              <a:rPr lang="en-US" sz="2000" dirty="0"/>
              <a:t>• know what you need to include when writing your critical review;</a:t>
            </a:r>
          </a:p>
          <a:p>
            <a:pPr marL="0" indent="0">
              <a:buNone/>
            </a:pPr>
            <a:r>
              <a:rPr lang="en-US" sz="2000" dirty="0" smtClean="0"/>
              <a:t>• </a:t>
            </a:r>
            <a:r>
              <a:rPr lang="en-US" sz="2000" dirty="0"/>
              <a:t>be able to identify key words and to undertake a literature search using</a:t>
            </a:r>
          </a:p>
          <a:p>
            <a:pPr marL="0" indent="0">
              <a:buNone/>
            </a:pPr>
            <a:r>
              <a:rPr lang="tr-TR" sz="2000" dirty="0"/>
              <a:t>a range of methods;</a:t>
            </a:r>
          </a:p>
          <a:p>
            <a:pPr marL="0" indent="0">
              <a:buNone/>
            </a:pPr>
            <a:r>
              <a:rPr lang="en-US" sz="2000" dirty="0"/>
              <a:t>• be able to evaluate the relevance, value and sufficiency of the literature</a:t>
            </a:r>
          </a:p>
          <a:p>
            <a:pPr marL="0" indent="0">
              <a:buNone/>
            </a:pPr>
            <a:r>
              <a:rPr lang="tr-TR" sz="2000" dirty="0"/>
              <a:t>found;</a:t>
            </a:r>
          </a:p>
          <a:p>
            <a:pPr marL="0" indent="0">
              <a:buNone/>
            </a:pPr>
            <a:r>
              <a:rPr lang="en-US" sz="2000" dirty="0"/>
              <a:t>• be able to reference the literature found accurately;</a:t>
            </a:r>
          </a:p>
          <a:p>
            <a:pPr marL="0" indent="0">
              <a:buNone/>
            </a:pPr>
            <a:r>
              <a:rPr lang="en-US" sz="2000" dirty="0"/>
              <a:t>• understand what is meant by plagiarism;</a:t>
            </a:r>
          </a:p>
          <a:p>
            <a:pPr marL="0" indent="0">
              <a:buNone/>
            </a:pPr>
            <a:r>
              <a:rPr lang="en-US" sz="2000" dirty="0"/>
              <a:t>• be able to apply the knowledge, skills and understanding gained to your</a:t>
            </a:r>
          </a:p>
          <a:p>
            <a:pPr marL="0" indent="0">
              <a:buNone/>
            </a:pPr>
            <a:r>
              <a:rPr lang="tr-TR" sz="2000" dirty="0"/>
              <a:t>own research project.</a:t>
            </a:r>
          </a:p>
        </p:txBody>
      </p:sp>
    </p:spTree>
    <p:extLst>
      <p:ext uri="{BB962C8B-B14F-4D97-AF65-F5344CB8AC3E}">
        <p14:creationId xmlns:p14="http://schemas.microsoft.com/office/powerpoint/2010/main" val="3759746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393373"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463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0363200" cy="80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721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94" y="-228600"/>
            <a:ext cx="9134347"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53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34347"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050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DOING A LITERATURE REVIEW</a:t>
            </a:r>
          </a:p>
        </p:txBody>
      </p:sp>
      <p:sp>
        <p:nvSpPr>
          <p:cNvPr id="3" name="Content Placeholder 2"/>
          <p:cNvSpPr>
            <a:spLocks noGrp="1"/>
          </p:cNvSpPr>
          <p:nvPr>
            <p:ph idx="1"/>
          </p:nvPr>
        </p:nvSpPr>
        <p:spPr/>
        <p:txBody>
          <a:bodyPr>
            <a:normAutofit/>
          </a:bodyPr>
          <a:lstStyle/>
          <a:p>
            <a:pPr algn="just"/>
            <a:r>
              <a:rPr lang="en-US" sz="2800" dirty="0"/>
              <a:t>The literature review will need to be carried out in four major directions. Here they are, arranged from the general to the particular, their relative importance depending on the nature of </a:t>
            </a:r>
            <a:r>
              <a:rPr lang="en-US" sz="2800" dirty="0" smtClean="0"/>
              <a:t>your </a:t>
            </a:r>
            <a:r>
              <a:rPr lang="en-US" sz="2800" dirty="0"/>
              <a:t>subject:</a:t>
            </a:r>
            <a:endParaRPr lang="tr-TR" sz="2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5105400" cy="2743200"/>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532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tr-TR" dirty="0"/>
          </a:p>
        </p:txBody>
      </p:sp>
      <p:sp>
        <p:nvSpPr>
          <p:cNvPr id="3" name="Content Placeholder 2"/>
          <p:cNvSpPr>
            <a:spLocks noGrp="1"/>
          </p:cNvSpPr>
          <p:nvPr>
            <p:ph idx="1"/>
          </p:nvPr>
        </p:nvSpPr>
        <p:spPr>
          <a:xfrm>
            <a:off x="152400" y="762000"/>
            <a:ext cx="8534400" cy="5715000"/>
          </a:xfrm>
        </p:spPr>
        <p:txBody>
          <a:bodyPr>
            <a:noAutofit/>
          </a:bodyPr>
          <a:lstStyle/>
          <a:p>
            <a:pPr algn="just"/>
            <a:r>
              <a:rPr lang="en-US" sz="2800" b="1" i="1" dirty="0"/>
              <a:t>Research theory and philosophy </a:t>
            </a:r>
            <a:r>
              <a:rPr lang="en-US" sz="2800" dirty="0"/>
              <a:t>– to establish the </a:t>
            </a:r>
            <a:r>
              <a:rPr lang="en-US" sz="2800" dirty="0" smtClean="0"/>
              <a:t>intellectual</a:t>
            </a:r>
            <a:r>
              <a:rPr lang="tr-TR" sz="2800" dirty="0" smtClean="0"/>
              <a:t> </a:t>
            </a:r>
            <a:r>
              <a:rPr lang="en-US" sz="2800" dirty="0" smtClean="0"/>
              <a:t>context(s</a:t>
            </a:r>
            <a:r>
              <a:rPr lang="en-US" sz="2800" dirty="0"/>
              <a:t>) of research related to your </a:t>
            </a:r>
            <a:r>
              <a:rPr lang="en-US" sz="2800" dirty="0" smtClean="0"/>
              <a:t>subject.</a:t>
            </a:r>
            <a:endParaRPr lang="tr-TR" sz="2800" dirty="0" smtClean="0"/>
          </a:p>
          <a:p>
            <a:pPr algn="just"/>
            <a:r>
              <a:rPr lang="en-US" sz="2800" b="1" i="1" dirty="0" smtClean="0"/>
              <a:t>History </a:t>
            </a:r>
            <a:r>
              <a:rPr lang="en-US" sz="2800" b="1" i="1" dirty="0"/>
              <a:t>of developments in your subject </a:t>
            </a:r>
            <a:r>
              <a:rPr lang="en-US" sz="2800" dirty="0"/>
              <a:t>– to trace the </a:t>
            </a:r>
            <a:r>
              <a:rPr lang="en-US" sz="2800" dirty="0" smtClean="0"/>
              <a:t>background</a:t>
            </a:r>
            <a:r>
              <a:rPr lang="tr-TR" sz="2800" dirty="0" smtClean="0"/>
              <a:t> to </a:t>
            </a:r>
            <a:r>
              <a:rPr lang="tr-TR" sz="2800" dirty="0"/>
              <a:t>present thinking.</a:t>
            </a:r>
          </a:p>
          <a:p>
            <a:pPr algn="just"/>
            <a:r>
              <a:rPr lang="en-US" sz="2800" b="1" i="1" dirty="0" smtClean="0"/>
              <a:t>Latest </a:t>
            </a:r>
            <a:r>
              <a:rPr lang="en-US" sz="2800" b="1" i="1" dirty="0"/>
              <a:t>research and developments in your subject </a:t>
            </a:r>
            <a:r>
              <a:rPr lang="en-US" sz="2800" dirty="0"/>
              <a:t>– to </a:t>
            </a:r>
            <a:r>
              <a:rPr lang="en-US" sz="2800" dirty="0" smtClean="0"/>
              <a:t>inform</a:t>
            </a:r>
            <a:r>
              <a:rPr lang="tr-TR" sz="2800" dirty="0" smtClean="0"/>
              <a:t> </a:t>
            </a:r>
            <a:r>
              <a:rPr lang="en-US" sz="2800" dirty="0" smtClean="0"/>
              <a:t>about </a:t>
            </a:r>
            <a:r>
              <a:rPr lang="en-US" sz="2800" dirty="0"/>
              <a:t>the current issues </a:t>
            </a:r>
            <a:r>
              <a:rPr lang="en-US" sz="2800" dirty="0" smtClean="0"/>
              <a:t>being</a:t>
            </a:r>
            <a:r>
              <a:rPr lang="tr-TR" sz="2800" dirty="0" smtClean="0"/>
              <a:t> </a:t>
            </a:r>
            <a:r>
              <a:rPr lang="en-US" sz="2800" dirty="0" smtClean="0"/>
              <a:t>investigated </a:t>
            </a:r>
            <a:r>
              <a:rPr lang="en-US" sz="2800" dirty="0"/>
              <a:t>and the latest </a:t>
            </a:r>
            <a:r>
              <a:rPr lang="en-US" sz="2800" dirty="0" smtClean="0"/>
              <a:t>thinking</a:t>
            </a:r>
            <a:r>
              <a:rPr lang="tr-TR" sz="2800" dirty="0" smtClean="0"/>
              <a:t> </a:t>
            </a:r>
            <a:r>
              <a:rPr lang="en-US" sz="2800" dirty="0" smtClean="0"/>
              <a:t>and </a:t>
            </a:r>
            <a:r>
              <a:rPr lang="en-US" sz="2800" dirty="0"/>
              <a:t>practice, to discuss the conflicting arguments, and to detect </a:t>
            </a:r>
            <a:r>
              <a:rPr lang="en-US" sz="2800" dirty="0" smtClean="0"/>
              <a:t>a</a:t>
            </a:r>
            <a:r>
              <a:rPr lang="tr-TR" sz="2800" dirty="0" smtClean="0"/>
              <a:t> gap </a:t>
            </a:r>
            <a:r>
              <a:rPr lang="tr-TR" sz="2800" dirty="0"/>
              <a:t>in knowledge.</a:t>
            </a:r>
          </a:p>
          <a:p>
            <a:pPr algn="just"/>
            <a:r>
              <a:rPr lang="en-US" sz="2800" b="1" i="1" dirty="0" smtClean="0"/>
              <a:t>Research </a:t>
            </a:r>
            <a:r>
              <a:rPr lang="en-US" sz="2800" b="1" i="1" dirty="0"/>
              <a:t>methods </a:t>
            </a:r>
            <a:r>
              <a:rPr lang="en-US" sz="2800" dirty="0"/>
              <a:t>– to explore practical techniques that </a:t>
            </a:r>
            <a:r>
              <a:rPr lang="en-US" sz="2800" dirty="0" smtClean="0"/>
              <a:t>have</a:t>
            </a:r>
            <a:r>
              <a:rPr lang="tr-TR" sz="2800" dirty="0" smtClean="0"/>
              <a:t> </a:t>
            </a:r>
            <a:r>
              <a:rPr lang="en-US" sz="2800" dirty="0" smtClean="0"/>
              <a:t>been </a:t>
            </a:r>
            <a:r>
              <a:rPr lang="en-US" sz="2800" dirty="0"/>
              <a:t>used, particularly those that might be relevant to </a:t>
            </a:r>
            <a:r>
              <a:rPr lang="en-US" sz="2800" dirty="0" smtClean="0"/>
              <a:t>your</a:t>
            </a:r>
            <a:r>
              <a:rPr lang="tr-TR" sz="2800" dirty="0" smtClean="0"/>
              <a:t> project</a:t>
            </a:r>
            <a:r>
              <a:rPr lang="tr-TR" sz="2800" dirty="0"/>
              <a:t>.</a:t>
            </a:r>
          </a:p>
        </p:txBody>
      </p:sp>
    </p:spTree>
    <p:extLst>
      <p:ext uri="{BB962C8B-B14F-4D97-AF65-F5344CB8AC3E}">
        <p14:creationId xmlns:p14="http://schemas.microsoft.com/office/powerpoint/2010/main" val="3994009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FORMULATING A SUCCESSFUL RESEARCH PROPOSAL</a:t>
            </a:r>
            <a:endParaRPr lang="tr-TR"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Academic research proposals are usually composed of the following</a:t>
            </a:r>
          </a:p>
          <a:p>
            <a:pPr marL="0" indent="0">
              <a:buNone/>
            </a:pPr>
            <a:r>
              <a:rPr lang="tr-TR" dirty="0"/>
              <a:t>elements</a:t>
            </a:r>
            <a:r>
              <a:rPr lang="tr-TR" dirty="0" smtClean="0"/>
              <a:t>:</a:t>
            </a:r>
          </a:p>
          <a:p>
            <a:pPr marL="0" indent="0">
              <a:buNone/>
            </a:pPr>
            <a:endParaRPr lang="tr-TR" dirty="0"/>
          </a:p>
          <a:p>
            <a:r>
              <a:rPr lang="tr-TR" dirty="0" smtClean="0"/>
              <a:t>the </a:t>
            </a:r>
            <a:r>
              <a:rPr lang="tr-TR" dirty="0"/>
              <a:t>title;</a:t>
            </a:r>
          </a:p>
          <a:p>
            <a:r>
              <a:rPr lang="en-US" dirty="0" smtClean="0"/>
              <a:t>aims </a:t>
            </a:r>
            <a:r>
              <a:rPr lang="en-US" dirty="0"/>
              <a:t>of the research;</a:t>
            </a:r>
          </a:p>
          <a:p>
            <a:r>
              <a:rPr lang="en-US" dirty="0" smtClean="0"/>
              <a:t>the </a:t>
            </a:r>
            <a:r>
              <a:rPr lang="en-US" dirty="0"/>
              <a:t>background to the research </a:t>
            </a:r>
            <a:endParaRPr lang="tr-TR" dirty="0" smtClean="0"/>
          </a:p>
          <a:p>
            <a:r>
              <a:rPr lang="en-US" dirty="0" smtClean="0"/>
              <a:t>a </a:t>
            </a:r>
            <a:r>
              <a:rPr lang="en-US" dirty="0"/>
              <a:t>definition of the research problem;</a:t>
            </a:r>
          </a:p>
          <a:p>
            <a:r>
              <a:rPr lang="en-US" dirty="0" smtClean="0"/>
              <a:t>outline </a:t>
            </a:r>
            <a:r>
              <a:rPr lang="en-US" dirty="0"/>
              <a:t>of methods of data collection and analysis;</a:t>
            </a:r>
          </a:p>
          <a:p>
            <a:r>
              <a:rPr lang="en-US" dirty="0" smtClean="0"/>
              <a:t>timetable </a:t>
            </a:r>
            <a:r>
              <a:rPr lang="en-US" dirty="0"/>
              <a:t>of the project and description of any resources required;</a:t>
            </a:r>
          </a:p>
          <a:p>
            <a:r>
              <a:rPr lang="tr-TR" dirty="0" smtClean="0"/>
              <a:t>list </a:t>
            </a:r>
            <a:r>
              <a:rPr lang="tr-TR" dirty="0"/>
              <a:t>of references.</a:t>
            </a:r>
          </a:p>
        </p:txBody>
      </p:sp>
    </p:spTree>
    <p:extLst>
      <p:ext uri="{BB962C8B-B14F-4D97-AF65-F5344CB8AC3E}">
        <p14:creationId xmlns:p14="http://schemas.microsoft.com/office/powerpoint/2010/main" val="616599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943600"/>
          </a:xfrm>
        </p:spPr>
        <p:txBody>
          <a:bodyPr>
            <a:normAutofit/>
          </a:bodyPr>
          <a:lstStyle/>
          <a:p>
            <a:pPr algn="just"/>
            <a:r>
              <a:rPr lang="tr-TR" b="1" i="1" dirty="0" smtClean="0"/>
              <a:t>The </a:t>
            </a:r>
            <a:r>
              <a:rPr lang="en-US" b="1" i="1" dirty="0" smtClean="0"/>
              <a:t>Title</a:t>
            </a:r>
            <a:endParaRPr lang="en-US" b="1" i="1" dirty="0"/>
          </a:p>
          <a:p>
            <a:pPr marL="0" indent="0" algn="just">
              <a:buNone/>
            </a:pPr>
            <a:r>
              <a:rPr lang="en-US" dirty="0"/>
              <a:t>This may be your first attempt at the title. It may change as your work progresses. At this</a:t>
            </a:r>
            <a:r>
              <a:rPr lang="tr-TR" dirty="0"/>
              <a:t> </a:t>
            </a:r>
            <a:r>
              <a:rPr lang="en-US" dirty="0"/>
              <a:t>stage it should closely mirror the content of your proposal</a:t>
            </a:r>
            <a:r>
              <a:rPr lang="en-US" dirty="0" smtClean="0"/>
              <a:t>.</a:t>
            </a:r>
            <a:endParaRPr lang="tr-TR" dirty="0" smtClean="0"/>
          </a:p>
          <a:p>
            <a:pPr marL="0" indent="0" algn="just">
              <a:buNone/>
            </a:pPr>
            <a:endParaRPr lang="tr-TR" dirty="0" smtClean="0"/>
          </a:p>
          <a:p>
            <a:r>
              <a:rPr lang="tr-TR" b="1" i="1" dirty="0" smtClean="0"/>
              <a:t>A</a:t>
            </a:r>
            <a:r>
              <a:rPr lang="en-US" b="1" i="1" dirty="0" err="1" smtClean="0"/>
              <a:t>ims</a:t>
            </a:r>
            <a:r>
              <a:rPr lang="en-US" b="1" i="1" dirty="0" smtClean="0"/>
              <a:t> </a:t>
            </a:r>
            <a:r>
              <a:rPr lang="en-US" b="1" i="1" dirty="0"/>
              <a:t>of the </a:t>
            </a:r>
            <a:r>
              <a:rPr lang="en-US" b="1" i="1" dirty="0" smtClean="0"/>
              <a:t>research</a:t>
            </a:r>
            <a:endParaRPr lang="en-US" dirty="0"/>
          </a:p>
          <a:p>
            <a:pPr marL="0" indent="0">
              <a:buNone/>
            </a:pPr>
            <a:r>
              <a:rPr lang="en-US" dirty="0" smtClean="0"/>
              <a:t>This </a:t>
            </a:r>
            <a:r>
              <a:rPr lang="en-US" dirty="0"/>
              <a:t>goes right to the heart of the project. One main aim, and </a:t>
            </a:r>
            <a:r>
              <a:rPr lang="en-US" dirty="0" smtClean="0"/>
              <a:t>perhaps</a:t>
            </a:r>
            <a:r>
              <a:rPr lang="tr-TR" dirty="0" smtClean="0"/>
              <a:t> </a:t>
            </a:r>
            <a:r>
              <a:rPr lang="en-US" dirty="0" smtClean="0"/>
              <a:t>two </a:t>
            </a:r>
            <a:r>
              <a:rPr lang="en-US" dirty="0"/>
              <a:t>or three subsidiary aims resulting from it are </a:t>
            </a:r>
            <a:r>
              <a:rPr lang="en-US" dirty="0" smtClean="0"/>
              <a:t>sufficient</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0292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020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a:bodyPr>
          <a:lstStyle/>
          <a:p>
            <a:r>
              <a:rPr lang="en-US" b="1" i="1" dirty="0"/>
              <a:t>Research </a:t>
            </a:r>
            <a:r>
              <a:rPr lang="tr-TR" b="1" i="1" dirty="0"/>
              <a:t>problem </a:t>
            </a:r>
          </a:p>
          <a:p>
            <a:pPr marL="0" indent="0">
              <a:buNone/>
            </a:pPr>
            <a:r>
              <a:rPr lang="en-US" dirty="0"/>
              <a:t>The research problem provides the focus of the research project</a:t>
            </a:r>
            <a:r>
              <a:rPr lang="tr-TR" dirty="0"/>
              <a:t>. </a:t>
            </a:r>
            <a:r>
              <a:rPr lang="en-US" dirty="0"/>
              <a:t>It must be very clearly defined to explain the</a:t>
            </a:r>
            <a:r>
              <a:rPr lang="tr-TR" dirty="0"/>
              <a:t> </a:t>
            </a:r>
            <a:r>
              <a:rPr lang="en-US" dirty="0"/>
              <a:t>nature of the problem and why it is significant</a:t>
            </a:r>
            <a:r>
              <a:rPr lang="en-US" dirty="0" smtClean="0"/>
              <a:t>.</a:t>
            </a:r>
            <a:endParaRPr lang="tr-TR" dirty="0" smtClean="0"/>
          </a:p>
          <a:p>
            <a:pPr algn="just"/>
            <a:r>
              <a:rPr lang="en-US" b="1" i="1" dirty="0" smtClean="0"/>
              <a:t>Background</a:t>
            </a:r>
            <a:endParaRPr lang="en-US" b="1" i="1" dirty="0"/>
          </a:p>
          <a:p>
            <a:pPr marL="0" indent="0">
              <a:buNone/>
            </a:pPr>
            <a:r>
              <a:rPr lang="en-US" dirty="0"/>
              <a:t>This explains to the reader the background from which the research</a:t>
            </a:r>
            <a:r>
              <a:rPr lang="tr-TR" dirty="0"/>
              <a:t> </a:t>
            </a:r>
            <a:r>
              <a:rPr lang="en-US" dirty="0"/>
              <a:t>problem emerges. It should explain the major factors which surround</a:t>
            </a:r>
            <a:r>
              <a:rPr lang="tr-TR" dirty="0"/>
              <a:t> </a:t>
            </a:r>
            <a:r>
              <a:rPr lang="en-US" dirty="0"/>
              <a:t>your problem, and of any significant literature which relates to it.</a:t>
            </a:r>
            <a:endParaRPr lang="tr-TR" dirty="0"/>
          </a:p>
          <a:p>
            <a:pPr marL="0" indent="0">
              <a:buNone/>
            </a:pPr>
            <a:endParaRPr lang="tr-TR" dirty="0"/>
          </a:p>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667000"/>
            <a:ext cx="1905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331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85000" lnSpcReduction="20000"/>
          </a:bodyPr>
          <a:lstStyle/>
          <a:p>
            <a:pPr algn="just"/>
            <a:r>
              <a:rPr lang="en-US" b="1" i="1" dirty="0"/>
              <a:t>Method</a:t>
            </a:r>
            <a:endParaRPr lang="tr-TR" b="1" i="1" dirty="0"/>
          </a:p>
          <a:p>
            <a:pPr marL="0" indent="0" algn="just">
              <a:buNone/>
            </a:pPr>
            <a:r>
              <a:rPr lang="tr-TR" dirty="0"/>
              <a:t>Two </a:t>
            </a:r>
            <a:r>
              <a:rPr lang="en-US" dirty="0"/>
              <a:t>aims may be met</a:t>
            </a:r>
            <a:r>
              <a:rPr lang="tr-TR" dirty="0"/>
              <a:t> </a:t>
            </a:r>
            <a:r>
              <a:rPr lang="en-US" dirty="0"/>
              <a:t>by dividing your method section into two parts: </a:t>
            </a:r>
            <a:endParaRPr lang="tr-TR" dirty="0" smtClean="0"/>
          </a:p>
          <a:p>
            <a:pPr marL="0" indent="0" algn="just">
              <a:buNone/>
            </a:pPr>
            <a:r>
              <a:rPr lang="tr-TR" dirty="0" smtClean="0"/>
              <a:t>1- </a:t>
            </a:r>
            <a:r>
              <a:rPr lang="en-US" dirty="0" smtClean="0"/>
              <a:t>research </a:t>
            </a:r>
            <a:r>
              <a:rPr lang="en-US" dirty="0"/>
              <a:t>design </a:t>
            </a:r>
            <a:endParaRPr lang="tr-TR" dirty="0" smtClean="0"/>
          </a:p>
          <a:p>
            <a:pPr marL="0" indent="0" algn="just">
              <a:buNone/>
            </a:pPr>
            <a:r>
              <a:rPr lang="tr-TR" dirty="0" smtClean="0"/>
              <a:t>2-</a:t>
            </a:r>
            <a:r>
              <a:rPr lang="en-US" dirty="0" smtClean="0"/>
              <a:t>data </a:t>
            </a:r>
            <a:r>
              <a:rPr lang="en-US" dirty="0"/>
              <a:t>collection.</a:t>
            </a:r>
            <a:r>
              <a:rPr lang="tr-TR" dirty="0"/>
              <a:t> </a:t>
            </a:r>
            <a:endParaRPr lang="tr-TR" dirty="0" smtClean="0"/>
          </a:p>
          <a:p>
            <a:pPr marL="0" indent="0" algn="just">
              <a:buNone/>
            </a:pPr>
            <a:r>
              <a:rPr lang="en-US" dirty="0" smtClean="0"/>
              <a:t>In </a:t>
            </a:r>
            <a:r>
              <a:rPr lang="en-US" dirty="0"/>
              <a:t>the part on </a:t>
            </a:r>
            <a:r>
              <a:rPr lang="en-US" b="1" dirty="0"/>
              <a:t>research design </a:t>
            </a:r>
            <a:r>
              <a:rPr lang="en-US" dirty="0"/>
              <a:t>you will explain where you intend to carry out the</a:t>
            </a:r>
            <a:r>
              <a:rPr lang="tr-TR" dirty="0"/>
              <a:t> </a:t>
            </a:r>
            <a:r>
              <a:rPr lang="en-US" dirty="0"/>
              <a:t>research. However, if your research topic is more generic you will wish to explain, for example,</a:t>
            </a:r>
            <a:r>
              <a:rPr lang="tr-TR" dirty="0"/>
              <a:t> </a:t>
            </a:r>
            <a:r>
              <a:rPr lang="en-US" dirty="0"/>
              <a:t>which sector(s) of the economy you have chosen to research and why you chose these sectors.</a:t>
            </a:r>
            <a:r>
              <a:rPr lang="tr-TR" dirty="0"/>
              <a:t> </a:t>
            </a:r>
            <a:endParaRPr lang="tr-TR" dirty="0" smtClean="0"/>
          </a:p>
          <a:p>
            <a:pPr marL="0" indent="0" algn="just">
              <a:buNone/>
            </a:pPr>
            <a:r>
              <a:rPr lang="en-US" dirty="0" smtClean="0"/>
              <a:t>You </a:t>
            </a:r>
            <a:r>
              <a:rPr lang="en-US" dirty="0"/>
              <a:t>will also need to explain the identity of your </a:t>
            </a:r>
            <a:r>
              <a:rPr lang="en-US" b="1" dirty="0"/>
              <a:t>research population</a:t>
            </a:r>
            <a:r>
              <a:rPr lang="en-US" dirty="0"/>
              <a:t> (e.g. Managers</a:t>
            </a:r>
            <a:r>
              <a:rPr lang="tr-TR" dirty="0"/>
              <a:t> </a:t>
            </a:r>
            <a:r>
              <a:rPr lang="en-US" dirty="0"/>
              <a:t>or trade union officials) and why you chose this population. The research design section gives an overall view of the method chosen and the reason</a:t>
            </a:r>
            <a:r>
              <a:rPr lang="tr-TR" dirty="0"/>
              <a:t> </a:t>
            </a:r>
            <a:r>
              <a:rPr lang="en-US" dirty="0"/>
              <a:t>for that </a:t>
            </a:r>
            <a:r>
              <a:rPr lang="en-US" dirty="0" smtClean="0"/>
              <a:t>choice</a:t>
            </a:r>
            <a:r>
              <a:rPr lang="tr-TR" dirty="0" smtClean="0"/>
              <a:t> </a:t>
            </a:r>
            <a:r>
              <a:rPr lang="en-US" dirty="0" smtClean="0"/>
              <a:t>ethical </a:t>
            </a:r>
            <a:r>
              <a:rPr lang="en-US" dirty="0"/>
              <a:t>guidelines.</a:t>
            </a:r>
            <a:endParaRPr lang="tr-TR" b="1" dirty="0"/>
          </a:p>
          <a:p>
            <a:pPr algn="just"/>
            <a:endParaRPr lang="tr-TR" dirty="0"/>
          </a:p>
        </p:txBody>
      </p:sp>
    </p:spTree>
    <p:extLst>
      <p:ext uri="{BB962C8B-B14F-4D97-AF65-F5344CB8AC3E}">
        <p14:creationId xmlns:p14="http://schemas.microsoft.com/office/powerpoint/2010/main" val="4206736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a:t>For most research projects, your literature search will be an early activity. Despite this early start, it is usually necessary to continue searching throughout your project’s life. The process can be likened to an upward spiral, culminating in the final draft of a written critical literature review.</a:t>
            </a:r>
            <a:endParaRPr lang="tr-TR" dirty="0"/>
          </a:p>
        </p:txBody>
      </p:sp>
    </p:spTree>
    <p:extLst>
      <p:ext uri="{BB962C8B-B14F-4D97-AF65-F5344CB8AC3E}">
        <p14:creationId xmlns:p14="http://schemas.microsoft.com/office/powerpoint/2010/main" val="2530662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lnSpcReduction="10000"/>
          </a:bodyPr>
          <a:lstStyle/>
          <a:p>
            <a:pPr algn="just"/>
            <a:r>
              <a:rPr lang="en-US" b="1" i="1" dirty="0"/>
              <a:t>Timescale</a:t>
            </a:r>
            <a:endParaRPr lang="tr-TR" b="1" i="1" dirty="0"/>
          </a:p>
          <a:p>
            <a:pPr marL="0" indent="0" algn="just">
              <a:buNone/>
            </a:pPr>
            <a:r>
              <a:rPr lang="en-US" dirty="0"/>
              <a:t>This will help you and your reader to decide on the viability of your research proposal. It</a:t>
            </a:r>
            <a:r>
              <a:rPr lang="tr-TR" dirty="0"/>
              <a:t> </a:t>
            </a:r>
            <a:r>
              <a:rPr lang="en-US" dirty="0"/>
              <a:t>will be helpful if you divide your research plan into stages. This will give you a clear idea</a:t>
            </a:r>
            <a:r>
              <a:rPr lang="tr-TR" dirty="0"/>
              <a:t> </a:t>
            </a:r>
            <a:r>
              <a:rPr lang="en-US" dirty="0"/>
              <a:t>as to what is possible in the given timescale. Experience has shown that however well </a:t>
            </a:r>
            <a:r>
              <a:rPr lang="tr-TR" dirty="0"/>
              <a:t> </a:t>
            </a:r>
            <a:r>
              <a:rPr lang="en-US" dirty="0"/>
              <a:t>the</a:t>
            </a:r>
            <a:r>
              <a:rPr lang="tr-TR" dirty="0"/>
              <a:t> </a:t>
            </a:r>
            <a:r>
              <a:rPr lang="en-US" dirty="0"/>
              <a:t>researcher’s time is </a:t>
            </a:r>
            <a:r>
              <a:rPr lang="en-US" dirty="0" err="1"/>
              <a:t>organised</a:t>
            </a:r>
            <a:r>
              <a:rPr lang="en-US" dirty="0"/>
              <a:t> the whole process seems to take longer than anticipated</a:t>
            </a:r>
          </a:p>
          <a:p>
            <a:pPr algn="just"/>
            <a:endParaRPr lang="tr-TR" dirty="0"/>
          </a:p>
        </p:txBody>
      </p:sp>
      <p:pic>
        <p:nvPicPr>
          <p:cNvPr id="14338" name="Picture 2" descr="time scale icon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572000"/>
            <a:ext cx="190499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97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Example of time scale</a:t>
            </a:r>
            <a:endParaRPr lang="tr-TR" dirty="0"/>
          </a:p>
        </p:txBody>
      </p:sp>
      <p:sp>
        <p:nvSpPr>
          <p:cNvPr id="3" name="Content Placeholder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38174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317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3494" y="-609600"/>
            <a:ext cx="14508693" cy="8157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818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tr-TR" b="1" i="1" dirty="0" smtClean="0"/>
              <a:t>List of References</a:t>
            </a:r>
          </a:p>
          <a:p>
            <a:pPr marL="0" indent="0" algn="just">
              <a:buNone/>
            </a:pPr>
            <a:r>
              <a:rPr lang="en-US" dirty="0" smtClean="0"/>
              <a:t>The </a:t>
            </a:r>
            <a:r>
              <a:rPr lang="en-US" dirty="0"/>
              <a:t>location of the cited work of others must be </a:t>
            </a:r>
            <a:r>
              <a:rPr lang="en-US" dirty="0" smtClean="0"/>
              <a:t>meticulously</a:t>
            </a:r>
            <a:r>
              <a:rPr lang="tr-TR" dirty="0" smtClean="0"/>
              <a:t> </a:t>
            </a:r>
            <a:r>
              <a:rPr lang="en-US" dirty="0" smtClean="0"/>
              <a:t>recorded </a:t>
            </a:r>
            <a:r>
              <a:rPr lang="en-US" dirty="0"/>
              <a:t>in this list. Not only does this ensure that you cannot </a:t>
            </a:r>
            <a:r>
              <a:rPr lang="en-US" dirty="0" smtClean="0"/>
              <a:t>be</a:t>
            </a:r>
            <a:r>
              <a:rPr lang="tr-TR" dirty="0" smtClean="0"/>
              <a:t> </a:t>
            </a:r>
            <a:r>
              <a:rPr lang="en-US" dirty="0" smtClean="0"/>
              <a:t>accused </a:t>
            </a:r>
            <a:r>
              <a:rPr lang="en-US" dirty="0"/>
              <a:t>of </a:t>
            </a:r>
            <a:r>
              <a:rPr lang="en-US" b="1" dirty="0"/>
              <a:t>plagiarism</a:t>
            </a:r>
            <a:r>
              <a:rPr lang="en-US" dirty="0"/>
              <a:t> but also demonstrates that you are aware </a:t>
            </a:r>
            <a:r>
              <a:rPr lang="en-US" dirty="0" smtClean="0"/>
              <a:t>of</a:t>
            </a:r>
            <a:r>
              <a:rPr lang="tr-TR" dirty="0" smtClean="0"/>
              <a:t> </a:t>
            </a:r>
            <a:r>
              <a:rPr lang="en-US" dirty="0" smtClean="0"/>
              <a:t>the </a:t>
            </a:r>
            <a:r>
              <a:rPr lang="en-US" dirty="0"/>
              <a:t>latest thinking in the subject. </a:t>
            </a:r>
            <a:endParaRPr lang="tr-TR" dirty="0"/>
          </a:p>
        </p:txBody>
      </p:sp>
      <p:pic>
        <p:nvPicPr>
          <p:cNvPr id="12290" name="Picture 2" descr="reference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05400"/>
            <a:ext cx="486849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65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9"/>
            <a:ext cx="8153399" cy="682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52400"/>
            <a:ext cx="2057400" cy="338554"/>
          </a:xfrm>
          <a:prstGeom prst="rect">
            <a:avLst/>
          </a:prstGeom>
          <a:noFill/>
        </p:spPr>
        <p:txBody>
          <a:bodyPr wrap="square" rtlCol="0">
            <a:spAutoFit/>
          </a:bodyPr>
          <a:lstStyle/>
          <a:p>
            <a:r>
              <a:rPr lang="tr-TR" sz="1600" i="1" dirty="0" smtClean="0"/>
              <a:t>Saunders et al, 2009</a:t>
            </a:r>
            <a:endParaRPr lang="tr-TR" sz="1600" i="1" dirty="0"/>
          </a:p>
        </p:txBody>
      </p:sp>
    </p:spTree>
    <p:extLst>
      <p:ext uri="{BB962C8B-B14F-4D97-AF65-F5344CB8AC3E}">
        <p14:creationId xmlns:p14="http://schemas.microsoft.com/office/powerpoint/2010/main" val="182287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The critical review</a:t>
            </a:r>
            <a:endParaRPr lang="tr-TR" dirty="0"/>
          </a:p>
        </p:txBody>
      </p:sp>
      <p:sp>
        <p:nvSpPr>
          <p:cNvPr id="3" name="Content Placeholder 2"/>
          <p:cNvSpPr>
            <a:spLocks noGrp="1"/>
          </p:cNvSpPr>
          <p:nvPr>
            <p:ph idx="1"/>
          </p:nvPr>
        </p:nvSpPr>
        <p:spPr>
          <a:xfrm>
            <a:off x="457200" y="1371600"/>
            <a:ext cx="8229600" cy="5334000"/>
          </a:xfrm>
        </p:spPr>
        <p:txBody>
          <a:bodyPr>
            <a:normAutofit fontScale="85000" lnSpcReduction="10000"/>
          </a:bodyPr>
          <a:lstStyle/>
          <a:p>
            <a:pPr algn="just"/>
            <a:r>
              <a:rPr lang="en-US" dirty="0"/>
              <a:t>For some research projects you will use the literature to help you to identify theories and ideas that you will test using data. This is known as a </a:t>
            </a:r>
            <a:r>
              <a:rPr lang="en-US" b="1" dirty="0"/>
              <a:t>deductive approach </a:t>
            </a:r>
            <a:r>
              <a:rPr lang="en-US" dirty="0" smtClean="0"/>
              <a:t>in </a:t>
            </a:r>
            <a:r>
              <a:rPr lang="en-US" dirty="0"/>
              <a:t>which you develop a theoretical or conceptual framework, which you subsequently test using data</a:t>
            </a:r>
            <a:r>
              <a:rPr lang="en-US" dirty="0" smtClean="0"/>
              <a:t>.</a:t>
            </a:r>
            <a:endParaRPr lang="tr-TR" dirty="0" smtClean="0"/>
          </a:p>
          <a:p>
            <a:pPr algn="just"/>
            <a:r>
              <a:rPr lang="en-US" dirty="0"/>
              <a:t>For other research projects you will be planning to explore your data and to develop theories from them that you will subsequently relate to the literature. This is known as an </a:t>
            </a:r>
            <a:r>
              <a:rPr lang="en-US" b="1" dirty="0"/>
              <a:t>inductive approach </a:t>
            </a:r>
            <a:r>
              <a:rPr lang="en-US" dirty="0" smtClean="0"/>
              <a:t>and</a:t>
            </a:r>
            <a:r>
              <a:rPr lang="en-US" dirty="0"/>
              <a:t>, although your research still has a clearly defined purpose with research question(s) and objectives, you do not start with any predetermined theories or conceptual frameworks.</a:t>
            </a:r>
            <a:endParaRPr lang="tr-TR" dirty="0"/>
          </a:p>
        </p:txBody>
      </p:sp>
    </p:spTree>
    <p:extLst>
      <p:ext uri="{BB962C8B-B14F-4D97-AF65-F5344CB8AC3E}">
        <p14:creationId xmlns:p14="http://schemas.microsoft.com/office/powerpoint/2010/main" val="89121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Literature sources available</a:t>
            </a:r>
            <a:endParaRPr lang="tr-TR" dirty="0"/>
          </a:p>
        </p:txBody>
      </p:sp>
      <p:sp>
        <p:nvSpPr>
          <p:cNvPr id="3" name="Content Placeholder 2"/>
          <p:cNvSpPr>
            <a:spLocks noGrp="1"/>
          </p:cNvSpPr>
          <p:nvPr>
            <p:ph idx="1"/>
          </p:nvPr>
        </p:nvSpPr>
        <p:spPr/>
        <p:txBody>
          <a:bodyPr>
            <a:normAutofit fontScale="92500" lnSpcReduction="10000"/>
          </a:bodyPr>
          <a:lstStyle/>
          <a:p>
            <a:pPr algn="just"/>
            <a:r>
              <a:rPr lang="en-US" dirty="0"/>
              <a:t>The literature sources available to help you to develop a good understanding of, </a:t>
            </a:r>
            <a:r>
              <a:rPr lang="en-US" dirty="0" smtClean="0"/>
              <a:t>and</a:t>
            </a:r>
            <a:r>
              <a:rPr lang="tr-TR" dirty="0" smtClean="0"/>
              <a:t> </a:t>
            </a:r>
            <a:r>
              <a:rPr lang="en-US" dirty="0" smtClean="0"/>
              <a:t>insight </a:t>
            </a:r>
            <a:r>
              <a:rPr lang="en-US" dirty="0"/>
              <a:t>into, previous research can be divided into three categories: primary (</a:t>
            </a:r>
            <a:r>
              <a:rPr lang="en-US" dirty="0" smtClean="0"/>
              <a:t>published</a:t>
            </a:r>
            <a:r>
              <a:rPr lang="tr-TR" dirty="0" smtClean="0"/>
              <a:t> </a:t>
            </a:r>
            <a:r>
              <a:rPr lang="en-US" dirty="0" smtClean="0"/>
              <a:t>and </a:t>
            </a:r>
            <a:r>
              <a:rPr lang="en-US" dirty="0"/>
              <a:t>unpublished), secondary, and </a:t>
            </a:r>
            <a:r>
              <a:rPr lang="en-US" dirty="0" smtClean="0"/>
              <a:t>tertiary</a:t>
            </a:r>
            <a:r>
              <a:rPr lang="tr-TR" dirty="0" smtClean="0"/>
              <a:t>.</a:t>
            </a:r>
          </a:p>
          <a:p>
            <a:pPr algn="just"/>
            <a:r>
              <a:rPr lang="en-US" dirty="0" smtClean="0"/>
              <a:t>In </a:t>
            </a:r>
            <a:r>
              <a:rPr lang="en-US" dirty="0"/>
              <a:t>reality these </a:t>
            </a:r>
            <a:r>
              <a:rPr lang="en-US" dirty="0" smtClean="0"/>
              <a:t>categories</a:t>
            </a:r>
            <a:r>
              <a:rPr lang="tr-TR" dirty="0" smtClean="0"/>
              <a:t> </a:t>
            </a:r>
            <a:r>
              <a:rPr lang="en-US" dirty="0" smtClean="0"/>
              <a:t>often </a:t>
            </a:r>
            <a:r>
              <a:rPr lang="en-US" dirty="0"/>
              <a:t>overlap: for example, primary literature sources, including conference </a:t>
            </a:r>
            <a:r>
              <a:rPr lang="en-US" dirty="0" smtClean="0"/>
              <a:t>proceedings,</a:t>
            </a:r>
            <a:r>
              <a:rPr lang="tr-TR" dirty="0" smtClean="0"/>
              <a:t> </a:t>
            </a:r>
            <a:r>
              <a:rPr lang="en-US" dirty="0" smtClean="0"/>
              <a:t>can </a:t>
            </a:r>
            <a:r>
              <a:rPr lang="en-US" dirty="0"/>
              <a:t>appear in journals, and some books contain indexes to primary and </a:t>
            </a:r>
            <a:r>
              <a:rPr lang="en-US" dirty="0" smtClean="0"/>
              <a:t>secondary</a:t>
            </a:r>
            <a:r>
              <a:rPr lang="tr-TR" dirty="0" smtClean="0"/>
              <a:t> literature</a:t>
            </a:r>
            <a:r>
              <a:rPr lang="tr-TR" dirty="0"/>
              <a:t>.</a:t>
            </a:r>
          </a:p>
        </p:txBody>
      </p:sp>
    </p:spTree>
    <p:extLst>
      <p:ext uri="{BB962C8B-B14F-4D97-AF65-F5344CB8AC3E}">
        <p14:creationId xmlns:p14="http://schemas.microsoft.com/office/powerpoint/2010/main" val="131244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Literature sources available</a:t>
            </a:r>
            <a:endParaRPr lang="tr-TR" dirty="0"/>
          </a:p>
        </p:txBody>
      </p:sp>
      <p:sp>
        <p:nvSpPr>
          <p:cNvPr id="3" name="Content Placeholder 2"/>
          <p:cNvSpPr>
            <a:spLocks noGrp="1"/>
          </p:cNvSpPr>
          <p:nvPr>
            <p:ph idx="1"/>
          </p:nvPr>
        </p:nvSpPr>
        <p:spPr>
          <a:xfrm>
            <a:off x="381000" y="6096000"/>
            <a:ext cx="8295234" cy="762000"/>
          </a:xfrm>
        </p:spPr>
        <p:txBody>
          <a:bodyPr>
            <a:normAutofit/>
          </a:bodyPr>
          <a:lstStyle/>
          <a:p>
            <a:pPr marL="0" indent="0" algn="r">
              <a:buNone/>
            </a:pPr>
            <a:r>
              <a:rPr lang="tr-TR" sz="2000" i="1" dirty="0" smtClean="0"/>
              <a:t>Saunders et al, 2009</a:t>
            </a:r>
            <a:endParaRPr lang="tr-TR" sz="20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275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71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Before </a:t>
            </a:r>
            <a:r>
              <a:rPr lang="en-US" dirty="0"/>
              <a:t>literature search</a:t>
            </a:r>
            <a:endParaRPr lang="tr-TR"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lgn="ctr">
              <a:buNone/>
            </a:pPr>
            <a:r>
              <a:rPr lang="en-US" b="1" dirty="0"/>
              <a:t>When planning your literature search you need to:</a:t>
            </a:r>
            <a:endParaRPr lang="tr-TR" b="1" dirty="0"/>
          </a:p>
          <a:p>
            <a:endParaRPr lang="en-US" dirty="0"/>
          </a:p>
          <a:p>
            <a:pPr marL="0" indent="0">
              <a:buNone/>
            </a:pPr>
            <a:r>
              <a:rPr lang="en-US" dirty="0"/>
              <a:t>– have clearly defined research question(s) and objectives;</a:t>
            </a:r>
            <a:endParaRPr lang="tr-TR" dirty="0"/>
          </a:p>
          <a:p>
            <a:pPr marL="0" indent="0">
              <a:buNone/>
            </a:pPr>
            <a:endParaRPr lang="en-US" dirty="0"/>
          </a:p>
          <a:p>
            <a:pPr marL="0" indent="0">
              <a:buNone/>
            </a:pPr>
            <a:r>
              <a:rPr lang="en-US" dirty="0"/>
              <a:t>– define the parameters of your search;</a:t>
            </a:r>
            <a:endParaRPr lang="tr-TR" dirty="0"/>
          </a:p>
          <a:p>
            <a:pPr marL="0" indent="0">
              <a:buNone/>
            </a:pPr>
            <a:endParaRPr lang="en-US" dirty="0"/>
          </a:p>
          <a:p>
            <a:pPr marL="0" indent="0">
              <a:buNone/>
            </a:pPr>
            <a:r>
              <a:rPr lang="en-US" dirty="0"/>
              <a:t>– generate key words and search terms;</a:t>
            </a:r>
            <a:endParaRPr lang="tr-TR" dirty="0"/>
          </a:p>
          <a:p>
            <a:pPr marL="0" indent="0">
              <a:buNone/>
            </a:pPr>
            <a:endParaRPr lang="en-US" dirty="0"/>
          </a:p>
          <a:p>
            <a:pPr marL="0" indent="0">
              <a:buNone/>
            </a:pPr>
            <a:r>
              <a:rPr lang="en-US" dirty="0"/>
              <a:t>– discuss your ideas as widely as possible.</a:t>
            </a:r>
            <a:endParaRPr lang="tr-TR" dirty="0"/>
          </a:p>
          <a:p>
            <a:pPr marL="0" indent="0" algn="just">
              <a:buNone/>
            </a:pPr>
            <a:endParaRPr lang="tr-TR" dirty="0"/>
          </a:p>
        </p:txBody>
      </p:sp>
    </p:spTree>
    <p:extLst>
      <p:ext uri="{BB962C8B-B14F-4D97-AF65-F5344CB8AC3E}">
        <p14:creationId xmlns:p14="http://schemas.microsoft.com/office/powerpoint/2010/main" val="312644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tr-TR" dirty="0" smtClean="0"/>
              <a:t>Generating Key words</a:t>
            </a:r>
            <a:endParaRPr lang="tr-TR" dirty="0"/>
          </a:p>
        </p:txBody>
      </p:sp>
      <p:sp>
        <p:nvSpPr>
          <p:cNvPr id="3" name="Content Placeholder 2"/>
          <p:cNvSpPr>
            <a:spLocks noGrp="1"/>
          </p:cNvSpPr>
          <p:nvPr>
            <p:ph idx="1"/>
          </p:nvPr>
        </p:nvSpPr>
        <p:spPr>
          <a:xfrm>
            <a:off x="457200" y="914400"/>
            <a:ext cx="8229600" cy="4525963"/>
          </a:xfrm>
        </p:spPr>
        <p:txBody>
          <a:bodyPr/>
          <a:lstStyle/>
          <a:p>
            <a:pPr algn="just"/>
            <a:r>
              <a:rPr lang="en-US" dirty="0"/>
              <a:t>The identification of key words or ‘search’ terms is the most important part of planning your search for relevant literature. </a:t>
            </a:r>
            <a:endParaRPr lang="tr-TR" dirty="0" smtClean="0"/>
          </a:p>
          <a:p>
            <a:pPr algn="just"/>
            <a:r>
              <a:rPr lang="en-US" dirty="0" smtClean="0"/>
              <a:t>Key </a:t>
            </a:r>
            <a:r>
              <a:rPr lang="en-US" dirty="0"/>
              <a:t>words are the basic terms that describe your research question(s) and objectives. </a:t>
            </a:r>
            <a:endParaRPr lang="tr-TR" dirty="0" smtClean="0"/>
          </a:p>
          <a:p>
            <a:pPr algn="just"/>
            <a:r>
              <a:rPr lang="en-US" dirty="0" smtClean="0"/>
              <a:t>Key </a:t>
            </a:r>
            <a:r>
              <a:rPr lang="en-US" dirty="0"/>
              <a:t>words can be identified using one or a number of different techniques in combination</a:t>
            </a:r>
            <a:r>
              <a:rPr lang="en-US" dirty="0" smtClean="0"/>
              <a:t>.</a:t>
            </a:r>
            <a:endParaRPr lang="tr-TR" dirty="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812" y="4724400"/>
            <a:ext cx="2828925" cy="218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248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1290</Words>
  <Application>Microsoft Office PowerPoint</Application>
  <PresentationFormat>On-screen Show (4:3)</PresentationFormat>
  <Paragraphs>89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Ofis Teması</vt:lpstr>
      <vt:lpstr>PowerPoint Presentation</vt:lpstr>
      <vt:lpstr>Learning outcomes </vt:lpstr>
      <vt:lpstr>PowerPoint Presentation</vt:lpstr>
      <vt:lpstr>PowerPoint Presentation</vt:lpstr>
      <vt:lpstr>The critical review</vt:lpstr>
      <vt:lpstr>Literature sources available</vt:lpstr>
      <vt:lpstr>Literature sources available</vt:lpstr>
      <vt:lpstr>Before literature search</vt:lpstr>
      <vt:lpstr>Generating Key words</vt:lpstr>
      <vt:lpstr>PowerPoint Presentation</vt:lpstr>
      <vt:lpstr>PowerPoint Presentation</vt:lpstr>
      <vt:lpstr>Libraries</vt:lpstr>
      <vt:lpstr>PowerPoint Presentation</vt:lpstr>
      <vt:lpstr>PowerPoint Presentation</vt:lpstr>
      <vt:lpstr>PowerPoint Presentation</vt:lpstr>
      <vt:lpstr>PowerPoint Presentation</vt:lpstr>
      <vt:lpstr>PowerPoint Presentation</vt:lpstr>
      <vt:lpstr>PEOPLE</vt:lpstr>
      <vt:lpstr>THE INTERNET</vt:lpstr>
      <vt:lpstr>PowerPoint Presentation</vt:lpstr>
      <vt:lpstr>PowerPoint Presentation</vt:lpstr>
      <vt:lpstr>PowerPoint Presentation</vt:lpstr>
      <vt:lpstr>PowerPoint Presentation</vt:lpstr>
      <vt:lpstr>DOING A LITERATURE REVIEW</vt:lpstr>
      <vt:lpstr>PowerPoint Presentation</vt:lpstr>
      <vt:lpstr>FORMULATING A SUCCESSFUL RESEARCH PROPOSAL</vt:lpstr>
      <vt:lpstr>PowerPoint Presentation</vt:lpstr>
      <vt:lpstr>PowerPoint Presentation</vt:lpstr>
      <vt:lpstr>PowerPoint Presentation</vt:lpstr>
      <vt:lpstr>PowerPoint Presentation</vt:lpstr>
      <vt:lpstr>Example of time scale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none</cp:lastModifiedBy>
  <cp:revision>1</cp:revision>
  <dcterms:created xsi:type="dcterms:W3CDTF">2019-02-18T11:14:45Z</dcterms:created>
  <dcterms:modified xsi:type="dcterms:W3CDTF">2019-02-19T06:16:57Z</dcterms:modified>
</cp:coreProperties>
</file>