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61" r:id="rId4"/>
    <p:sldId id="258" r:id="rId5"/>
    <p:sldId id="259" r:id="rId6"/>
    <p:sldId id="260" r:id="rId7"/>
    <p:sldId id="266" r:id="rId8"/>
    <p:sldId id="263" r:id="rId9"/>
    <p:sldId id="265" r:id="rId10"/>
    <p:sldId id="272" r:id="rId11"/>
    <p:sldId id="286" r:id="rId12"/>
    <p:sldId id="267" r:id="rId13"/>
    <p:sldId id="273" r:id="rId14"/>
    <p:sldId id="268" r:id="rId15"/>
    <p:sldId id="269" r:id="rId16"/>
    <p:sldId id="274" r:id="rId17"/>
    <p:sldId id="285" r:id="rId18"/>
    <p:sldId id="275" r:id="rId19"/>
    <p:sldId id="276" r:id="rId20"/>
    <p:sldId id="277" r:id="rId21"/>
    <p:sldId id="270" r:id="rId22"/>
    <p:sldId id="278" r:id="rId23"/>
    <p:sldId id="279" r:id="rId24"/>
    <p:sldId id="280" r:id="rId25"/>
    <p:sldId id="281" r:id="rId26"/>
    <p:sldId id="282" r:id="rId27"/>
    <p:sldId id="283" r:id="rId28"/>
    <p:sldId id="284" r:id="rId29"/>
    <p:sldId id="287" r:id="rId30"/>
    <p:sldId id="288" r:id="rId31"/>
    <p:sldId id="28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98791-8AC6-4170-A1E6-EA565DBC92E4}" type="datetimeFigureOut">
              <a:rPr lang="tr-TR" smtClean="0"/>
              <a:t>12.10.2017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9EBFC7-EB7F-4C34-B78E-5840943C5D8E}" type="slidenum">
              <a:rPr lang="tr-TR" smtClean="0"/>
              <a:t>‹#›</a:t>
            </a:fld>
            <a:endParaRPr lang="tr-TR"/>
          </a:p>
        </p:txBody>
      </p:sp>
    </p:spTree>
    <p:extLst>
      <p:ext uri="{BB962C8B-B14F-4D97-AF65-F5344CB8AC3E}">
        <p14:creationId xmlns:p14="http://schemas.microsoft.com/office/powerpoint/2010/main" val="64970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A6A1B09-55EF-477E-AA37-D9A912C93EBF}" type="datetimeFigureOut">
              <a:rPr lang="tr-TR" smtClean="0"/>
              <a:t>12.10.2017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122791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6A1B09-55EF-477E-AA37-D9A912C93EBF}" type="datetimeFigureOut">
              <a:rPr lang="tr-TR" smtClean="0"/>
              <a:t>12.10.2017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200707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6A1B09-55EF-477E-AA37-D9A912C93EBF}" type="datetimeFigureOut">
              <a:rPr lang="tr-TR" smtClean="0"/>
              <a:t>12.10.2017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356313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A6A1B09-55EF-477E-AA37-D9A912C93EBF}" type="datetimeFigureOut">
              <a:rPr lang="tr-TR" smtClean="0"/>
              <a:t>12.10.2017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208699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A6A1B09-55EF-477E-AA37-D9A912C93EBF}" type="datetimeFigureOut">
              <a:rPr lang="tr-TR" smtClean="0"/>
              <a:t>12.10.2017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110208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A6A1B09-55EF-477E-AA37-D9A912C93EBF}" type="datetimeFigureOut">
              <a:rPr lang="tr-TR" smtClean="0"/>
              <a:t>12.10.2017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260715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A6A1B09-55EF-477E-AA37-D9A912C93EBF}" type="datetimeFigureOut">
              <a:rPr lang="tr-TR" smtClean="0"/>
              <a:t>12.10.2017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177907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A6A1B09-55EF-477E-AA37-D9A912C93EBF}" type="datetimeFigureOut">
              <a:rPr lang="tr-TR" smtClean="0"/>
              <a:t>12.10.2017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151508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6A1B09-55EF-477E-AA37-D9A912C93EBF}" type="datetimeFigureOut">
              <a:rPr lang="tr-TR" smtClean="0"/>
              <a:t>12.10.2017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2813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6A1B09-55EF-477E-AA37-D9A912C93EBF}" type="datetimeFigureOut">
              <a:rPr lang="tr-TR" smtClean="0"/>
              <a:t>12.10.2017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1234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A6A1B09-55EF-477E-AA37-D9A912C93EBF}" type="datetimeFigureOut">
              <a:rPr lang="tr-TR" smtClean="0"/>
              <a:t>12.10.2017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DBB5F5-B167-4B7A-B903-619E75218DF4}" type="slidenum">
              <a:rPr lang="tr-TR" smtClean="0"/>
              <a:t>‹#›</a:t>
            </a:fld>
            <a:endParaRPr lang="tr-TR"/>
          </a:p>
        </p:txBody>
      </p:sp>
    </p:spTree>
    <p:extLst>
      <p:ext uri="{BB962C8B-B14F-4D97-AF65-F5344CB8AC3E}">
        <p14:creationId xmlns:p14="http://schemas.microsoft.com/office/powerpoint/2010/main" val="45141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A1B09-55EF-477E-AA37-D9A912C93EBF}" type="datetimeFigureOut">
              <a:rPr lang="tr-TR" smtClean="0"/>
              <a:t>12.10.2017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BB5F5-B167-4B7A-B903-619E75218DF4}" type="slidenum">
              <a:rPr lang="tr-TR" smtClean="0"/>
              <a:t>‹#›</a:t>
            </a:fld>
            <a:endParaRPr lang="tr-TR"/>
          </a:p>
        </p:txBody>
      </p:sp>
    </p:spTree>
    <p:extLst>
      <p:ext uri="{BB962C8B-B14F-4D97-AF65-F5344CB8AC3E}">
        <p14:creationId xmlns:p14="http://schemas.microsoft.com/office/powerpoint/2010/main" val="5312221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8800" b="1" dirty="0" smtClean="0"/>
              <a:t>TEMEL İŞLETMECİLİK BİLGİSİ</a:t>
            </a:r>
            <a:endParaRPr lang="tr-TR" sz="8800" b="1" dirty="0"/>
          </a:p>
        </p:txBody>
      </p:sp>
    </p:spTree>
    <p:extLst>
      <p:ext uri="{BB962C8B-B14F-4D97-AF65-F5344CB8AC3E}">
        <p14:creationId xmlns:p14="http://schemas.microsoft.com/office/powerpoint/2010/main" val="338281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lgn="ctr">
              <a:buNone/>
            </a:pPr>
            <a:r>
              <a:rPr lang="tr-TR" sz="2400" b="1" dirty="0">
                <a:solidFill>
                  <a:srgbClr val="C00000"/>
                </a:solidFill>
                <a:latin typeface="+mj-lt"/>
              </a:rPr>
              <a:t>Ülkem İçin</a:t>
            </a:r>
          </a:p>
          <a:p>
            <a:r>
              <a:rPr lang="tr-TR" sz="2000" b="1" dirty="0">
                <a:solidFill>
                  <a:srgbClr val="222222"/>
                </a:solidFill>
                <a:latin typeface="+mj-lt"/>
              </a:rPr>
              <a:t>Ülkem İçin</a:t>
            </a:r>
            <a:r>
              <a:rPr lang="tr-TR" sz="2000" b="1" dirty="0">
                <a:solidFill>
                  <a:srgbClr val="666666"/>
                </a:solidFill>
                <a:latin typeface="+mj-lt"/>
              </a:rPr>
              <a:t> sosyal sorumluluk projesi 2006 yılında </a:t>
            </a:r>
            <a:r>
              <a:rPr lang="tr-TR" sz="2000" b="1" dirty="0">
                <a:solidFill>
                  <a:srgbClr val="222222"/>
                </a:solidFill>
                <a:latin typeface="+mj-lt"/>
              </a:rPr>
              <a:t>Koç Holding</a:t>
            </a:r>
            <a:r>
              <a:rPr lang="tr-TR" sz="2000" b="1" dirty="0">
                <a:solidFill>
                  <a:srgbClr val="666666"/>
                </a:solidFill>
                <a:latin typeface="+mj-lt"/>
              </a:rPr>
              <a:t> tarafından başlatılmış bir projedir. Proje aslında Koç Holding’e bağlı olarak çalışan alt markalar dahil olmak üzere tüm markalarda sosyal sorumluluğu geliştirme projesidir. Türkiye’nin en büyük kurumsal markalarından birisi olan ve pek çok kişiye istihdam olanağı sağlayan holdingin bu projesi </a:t>
            </a:r>
            <a:r>
              <a:rPr lang="tr-TR" sz="2000" b="1" i="1" dirty="0">
                <a:solidFill>
                  <a:srgbClr val="FF0000"/>
                </a:solidFill>
                <a:latin typeface="+mj-lt"/>
              </a:rPr>
              <a:t>“sosyal sorumluluk gerektiren adımların çalışanlar arasında yaygınlaşması ve toplumsal sorunlara karşı durabilme bilincinin geliştirilmesi”</a:t>
            </a:r>
            <a:r>
              <a:rPr lang="tr-TR" sz="2000" b="1" dirty="0">
                <a:solidFill>
                  <a:srgbClr val="666666"/>
                </a:solidFill>
                <a:latin typeface="+mj-lt"/>
              </a:rPr>
              <a:t> amacını taşıyor.</a:t>
            </a:r>
          </a:p>
          <a:p>
            <a:r>
              <a:rPr lang="tr-TR" sz="2000" b="1" dirty="0">
                <a:solidFill>
                  <a:srgbClr val="666666"/>
                </a:solidFill>
                <a:latin typeface="+mj-lt"/>
              </a:rPr>
              <a:t>Proje aktif bir biçimde sürdürülmektedir. Her yıl olmasa bile belirli dönemlerde toplumsal sorunlara ışık tutan ve çözüm arayan projeler geliştirilerek sosyal sorumluluk projesinin başarıya ulaşması sağlanmaktadır. Ülkem İçin sosyal sorumluluk projesi bugüne kadar </a:t>
            </a:r>
            <a:r>
              <a:rPr lang="tr-TR" sz="2000" b="1" dirty="0">
                <a:solidFill>
                  <a:srgbClr val="222222"/>
                </a:solidFill>
                <a:latin typeface="+mj-lt"/>
              </a:rPr>
              <a:t>TEMA Vakfı</a:t>
            </a:r>
            <a:r>
              <a:rPr lang="tr-TR" sz="2000" b="1" dirty="0">
                <a:solidFill>
                  <a:srgbClr val="666666"/>
                </a:solidFill>
                <a:latin typeface="+mj-lt"/>
              </a:rPr>
              <a:t>, </a:t>
            </a:r>
            <a:r>
              <a:rPr lang="tr-TR" sz="2000" b="1" dirty="0">
                <a:solidFill>
                  <a:srgbClr val="222222"/>
                </a:solidFill>
                <a:latin typeface="+mj-lt"/>
              </a:rPr>
              <a:t>Orman Bakanlığı</a:t>
            </a:r>
            <a:r>
              <a:rPr lang="tr-TR" sz="2000" b="1" dirty="0">
                <a:solidFill>
                  <a:srgbClr val="666666"/>
                </a:solidFill>
                <a:latin typeface="+mj-lt"/>
              </a:rPr>
              <a:t>, </a:t>
            </a:r>
            <a:r>
              <a:rPr lang="tr-TR" sz="2000" b="1" dirty="0">
                <a:solidFill>
                  <a:srgbClr val="222222"/>
                </a:solidFill>
                <a:latin typeface="+mj-lt"/>
              </a:rPr>
              <a:t>Kızılay</a:t>
            </a:r>
            <a:r>
              <a:rPr lang="tr-TR" sz="2000" b="1" dirty="0">
                <a:solidFill>
                  <a:srgbClr val="666666"/>
                </a:solidFill>
                <a:latin typeface="+mj-lt"/>
              </a:rPr>
              <a:t>, </a:t>
            </a:r>
            <a:r>
              <a:rPr lang="tr-TR" sz="2000" b="1" dirty="0">
                <a:solidFill>
                  <a:srgbClr val="222222"/>
                </a:solidFill>
                <a:latin typeface="+mj-lt"/>
              </a:rPr>
              <a:t>AYDER</a:t>
            </a:r>
            <a:r>
              <a:rPr lang="tr-TR" sz="2000" b="1" dirty="0">
                <a:solidFill>
                  <a:srgbClr val="666666"/>
                </a:solidFill>
                <a:latin typeface="+mj-lt"/>
              </a:rPr>
              <a:t> ve </a:t>
            </a:r>
            <a:r>
              <a:rPr lang="tr-TR" sz="2000" b="1" dirty="0">
                <a:solidFill>
                  <a:srgbClr val="222222"/>
                </a:solidFill>
                <a:latin typeface="+mj-lt"/>
              </a:rPr>
              <a:t>UDNP</a:t>
            </a:r>
            <a:r>
              <a:rPr lang="tr-TR" sz="2000" b="1" dirty="0">
                <a:solidFill>
                  <a:srgbClr val="666666"/>
                </a:solidFill>
                <a:latin typeface="+mj-lt"/>
              </a:rPr>
              <a:t> ile işbirliğine getirerek çeşitli projeler geliştirmiştir.</a:t>
            </a:r>
          </a:p>
          <a:p>
            <a:pPr marL="0" indent="0">
              <a:buNone/>
            </a:pPr>
            <a:endParaRPr lang="tr-TR" sz="2000" b="1" dirty="0">
              <a:latin typeface="+mj-lt"/>
            </a:endParaRPr>
          </a:p>
        </p:txBody>
      </p:sp>
      <p:pic>
        <p:nvPicPr>
          <p:cNvPr id="1026" name="Picture 2" descr="ulkem ic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21088"/>
            <a:ext cx="4896544"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altLang="tr-TR" sz="4200" b="1" dirty="0" err="1">
                <a:solidFill>
                  <a:srgbClr val="FF0000"/>
                </a:solidFill>
                <a:ea typeface="ＭＳ Ｐゴシック" pitchFamily="34" charset="-128"/>
                <a:cs typeface="Arial" pitchFamily="34" charset="0"/>
              </a:rPr>
              <a:t>Örnek</a:t>
            </a:r>
            <a:r>
              <a:rPr lang="en-US" altLang="tr-TR" sz="4200" b="1" dirty="0">
                <a:solidFill>
                  <a:srgbClr val="FF0000"/>
                </a:solidFill>
                <a:ea typeface="ＭＳ Ｐゴシック" pitchFamily="34" charset="-128"/>
                <a:cs typeface="Arial" pitchFamily="34" charset="0"/>
              </a:rPr>
              <a:t> </a:t>
            </a:r>
            <a:r>
              <a:rPr lang="en-US" altLang="tr-TR" sz="4200" b="1" dirty="0" err="1">
                <a:solidFill>
                  <a:srgbClr val="FF0000"/>
                </a:solidFill>
                <a:ea typeface="ＭＳ Ｐゴシック" pitchFamily="34" charset="-128"/>
                <a:cs typeface="Arial" pitchFamily="34" charset="0"/>
              </a:rPr>
              <a:t>Sosyal</a:t>
            </a:r>
            <a:r>
              <a:rPr lang="en-US" altLang="tr-TR" sz="4200" b="1" dirty="0">
                <a:solidFill>
                  <a:srgbClr val="FF0000"/>
                </a:solidFill>
                <a:ea typeface="ＭＳ Ｐゴシック" pitchFamily="34" charset="-128"/>
                <a:cs typeface="Arial" pitchFamily="34" charset="0"/>
              </a:rPr>
              <a:t> </a:t>
            </a:r>
            <a:r>
              <a:rPr lang="en-US" altLang="tr-TR" sz="4200" b="1" dirty="0" err="1">
                <a:solidFill>
                  <a:srgbClr val="FF0000"/>
                </a:solidFill>
                <a:ea typeface="ＭＳ Ｐゴシック" pitchFamily="34" charset="-128"/>
                <a:cs typeface="Arial" pitchFamily="34" charset="0"/>
              </a:rPr>
              <a:t>Sorumluluk</a:t>
            </a:r>
            <a:r>
              <a:rPr lang="en-US" altLang="tr-TR" sz="4200" b="1" dirty="0">
                <a:solidFill>
                  <a:srgbClr val="FF0000"/>
                </a:solidFill>
                <a:ea typeface="ＭＳ Ｐゴシック" pitchFamily="34" charset="-128"/>
                <a:cs typeface="Arial" pitchFamily="34" charset="0"/>
              </a:rPr>
              <a:t> </a:t>
            </a:r>
            <a:r>
              <a:rPr lang="en-US" altLang="tr-TR" sz="4200" b="1" dirty="0" err="1">
                <a:solidFill>
                  <a:srgbClr val="FF0000"/>
                </a:solidFill>
                <a:ea typeface="ＭＳ Ｐゴシック" pitchFamily="34" charset="-128"/>
                <a:cs typeface="Arial" pitchFamily="34" charset="0"/>
              </a:rPr>
              <a:t>Projeleri</a:t>
            </a:r>
            <a:endParaRPr lang="tr-TR" b="1" dirty="0">
              <a:solidFill>
                <a:srgbClr val="FF0000"/>
              </a:solidFill>
            </a:endParaRPr>
          </a:p>
        </p:txBody>
      </p:sp>
      <p:pic>
        <p:nvPicPr>
          <p:cNvPr id="4"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l="-15659" r="-15659"/>
          <a:stretch>
            <a:fillRect/>
          </a:stretch>
        </p:blipFill>
        <p:spPr bwMode="auto">
          <a:xfrm>
            <a:off x="0" y="1844824"/>
            <a:ext cx="3368412" cy="38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3779912" y="1916832"/>
            <a:ext cx="4572000" cy="3990836"/>
          </a:xfrm>
          <a:prstGeom prst="rect">
            <a:avLst/>
          </a:prstGeom>
        </p:spPr>
        <p:txBody>
          <a:bodyPr>
            <a:spAutoFit/>
          </a:bodyPr>
          <a:lstStyle/>
          <a:p>
            <a:pPr marL="349250" lvl="0" indent="-349250" fontAlgn="base">
              <a:spcBef>
                <a:spcPts val="1600"/>
              </a:spcBef>
              <a:spcAft>
                <a:spcPct val="0"/>
              </a:spcAft>
              <a:buClr>
                <a:srgbClr val="6FB7D7"/>
              </a:buClr>
              <a:buSzPct val="110000"/>
              <a:buFont typeface="Wingdings 2" pitchFamily="18" charset="2"/>
              <a:buChar char=""/>
            </a:pPr>
            <a:r>
              <a:rPr lang="tr-TR" altLang="tr-TR" sz="2400" dirty="0">
                <a:solidFill>
                  <a:srgbClr val="595959"/>
                </a:solidFill>
                <a:latin typeface="+mj-lt"/>
                <a:ea typeface="ＭＳ Ｐゴシック" pitchFamily="34" charset="-128"/>
                <a:cs typeface="Arial" pitchFamily="34" charset="0"/>
              </a:rPr>
              <a:t>Doğan Gazetecilik Yönetim Kurulu Başkanı </a:t>
            </a:r>
            <a:r>
              <a:rPr lang="tr-TR" altLang="tr-TR" sz="2400" dirty="0" err="1">
                <a:solidFill>
                  <a:srgbClr val="595959"/>
                </a:solidFill>
                <a:latin typeface="+mj-lt"/>
                <a:ea typeface="ＭＳ Ｐゴシック" pitchFamily="34" charset="-128"/>
                <a:cs typeface="Arial" pitchFamily="34" charset="0"/>
              </a:rPr>
              <a:t>Hanzade</a:t>
            </a:r>
            <a:r>
              <a:rPr lang="tr-TR" altLang="tr-TR" sz="2400" dirty="0">
                <a:solidFill>
                  <a:srgbClr val="595959"/>
                </a:solidFill>
                <a:latin typeface="+mj-lt"/>
                <a:ea typeface="ＭＳ Ｐゴシック" pitchFamily="34" charset="-128"/>
                <a:cs typeface="Arial" pitchFamily="34" charset="0"/>
              </a:rPr>
              <a:t> Doğan Boyner tarafından ortaya çıkarılmış önemli bir proje</a:t>
            </a:r>
            <a:r>
              <a:rPr lang="en-US" altLang="tr-TR" sz="2400" dirty="0">
                <a:solidFill>
                  <a:srgbClr val="595959"/>
                </a:solidFill>
                <a:latin typeface="+mj-lt"/>
                <a:ea typeface="ＭＳ Ｐゴシック" pitchFamily="34" charset="-128"/>
                <a:cs typeface="Arial" pitchFamily="34" charset="0"/>
              </a:rPr>
              <a:t> </a:t>
            </a:r>
            <a:endParaRPr lang="tr-TR" altLang="tr-TR" sz="2400" dirty="0">
              <a:solidFill>
                <a:srgbClr val="595959"/>
              </a:solidFill>
              <a:latin typeface="+mj-lt"/>
              <a:ea typeface="ＭＳ Ｐゴシック" pitchFamily="34" charset="-128"/>
              <a:cs typeface="Arial" pitchFamily="34" charset="0"/>
            </a:endParaRPr>
          </a:p>
          <a:p>
            <a:pPr marL="349250" lvl="0" indent="-349250" fontAlgn="base">
              <a:spcBef>
                <a:spcPts val="1600"/>
              </a:spcBef>
              <a:spcAft>
                <a:spcPct val="0"/>
              </a:spcAft>
              <a:buClr>
                <a:srgbClr val="6FB7D7"/>
              </a:buClr>
              <a:buSzPct val="110000"/>
              <a:buFont typeface="Wingdings 2" pitchFamily="18" charset="2"/>
              <a:buChar char=""/>
            </a:pPr>
            <a:r>
              <a:rPr lang="tr-TR" altLang="tr-TR" sz="2400" dirty="0">
                <a:solidFill>
                  <a:srgbClr val="595959"/>
                </a:solidFill>
                <a:latin typeface="+mj-lt"/>
                <a:ea typeface="ＭＳ Ｐゴシック" pitchFamily="34" charset="-128"/>
                <a:cs typeface="Arial" pitchFamily="34" charset="0"/>
              </a:rPr>
              <a:t>Projenin amacı; Türkiye</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de ekonomik yetersizlik ve aile baskısı gibi nedenlerle okulla bağlantısını koparmak zorunda kalmış kızlarımızın yeniden okula kazandırılmasıdır</a:t>
            </a:r>
            <a:r>
              <a:rPr lang="en-US" altLang="tr-TR" sz="2400" dirty="0">
                <a:solidFill>
                  <a:srgbClr val="595959"/>
                </a:solidFill>
                <a:latin typeface="+mj-lt"/>
                <a:ea typeface="ＭＳ Ｐゴシック" pitchFamily="34" charset="-128"/>
                <a:cs typeface="Arial" pitchFamily="34" charset="0"/>
              </a:rPr>
              <a:t> </a:t>
            </a:r>
          </a:p>
        </p:txBody>
      </p:sp>
    </p:spTree>
    <p:extLst>
      <p:ext uri="{BB962C8B-B14F-4D97-AF65-F5344CB8AC3E}">
        <p14:creationId xmlns:p14="http://schemas.microsoft.com/office/powerpoint/2010/main" val="221226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0"/>
            <a:ext cx="8229600" cy="6858000"/>
          </a:xfrm>
        </p:spPr>
        <p:txBody>
          <a:bodyPr/>
          <a:lstStyle/>
          <a:p>
            <a:pPr marL="0" indent="0">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4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SÜRDÜREBİLİRLİK</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349250" lvl="0" indent="-349250" fontAlgn="base">
              <a:spcBef>
                <a:spcPts val="2000"/>
              </a:spcBef>
              <a:spcAft>
                <a:spcPct val="0"/>
              </a:spcAft>
              <a:buClr>
                <a:srgbClr val="6FB7D7"/>
              </a:buClr>
              <a:buSzPct val="110000"/>
              <a:buFont typeface="Wingdings 2" pitchFamily="18" charset="2"/>
              <a:buChar char=""/>
            </a:pPr>
            <a:r>
              <a:rPr lang="tr-TR" altLang="tr-TR" dirty="0">
                <a:latin typeface="+mj-lt"/>
                <a:ea typeface="ＭＳ Ｐゴシック" pitchFamily="34" charset="-128"/>
                <a:cs typeface="Arial" pitchFamily="34" charset="0"/>
              </a:rPr>
              <a:t>Değişen dış ve iç çevre koşulları göz önünde bulundurularak işletmenin varlığını sürdürmesi ve büyümeyi </a:t>
            </a:r>
            <a:r>
              <a:rPr lang="tr-TR" altLang="tr-TR" dirty="0" smtClean="0">
                <a:latin typeface="+mj-lt"/>
                <a:ea typeface="ＭＳ Ｐゴシック" pitchFamily="34" charset="-128"/>
                <a:cs typeface="Arial" pitchFamily="34" charset="0"/>
              </a:rPr>
              <a:t>sağlaması;</a:t>
            </a:r>
            <a:endParaRPr lang="tr-TR" altLang="tr-TR" dirty="0">
              <a:latin typeface="+mj-lt"/>
              <a:ea typeface="ＭＳ Ｐゴシック" pitchFamily="34" charset="-128"/>
              <a:cs typeface="Arial" pitchFamily="34" charset="0"/>
            </a:endParaRPr>
          </a:p>
          <a:p>
            <a:pPr marL="349250" lvl="0" indent="-349250" fontAlgn="base">
              <a:spcBef>
                <a:spcPts val="2000"/>
              </a:spcBef>
              <a:spcAft>
                <a:spcPct val="0"/>
              </a:spcAft>
              <a:buClr>
                <a:srgbClr val="6FB7D7"/>
              </a:buClr>
              <a:buSzPct val="110000"/>
              <a:buFont typeface="Wingdings 2" pitchFamily="18" charset="2"/>
              <a:buChar char=""/>
            </a:pPr>
            <a:r>
              <a:rPr lang="tr-TR" altLang="tr-TR" dirty="0" err="1">
                <a:latin typeface="+mj-lt"/>
                <a:ea typeface="ＭＳ Ｐゴシック" pitchFamily="34" charset="-128"/>
                <a:cs typeface="Arial" pitchFamily="34" charset="0"/>
              </a:rPr>
              <a:t>İleriyi</a:t>
            </a:r>
            <a:r>
              <a:rPr lang="tr-TR" altLang="tr-TR" dirty="0">
                <a:latin typeface="+mj-lt"/>
                <a:ea typeface="ＭＳ Ｐゴシック" pitchFamily="34" charset="-128"/>
                <a:cs typeface="Arial" pitchFamily="34" charset="0"/>
              </a:rPr>
              <a:t> </a:t>
            </a:r>
            <a:r>
              <a:rPr lang="tr-TR" altLang="tr-TR" dirty="0" err="1">
                <a:latin typeface="+mj-lt"/>
                <a:ea typeface="ＭＳ Ｐゴシック" pitchFamily="34" charset="-128"/>
                <a:cs typeface="Arial" pitchFamily="34" charset="0"/>
              </a:rPr>
              <a:t>gören</a:t>
            </a:r>
            <a:r>
              <a:rPr lang="tr-TR" altLang="tr-TR" dirty="0">
                <a:latin typeface="+mj-lt"/>
                <a:ea typeface="ＭＳ Ｐゴシック" pitchFamily="34" charset="-128"/>
                <a:cs typeface="Arial" pitchFamily="34" charset="0"/>
              </a:rPr>
              <a:t> </a:t>
            </a:r>
            <a:r>
              <a:rPr lang="tr-TR" altLang="tr-TR" dirty="0" smtClean="0">
                <a:latin typeface="+mj-lt"/>
                <a:ea typeface="ＭＳ Ｐゴシック" pitchFamily="34" charset="-128"/>
                <a:cs typeface="Arial" pitchFamily="34" charset="0"/>
              </a:rPr>
              <a:t>işletmeler; </a:t>
            </a:r>
            <a:r>
              <a:rPr lang="tr-TR" altLang="tr-TR" dirty="0">
                <a:latin typeface="+mj-lt"/>
                <a:ea typeface="ＭＳ Ｐゴシック" pitchFamily="34" charset="-128"/>
                <a:cs typeface="Arial" pitchFamily="34" charset="0"/>
              </a:rPr>
              <a:t>teknolojinin, ekonominin, sosyal hayatın yeniliklerini anında algılar ve </a:t>
            </a:r>
            <a:r>
              <a:rPr lang="tr-TR" altLang="tr-TR" dirty="0" err="1">
                <a:latin typeface="+mj-lt"/>
                <a:ea typeface="ＭＳ Ｐゴシック" pitchFamily="34" charset="-128"/>
                <a:cs typeface="Arial" pitchFamily="34" charset="0"/>
              </a:rPr>
              <a:t>işletmesiyle</a:t>
            </a:r>
            <a:r>
              <a:rPr lang="tr-TR" altLang="tr-TR" dirty="0">
                <a:latin typeface="+mj-lt"/>
                <a:ea typeface="ＭＳ Ｐゴシック" pitchFamily="34" charset="-128"/>
                <a:cs typeface="Arial" pitchFamily="34" charset="0"/>
              </a:rPr>
              <a:t> ilgili </a:t>
            </a:r>
            <a:r>
              <a:rPr lang="tr-TR" altLang="tr-TR" dirty="0" err="1">
                <a:latin typeface="+mj-lt"/>
                <a:ea typeface="ＭＳ Ｐゴシック" pitchFamily="34" charset="-128"/>
                <a:cs typeface="Arial" pitchFamily="34" charset="0"/>
              </a:rPr>
              <a:t>önlemleri</a:t>
            </a:r>
            <a:r>
              <a:rPr lang="tr-TR" altLang="tr-TR" dirty="0">
                <a:latin typeface="+mj-lt"/>
                <a:ea typeface="ＭＳ Ｐゴシック" pitchFamily="34" charset="-128"/>
                <a:cs typeface="Arial" pitchFamily="34" charset="0"/>
              </a:rPr>
              <a:t> alırlar. Bu </a:t>
            </a:r>
            <a:r>
              <a:rPr lang="tr-TR" altLang="tr-TR" dirty="0" err="1">
                <a:latin typeface="+mj-lt"/>
                <a:ea typeface="ＭＳ Ｐゴシック" pitchFamily="34" charset="-128"/>
                <a:cs typeface="Arial" pitchFamily="34" charset="0"/>
              </a:rPr>
              <a:t>önlemleri</a:t>
            </a:r>
            <a:r>
              <a:rPr lang="tr-TR" altLang="tr-TR" dirty="0">
                <a:latin typeface="+mj-lt"/>
                <a:ea typeface="ＭＳ Ｐゴシック" pitchFamily="34" charset="-128"/>
                <a:cs typeface="Arial" pitchFamily="34" charset="0"/>
              </a:rPr>
              <a:t> almayanlar ise geride kalırlar ve yok olmaya mahkumdurlar. </a:t>
            </a:r>
          </a:p>
          <a:p>
            <a:pPr marL="0" indent="0">
              <a:buNone/>
            </a:pPr>
            <a:endParaRPr lang="tr-TR" dirty="0"/>
          </a:p>
        </p:txBody>
      </p:sp>
    </p:spTree>
    <p:extLst>
      <p:ext uri="{BB962C8B-B14F-4D97-AF65-F5344CB8AC3E}">
        <p14:creationId xmlns:p14="http://schemas.microsoft.com/office/powerpoint/2010/main" val="185816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rgbClr val="C00000"/>
                </a:solidFill>
              </a:rPr>
              <a:t>İşletmenin Özelikleri</a:t>
            </a:r>
            <a:endParaRPr lang="tr-TR" sz="3600" b="1" dirty="0">
              <a:solidFill>
                <a:srgbClr val="C00000"/>
              </a:solidFill>
            </a:endParaRPr>
          </a:p>
        </p:txBody>
      </p:sp>
      <p:sp>
        <p:nvSpPr>
          <p:cNvPr id="3" name="İçerik Yer Tutucusu 2"/>
          <p:cNvSpPr>
            <a:spLocks noGrp="1"/>
          </p:cNvSpPr>
          <p:nvPr>
            <p:ph idx="1"/>
          </p:nvPr>
        </p:nvSpPr>
        <p:spPr/>
        <p:txBody>
          <a:bodyPr>
            <a:noAutofit/>
          </a:bodyPr>
          <a:lstStyle/>
          <a:p>
            <a:pPr>
              <a:lnSpc>
                <a:spcPct val="60000"/>
              </a:lnSpc>
            </a:pPr>
            <a:r>
              <a:rPr lang="tr-TR" altLang="tr-TR" sz="2400" dirty="0" smtClean="0">
                <a:latin typeface="+mj-lt"/>
              </a:rPr>
              <a:t>Faydalı mal </a:t>
            </a:r>
            <a:r>
              <a:rPr lang="tr-TR" altLang="tr-TR" sz="2400" dirty="0">
                <a:latin typeface="+mj-lt"/>
              </a:rPr>
              <a:t>ve hizmet üretirler</a:t>
            </a:r>
            <a:r>
              <a:rPr lang="tr-TR" altLang="tr-TR" sz="2400" dirty="0" smtClean="0">
                <a:latin typeface="+mj-lt"/>
              </a:rPr>
              <a:t>.</a:t>
            </a:r>
          </a:p>
          <a:p>
            <a:pPr>
              <a:lnSpc>
                <a:spcPct val="60000"/>
              </a:lnSpc>
            </a:pPr>
            <a:endParaRPr lang="tr-TR" altLang="tr-TR" sz="2400" dirty="0" smtClean="0">
              <a:latin typeface="+mj-lt"/>
            </a:endParaRPr>
          </a:p>
          <a:p>
            <a:pPr>
              <a:lnSpc>
                <a:spcPct val="60000"/>
              </a:lnSpc>
            </a:pPr>
            <a:r>
              <a:rPr lang="tr-TR" altLang="tr-TR" sz="2400" dirty="0" err="1" smtClean="0">
                <a:latin typeface="+mj-lt"/>
              </a:rPr>
              <a:t>Sosyo</a:t>
            </a:r>
            <a:r>
              <a:rPr lang="tr-TR" altLang="tr-TR" sz="2400" dirty="0" smtClean="0">
                <a:latin typeface="+mj-lt"/>
              </a:rPr>
              <a:t> -teknik bir terimdir.(İnsan faktörü + fiziki varlıklar)</a:t>
            </a:r>
          </a:p>
          <a:p>
            <a:pPr>
              <a:lnSpc>
                <a:spcPct val="60000"/>
              </a:lnSpc>
            </a:pPr>
            <a:endParaRPr lang="tr-TR" altLang="tr-TR" sz="2400" dirty="0">
              <a:latin typeface="+mj-lt"/>
            </a:endParaRPr>
          </a:p>
          <a:p>
            <a:pPr>
              <a:lnSpc>
                <a:spcPct val="60000"/>
              </a:lnSpc>
            </a:pPr>
            <a:r>
              <a:rPr lang="tr-TR" altLang="tr-TR" sz="2400" dirty="0">
                <a:latin typeface="+mj-lt"/>
              </a:rPr>
              <a:t>Yasalara uyarlar</a:t>
            </a:r>
            <a:r>
              <a:rPr lang="tr-TR" altLang="tr-TR" sz="2400" dirty="0" smtClean="0">
                <a:latin typeface="+mj-lt"/>
              </a:rPr>
              <a:t>.</a:t>
            </a:r>
          </a:p>
          <a:p>
            <a:pPr marL="0" indent="0">
              <a:lnSpc>
                <a:spcPct val="60000"/>
              </a:lnSpc>
              <a:buNone/>
            </a:pPr>
            <a:endParaRPr lang="tr-TR" altLang="tr-TR" sz="2400" dirty="0">
              <a:latin typeface="+mj-lt"/>
            </a:endParaRPr>
          </a:p>
          <a:p>
            <a:pPr>
              <a:lnSpc>
                <a:spcPct val="60000"/>
              </a:lnSpc>
            </a:pPr>
            <a:r>
              <a:rPr lang="tr-TR" altLang="tr-TR" sz="2400" dirty="0">
                <a:latin typeface="+mj-lt"/>
              </a:rPr>
              <a:t>Çeşitli teknikler kullanırlar</a:t>
            </a:r>
            <a:r>
              <a:rPr lang="tr-TR" altLang="tr-TR" sz="2400" dirty="0" smtClean="0">
                <a:latin typeface="+mj-lt"/>
              </a:rPr>
              <a:t>.</a:t>
            </a:r>
          </a:p>
          <a:p>
            <a:pPr marL="0" indent="0">
              <a:lnSpc>
                <a:spcPct val="60000"/>
              </a:lnSpc>
              <a:buNone/>
            </a:pPr>
            <a:endParaRPr lang="tr-TR" altLang="tr-TR" sz="2400" dirty="0">
              <a:latin typeface="+mj-lt"/>
            </a:endParaRPr>
          </a:p>
          <a:p>
            <a:pPr>
              <a:lnSpc>
                <a:spcPct val="60000"/>
              </a:lnSpc>
            </a:pPr>
            <a:r>
              <a:rPr lang="tr-TR" altLang="tr-TR" sz="2400" dirty="0">
                <a:latin typeface="+mj-lt"/>
              </a:rPr>
              <a:t>Kar etmeye, büyümeye ve sürekliliklerini korumaya çalışırlar</a:t>
            </a:r>
            <a:r>
              <a:rPr lang="tr-TR" altLang="tr-TR" sz="2400" dirty="0" smtClean="0">
                <a:latin typeface="+mj-lt"/>
              </a:rPr>
              <a:t>.</a:t>
            </a:r>
          </a:p>
          <a:p>
            <a:pPr marL="0" indent="0">
              <a:lnSpc>
                <a:spcPct val="60000"/>
              </a:lnSpc>
              <a:buNone/>
            </a:pPr>
            <a:endParaRPr lang="tr-TR" altLang="tr-TR" sz="2400" dirty="0">
              <a:latin typeface="+mj-lt"/>
            </a:endParaRPr>
          </a:p>
          <a:p>
            <a:pPr>
              <a:lnSpc>
                <a:spcPct val="60000"/>
              </a:lnSpc>
            </a:pPr>
            <a:r>
              <a:rPr lang="tr-TR" altLang="tr-TR" sz="2400" dirty="0">
                <a:latin typeface="+mj-lt"/>
              </a:rPr>
              <a:t>Borçlanabilir ve </a:t>
            </a:r>
            <a:r>
              <a:rPr lang="tr-TR" altLang="tr-TR" sz="2400" dirty="0" err="1">
                <a:latin typeface="+mj-lt"/>
              </a:rPr>
              <a:t>alacaklanabilirler</a:t>
            </a:r>
            <a:r>
              <a:rPr lang="tr-TR" altLang="tr-TR" sz="2400" dirty="0" smtClean="0">
                <a:latin typeface="+mj-lt"/>
              </a:rPr>
              <a:t>.</a:t>
            </a:r>
          </a:p>
          <a:p>
            <a:pPr marL="0" indent="0">
              <a:lnSpc>
                <a:spcPct val="60000"/>
              </a:lnSpc>
              <a:buNone/>
            </a:pPr>
            <a:endParaRPr lang="tr-TR" altLang="tr-TR" sz="2400" dirty="0">
              <a:latin typeface="+mj-lt"/>
            </a:endParaRPr>
          </a:p>
          <a:p>
            <a:pPr>
              <a:lnSpc>
                <a:spcPct val="60000"/>
              </a:lnSpc>
            </a:pPr>
            <a:r>
              <a:rPr lang="tr-TR" altLang="tr-TR" sz="2400" dirty="0">
                <a:latin typeface="+mj-lt"/>
              </a:rPr>
              <a:t>Hukuki varlıklardır. Risk alırlar</a:t>
            </a:r>
            <a:r>
              <a:rPr lang="tr-TR" altLang="tr-TR" sz="2400" dirty="0" smtClean="0">
                <a:latin typeface="+mj-lt"/>
              </a:rPr>
              <a:t>.</a:t>
            </a:r>
          </a:p>
          <a:p>
            <a:pPr marL="0" indent="0">
              <a:lnSpc>
                <a:spcPct val="60000"/>
              </a:lnSpc>
              <a:buNone/>
            </a:pPr>
            <a:endParaRPr lang="tr-TR" altLang="tr-TR" sz="2400" dirty="0">
              <a:latin typeface="+mj-lt"/>
            </a:endParaRPr>
          </a:p>
          <a:p>
            <a:pPr>
              <a:lnSpc>
                <a:spcPct val="60000"/>
              </a:lnSpc>
            </a:pPr>
            <a:r>
              <a:rPr lang="tr-TR" altLang="tr-TR" sz="2400" dirty="0">
                <a:latin typeface="+mj-lt"/>
              </a:rPr>
              <a:t>Durağan ve devingen (dinamik ve statik) yapıları vardır</a:t>
            </a:r>
            <a:r>
              <a:rPr lang="tr-TR" altLang="tr-TR" sz="2400" dirty="0" smtClean="0">
                <a:latin typeface="+mj-lt"/>
              </a:rPr>
              <a:t>.</a:t>
            </a:r>
          </a:p>
          <a:p>
            <a:pPr marL="0" indent="0">
              <a:lnSpc>
                <a:spcPct val="60000"/>
              </a:lnSpc>
              <a:buNone/>
            </a:pPr>
            <a:endParaRPr lang="tr-TR" altLang="tr-TR" sz="2400" dirty="0">
              <a:latin typeface="+mj-lt"/>
            </a:endParaRPr>
          </a:p>
          <a:p>
            <a:pPr>
              <a:lnSpc>
                <a:spcPct val="60000"/>
              </a:lnSpc>
            </a:pPr>
            <a:r>
              <a:rPr lang="tr-TR" altLang="tr-TR" sz="2400" dirty="0">
                <a:latin typeface="+mj-lt"/>
              </a:rPr>
              <a:t>Açık sistemlerdir</a:t>
            </a:r>
            <a:endParaRPr lang="tr-TR" sz="2400" dirty="0">
              <a:latin typeface="+mj-lt"/>
            </a:endParaRPr>
          </a:p>
        </p:txBody>
      </p:sp>
    </p:spTree>
    <p:extLst>
      <p:ext uri="{BB962C8B-B14F-4D97-AF65-F5344CB8AC3E}">
        <p14:creationId xmlns:p14="http://schemas.microsoft.com/office/powerpoint/2010/main" val="334965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rgbClr val="C00000"/>
                </a:solidFill>
              </a:rPr>
              <a:t>İşletme ve Çevre</a:t>
            </a:r>
            <a:endParaRPr lang="tr-TR" sz="4000" b="1" dirty="0">
              <a:solidFill>
                <a:srgbClr val="C00000"/>
              </a:solidFill>
            </a:endParaRPr>
          </a:p>
        </p:txBody>
      </p:sp>
      <p:sp>
        <p:nvSpPr>
          <p:cNvPr id="3" name="İçerik Yer Tutucusu 2"/>
          <p:cNvSpPr>
            <a:spLocks noGrp="1"/>
          </p:cNvSpPr>
          <p:nvPr>
            <p:ph idx="1"/>
          </p:nvPr>
        </p:nvSpPr>
        <p:spPr/>
        <p:txBody>
          <a:bodyPr/>
          <a:lstStyle/>
          <a:p>
            <a:pPr marL="0" indent="0">
              <a:buNone/>
            </a:pPr>
            <a:r>
              <a:rPr lang="tr-TR" sz="2800" dirty="0" smtClean="0"/>
              <a:t>İşletmeler, hedeflerini gerçekleştirebilmek için içerisinde bulundukları çevre koşullarına uyum sağlamak zorundadırlar. Çevre koşullarındaki belirsizlik, beraberinde fırsatları ve tehlikeleri getirmektedir.</a:t>
            </a:r>
          </a:p>
          <a:p>
            <a:pPr marL="0" indent="0">
              <a:buNone/>
            </a:pPr>
            <a:endParaRPr lang="tr-TR" sz="2800" dirty="0" smtClean="0">
              <a:solidFill>
                <a:srgbClr val="C00000"/>
              </a:solidFill>
            </a:endParaRPr>
          </a:p>
          <a:p>
            <a:r>
              <a:rPr lang="tr-TR" dirty="0" smtClean="0">
                <a:solidFill>
                  <a:srgbClr val="C00000"/>
                </a:solidFill>
              </a:rPr>
              <a:t>İç Çevre Faktörleri</a:t>
            </a:r>
          </a:p>
          <a:p>
            <a:r>
              <a:rPr lang="tr-TR" dirty="0" smtClean="0">
                <a:solidFill>
                  <a:srgbClr val="C00000"/>
                </a:solidFill>
              </a:rPr>
              <a:t>Dış çevre Faktörleri</a:t>
            </a:r>
            <a:endParaRPr lang="tr-TR" dirty="0">
              <a:solidFill>
                <a:srgbClr val="C00000"/>
              </a:solidFill>
            </a:endParaRPr>
          </a:p>
        </p:txBody>
      </p:sp>
    </p:spTree>
    <p:extLst>
      <p:ext uri="{BB962C8B-B14F-4D97-AF65-F5344CB8AC3E}">
        <p14:creationId xmlns:p14="http://schemas.microsoft.com/office/powerpoint/2010/main" val="876821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04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15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lgn="ctr">
              <a:buNone/>
            </a:pPr>
            <a:r>
              <a:rPr lang="tr-TR" b="1" dirty="0">
                <a:solidFill>
                  <a:srgbClr val="C00000"/>
                </a:solidFill>
              </a:rPr>
              <a:t>İşletmeler için SWOT </a:t>
            </a:r>
            <a:r>
              <a:rPr lang="tr-TR" b="1" dirty="0" smtClean="0">
                <a:solidFill>
                  <a:srgbClr val="C00000"/>
                </a:solidFill>
              </a:rPr>
              <a:t>analizleri</a:t>
            </a:r>
          </a:p>
          <a:p>
            <a:pPr marL="0" indent="0">
              <a:buNone/>
            </a:pPr>
            <a:endParaRPr lang="tr-TR" b="1" dirty="0">
              <a:solidFill>
                <a:srgbClr val="C00000"/>
              </a:solidFill>
            </a:endParaRPr>
          </a:p>
          <a:p>
            <a:r>
              <a:rPr lang="tr-TR" dirty="0">
                <a:latin typeface="+mj-lt"/>
              </a:rPr>
              <a:t>SWOT analizlerini güçlü yapan açığa çıkmamış fırsatları göstermesi ve yararlanmamızı </a:t>
            </a:r>
            <a:r>
              <a:rPr lang="tr-TR" dirty="0" smtClean="0">
                <a:latin typeface="+mj-lt"/>
              </a:rPr>
              <a:t>sağlamasıdır.  </a:t>
            </a:r>
            <a:r>
              <a:rPr lang="tr-TR" dirty="0">
                <a:latin typeface="+mj-lt"/>
              </a:rPr>
              <a:t>İ</a:t>
            </a:r>
            <a:r>
              <a:rPr lang="tr-TR" dirty="0" smtClean="0">
                <a:latin typeface="+mj-lt"/>
              </a:rPr>
              <a:t>şletmemizin </a:t>
            </a:r>
            <a:r>
              <a:rPr lang="tr-TR" dirty="0">
                <a:latin typeface="+mj-lt"/>
              </a:rPr>
              <a:t>zayıf yönlerini anlayarak tehditleri kontrol etmemizi ve ortadan kaldırmamızı sağlar.</a:t>
            </a:r>
          </a:p>
          <a:p>
            <a:r>
              <a:rPr lang="tr-TR" dirty="0">
                <a:latin typeface="+mj-lt"/>
              </a:rPr>
              <a:t>Bunlara ek olarak kendi işletmenizi ve rakip işletmeleri SWOT çerçevesinde inceleyebilir ve işletmenizi diğerlerinden ayıracak stratejiler geliştirebilirsiniz. Bu sayede pazarda başarılı bir şekilde diğerleriyle rekabet edebilirsiniz.</a:t>
            </a:r>
          </a:p>
          <a:p>
            <a:pPr marL="0" indent="0">
              <a:buNone/>
            </a:pPr>
            <a:endParaRPr lang="tr-TR" dirty="0">
              <a:latin typeface="+mj-lt"/>
            </a:endParaRPr>
          </a:p>
        </p:txBody>
      </p:sp>
    </p:spTree>
    <p:extLst>
      <p:ext uri="{BB962C8B-B14F-4D97-AF65-F5344CB8AC3E}">
        <p14:creationId xmlns:p14="http://schemas.microsoft.com/office/powerpoint/2010/main" val="43622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354460"/>
          </a:xfrm>
        </p:spPr>
        <p:txBody>
          <a:bodyPr>
            <a:noAutofit/>
          </a:bodyPr>
          <a:lstStyle/>
          <a:p>
            <a:r>
              <a:rPr lang="tr-TR" sz="2400" b="1" dirty="0" smtClean="0">
                <a:solidFill>
                  <a:srgbClr val="0070C0"/>
                </a:solidFill>
              </a:rPr>
              <a:t>İpucu</a:t>
            </a:r>
            <a:r>
              <a:rPr lang="tr-TR" sz="2400" b="1" dirty="0">
                <a:solidFill>
                  <a:srgbClr val="0070C0"/>
                </a:solidFill>
              </a:rPr>
              <a:t/>
            </a:r>
            <a:br>
              <a:rPr lang="tr-TR" sz="2400" b="1" dirty="0">
                <a:solidFill>
                  <a:srgbClr val="0070C0"/>
                </a:solidFill>
              </a:rPr>
            </a:br>
            <a:r>
              <a:rPr lang="tr-TR" sz="2400" b="1" dirty="0" smtClean="0">
                <a:solidFill>
                  <a:srgbClr val="0070C0"/>
                </a:solidFill>
              </a:rPr>
              <a:t/>
            </a:r>
            <a:br>
              <a:rPr lang="tr-TR" sz="2400" b="1" dirty="0" smtClean="0">
                <a:solidFill>
                  <a:srgbClr val="0070C0"/>
                </a:solidFill>
              </a:rPr>
            </a:br>
            <a:r>
              <a:rPr lang="tr-TR" sz="2400" dirty="0" smtClean="0">
                <a:solidFill>
                  <a:srgbClr val="0070C0"/>
                </a:solidFill>
              </a:rPr>
              <a:t>Güçlü </a:t>
            </a:r>
            <a:r>
              <a:rPr lang="tr-TR" sz="2400" dirty="0">
                <a:solidFill>
                  <a:srgbClr val="0070C0"/>
                </a:solidFill>
              </a:rPr>
              <a:t>ve zayıf yönler iç çevre faktörlerine bağlıyken fırsatlar ve tehditler genellikle dış çevre faktörleriyle ilgilidir.</a:t>
            </a:r>
            <a:br>
              <a:rPr lang="tr-TR" sz="2400" dirty="0">
                <a:solidFill>
                  <a:srgbClr val="0070C0"/>
                </a:solidFill>
              </a:rPr>
            </a:br>
            <a:endParaRPr lang="tr-TR" sz="2400" dirty="0">
              <a:solidFill>
                <a:srgbClr val="0070C0"/>
              </a:solidFill>
            </a:endParaRPr>
          </a:p>
        </p:txBody>
      </p:sp>
      <p:sp>
        <p:nvSpPr>
          <p:cNvPr id="3" name="İçerik Yer Tutucusu 2"/>
          <p:cNvSpPr>
            <a:spLocks noGrp="1"/>
          </p:cNvSpPr>
          <p:nvPr>
            <p:ph idx="1"/>
          </p:nvPr>
        </p:nvSpPr>
        <p:spPr/>
        <p:txBody>
          <a:bodyPr/>
          <a:lstStyle/>
          <a:p>
            <a:pPr marL="0" indent="0">
              <a:buNone/>
            </a:pPr>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0"/>
            <a:ext cx="722573"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464496"/>
          </a:xfrm>
          <a:prstGeom prst="rect">
            <a:avLst/>
          </a:prstGeom>
          <a:solidFill>
            <a:srgbClr val="969696"/>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3739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effectLst>
                  <a:outerShdw blurRad="38100" dist="38100" dir="2700000" algn="tl">
                    <a:srgbClr val="000000">
                      <a:alpha val="43137"/>
                    </a:srgbClr>
                  </a:outerShdw>
                </a:effectLst>
              </a:rPr>
              <a:t>TEMEL KAVRAMLAR</a:t>
            </a:r>
            <a:endParaRPr lang="tr-TR"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normAutofit fontScale="92500"/>
          </a:bodyPr>
          <a:lstStyle/>
          <a:p>
            <a:pPr marL="0" indent="0" algn="ctr">
              <a:buNone/>
            </a:pPr>
            <a:r>
              <a:rPr lang="tr-TR" dirty="0" smtClean="0">
                <a:solidFill>
                  <a:srgbClr val="C00000"/>
                </a:solidFill>
              </a:rPr>
              <a:t>İŞLETME NEDİR?</a:t>
            </a:r>
          </a:p>
          <a:p>
            <a:pPr marL="0" indent="0" algn="ctr">
              <a:buNone/>
            </a:pPr>
            <a:endParaRPr lang="tr-TR" dirty="0" smtClean="0"/>
          </a:p>
          <a:p>
            <a:pPr marL="0" indent="0" algn="ctr">
              <a:buNone/>
            </a:pPr>
            <a:r>
              <a:rPr lang="tr-TR" dirty="0" smtClean="0"/>
              <a:t>İnsan ihtiyaçlarını karşılamak üzere bilgi, insan, teknoloji, finansal kaynak ve benzeri güncel üretim faktörlerini en etkin ve verimli bir şekilde kullanarak öncelikle uzun dönemde kâr, süreklilik ve sosyal sorumluluk amaçlarını yerine getirmek için ekonomik mal ve hizmet üretme amacıyla kurulmuş iktisadi birimlere işletme denir.</a:t>
            </a:r>
            <a:endParaRPr lang="tr-TR" dirty="0"/>
          </a:p>
          <a:p>
            <a:pPr marL="0" indent="0" algn="ctr">
              <a:buNone/>
            </a:pPr>
            <a:endParaRPr lang="tr-TR" dirty="0" smtClean="0"/>
          </a:p>
          <a:p>
            <a:pPr marL="0" indent="0" algn="ctr">
              <a:buNone/>
            </a:pPr>
            <a:endParaRPr lang="tr-TR" dirty="0" smtClean="0"/>
          </a:p>
          <a:p>
            <a:pPr marL="0" indent="0" algn="ctr">
              <a:buNone/>
            </a:pPr>
            <a:endParaRPr lang="tr-TR" dirty="0" smtClean="0"/>
          </a:p>
          <a:p>
            <a:pPr marL="0" indent="0" algn="ctr">
              <a:buNone/>
            </a:pPr>
            <a:endParaRPr lang="tr-TR" dirty="0"/>
          </a:p>
        </p:txBody>
      </p:sp>
    </p:spTree>
    <p:extLst>
      <p:ext uri="{BB962C8B-B14F-4D97-AF65-F5344CB8AC3E}">
        <p14:creationId xmlns:p14="http://schemas.microsoft.com/office/powerpoint/2010/main" val="3301414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47500" lnSpcReduction="20000"/>
          </a:bodyPr>
          <a:lstStyle/>
          <a:p>
            <a:pPr marL="0" indent="0">
              <a:buNone/>
            </a:pPr>
            <a:r>
              <a:rPr lang="tr-TR" b="1" dirty="0" smtClean="0">
                <a:solidFill>
                  <a:srgbClr val="C00000"/>
                </a:solidFill>
                <a:latin typeface="+mj-lt"/>
              </a:rPr>
              <a:t>Örnek</a:t>
            </a:r>
            <a:endParaRPr lang="tr-TR" b="1" dirty="0">
              <a:solidFill>
                <a:srgbClr val="C00000"/>
              </a:solidFill>
            </a:endParaRPr>
          </a:p>
          <a:p>
            <a:pPr marL="0" indent="0">
              <a:buNone/>
            </a:pPr>
            <a:r>
              <a:rPr lang="tr-TR" b="1" dirty="0"/>
              <a:t>Yeni açılan küçük bir danışmanlık firması aşağıdaki SWOT analizini düzenlemiştir.</a:t>
            </a:r>
          </a:p>
          <a:p>
            <a:pPr marL="0" indent="0">
              <a:buNone/>
            </a:pPr>
            <a:endParaRPr lang="tr-TR" b="1" dirty="0"/>
          </a:p>
          <a:p>
            <a:pPr marL="0" indent="0">
              <a:buNone/>
            </a:pPr>
            <a:r>
              <a:rPr lang="tr-TR" sz="3800" b="1" dirty="0">
                <a:solidFill>
                  <a:srgbClr val="C00000"/>
                </a:solidFill>
              </a:rPr>
              <a:t>Güçlü </a:t>
            </a:r>
            <a:r>
              <a:rPr lang="tr-TR" sz="3800" b="1" dirty="0" smtClean="0">
                <a:solidFill>
                  <a:srgbClr val="C00000"/>
                </a:solidFill>
              </a:rPr>
              <a:t>yönler</a:t>
            </a:r>
            <a:endParaRPr lang="tr-TR" sz="3800" b="1" dirty="0">
              <a:solidFill>
                <a:srgbClr val="C00000"/>
              </a:solidFill>
            </a:endParaRPr>
          </a:p>
          <a:p>
            <a:pPr marL="0" indent="0">
              <a:buNone/>
            </a:pPr>
            <a:r>
              <a:rPr lang="tr-TR" b="1" dirty="0"/>
              <a:t>Müşterilere hızlı </a:t>
            </a:r>
            <a:r>
              <a:rPr lang="tr-TR" b="1" dirty="0" smtClean="0"/>
              <a:t>geri </a:t>
            </a:r>
            <a:r>
              <a:rPr lang="tr-TR" b="1" dirty="0"/>
              <a:t>dönüşler yapıyoruz çünkü resmi formaliteler yok ve ileri seviye yönetim onayları yok.</a:t>
            </a:r>
          </a:p>
          <a:p>
            <a:pPr marL="0" indent="0">
              <a:buNone/>
            </a:pPr>
            <a:r>
              <a:rPr lang="tr-TR" b="1" dirty="0"/>
              <a:t>Çok iyi müşteri hizmetleri veriyoruz çünkü az ölçekli iş demek müşterilere daha fazla vakit ayırmak anlamına geliyor.</a:t>
            </a:r>
          </a:p>
          <a:p>
            <a:pPr marL="0" indent="0">
              <a:buNone/>
            </a:pPr>
            <a:r>
              <a:rPr lang="tr-TR" b="1" dirty="0"/>
              <a:t>Öncü danışmanımızın pazarda güçlü bir itibari var.</a:t>
            </a:r>
          </a:p>
          <a:p>
            <a:pPr marL="0" indent="0">
              <a:buNone/>
            </a:pPr>
            <a:r>
              <a:rPr lang="tr-TR" b="1" dirty="0"/>
              <a:t>Pazarlama faaliyetlerimizin işe yaramadığını görürsek hızlıca yön değiştirebiliriz.</a:t>
            </a:r>
          </a:p>
          <a:p>
            <a:pPr marL="0" indent="0">
              <a:buNone/>
            </a:pPr>
            <a:r>
              <a:rPr lang="tr-TR" b="1" dirty="0"/>
              <a:t>Genel maliyetlerimiz düşük ve bu nedenle müşterilerimize iyi fiyatlar verebiliyoruz.</a:t>
            </a:r>
          </a:p>
          <a:p>
            <a:pPr marL="0" indent="0">
              <a:buNone/>
            </a:pPr>
            <a:r>
              <a:rPr lang="tr-TR" b="1" dirty="0"/>
              <a:t> </a:t>
            </a:r>
            <a:endParaRPr lang="tr-TR" sz="3800" b="1" dirty="0">
              <a:solidFill>
                <a:srgbClr val="C00000"/>
              </a:solidFill>
            </a:endParaRPr>
          </a:p>
          <a:p>
            <a:pPr marL="0" indent="0">
              <a:buNone/>
            </a:pPr>
            <a:r>
              <a:rPr lang="tr-TR" sz="3800" b="1" dirty="0">
                <a:solidFill>
                  <a:srgbClr val="C00000"/>
                </a:solidFill>
              </a:rPr>
              <a:t>Zayıf </a:t>
            </a:r>
            <a:r>
              <a:rPr lang="tr-TR" sz="3800" b="1" dirty="0" smtClean="0">
                <a:solidFill>
                  <a:srgbClr val="C00000"/>
                </a:solidFill>
              </a:rPr>
              <a:t>yönler</a:t>
            </a:r>
            <a:endParaRPr lang="tr-TR" sz="3800" b="1" dirty="0">
              <a:solidFill>
                <a:srgbClr val="C00000"/>
              </a:solidFill>
            </a:endParaRPr>
          </a:p>
          <a:p>
            <a:pPr marL="0" indent="0">
              <a:buNone/>
            </a:pPr>
            <a:r>
              <a:rPr lang="tr-TR" b="1" dirty="0"/>
              <a:t>Firmamızın pazardaki itibarı veya değeri düşük.</a:t>
            </a:r>
          </a:p>
          <a:p>
            <a:pPr marL="0" indent="0">
              <a:buNone/>
            </a:pPr>
            <a:r>
              <a:rPr lang="tr-TR" b="1" dirty="0"/>
              <a:t>Fazla becerikli olmayan küçük bir kadromuz var.</a:t>
            </a:r>
          </a:p>
          <a:p>
            <a:pPr marL="0" indent="0">
              <a:buNone/>
            </a:pPr>
            <a:r>
              <a:rPr lang="tr-TR" b="1" dirty="0"/>
              <a:t>Kadromuzdan birileri hastalanırsa ve giderse savunmasız kalırız.</a:t>
            </a:r>
          </a:p>
          <a:p>
            <a:pPr marL="0" indent="0">
              <a:buNone/>
            </a:pPr>
            <a:r>
              <a:rPr lang="tr-TR" b="1" dirty="0"/>
              <a:t>İlk aşamalarda nakit akışımız sağlıksız olacaktır.</a:t>
            </a:r>
          </a:p>
          <a:p>
            <a:pPr marL="0" indent="0">
              <a:buNone/>
            </a:pPr>
            <a:r>
              <a:rPr lang="tr-TR" b="1" dirty="0"/>
              <a:t> </a:t>
            </a:r>
            <a:endParaRPr lang="tr-TR" b="1" dirty="0">
              <a:solidFill>
                <a:srgbClr val="C00000"/>
              </a:solidFill>
            </a:endParaRPr>
          </a:p>
          <a:p>
            <a:pPr marL="0" indent="0">
              <a:buNone/>
            </a:pPr>
            <a:r>
              <a:rPr lang="tr-TR" b="1" dirty="0" smtClean="0">
                <a:solidFill>
                  <a:srgbClr val="C00000"/>
                </a:solidFill>
              </a:rPr>
              <a:t>Fırsatlar</a:t>
            </a:r>
            <a:endParaRPr lang="tr-TR" b="1" dirty="0">
              <a:solidFill>
                <a:srgbClr val="C00000"/>
              </a:solidFill>
            </a:endParaRPr>
          </a:p>
          <a:p>
            <a:pPr marL="0" indent="0">
              <a:buNone/>
            </a:pPr>
            <a:r>
              <a:rPr lang="tr-TR" b="1" dirty="0"/>
              <a:t>Bulunduğumuz sektör gelecek fırsatlarıyla genişleyecektir.</a:t>
            </a:r>
          </a:p>
          <a:p>
            <a:pPr marL="0" indent="0">
              <a:buNone/>
            </a:pPr>
            <a:r>
              <a:rPr lang="tr-TR" b="1" dirty="0"/>
              <a:t>Yerel yönetim yerel işletmelerin teşvik edilmesini istiyor.</a:t>
            </a:r>
          </a:p>
          <a:p>
            <a:pPr marL="0" indent="0">
              <a:buNone/>
            </a:pPr>
            <a:r>
              <a:rPr lang="tr-TR" b="1" dirty="0"/>
              <a:t>Rakiplerimiz yeni teknolojilere adapte olmakta zorlanabilir.</a:t>
            </a:r>
          </a:p>
          <a:p>
            <a:pPr marL="0" indent="0">
              <a:buNone/>
            </a:pPr>
            <a:r>
              <a:rPr lang="tr-TR" b="1" dirty="0"/>
              <a:t> </a:t>
            </a:r>
          </a:p>
          <a:p>
            <a:pPr marL="0" indent="0">
              <a:buNone/>
            </a:pPr>
            <a:r>
              <a:rPr lang="tr-TR" b="1" dirty="0">
                <a:solidFill>
                  <a:srgbClr val="C00000"/>
                </a:solidFill>
              </a:rPr>
              <a:t>Tehditler:</a:t>
            </a:r>
          </a:p>
          <a:p>
            <a:pPr marL="0" indent="0">
              <a:buNone/>
            </a:pPr>
            <a:r>
              <a:rPr lang="tr-TR" b="1" dirty="0"/>
              <a:t>Teknolojik gelişmeler pazarı adapte olmayacağımız şekilde değiştirebilir.</a:t>
            </a:r>
          </a:p>
          <a:p>
            <a:pPr marL="0" indent="0">
              <a:buNone/>
            </a:pPr>
            <a:r>
              <a:rPr lang="tr-TR" b="1" dirty="0"/>
              <a:t>Büyük bir rakibin odağında ufak bir değişiklik yapması pazardaki pozisyonumuzu bozabilir.</a:t>
            </a:r>
          </a:p>
          <a:p>
            <a:pPr marL="0" indent="0">
              <a:buNone/>
            </a:pPr>
            <a:r>
              <a:rPr lang="tr-TR" b="1" dirty="0"/>
              <a:t>Yaptığı SWOT analizinin sonucunda danışmanlık firmamız hızlı geri dönüşlere, iyi müşteri hizmetlerine, yerel işletmelere ve yerel yönetime odaklanabilir.</a:t>
            </a:r>
          </a:p>
          <a:p>
            <a:pPr marL="0" indent="0">
              <a:buNone/>
            </a:pPr>
            <a:r>
              <a:rPr lang="tr-TR" b="1" dirty="0"/>
              <a:t>Seçilen yerel yayınlar aracılığıyla pazarlama faaliyetleri gerçekleştirilebilir, pazar değeri yaratmak için reklam bütçesi oluşturulabilir ve mümkün olduğunca teknolojik değişikliklere uyum sağlanabilir.</a:t>
            </a:r>
          </a:p>
          <a:p>
            <a:pPr marL="0" indent="0">
              <a:buNone/>
            </a:pPr>
            <a:r>
              <a:rPr lang="tr-TR" b="1" dirty="0"/>
              <a:t> </a:t>
            </a:r>
          </a:p>
          <a:p>
            <a:pPr marL="0" indent="0">
              <a:buNone/>
            </a:pPr>
            <a:endParaRPr lang="tr-TR" dirty="0">
              <a:latin typeface="+mj-lt"/>
            </a:endParaRPr>
          </a:p>
        </p:txBody>
      </p:sp>
    </p:spTree>
    <p:extLst>
      <p:ext uri="{BB962C8B-B14F-4D97-AF65-F5344CB8AC3E}">
        <p14:creationId xmlns:p14="http://schemas.microsoft.com/office/powerpoint/2010/main" val="140849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480720"/>
          </a:xfrm>
        </p:spPr>
        <p:txBody>
          <a:bodyPr>
            <a:normAutofit/>
          </a:bodyPr>
          <a:lstStyle/>
          <a:p>
            <a:pPr marL="0" indent="0" algn="ctr">
              <a:buNone/>
            </a:pPr>
            <a:r>
              <a:rPr lang="tr-TR" b="1" dirty="0" smtClean="0">
                <a:solidFill>
                  <a:srgbClr val="C00000"/>
                </a:solidFill>
              </a:rPr>
              <a:t>İç Çevre Faktörleri</a:t>
            </a:r>
          </a:p>
          <a:p>
            <a:pPr marL="0" indent="0">
              <a:buNone/>
            </a:pPr>
            <a:r>
              <a:rPr lang="tr-TR" sz="2800" dirty="0" smtClean="0"/>
              <a:t>İşletmenin kontrol ve denetimi altında bulunurlar.</a:t>
            </a:r>
          </a:p>
          <a:p>
            <a:pPr marL="0" indent="0">
              <a:buNone/>
            </a:pPr>
            <a:endParaRPr lang="tr-TR" sz="2800" dirty="0" smtClean="0"/>
          </a:p>
          <a:p>
            <a:pPr marL="0" indent="0">
              <a:buNone/>
            </a:pPr>
            <a:r>
              <a:rPr lang="tr-TR" dirty="0" smtClean="0">
                <a:solidFill>
                  <a:srgbClr val="C00000"/>
                </a:solidFill>
              </a:rPr>
              <a:t>İşletme sahipleri</a:t>
            </a:r>
            <a:r>
              <a:rPr lang="tr-TR" sz="2400" dirty="0" smtClean="0"/>
              <a:t>: </a:t>
            </a:r>
            <a:r>
              <a:rPr lang="tr-TR" altLang="tr-TR" sz="2400" dirty="0">
                <a:latin typeface="+mj-lt"/>
              </a:rPr>
              <a:t>İşletmeyi kuran, sermaye işgücü, bilgi, teknoloji ve diğer üretim faktörlerini bir araya getirerek risk alan kişidir. </a:t>
            </a:r>
            <a:endParaRPr lang="tr-TR" altLang="tr-TR" sz="2400" dirty="0" smtClean="0">
              <a:latin typeface="+mj-lt"/>
            </a:endParaRPr>
          </a:p>
          <a:p>
            <a:pPr marL="0" indent="0">
              <a:buNone/>
            </a:pPr>
            <a:r>
              <a:rPr lang="tr-TR" dirty="0" smtClean="0">
                <a:solidFill>
                  <a:srgbClr val="C00000"/>
                </a:solidFill>
              </a:rPr>
              <a:t>Yöneticiler ve diğer çalışanlar</a:t>
            </a:r>
            <a:r>
              <a:rPr lang="tr-TR" dirty="0" smtClean="0"/>
              <a:t>: </a:t>
            </a:r>
            <a:r>
              <a:rPr lang="tr-TR" altLang="tr-TR" sz="2400" dirty="0">
                <a:latin typeface="+mj-lt"/>
              </a:rPr>
              <a:t>Genel müdür, pazarlama müdürü, üretim müdürü gibi üst düzey yöneticiler, bakım-onarım şefi, ustabaşı ve diğer </a:t>
            </a:r>
            <a:r>
              <a:rPr lang="tr-TR" altLang="tr-TR" sz="2400" dirty="0" err="1">
                <a:latin typeface="+mj-lt"/>
              </a:rPr>
              <a:t>ünvanlar</a:t>
            </a:r>
            <a:r>
              <a:rPr lang="tr-TR" altLang="tr-TR" sz="2400" dirty="0">
                <a:latin typeface="+mj-lt"/>
              </a:rPr>
              <a:t> altında görev yapan çalışanlardır</a:t>
            </a:r>
            <a:r>
              <a:rPr lang="tr-TR" altLang="tr-TR" sz="2400" dirty="0" smtClean="0">
                <a:latin typeface="+mj-lt"/>
              </a:rPr>
              <a:t>.</a:t>
            </a:r>
          </a:p>
          <a:p>
            <a:pPr marL="0" indent="0">
              <a:buNone/>
            </a:pPr>
            <a:endParaRPr lang="tr-TR" altLang="tr-TR" sz="2400" dirty="0">
              <a:latin typeface="+mj-lt"/>
            </a:endParaRPr>
          </a:p>
          <a:p>
            <a:pPr marL="0" indent="0">
              <a:buNone/>
            </a:pPr>
            <a:r>
              <a:rPr lang="tr-TR" dirty="0" smtClean="0">
                <a:solidFill>
                  <a:srgbClr val="C00000"/>
                </a:solidFill>
              </a:rPr>
              <a:t>Örgüt Kültürü</a:t>
            </a:r>
            <a:r>
              <a:rPr lang="tr-TR" dirty="0" smtClean="0"/>
              <a:t>: </a:t>
            </a:r>
            <a:r>
              <a:rPr lang="tr-TR" altLang="tr-TR" sz="2400" dirty="0">
                <a:latin typeface="+mj-lt"/>
              </a:rPr>
              <a:t>İşletme çalışanlarının sahip olduğu ortak değerler ve normlar, ortak inanç ve felsefedir.(semboller, giysiler, törenler, sloganlar </a:t>
            </a:r>
            <a:r>
              <a:rPr lang="tr-TR" altLang="tr-TR" sz="2400" dirty="0" err="1">
                <a:latin typeface="+mj-lt"/>
              </a:rPr>
              <a:t>vb</a:t>
            </a:r>
            <a:r>
              <a:rPr lang="tr-TR" altLang="tr-TR" sz="2400" dirty="0">
                <a:latin typeface="+mj-lt"/>
              </a:rPr>
              <a:t>) – gelenekselleşmiş alışkanlıklar</a:t>
            </a:r>
          </a:p>
          <a:p>
            <a:pPr marL="0" indent="0">
              <a:buNone/>
            </a:pPr>
            <a:endParaRPr lang="tr-TR" sz="2600" dirty="0" smtClean="0">
              <a:latin typeface="+mj-lt"/>
            </a:endParaRPr>
          </a:p>
          <a:p>
            <a:pPr marL="0" indent="0">
              <a:buNone/>
            </a:pPr>
            <a:endParaRPr lang="tr-TR" sz="2800" dirty="0"/>
          </a:p>
        </p:txBody>
      </p:sp>
    </p:spTree>
    <p:extLst>
      <p:ext uri="{BB962C8B-B14F-4D97-AF65-F5344CB8AC3E}">
        <p14:creationId xmlns:p14="http://schemas.microsoft.com/office/powerpoint/2010/main" val="55757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rgbClr val="C00000"/>
                </a:solidFill>
              </a:rPr>
              <a:t>Dış Çevre Faktörleri</a:t>
            </a:r>
            <a:endParaRPr lang="tr-TR" sz="3600" b="1" dirty="0">
              <a:solidFill>
                <a:srgbClr val="C00000"/>
              </a:solidFill>
            </a:endParaRPr>
          </a:p>
        </p:txBody>
      </p:sp>
      <p:sp>
        <p:nvSpPr>
          <p:cNvPr id="3" name="İçerik Yer Tutucusu 2"/>
          <p:cNvSpPr>
            <a:spLocks noGrp="1"/>
          </p:cNvSpPr>
          <p:nvPr>
            <p:ph idx="1"/>
          </p:nvPr>
        </p:nvSpPr>
        <p:spPr>
          <a:xfrm>
            <a:off x="457200" y="1600200"/>
            <a:ext cx="8229600" cy="5257800"/>
          </a:xfrm>
        </p:spPr>
        <p:txBody>
          <a:bodyPr>
            <a:normAutofit/>
          </a:bodyPr>
          <a:lstStyle/>
          <a:p>
            <a:pPr marL="0" lvl="0" indent="0" fontAlgn="base">
              <a:spcBef>
                <a:spcPts val="2000"/>
              </a:spcBef>
              <a:spcAft>
                <a:spcPct val="0"/>
              </a:spcAft>
              <a:buClr>
                <a:srgbClr val="6FB7D7"/>
              </a:buClr>
              <a:buSzPct val="110000"/>
              <a:buNone/>
            </a:pPr>
            <a:r>
              <a:rPr lang="tr-TR" altLang="tr-TR" sz="2400" dirty="0">
                <a:solidFill>
                  <a:srgbClr val="FF6600"/>
                </a:solidFill>
                <a:latin typeface="+mj-lt"/>
                <a:ea typeface="ＭＳ Ｐゴシック" pitchFamily="34" charset="-128"/>
              </a:rPr>
              <a:t>Politik-yasal Çevre</a:t>
            </a:r>
            <a:r>
              <a:rPr lang="tr-TR" altLang="tr-TR" sz="2400" dirty="0">
                <a:solidFill>
                  <a:srgbClr val="FF00FF"/>
                </a:solidFill>
                <a:latin typeface="+mj-lt"/>
                <a:ea typeface="ＭＳ Ｐゴシック" pitchFamily="34" charset="-128"/>
              </a:rPr>
              <a:t>; </a:t>
            </a:r>
            <a:r>
              <a:rPr lang="tr-TR" altLang="tr-TR" sz="2400" dirty="0">
                <a:latin typeface="+mj-lt"/>
                <a:ea typeface="ＭＳ Ｐゴシック" pitchFamily="34" charset="-128"/>
              </a:rPr>
              <a:t>işletmeler, içinde bulundukları hukuki ve politik düzenlemelere uymak zorundadır</a:t>
            </a:r>
            <a:r>
              <a:rPr lang="tr-TR" altLang="tr-TR" sz="2400" dirty="0" smtClean="0">
                <a:latin typeface="+mj-lt"/>
                <a:ea typeface="ＭＳ Ｐゴシック" pitchFamily="34" charset="-128"/>
              </a:rPr>
              <a:t>.</a:t>
            </a:r>
            <a:endParaRPr lang="tr-TR" altLang="tr-TR" sz="2400" dirty="0">
              <a:latin typeface="+mj-lt"/>
              <a:ea typeface="ＭＳ Ｐゴシック" pitchFamily="34" charset="-128"/>
            </a:endParaRPr>
          </a:p>
          <a:p>
            <a:pPr marL="685800" lvl="1" indent="-336550" fontAlgn="base">
              <a:spcBef>
                <a:spcPts val="600"/>
              </a:spcBef>
              <a:spcAft>
                <a:spcPct val="0"/>
              </a:spcAft>
              <a:buClr>
                <a:srgbClr val="215D77"/>
              </a:buClr>
              <a:buSzPct val="110000"/>
              <a:buFont typeface="Wingdings 2" pitchFamily="18" charset="2"/>
              <a:buChar char=""/>
            </a:pPr>
            <a:r>
              <a:rPr lang="tr-TR" altLang="tr-TR" sz="2400" dirty="0">
                <a:latin typeface="+mj-lt"/>
                <a:ea typeface="ＭＳ Ｐゴシック" pitchFamily="34" charset="-128"/>
                <a:cs typeface="Arial" pitchFamily="34" charset="0"/>
              </a:rPr>
              <a:t>Ticaret, borçlar, medeni, bankalar, iş kanunları, serbest rekabete ilişkin düzenlemeler, teşvik uygulamaları vb. işletmeyi etkileyen hukuki ve çevre faktörleri arasında yer almaktadır</a:t>
            </a:r>
            <a:r>
              <a:rPr lang="tr-TR" altLang="tr-TR" sz="2400" dirty="0" smtClean="0">
                <a:latin typeface="+mj-lt"/>
                <a:ea typeface="ＭＳ Ｐゴシック" pitchFamily="34" charset="-128"/>
                <a:cs typeface="Arial" pitchFamily="34" charset="0"/>
              </a:rPr>
              <a:t>.</a:t>
            </a:r>
          </a:p>
          <a:p>
            <a:pPr marL="349250" lvl="1" indent="0" fontAlgn="base">
              <a:spcBef>
                <a:spcPts val="600"/>
              </a:spcBef>
              <a:spcAft>
                <a:spcPct val="0"/>
              </a:spcAft>
              <a:buClr>
                <a:srgbClr val="215D77"/>
              </a:buClr>
              <a:buSzPct val="110000"/>
              <a:buNone/>
            </a:pPr>
            <a:endParaRPr lang="tr-TR" altLang="tr-TR" sz="2400" dirty="0">
              <a:solidFill>
                <a:srgbClr val="3366FF"/>
              </a:solidFill>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dirty="0">
                <a:solidFill>
                  <a:srgbClr val="FF6600"/>
                </a:solidFill>
                <a:latin typeface="+mj-lt"/>
                <a:ea typeface="ＭＳ Ｐゴシック" pitchFamily="34" charset="-128"/>
              </a:rPr>
              <a:t>Ekonomik Çevre</a:t>
            </a:r>
            <a:r>
              <a:rPr lang="tr-TR" altLang="tr-TR" sz="2400" dirty="0">
                <a:latin typeface="+mj-lt"/>
                <a:ea typeface="ＭＳ Ｐゴシック" pitchFamily="34" charset="-128"/>
              </a:rPr>
              <a:t>; </a:t>
            </a:r>
            <a:r>
              <a:rPr lang="tr-TR" altLang="tr-TR" sz="2400" dirty="0" smtClean="0">
                <a:latin typeface="+mj-lt"/>
                <a:ea typeface="ＭＳ Ｐゴシック" pitchFamily="34" charset="-128"/>
              </a:rPr>
              <a:t>ülkenin, </a:t>
            </a:r>
            <a:r>
              <a:rPr lang="tr-TR" altLang="tr-TR" sz="2400" dirty="0">
                <a:latin typeface="+mj-lt"/>
                <a:ea typeface="ＭＳ Ｐゴシック" pitchFamily="34" charset="-128"/>
              </a:rPr>
              <a:t>bölgenin ekonomik durumu, işletmenin başarısında önemli rol oynar. Bundan dolayı; milli gelir, faiz oranları, enflasyon, büyüme, yatırım </a:t>
            </a:r>
            <a:r>
              <a:rPr lang="tr-TR" altLang="tr-TR" sz="2400" dirty="0" err="1">
                <a:latin typeface="+mj-lt"/>
                <a:ea typeface="ＭＳ Ｐゴシック" pitchFamily="34" charset="-128"/>
              </a:rPr>
              <a:t>vb</a:t>
            </a:r>
            <a:r>
              <a:rPr lang="tr-TR" altLang="tr-TR" sz="2400" dirty="0">
                <a:latin typeface="+mj-lt"/>
                <a:ea typeface="ＭＳ Ｐゴシック" pitchFamily="34" charset="-128"/>
              </a:rPr>
              <a:t> hususlar dikkatle izlenmelidir.</a:t>
            </a:r>
          </a:p>
          <a:p>
            <a:pPr marL="0" indent="0">
              <a:buNone/>
            </a:pPr>
            <a:endParaRPr lang="tr-TR" sz="2800" dirty="0">
              <a:solidFill>
                <a:srgbClr val="C00000"/>
              </a:solidFill>
            </a:endParaRPr>
          </a:p>
        </p:txBody>
      </p:sp>
    </p:spTree>
    <p:extLst>
      <p:ext uri="{BB962C8B-B14F-4D97-AF65-F5344CB8AC3E}">
        <p14:creationId xmlns:p14="http://schemas.microsoft.com/office/powerpoint/2010/main" val="96777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6597352"/>
          </a:xfrm>
        </p:spPr>
        <p:txBody>
          <a:bodyPr/>
          <a:lstStyle/>
          <a:p>
            <a:pPr marL="0" lvl="0" indent="0" fontAlgn="base">
              <a:spcBef>
                <a:spcPts val="2000"/>
              </a:spcBef>
              <a:spcAft>
                <a:spcPct val="0"/>
              </a:spcAft>
              <a:buClr>
                <a:srgbClr val="6FB7D7"/>
              </a:buClr>
              <a:buSzPct val="110000"/>
              <a:buNone/>
            </a:pPr>
            <a:r>
              <a:rPr lang="tr-TR" altLang="tr-TR" sz="2400" dirty="0">
                <a:solidFill>
                  <a:srgbClr val="FF6600"/>
                </a:solidFill>
                <a:latin typeface="+mj-lt"/>
                <a:ea typeface="ＭＳ Ｐゴシック" pitchFamily="34" charset="-128"/>
              </a:rPr>
              <a:t>Teknolojik Çevre; </a:t>
            </a:r>
            <a:r>
              <a:rPr lang="tr-TR" altLang="tr-TR" sz="2400" dirty="0">
                <a:latin typeface="+mj-lt"/>
                <a:ea typeface="ＭＳ Ｐゴシック" pitchFamily="34" charset="-128"/>
              </a:rPr>
              <a:t>teknolojik gelişmeler takip edilmelidir</a:t>
            </a:r>
            <a:r>
              <a:rPr lang="tr-TR" altLang="tr-TR" sz="2400" dirty="0" smtClean="0">
                <a:latin typeface="+mj-lt"/>
                <a:ea typeface="ＭＳ Ｐゴシック" pitchFamily="34" charset="-128"/>
              </a:rPr>
              <a:t>.</a:t>
            </a:r>
          </a:p>
          <a:p>
            <a:pPr marL="0" lvl="0" indent="0" fontAlgn="base">
              <a:spcBef>
                <a:spcPts val="2000"/>
              </a:spcBef>
              <a:spcAft>
                <a:spcPct val="0"/>
              </a:spcAft>
              <a:buClr>
                <a:srgbClr val="6FB7D7"/>
              </a:buClr>
              <a:buSzPct val="110000"/>
              <a:buNone/>
            </a:pPr>
            <a:r>
              <a:rPr lang="tr-TR" altLang="tr-TR" sz="2400" dirty="0" smtClean="0">
                <a:latin typeface="+mj-lt"/>
                <a:ea typeface="ＭＳ Ｐゴシック" pitchFamily="34" charset="-128"/>
              </a:rPr>
              <a:t> </a:t>
            </a:r>
            <a:endParaRPr lang="tr-TR" altLang="tr-TR" sz="2400" dirty="0">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dirty="0" err="1" smtClean="0">
                <a:solidFill>
                  <a:srgbClr val="FF6600"/>
                </a:solidFill>
                <a:latin typeface="+mj-lt"/>
                <a:ea typeface="ＭＳ Ｐゴシック" pitchFamily="34" charset="-128"/>
              </a:rPr>
              <a:t>Sosyo</a:t>
            </a:r>
            <a:r>
              <a:rPr lang="tr-TR" altLang="tr-TR" sz="2400" dirty="0" smtClean="0">
                <a:solidFill>
                  <a:srgbClr val="FF6600"/>
                </a:solidFill>
                <a:latin typeface="+mj-lt"/>
                <a:ea typeface="ＭＳ Ｐゴシック" pitchFamily="34" charset="-128"/>
              </a:rPr>
              <a:t> - kültürel </a:t>
            </a:r>
            <a:r>
              <a:rPr lang="tr-TR" altLang="tr-TR" sz="2400" dirty="0">
                <a:solidFill>
                  <a:srgbClr val="FF6600"/>
                </a:solidFill>
                <a:latin typeface="+mj-lt"/>
                <a:ea typeface="ＭＳ Ｐゴシック" pitchFamily="34" charset="-128"/>
              </a:rPr>
              <a:t>çevre; </a:t>
            </a:r>
            <a:r>
              <a:rPr lang="tr-TR" altLang="tr-TR" sz="2400" dirty="0">
                <a:latin typeface="+mj-lt"/>
                <a:ea typeface="ＭＳ Ｐゴシック" pitchFamily="34" charset="-128"/>
              </a:rPr>
              <a:t>çalışanların değerleri, tüketicilerin değer ve davranışları, toplumun tutum ve değerleri, ahlaki yapısı, demografik özellikler </a:t>
            </a:r>
            <a:r>
              <a:rPr lang="tr-TR" altLang="tr-TR" sz="2400" dirty="0" err="1">
                <a:latin typeface="+mj-lt"/>
                <a:ea typeface="ＭＳ Ｐゴシック" pitchFamily="34" charset="-128"/>
              </a:rPr>
              <a:t>vb</a:t>
            </a:r>
            <a:r>
              <a:rPr lang="tr-TR" altLang="tr-TR" sz="2400" dirty="0">
                <a:latin typeface="+mj-lt"/>
                <a:ea typeface="ＭＳ Ｐゴシック" pitchFamily="34" charset="-128"/>
              </a:rPr>
              <a:t> özellikler oluşturur</a:t>
            </a:r>
            <a:r>
              <a:rPr lang="tr-TR" altLang="tr-TR" sz="2400" dirty="0" smtClean="0">
                <a:latin typeface="+mj-lt"/>
                <a:ea typeface="ＭＳ Ｐゴシック" pitchFamily="34" charset="-128"/>
              </a:rPr>
              <a:t>.</a:t>
            </a:r>
          </a:p>
          <a:p>
            <a:pPr marL="0" lvl="0" indent="0" fontAlgn="base">
              <a:spcBef>
                <a:spcPts val="2000"/>
              </a:spcBef>
              <a:spcAft>
                <a:spcPct val="0"/>
              </a:spcAft>
              <a:buClr>
                <a:srgbClr val="6FB7D7"/>
              </a:buClr>
              <a:buSzPct val="110000"/>
              <a:buNone/>
            </a:pPr>
            <a:endParaRPr lang="tr-TR" altLang="tr-TR" sz="2400" dirty="0">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dirty="0">
                <a:solidFill>
                  <a:srgbClr val="FF6600"/>
                </a:solidFill>
                <a:latin typeface="+mj-lt"/>
                <a:ea typeface="ＭＳ Ｐゴシック" pitchFamily="34" charset="-128"/>
              </a:rPr>
              <a:t>Uluslararası çevre</a:t>
            </a:r>
            <a:r>
              <a:rPr lang="tr-TR" altLang="tr-TR" sz="2400" dirty="0">
                <a:latin typeface="+mj-lt"/>
                <a:ea typeface="ＭＳ Ｐゴシック" pitchFamily="34" charset="-128"/>
              </a:rPr>
              <a:t>; hem işletmenin içinde yaşadığı toplumu ve genel çevreyi dolaylı olarak etkileyen, hem de rekabet çevresini doğrudan etkileyen bir nitelik taşır</a:t>
            </a:r>
            <a:r>
              <a:rPr lang="tr-TR" altLang="tr-TR" sz="2400" dirty="0" smtClean="0">
                <a:latin typeface="+mj-lt"/>
                <a:ea typeface="ＭＳ Ｐゴシック" pitchFamily="34" charset="-128"/>
              </a:rPr>
              <a:t>.</a:t>
            </a:r>
          </a:p>
          <a:p>
            <a:pPr marL="0" lvl="0" indent="0" fontAlgn="base">
              <a:spcBef>
                <a:spcPts val="2000"/>
              </a:spcBef>
              <a:spcAft>
                <a:spcPct val="0"/>
              </a:spcAft>
              <a:buClr>
                <a:srgbClr val="6FB7D7"/>
              </a:buClr>
              <a:buSzPct val="110000"/>
              <a:buNone/>
            </a:pPr>
            <a:endParaRPr lang="tr-TR" altLang="tr-TR" sz="2400" dirty="0">
              <a:latin typeface="+mj-lt"/>
              <a:ea typeface="ＭＳ Ｐゴシック" pitchFamily="34" charset="-128"/>
            </a:endParaRPr>
          </a:p>
          <a:p>
            <a:pPr marL="685800" lvl="1" indent="-336550" fontAlgn="base">
              <a:spcBef>
                <a:spcPts val="600"/>
              </a:spcBef>
              <a:spcAft>
                <a:spcPct val="0"/>
              </a:spcAft>
              <a:buClr>
                <a:srgbClr val="215D77"/>
              </a:buClr>
              <a:buSzPct val="110000"/>
              <a:buFont typeface="Wingdings 2" pitchFamily="18" charset="2"/>
              <a:buChar char=""/>
            </a:pPr>
            <a:r>
              <a:rPr lang="tr-TR" altLang="tr-TR" sz="2400" i="1" dirty="0">
                <a:solidFill>
                  <a:srgbClr val="262626"/>
                </a:solidFill>
                <a:latin typeface="+mj-lt"/>
                <a:ea typeface="ＭＳ Ｐゴシック" pitchFamily="34" charset="-128"/>
              </a:rPr>
              <a:t>ulaşım, iletişim, teknolojik gelişmeler, küreselleşme, bilgi toplumuna dönüşüm</a:t>
            </a:r>
          </a:p>
          <a:p>
            <a:pPr marL="0" indent="0">
              <a:buNone/>
            </a:pPr>
            <a:endParaRPr lang="tr-TR" dirty="0"/>
          </a:p>
        </p:txBody>
      </p:sp>
    </p:spTree>
    <p:extLst>
      <p:ext uri="{BB962C8B-B14F-4D97-AF65-F5344CB8AC3E}">
        <p14:creationId xmlns:p14="http://schemas.microsoft.com/office/powerpoint/2010/main" val="123030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4100" dirty="0">
                <a:solidFill>
                  <a:srgbClr val="C00000"/>
                </a:solidFill>
                <a:ea typeface="ＭＳ Ｐゴシック" pitchFamily="34" charset="-128"/>
              </a:rPr>
              <a:t>İşletmeyi doğrudan etkileyen dış çevre faktörleri</a:t>
            </a:r>
            <a:endParaRPr lang="tr-TR" dirty="0">
              <a:solidFill>
                <a:srgbClr val="C00000"/>
              </a:solidFill>
            </a:endParaRPr>
          </a:p>
        </p:txBody>
      </p:sp>
      <p:sp>
        <p:nvSpPr>
          <p:cNvPr id="3" name="İçerik Yer Tutucusu 2"/>
          <p:cNvSpPr>
            <a:spLocks noGrp="1"/>
          </p:cNvSpPr>
          <p:nvPr>
            <p:ph idx="1"/>
          </p:nvPr>
        </p:nvSpPr>
        <p:spPr/>
        <p:txBody>
          <a:bodyPr/>
          <a:lstStyle/>
          <a:p>
            <a:r>
              <a:rPr lang="tr-TR" altLang="tr-TR" b="1" dirty="0">
                <a:latin typeface="+mj-lt"/>
                <a:ea typeface="ＭＳ Ｐゴシック" pitchFamily="34" charset="-128"/>
              </a:rPr>
              <a:t>Müşteriler</a:t>
            </a:r>
          </a:p>
          <a:p>
            <a:r>
              <a:rPr lang="tr-TR" altLang="tr-TR" b="1" dirty="0">
                <a:latin typeface="+mj-lt"/>
                <a:ea typeface="ＭＳ Ｐゴシック" pitchFamily="34" charset="-128"/>
              </a:rPr>
              <a:t>Tedarikçiler</a:t>
            </a:r>
          </a:p>
          <a:p>
            <a:r>
              <a:rPr lang="tr-TR" altLang="tr-TR" b="1" dirty="0">
                <a:latin typeface="+mj-lt"/>
                <a:ea typeface="ＭＳ Ｐゴシック" pitchFamily="34" charset="-128"/>
              </a:rPr>
              <a:t>Rakipler</a:t>
            </a:r>
          </a:p>
          <a:p>
            <a:r>
              <a:rPr lang="tr-TR" altLang="tr-TR" b="1" dirty="0">
                <a:latin typeface="+mj-lt"/>
                <a:ea typeface="ＭＳ Ｐゴシック" pitchFamily="34" charset="-128"/>
              </a:rPr>
              <a:t>İşçi sendikaları</a:t>
            </a:r>
          </a:p>
          <a:p>
            <a:r>
              <a:rPr lang="tr-TR" altLang="tr-TR" b="1" dirty="0">
                <a:latin typeface="+mj-lt"/>
                <a:ea typeface="ＭＳ Ｐゴシック" pitchFamily="34" charset="-128"/>
              </a:rPr>
              <a:t>Kredi veren kuruluşlar</a:t>
            </a:r>
          </a:p>
          <a:p>
            <a:pPr marL="0" indent="0">
              <a:buNone/>
            </a:pPr>
            <a:endParaRPr lang="tr-TR" dirty="0"/>
          </a:p>
        </p:txBody>
      </p:sp>
    </p:spTree>
    <p:extLst>
      <p:ext uri="{BB962C8B-B14F-4D97-AF65-F5344CB8AC3E}">
        <p14:creationId xmlns:p14="http://schemas.microsoft.com/office/powerpoint/2010/main" val="59295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lnSpcReduction="10000"/>
          </a:bodyPr>
          <a:lstStyle/>
          <a:p>
            <a:pPr marL="0" lvl="0" indent="0" fontAlgn="base">
              <a:spcBef>
                <a:spcPts val="2000"/>
              </a:spcBef>
              <a:spcAft>
                <a:spcPct val="0"/>
              </a:spcAft>
              <a:buClr>
                <a:srgbClr val="6FB7D7"/>
              </a:buClr>
              <a:buSzPct val="110000"/>
              <a:buNone/>
            </a:pPr>
            <a:endParaRPr lang="tr-TR" altLang="tr-TR" sz="2400" b="1" dirty="0" smtClean="0">
              <a:solidFill>
                <a:srgbClr val="FF6600"/>
              </a:solidFill>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b="1" dirty="0" smtClean="0">
                <a:solidFill>
                  <a:srgbClr val="FF6600"/>
                </a:solidFill>
                <a:latin typeface="+mj-lt"/>
                <a:ea typeface="ＭＳ Ｐゴシック" pitchFamily="34" charset="-128"/>
              </a:rPr>
              <a:t>Müşteriler</a:t>
            </a:r>
            <a:r>
              <a:rPr lang="tr-TR" altLang="tr-TR" sz="2400" dirty="0">
                <a:latin typeface="+mj-lt"/>
                <a:ea typeface="ＭＳ Ｐゴシック" pitchFamily="34" charset="-128"/>
              </a:rPr>
              <a:t>: </a:t>
            </a:r>
            <a:r>
              <a:rPr lang="tr-TR" altLang="tr-TR" sz="2400" dirty="0" smtClean="0">
                <a:latin typeface="+mj-lt"/>
                <a:ea typeface="ＭＳ Ｐゴシック" pitchFamily="34" charset="-128"/>
              </a:rPr>
              <a:t>Müşteriler kendilerine uygun hizmet beklerler. </a:t>
            </a:r>
            <a:r>
              <a:rPr lang="tr-TR" altLang="tr-TR" sz="2400" dirty="0" smtClean="0">
                <a:solidFill>
                  <a:srgbClr val="595959"/>
                </a:solidFill>
                <a:latin typeface="+mj-lt"/>
                <a:ea typeface="ＭＳ Ｐゴシック" pitchFamily="34" charset="-128"/>
              </a:rPr>
              <a:t>Müşterilerin </a:t>
            </a:r>
            <a:r>
              <a:rPr lang="tr-TR" altLang="tr-TR" sz="2400" dirty="0">
                <a:solidFill>
                  <a:srgbClr val="595959"/>
                </a:solidFill>
                <a:latin typeface="+mj-lt"/>
                <a:ea typeface="ＭＳ Ｐゴシック" pitchFamily="34" charset="-128"/>
              </a:rPr>
              <a:t>zevk ve ihtiyaçlarında meydana gelen değişimleri dikkate alınması gereklidir.</a:t>
            </a:r>
          </a:p>
          <a:p>
            <a:pPr marL="685800" lvl="1" indent="-336550" fontAlgn="base">
              <a:spcBef>
                <a:spcPts val="600"/>
              </a:spcBef>
              <a:spcAft>
                <a:spcPct val="0"/>
              </a:spcAft>
              <a:buClr>
                <a:srgbClr val="215D77"/>
              </a:buClr>
              <a:buSzPct val="110000"/>
              <a:buFont typeface="Wingdings 2" pitchFamily="18" charset="2"/>
              <a:buChar char=""/>
            </a:pPr>
            <a:r>
              <a:rPr lang="tr-TR" altLang="tr-TR" sz="2400" dirty="0">
                <a:solidFill>
                  <a:srgbClr val="595959"/>
                </a:solidFill>
                <a:latin typeface="+mj-lt"/>
                <a:ea typeface="ＭＳ Ｐゴシック" pitchFamily="34" charset="-128"/>
              </a:rPr>
              <a:t>Periyodik müşterilerle ilgili araştırma yapılmalı</a:t>
            </a:r>
          </a:p>
          <a:p>
            <a:pPr marL="685800" lvl="1" indent="-336550" fontAlgn="base">
              <a:spcBef>
                <a:spcPts val="600"/>
              </a:spcBef>
              <a:spcAft>
                <a:spcPct val="0"/>
              </a:spcAft>
              <a:buClr>
                <a:srgbClr val="215D77"/>
              </a:buClr>
              <a:buSzPct val="110000"/>
              <a:buFont typeface="Wingdings 2" pitchFamily="18" charset="2"/>
              <a:buChar char=""/>
            </a:pPr>
            <a:r>
              <a:rPr lang="tr-TR" altLang="tr-TR" sz="2400" dirty="0">
                <a:solidFill>
                  <a:srgbClr val="595959"/>
                </a:solidFill>
                <a:latin typeface="+mj-lt"/>
                <a:ea typeface="ＭＳ Ｐゴシック" pitchFamily="34" charset="-128"/>
              </a:rPr>
              <a:t>Müşterilere uygun pazarlama anlayış ve uygulaması benimsenmeli</a:t>
            </a:r>
          </a:p>
          <a:p>
            <a:pPr marL="685800" lvl="1" indent="-336550" fontAlgn="base">
              <a:spcBef>
                <a:spcPts val="600"/>
              </a:spcBef>
              <a:spcAft>
                <a:spcPct val="0"/>
              </a:spcAft>
              <a:buClr>
                <a:srgbClr val="215D77"/>
              </a:buClr>
              <a:buSzPct val="110000"/>
              <a:buFont typeface="Wingdings 2" pitchFamily="18" charset="2"/>
              <a:buChar char=""/>
            </a:pPr>
            <a:r>
              <a:rPr lang="tr-TR" altLang="tr-TR" sz="2400" dirty="0">
                <a:solidFill>
                  <a:srgbClr val="595959"/>
                </a:solidFill>
                <a:latin typeface="+mj-lt"/>
                <a:ea typeface="ＭＳ Ｐゴシック" pitchFamily="34" charset="-128"/>
              </a:rPr>
              <a:t>Reklam, ambalajlama, ve garanti belgesi gibi konularda tüketiciyi yanıltıcı uygulamalardan kaçınılmalıdır</a:t>
            </a:r>
            <a:r>
              <a:rPr lang="tr-TR" altLang="tr-TR" sz="2400" dirty="0" smtClean="0">
                <a:solidFill>
                  <a:srgbClr val="595959"/>
                </a:solidFill>
                <a:latin typeface="+mj-lt"/>
                <a:ea typeface="ＭＳ Ｐゴシック" pitchFamily="34" charset="-128"/>
              </a:rPr>
              <a:t>.</a:t>
            </a:r>
          </a:p>
          <a:p>
            <a:pPr marL="685800" lvl="1" indent="-336550" fontAlgn="base">
              <a:spcBef>
                <a:spcPts val="600"/>
              </a:spcBef>
              <a:spcAft>
                <a:spcPct val="0"/>
              </a:spcAft>
              <a:buClr>
                <a:srgbClr val="215D77"/>
              </a:buClr>
              <a:buSzPct val="110000"/>
              <a:buFont typeface="Wingdings 2" pitchFamily="18" charset="2"/>
              <a:buChar char=""/>
            </a:pPr>
            <a:endParaRPr lang="tr-TR" altLang="tr-TR" sz="2400" dirty="0">
              <a:solidFill>
                <a:srgbClr val="595959"/>
              </a:solidFill>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b="1" dirty="0">
                <a:solidFill>
                  <a:srgbClr val="FF6600"/>
                </a:solidFill>
                <a:latin typeface="+mj-lt"/>
                <a:ea typeface="ＭＳ Ｐゴシック" pitchFamily="34" charset="-128"/>
              </a:rPr>
              <a:t>Tedarikçiler: </a:t>
            </a:r>
            <a:r>
              <a:rPr lang="tr-TR" altLang="tr-TR" sz="2400" dirty="0">
                <a:solidFill>
                  <a:srgbClr val="595959"/>
                </a:solidFill>
                <a:latin typeface="+mj-lt"/>
                <a:ea typeface="ＭＳ Ｐゴシック" pitchFamily="34" charset="-128"/>
                <a:cs typeface="Arial" pitchFamily="34" charset="0"/>
              </a:rPr>
              <a:t>İşletmeye </a:t>
            </a:r>
            <a:r>
              <a:rPr lang="tr-TR" altLang="tr-TR" sz="2400" dirty="0" err="1">
                <a:solidFill>
                  <a:srgbClr val="595959"/>
                </a:solidFill>
                <a:latin typeface="+mj-lt"/>
                <a:ea typeface="ＭＳ Ｐゴシック" pitchFamily="34" charset="-128"/>
                <a:cs typeface="Arial" pitchFamily="34" charset="0"/>
              </a:rPr>
              <a:t>hammade</a:t>
            </a:r>
            <a:r>
              <a:rPr lang="tr-TR" altLang="tr-TR" sz="2400" dirty="0">
                <a:solidFill>
                  <a:srgbClr val="595959"/>
                </a:solidFill>
                <a:latin typeface="+mj-lt"/>
                <a:ea typeface="ＭＳ Ｐゴシック" pitchFamily="34" charset="-128"/>
                <a:cs typeface="Arial" pitchFamily="34" charset="0"/>
              </a:rPr>
              <a:t>, yarı mamul gibi her türlü üretim faktörünü temin eden kişi ve ya </a:t>
            </a:r>
            <a:r>
              <a:rPr lang="tr-TR" altLang="tr-TR" sz="2400" dirty="0" smtClean="0">
                <a:solidFill>
                  <a:srgbClr val="595959"/>
                </a:solidFill>
                <a:latin typeface="+mj-lt"/>
                <a:ea typeface="ＭＳ Ｐゴシック" pitchFamily="34" charset="-128"/>
                <a:cs typeface="Arial" pitchFamily="34" charset="0"/>
              </a:rPr>
              <a:t>kuruluşlardır. İşletme yeterli miktar ve özeliklerdeki girdileri sağlayamazsa yaşamını sürdüremez.</a:t>
            </a:r>
            <a:endParaRPr lang="tr-TR" altLang="tr-TR" sz="2400" dirty="0">
              <a:solidFill>
                <a:srgbClr val="595959"/>
              </a:solidFill>
              <a:latin typeface="+mj-lt"/>
              <a:ea typeface="ＭＳ Ｐゴシック" pitchFamily="34" charset="-128"/>
              <a:cs typeface="Arial" pitchFamily="34" charset="0"/>
            </a:endParaRPr>
          </a:p>
          <a:p>
            <a:pPr marL="0" indent="0">
              <a:buNone/>
            </a:pPr>
            <a:endParaRPr lang="tr-TR" dirty="0"/>
          </a:p>
        </p:txBody>
      </p:sp>
    </p:spTree>
    <p:extLst>
      <p:ext uri="{BB962C8B-B14F-4D97-AF65-F5344CB8AC3E}">
        <p14:creationId xmlns:p14="http://schemas.microsoft.com/office/powerpoint/2010/main" val="364652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lvl="0" indent="0" fontAlgn="base">
              <a:spcBef>
                <a:spcPts val="2000"/>
              </a:spcBef>
              <a:spcAft>
                <a:spcPct val="0"/>
              </a:spcAft>
              <a:buClr>
                <a:srgbClr val="6FB7D7"/>
              </a:buClr>
              <a:buSzPct val="110000"/>
              <a:buNone/>
            </a:pPr>
            <a:endParaRPr lang="tr-TR" altLang="tr-TR" sz="2400" b="1" dirty="0" smtClean="0">
              <a:solidFill>
                <a:srgbClr val="FF6600"/>
              </a:solidFill>
              <a:latin typeface="Arial" pitchFamily="34" charset="0"/>
              <a:ea typeface="ＭＳ Ｐゴシック" pitchFamily="34" charset="-128"/>
            </a:endParaRPr>
          </a:p>
          <a:p>
            <a:pPr marL="0" lvl="0" indent="0" fontAlgn="base">
              <a:spcBef>
                <a:spcPts val="2000"/>
              </a:spcBef>
              <a:spcAft>
                <a:spcPct val="0"/>
              </a:spcAft>
              <a:buClr>
                <a:srgbClr val="6FB7D7"/>
              </a:buClr>
              <a:buSzPct val="110000"/>
              <a:buNone/>
            </a:pPr>
            <a:r>
              <a:rPr lang="tr-TR" altLang="tr-TR" sz="2400" b="1" dirty="0" smtClean="0">
                <a:solidFill>
                  <a:srgbClr val="FF6600"/>
                </a:solidFill>
                <a:latin typeface="+mj-lt"/>
                <a:ea typeface="ＭＳ Ｐゴシック" pitchFamily="34" charset="-128"/>
              </a:rPr>
              <a:t>Rakipler</a:t>
            </a:r>
            <a:r>
              <a:rPr lang="tr-TR" altLang="tr-TR" sz="2400" b="1" dirty="0">
                <a:solidFill>
                  <a:srgbClr val="FF6600"/>
                </a:solidFill>
                <a:latin typeface="+mj-lt"/>
                <a:ea typeface="ＭＳ Ｐゴシック" pitchFamily="34" charset="-128"/>
              </a:rPr>
              <a:t>:</a:t>
            </a:r>
            <a:r>
              <a:rPr lang="tr-TR" altLang="tr-TR" sz="2400" b="1" dirty="0">
                <a:solidFill>
                  <a:srgbClr val="FF6600"/>
                </a:solidFill>
                <a:latin typeface="Arial" pitchFamily="34" charset="0"/>
                <a:ea typeface="ＭＳ Ｐゴシック" pitchFamily="34" charset="-128"/>
              </a:rPr>
              <a:t> </a:t>
            </a:r>
            <a:r>
              <a:rPr lang="tr-TR" altLang="tr-TR" sz="2400" dirty="0">
                <a:solidFill>
                  <a:srgbClr val="595959"/>
                </a:solidFill>
                <a:latin typeface="+mj-lt"/>
                <a:ea typeface="ＭＳ Ｐゴシック" pitchFamily="34" charset="-128"/>
                <a:cs typeface="Arial" pitchFamily="34" charset="0"/>
              </a:rPr>
              <a:t>Rekabet müşterilere seçme şansı sağlarken, bir yandan da işletmelerin daha uygun kalite, fiyat ve özelliklerde mal ve hizmet sağlaması söz konusu olur.  Rakipler benzer malları üreten insanlar olabileceği gibi ikame mal ve hizmet üreten işletmeler de olabilirler. </a:t>
            </a:r>
            <a:endParaRPr lang="tr-TR" altLang="tr-TR" sz="2400" b="1" dirty="0">
              <a:solidFill>
                <a:srgbClr val="FF6600"/>
              </a:solidFill>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b="1" dirty="0">
                <a:solidFill>
                  <a:srgbClr val="FF6600"/>
                </a:solidFill>
                <a:latin typeface="+mj-lt"/>
                <a:ea typeface="ＭＳ Ｐゴシック" pitchFamily="34" charset="-128"/>
              </a:rPr>
              <a:t>İşçi Sendikaları</a:t>
            </a:r>
            <a:r>
              <a:rPr lang="tr-TR" altLang="tr-TR" sz="2400" b="1" dirty="0">
                <a:solidFill>
                  <a:srgbClr val="FF6600"/>
                </a:solidFill>
                <a:latin typeface="Arial" pitchFamily="34" charset="0"/>
                <a:ea typeface="ＭＳ Ｐゴシック" pitchFamily="34" charset="-128"/>
              </a:rPr>
              <a:t>: </a:t>
            </a:r>
            <a:r>
              <a:rPr lang="tr-TR" altLang="tr-TR" sz="2400" dirty="0">
                <a:solidFill>
                  <a:srgbClr val="595959"/>
                </a:solidFill>
                <a:latin typeface="+mj-lt"/>
                <a:ea typeface="ＭＳ Ｐゴシック" pitchFamily="34" charset="-128"/>
                <a:cs typeface="Arial" pitchFamily="34" charset="0"/>
              </a:rPr>
              <a:t>Sendika, </a:t>
            </a:r>
            <a:r>
              <a:rPr lang="tr-TR" altLang="tr-TR" sz="2400" dirty="0" smtClean="0">
                <a:solidFill>
                  <a:srgbClr val="595959"/>
                </a:solidFill>
                <a:latin typeface="+mj-lt"/>
                <a:ea typeface="ＭＳ Ｐゴシック" pitchFamily="34" charset="-128"/>
                <a:cs typeface="Arial" pitchFamily="34" charset="0"/>
              </a:rPr>
              <a:t>işçilerin </a:t>
            </a:r>
            <a:r>
              <a:rPr lang="tr-TR" altLang="tr-TR" sz="2400" dirty="0">
                <a:solidFill>
                  <a:srgbClr val="595959"/>
                </a:solidFill>
                <a:latin typeface="+mj-lt"/>
                <a:ea typeface="ＭＳ Ｐゴシック" pitchFamily="34" charset="-128"/>
                <a:cs typeface="Arial" pitchFamily="34" charset="0"/>
              </a:rPr>
              <a:t>işveren karşı çeşitli açılardan temsil kabiliyeti olmasını sağlayan üyelerinin ücret, sosyal hak ve çıkarlarının korunmasına yönelik mücadele eden gruplardır.</a:t>
            </a:r>
            <a:r>
              <a:rPr lang="tr-TR" altLang="tr-TR" sz="2400" dirty="0">
                <a:solidFill>
                  <a:srgbClr val="595959"/>
                </a:solidFill>
                <a:latin typeface="+mj-lt"/>
                <a:ea typeface="ＭＳ Ｐゴシック" pitchFamily="34" charset="-128"/>
              </a:rPr>
              <a:t> </a:t>
            </a:r>
          </a:p>
          <a:p>
            <a:pPr marL="0" lvl="0" indent="0" fontAlgn="base">
              <a:spcBef>
                <a:spcPts val="2000"/>
              </a:spcBef>
              <a:spcAft>
                <a:spcPct val="0"/>
              </a:spcAft>
              <a:buClr>
                <a:srgbClr val="6FB7D7"/>
              </a:buClr>
              <a:buSzPct val="110000"/>
              <a:buNone/>
            </a:pPr>
            <a:r>
              <a:rPr lang="tr-TR" altLang="tr-TR" sz="2400" b="1" dirty="0">
                <a:solidFill>
                  <a:srgbClr val="FF6600"/>
                </a:solidFill>
                <a:latin typeface="+mj-lt"/>
                <a:ea typeface="ＭＳ Ｐゴシック" pitchFamily="34" charset="-128"/>
              </a:rPr>
              <a:t>Kredi veren kuruluşlar</a:t>
            </a:r>
            <a:r>
              <a:rPr lang="tr-TR" altLang="tr-TR" sz="2400" b="1" dirty="0">
                <a:solidFill>
                  <a:srgbClr val="FF6600"/>
                </a:solidFill>
                <a:latin typeface="+mj-lt"/>
                <a:ea typeface="ＭＳ Ｐゴシック" pitchFamily="34" charset="-128"/>
                <a:cs typeface="Arial" pitchFamily="34" charset="0"/>
              </a:rPr>
              <a:t>:</a:t>
            </a:r>
            <a:r>
              <a:rPr lang="tr-TR" altLang="tr-TR" sz="2400" b="1" dirty="0">
                <a:solidFill>
                  <a:srgbClr val="FF6600"/>
                </a:solidFill>
                <a:latin typeface="Arial" pitchFamily="34" charset="0"/>
                <a:ea typeface="ＭＳ Ｐゴシック" pitchFamily="34" charset="-128"/>
                <a:cs typeface="Arial" pitchFamily="34" charset="0"/>
              </a:rPr>
              <a:t>  </a:t>
            </a:r>
            <a:r>
              <a:rPr lang="tr-TR" altLang="tr-TR" sz="2400" dirty="0" smtClean="0">
                <a:solidFill>
                  <a:srgbClr val="595959"/>
                </a:solidFill>
                <a:latin typeface="+mj-lt"/>
                <a:ea typeface="ＭＳ Ｐゴシック" pitchFamily="34" charset="-128"/>
                <a:cs typeface="Arial" pitchFamily="34" charset="0"/>
              </a:rPr>
              <a:t>Finansman kuruluşlarıyla iyi ilişkiler içinde olmak gerekir.</a:t>
            </a:r>
            <a:endParaRPr lang="en-US" altLang="tr-TR" sz="2400" b="1" dirty="0">
              <a:solidFill>
                <a:srgbClr val="FF6600"/>
              </a:solidFill>
              <a:latin typeface="+mj-lt"/>
              <a:ea typeface="ＭＳ Ｐゴシック" pitchFamily="34" charset="-128"/>
              <a:cs typeface="Arial" pitchFamily="34" charset="0"/>
            </a:endParaRPr>
          </a:p>
          <a:p>
            <a:pPr marL="0" indent="0">
              <a:buNone/>
            </a:pPr>
            <a:endParaRPr lang="tr-TR" dirty="0"/>
          </a:p>
        </p:txBody>
      </p:sp>
    </p:spTree>
    <p:extLst>
      <p:ext uri="{BB962C8B-B14F-4D97-AF65-F5344CB8AC3E}">
        <p14:creationId xmlns:p14="http://schemas.microsoft.com/office/powerpoint/2010/main" val="324170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Üretim Faktörleri</a:t>
            </a:r>
            <a:endParaRPr lang="tr-TR" b="1" dirty="0"/>
          </a:p>
        </p:txBody>
      </p:sp>
      <p:sp>
        <p:nvSpPr>
          <p:cNvPr id="3" name="İçerik Yer Tutucusu 2"/>
          <p:cNvSpPr>
            <a:spLocks noGrp="1"/>
          </p:cNvSpPr>
          <p:nvPr>
            <p:ph idx="1"/>
          </p:nvPr>
        </p:nvSpPr>
        <p:spPr/>
        <p:txBody>
          <a:bodyPr/>
          <a:lstStyle/>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45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918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normAutofit lnSpcReduction="10000"/>
          </a:bodyPr>
          <a:lstStyle/>
          <a:p>
            <a:pPr marL="0" lvl="0" indent="0" fontAlgn="base">
              <a:spcBef>
                <a:spcPts val="2000"/>
              </a:spcBef>
              <a:spcAft>
                <a:spcPct val="0"/>
              </a:spcAft>
              <a:buClr>
                <a:srgbClr val="6FB7D7"/>
              </a:buClr>
              <a:buSzPct val="110000"/>
              <a:buNone/>
            </a:pPr>
            <a:r>
              <a:rPr lang="tr-TR" altLang="tr-TR" sz="2400" b="1" dirty="0" smtClean="0">
                <a:solidFill>
                  <a:srgbClr val="C00000"/>
                </a:solidFill>
                <a:latin typeface="+mj-lt"/>
                <a:ea typeface="ＭＳ Ｐゴシック" pitchFamily="34" charset="-128"/>
              </a:rPr>
              <a:t>Emek;</a:t>
            </a:r>
            <a:r>
              <a:rPr lang="tr-TR" altLang="tr-TR" sz="2400" dirty="0" smtClean="0">
                <a:latin typeface="+mj-lt"/>
                <a:ea typeface="ＭＳ Ｐゴシック" pitchFamily="34" charset="-128"/>
              </a:rPr>
              <a:t> işletme sahipleri ve çalışanlarının amaçlarına ulaşabilmeleri için gereken fiziksel ve zihinsel çabaların tümüdür.</a:t>
            </a:r>
          </a:p>
          <a:p>
            <a:pPr marL="0" lvl="0" indent="0" fontAlgn="base">
              <a:spcBef>
                <a:spcPts val="2000"/>
              </a:spcBef>
              <a:spcAft>
                <a:spcPct val="0"/>
              </a:spcAft>
              <a:buClr>
                <a:srgbClr val="6FB7D7"/>
              </a:buClr>
              <a:buSzPct val="110000"/>
              <a:buNone/>
            </a:pPr>
            <a:endParaRPr lang="tr-TR" altLang="tr-TR" sz="2400" dirty="0" smtClean="0">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b="1" dirty="0" smtClean="0">
                <a:solidFill>
                  <a:srgbClr val="C00000"/>
                </a:solidFill>
                <a:latin typeface="+mj-lt"/>
                <a:ea typeface="ＭＳ Ｐゴシック" pitchFamily="34" charset="-128"/>
              </a:rPr>
              <a:t>Doğal kaynaklar; </a:t>
            </a:r>
            <a:r>
              <a:rPr lang="tr-TR" altLang="tr-TR" sz="2400" dirty="0" smtClean="0">
                <a:latin typeface="+mj-lt"/>
                <a:ea typeface="ＭＳ Ｐゴシック" pitchFamily="34" charset="-128"/>
              </a:rPr>
              <a:t>toprak, orman, göller, denizler, güneş enerjisi vb. doğada hazır bulunan kaynaklardır.</a:t>
            </a:r>
          </a:p>
          <a:p>
            <a:pPr marL="0" lvl="0" indent="0" fontAlgn="base">
              <a:spcBef>
                <a:spcPts val="2000"/>
              </a:spcBef>
              <a:spcAft>
                <a:spcPct val="0"/>
              </a:spcAft>
              <a:buClr>
                <a:srgbClr val="6FB7D7"/>
              </a:buClr>
              <a:buSzPct val="110000"/>
              <a:buNone/>
            </a:pPr>
            <a:endParaRPr lang="tr-TR" altLang="tr-TR" sz="2400" dirty="0" smtClean="0">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b="1" dirty="0" smtClean="0">
                <a:solidFill>
                  <a:srgbClr val="C00000"/>
                </a:solidFill>
                <a:latin typeface="+mj-lt"/>
                <a:ea typeface="ＭＳ Ｐゴシック" pitchFamily="34" charset="-128"/>
              </a:rPr>
              <a:t>Sermaye;</a:t>
            </a:r>
            <a:r>
              <a:rPr lang="tr-TR" altLang="tr-TR" sz="2400" dirty="0" smtClean="0">
                <a:latin typeface="+mj-lt"/>
                <a:ea typeface="ＭＳ Ｐゴシック" pitchFamily="34" charset="-128"/>
              </a:rPr>
              <a:t> fabrika, yol, baraj tesis, araç-gereç, donanım vb. insanlar tarafından üretilmiş üretim araçlarıdır.</a:t>
            </a:r>
          </a:p>
          <a:p>
            <a:pPr marL="0" lvl="0" indent="0" fontAlgn="base">
              <a:spcBef>
                <a:spcPts val="2000"/>
              </a:spcBef>
              <a:spcAft>
                <a:spcPct val="0"/>
              </a:spcAft>
              <a:buClr>
                <a:srgbClr val="6FB7D7"/>
              </a:buClr>
              <a:buSzPct val="110000"/>
              <a:buNone/>
            </a:pPr>
            <a:endParaRPr lang="tr-TR" altLang="tr-TR" sz="2400" dirty="0" smtClean="0">
              <a:latin typeface="+mj-lt"/>
              <a:ea typeface="ＭＳ Ｐゴシック" pitchFamily="34" charset="-128"/>
            </a:endParaRPr>
          </a:p>
          <a:p>
            <a:pPr marL="0" lvl="0" indent="0" fontAlgn="base">
              <a:spcBef>
                <a:spcPts val="2000"/>
              </a:spcBef>
              <a:spcAft>
                <a:spcPct val="0"/>
              </a:spcAft>
              <a:buClr>
                <a:srgbClr val="6FB7D7"/>
              </a:buClr>
              <a:buSzPct val="110000"/>
              <a:buNone/>
            </a:pPr>
            <a:r>
              <a:rPr lang="tr-TR" altLang="tr-TR" sz="2400" b="1" dirty="0" smtClean="0">
                <a:solidFill>
                  <a:srgbClr val="C00000"/>
                </a:solidFill>
                <a:latin typeface="+mj-lt"/>
                <a:ea typeface="ＭＳ Ｐゴシック" pitchFamily="34" charset="-128"/>
              </a:rPr>
              <a:t>Girişimci; </a:t>
            </a:r>
            <a:r>
              <a:rPr lang="tr-TR" altLang="tr-TR" sz="2400" dirty="0" smtClean="0">
                <a:latin typeface="+mj-lt"/>
                <a:ea typeface="ＭＳ Ｐゴシック" pitchFamily="34" charset="-128"/>
              </a:rPr>
              <a:t>Mal ve hizmet üretmek ya da pazarlamak amacıyla üretim faktörlerini bir araya getiren ve aynı zamanda olabilecek kar ya da zarar durumlarını göze alabilen kişidir. Girişimci, gerçek bir kişi olabileceği gibi, şirket ya da kamu kuruluşu da olabilir.</a:t>
            </a:r>
          </a:p>
          <a:p>
            <a:pPr marL="0" indent="0">
              <a:buNone/>
            </a:pPr>
            <a:endParaRPr lang="tr-TR" dirty="0"/>
          </a:p>
        </p:txBody>
      </p:sp>
    </p:spTree>
    <p:extLst>
      <p:ext uri="{BB962C8B-B14F-4D97-AF65-F5344CB8AC3E}">
        <p14:creationId xmlns:p14="http://schemas.microsoft.com/office/powerpoint/2010/main" val="1816845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
            </a:r>
            <a:br>
              <a:rPr lang="tr-TR" dirty="0">
                <a:solidFill>
                  <a:srgbClr val="FF0000"/>
                </a:solidFill>
              </a:rPr>
            </a:br>
            <a:r>
              <a:rPr lang="en-US" altLang="tr-TR" b="1" dirty="0" err="1" smtClean="0">
                <a:solidFill>
                  <a:srgbClr val="FF0000"/>
                </a:solidFill>
                <a:ea typeface="ＭＳ Ｐゴシック" pitchFamily="34" charset="-128"/>
                <a:cs typeface="Arial" pitchFamily="34" charset="0"/>
              </a:rPr>
              <a:t>Türkiye</a:t>
            </a:r>
            <a:r>
              <a:rPr lang="en-US" altLang="en-US" b="1" dirty="0" err="1" smtClean="0">
                <a:solidFill>
                  <a:srgbClr val="FF0000"/>
                </a:solidFill>
                <a:ea typeface="ＭＳ Ｐゴシック" pitchFamily="34" charset="-128"/>
                <a:cs typeface="Arial" pitchFamily="34" charset="0"/>
              </a:rPr>
              <a:t>’</a:t>
            </a:r>
            <a:r>
              <a:rPr lang="en-US" altLang="tr-TR" b="1" dirty="0" err="1" smtClean="0">
                <a:solidFill>
                  <a:srgbClr val="FF0000"/>
                </a:solidFill>
                <a:ea typeface="ＭＳ Ｐゴシック" pitchFamily="34" charset="-128"/>
                <a:cs typeface="Arial" pitchFamily="34" charset="0"/>
              </a:rPr>
              <a:t>de</a:t>
            </a:r>
            <a:r>
              <a:rPr lang="tr-TR" altLang="tr-TR" b="1" dirty="0" smtClean="0">
                <a:solidFill>
                  <a:srgbClr val="FF0000"/>
                </a:solidFill>
                <a:ea typeface="ＭＳ Ｐゴシック" pitchFamily="34" charset="-128"/>
                <a:cs typeface="Arial" pitchFamily="34" charset="0"/>
              </a:rPr>
              <a:t> </a:t>
            </a:r>
            <a:r>
              <a:rPr lang="en-US" altLang="tr-TR" b="1" dirty="0" smtClean="0">
                <a:solidFill>
                  <a:srgbClr val="FF0000"/>
                </a:solidFill>
                <a:ea typeface="ＭＳ Ｐゴシック" pitchFamily="34" charset="-128"/>
                <a:cs typeface="Arial" pitchFamily="34" charset="0"/>
              </a:rPr>
              <a:t> </a:t>
            </a:r>
            <a:r>
              <a:rPr lang="en-US" altLang="tr-TR" b="1" dirty="0" err="1" smtClean="0">
                <a:solidFill>
                  <a:srgbClr val="FF0000"/>
                </a:solidFill>
                <a:ea typeface="ＭＳ Ｐゴシック" pitchFamily="34" charset="-128"/>
                <a:cs typeface="Arial" pitchFamily="34" charset="0"/>
              </a:rPr>
              <a:t>kaç</a:t>
            </a:r>
            <a:r>
              <a:rPr lang="tr-TR" altLang="tr-TR" b="1" dirty="0" smtClean="0">
                <a:solidFill>
                  <a:srgbClr val="FF0000"/>
                </a:solidFill>
                <a:ea typeface="ＭＳ Ｐゴシック" pitchFamily="34" charset="-128"/>
                <a:cs typeface="Arial" pitchFamily="34" charset="0"/>
              </a:rPr>
              <a:t> </a:t>
            </a:r>
            <a:r>
              <a:rPr lang="en-US" altLang="tr-TR" b="1" dirty="0" smtClean="0">
                <a:solidFill>
                  <a:srgbClr val="FF0000"/>
                </a:solidFill>
                <a:ea typeface="ＭＳ Ｐゴシック" pitchFamily="34" charset="-128"/>
                <a:cs typeface="Arial" pitchFamily="34" charset="0"/>
              </a:rPr>
              <a:t> </a:t>
            </a:r>
            <a:r>
              <a:rPr lang="en-US" altLang="tr-TR" b="1" dirty="0" err="1" smtClean="0">
                <a:solidFill>
                  <a:srgbClr val="FF0000"/>
                </a:solidFill>
                <a:ea typeface="ＭＳ Ｐゴシック" pitchFamily="34" charset="-128"/>
                <a:cs typeface="Arial" pitchFamily="34" charset="0"/>
              </a:rPr>
              <a:t>işletme</a:t>
            </a:r>
            <a:r>
              <a:rPr lang="tr-TR" altLang="tr-TR" b="1" dirty="0" smtClean="0">
                <a:solidFill>
                  <a:srgbClr val="FF0000"/>
                </a:solidFill>
                <a:ea typeface="ＭＳ Ｐゴシック" pitchFamily="34" charset="-128"/>
                <a:cs typeface="Arial" pitchFamily="34" charset="0"/>
              </a:rPr>
              <a:t> </a:t>
            </a:r>
            <a:r>
              <a:rPr lang="en-US" altLang="tr-TR" b="1" dirty="0" smtClean="0">
                <a:solidFill>
                  <a:srgbClr val="FF0000"/>
                </a:solidFill>
                <a:ea typeface="ＭＳ Ｐゴシック" pitchFamily="34" charset="-128"/>
                <a:cs typeface="Arial" pitchFamily="34" charset="0"/>
              </a:rPr>
              <a:t> </a:t>
            </a:r>
            <a:r>
              <a:rPr lang="en-US" altLang="tr-TR" b="1" dirty="0" err="1">
                <a:solidFill>
                  <a:srgbClr val="FF0000"/>
                </a:solidFill>
                <a:ea typeface="ＭＳ Ｐゴシック" pitchFamily="34" charset="-128"/>
                <a:cs typeface="Arial" pitchFamily="34" charset="0"/>
              </a:rPr>
              <a:t>var</a:t>
            </a:r>
            <a:r>
              <a:rPr lang="en-US" altLang="tr-TR" b="1" dirty="0">
                <a:solidFill>
                  <a:srgbClr val="FF0000"/>
                </a:solidFill>
                <a:ea typeface="ＭＳ Ｐゴシック" pitchFamily="34" charset="-128"/>
                <a:cs typeface="Arial" pitchFamily="34" charset="0"/>
              </a:rPr>
              <a:t>?</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pPr marL="349250" lvl="0" indent="-349250" fontAlgn="base">
              <a:spcBef>
                <a:spcPts val="2000"/>
              </a:spcBef>
              <a:spcAft>
                <a:spcPct val="0"/>
              </a:spcAft>
              <a:buClr>
                <a:srgbClr val="6FB7D7"/>
              </a:buClr>
              <a:buSzPct val="110000"/>
              <a:buFont typeface="Wingdings 2" pitchFamily="18" charset="2"/>
              <a:buChar char=""/>
            </a:pPr>
            <a:r>
              <a:rPr lang="tr-TR" altLang="tr-TR" sz="2400" dirty="0">
                <a:solidFill>
                  <a:srgbClr val="595959"/>
                </a:solidFill>
                <a:latin typeface="+mj-lt"/>
                <a:ea typeface="ＭＳ Ｐゴシック" pitchFamily="34" charset="-128"/>
                <a:cs typeface="Arial" pitchFamily="34" charset="0"/>
              </a:rPr>
              <a:t>Milli geliri 800 milyar doları aşan Türkiye</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de, bu ekonomik faaliyeti çok büyük oranda 3 milyona yakın girişim üstleniyor. Bu girişimlerin neredeyse tamamına yakını ise, küçük ve orta boy işletme olarak tanımlanan KOBİ</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ler ile esnaf ve sanatkarlardan oluşuyor. Yani ülke ekonomisine ilişkin genel büyüklüklerden söz edilirken hep söylenen </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ekonominin yüzde 99</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u KOBİ</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 sözü doğrudur. Bunu Türkiye İstatistik Kurumu (TUİK) rakamları da net bir şekilde ortaya koyuyor.</a:t>
            </a:r>
          </a:p>
          <a:p>
            <a:pPr marL="349250" lvl="0" indent="-349250" fontAlgn="base">
              <a:spcBef>
                <a:spcPts val="2000"/>
              </a:spcBef>
              <a:spcAft>
                <a:spcPct val="0"/>
              </a:spcAft>
              <a:buClr>
                <a:srgbClr val="6FB7D7"/>
              </a:buClr>
              <a:buSzPct val="110000"/>
              <a:buFont typeface="Wingdings 2" pitchFamily="18" charset="2"/>
              <a:buChar char=""/>
            </a:pPr>
            <a:r>
              <a:rPr lang="tr-TR" altLang="tr-TR" sz="2400" dirty="0">
                <a:solidFill>
                  <a:srgbClr val="595959"/>
                </a:solidFill>
                <a:latin typeface="+mj-lt"/>
                <a:ea typeface="ＭＳ Ｐゴシック" pitchFamily="34" charset="-128"/>
                <a:cs typeface="Arial" pitchFamily="34" charset="0"/>
              </a:rPr>
              <a:t> </a:t>
            </a:r>
            <a:r>
              <a:rPr lang="tr-TR" altLang="tr-TR" sz="2400" dirty="0" err="1">
                <a:solidFill>
                  <a:srgbClr val="595959"/>
                </a:solidFill>
                <a:latin typeface="+mj-lt"/>
                <a:ea typeface="ＭＳ Ｐゴシック" pitchFamily="34" charset="-128"/>
                <a:cs typeface="Arial" pitchFamily="34" charset="0"/>
              </a:rPr>
              <a:t>TUİK</a:t>
            </a:r>
            <a:r>
              <a:rPr lang="tr-TR" altLang="en-US" sz="2400" dirty="0" err="1">
                <a:solidFill>
                  <a:srgbClr val="595959"/>
                </a:solidFill>
                <a:latin typeface="+mj-lt"/>
                <a:ea typeface="ＭＳ Ｐゴシック" pitchFamily="34" charset="-128"/>
                <a:cs typeface="Arial" pitchFamily="34" charset="0"/>
              </a:rPr>
              <a:t>’</a:t>
            </a:r>
            <a:r>
              <a:rPr lang="tr-TR" altLang="tr-TR" sz="2400" dirty="0" err="1">
                <a:solidFill>
                  <a:srgbClr val="595959"/>
                </a:solidFill>
                <a:latin typeface="+mj-lt"/>
                <a:ea typeface="ＭＳ Ｐゴシック" pitchFamily="34" charset="-128"/>
                <a:cs typeface="Arial" pitchFamily="34" charset="0"/>
              </a:rPr>
              <a:t>in</a:t>
            </a:r>
            <a:r>
              <a:rPr lang="tr-TR" altLang="tr-TR" sz="2400" dirty="0">
                <a:solidFill>
                  <a:srgbClr val="595959"/>
                </a:solidFill>
                <a:latin typeface="+mj-lt"/>
                <a:ea typeface="ＭＳ Ｐゴシック" pitchFamily="34" charset="-128"/>
                <a:cs typeface="Arial" pitchFamily="34" charset="0"/>
              </a:rPr>
              <a:t> Ekim 2014</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te yayınladığı </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Küçük ve Orta büyüklükteki Girişim İstatistikleri</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 raporuna göre, Türkiye</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de 2012</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de 2 milyon 646 bin 117 girişim faaliyet gösterdi ve bunların yüzde 99.8</a:t>
            </a:r>
            <a:r>
              <a:rPr lang="tr-TR" altLang="en-US" sz="2400" dirty="0">
                <a:solidFill>
                  <a:srgbClr val="595959"/>
                </a:solidFill>
                <a:latin typeface="+mj-lt"/>
                <a:ea typeface="ＭＳ Ｐゴシック" pitchFamily="34" charset="-128"/>
                <a:cs typeface="Arial" pitchFamily="34" charset="0"/>
              </a:rPr>
              <a:t>’</a:t>
            </a:r>
            <a:r>
              <a:rPr lang="tr-TR" altLang="tr-TR" sz="2400" dirty="0">
                <a:solidFill>
                  <a:srgbClr val="595959"/>
                </a:solidFill>
                <a:latin typeface="+mj-lt"/>
                <a:ea typeface="ＭＳ Ｐゴシック" pitchFamily="34" charset="-128"/>
                <a:cs typeface="Arial" pitchFamily="34" charset="0"/>
              </a:rPr>
              <a:t>i KOBİ.</a:t>
            </a:r>
            <a:endParaRPr lang="en-US" altLang="tr-TR" sz="2400" dirty="0">
              <a:solidFill>
                <a:srgbClr val="595959"/>
              </a:solidFill>
              <a:latin typeface="+mj-lt"/>
              <a:ea typeface="ＭＳ Ｐゴシック" pitchFamily="34" charset="-128"/>
              <a:cs typeface="Arial" pitchFamily="34" charset="0"/>
            </a:endParaRPr>
          </a:p>
          <a:p>
            <a:pPr marL="0" indent="0">
              <a:buNone/>
            </a:pPr>
            <a:endParaRPr lang="tr-TR" dirty="0">
              <a:latin typeface="+mj-lt"/>
            </a:endParaRPr>
          </a:p>
        </p:txBody>
      </p:sp>
    </p:spTree>
    <p:extLst>
      <p:ext uri="{BB962C8B-B14F-4D97-AF65-F5344CB8AC3E}">
        <p14:creationId xmlns:p14="http://schemas.microsoft.com/office/powerpoint/2010/main" val="291145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pPr marL="0" lvl="0" indent="0" fontAlgn="base">
              <a:spcBef>
                <a:spcPts val="2000"/>
              </a:spcBef>
              <a:spcAft>
                <a:spcPct val="0"/>
              </a:spcAft>
              <a:buClr>
                <a:srgbClr val="6FB7D7"/>
              </a:buClr>
              <a:buSzPct val="110000"/>
              <a:buNone/>
            </a:pPr>
            <a:r>
              <a:rPr lang="tr-TR" altLang="tr-TR" sz="2400" dirty="0" smtClean="0">
                <a:latin typeface="Arial" pitchFamily="34" charset="0"/>
                <a:ea typeface="ＭＳ Ｐゴシック" pitchFamily="34" charset="-128"/>
                <a:cs typeface="Arial" pitchFamily="34" charset="0"/>
              </a:rPr>
              <a:t> </a:t>
            </a:r>
          </a:p>
          <a:p>
            <a:pPr marL="0" lvl="0" indent="0" fontAlgn="base">
              <a:spcBef>
                <a:spcPts val="2000"/>
              </a:spcBef>
              <a:spcAft>
                <a:spcPct val="0"/>
              </a:spcAft>
              <a:buClr>
                <a:srgbClr val="6FB7D7"/>
              </a:buClr>
              <a:buSzPct val="110000"/>
              <a:buNone/>
            </a:pPr>
            <a:r>
              <a:rPr lang="tr-TR" altLang="tr-TR" sz="2800" dirty="0" smtClean="0">
                <a:latin typeface="+mj-lt"/>
              </a:rPr>
              <a:t>Belli</a:t>
            </a:r>
            <a:r>
              <a:rPr lang="tr-TR" altLang="tr-TR" sz="2800" dirty="0" smtClean="0">
                <a:latin typeface="+mj-lt"/>
                <a:ea typeface="ＭＳ Ｐゴシック" pitchFamily="34" charset="-128"/>
                <a:cs typeface="Arial" pitchFamily="34" charset="0"/>
              </a:rPr>
              <a:t> </a:t>
            </a:r>
            <a:r>
              <a:rPr lang="tr-TR" altLang="tr-TR" sz="2800" dirty="0">
                <a:latin typeface="+mj-lt"/>
                <a:ea typeface="ＭＳ Ｐゴシック" pitchFamily="34" charset="-128"/>
                <a:cs typeface="Arial" pitchFamily="34" charset="0"/>
              </a:rPr>
              <a:t>bir ortamda, dış çevresinden aldığı </a:t>
            </a:r>
            <a:r>
              <a:rPr lang="tr-TR" altLang="tr-TR" sz="2800" dirty="0" smtClean="0">
                <a:latin typeface="+mj-lt"/>
                <a:ea typeface="ＭＳ Ｐゴシック" pitchFamily="34" charset="-128"/>
                <a:cs typeface="Arial" pitchFamily="34" charset="0"/>
              </a:rPr>
              <a:t>girdileri; </a:t>
            </a:r>
            <a:r>
              <a:rPr lang="tr-TR" altLang="tr-TR" sz="2800" dirty="0">
                <a:latin typeface="+mj-lt"/>
                <a:ea typeface="ＭＳ Ｐゴシック" pitchFamily="34" charset="-128"/>
                <a:cs typeface="Arial" pitchFamily="34" charset="0"/>
              </a:rPr>
              <a:t>belirli bilgi, teknoloji ve süreçleri kullanarak; müşterisi olan insanlar için değer ifade eden, pazarı olan mal ve hizmetlere dönüştüren ve bunları pazarda oluşan fiyat üzerinden satan ve bütün bu işlemleri yaparken içinde bulunduğu ortamı oluşturan çevresel</a:t>
            </a:r>
            <a:r>
              <a:rPr lang="tr-TR" altLang="tr-TR" sz="2800" b="1" dirty="0">
                <a:latin typeface="+mj-lt"/>
                <a:ea typeface="ＭＳ Ｐゴシック" pitchFamily="34" charset="-128"/>
                <a:cs typeface="Arial" pitchFamily="34" charset="0"/>
              </a:rPr>
              <a:t> </a:t>
            </a:r>
            <a:r>
              <a:rPr lang="tr-TR" altLang="tr-TR" sz="2800" dirty="0">
                <a:latin typeface="+mj-lt"/>
                <a:ea typeface="ＭＳ Ｐゴシック" pitchFamily="34" charset="-128"/>
                <a:cs typeface="Arial" pitchFamily="34" charset="0"/>
              </a:rPr>
              <a:t>unsurlara zarar vermeyen, ayrı bir kişiliği ve kendine özgü kültürü bulunan, değişen koşullara uyum</a:t>
            </a:r>
            <a:r>
              <a:rPr lang="tr-TR" altLang="tr-TR" sz="2800" b="1" dirty="0">
                <a:latin typeface="+mj-lt"/>
                <a:ea typeface="ＭＳ Ｐゴシック" pitchFamily="34" charset="-128"/>
                <a:cs typeface="Arial" pitchFamily="34" charset="0"/>
              </a:rPr>
              <a:t> </a:t>
            </a:r>
            <a:r>
              <a:rPr lang="tr-TR" altLang="tr-TR" sz="2800" dirty="0">
                <a:latin typeface="+mj-lt"/>
                <a:ea typeface="ＭＳ Ｐゴシック" pitchFamily="34" charset="-128"/>
                <a:cs typeface="Arial" pitchFamily="34" charset="0"/>
              </a:rPr>
              <a:t>göstererek yaşamını sürdüren bir sistem veya sosyal bir </a:t>
            </a:r>
            <a:r>
              <a:rPr lang="tr-TR" altLang="tr-TR" sz="2800" dirty="0" smtClean="0">
                <a:latin typeface="+mj-lt"/>
                <a:ea typeface="ＭＳ Ｐゴシック" pitchFamily="34" charset="-128"/>
                <a:cs typeface="Arial" pitchFamily="34" charset="0"/>
              </a:rPr>
              <a:t>varlıktır.</a:t>
            </a:r>
            <a:endParaRPr lang="tr-TR" altLang="tr-TR" sz="2800" dirty="0">
              <a:latin typeface="+mj-lt"/>
              <a:ea typeface="ＭＳ Ｐゴシック" pitchFamily="34" charset="-128"/>
              <a:cs typeface="Arial" pitchFamily="34" charset="0"/>
            </a:endParaRPr>
          </a:p>
          <a:p>
            <a:pPr marL="0" indent="0">
              <a:buNone/>
            </a:pPr>
            <a:endParaRPr lang="tr-TR" dirty="0">
              <a:solidFill>
                <a:srgbClr val="C00000"/>
              </a:solidFill>
            </a:endParaRPr>
          </a:p>
        </p:txBody>
      </p:sp>
    </p:spTree>
    <p:extLst>
      <p:ext uri="{BB962C8B-B14F-4D97-AF65-F5344CB8AC3E}">
        <p14:creationId xmlns:p14="http://schemas.microsoft.com/office/powerpoint/2010/main" val="187637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ltLang="tr-TR" sz="4600" b="1" dirty="0" err="1">
                <a:solidFill>
                  <a:srgbClr val="FF0000"/>
                </a:solidFill>
                <a:ea typeface="ＭＳ Ｐゴシック" pitchFamily="34" charset="-128"/>
                <a:cs typeface="Arial" pitchFamily="34" charset="0"/>
              </a:rPr>
              <a:t>İşletmelerin</a:t>
            </a:r>
            <a:r>
              <a:rPr lang="en-US" altLang="tr-TR" sz="4600" b="1" dirty="0">
                <a:solidFill>
                  <a:srgbClr val="FF0000"/>
                </a:solidFill>
                <a:ea typeface="ＭＳ Ｐゴシック" pitchFamily="34" charset="-128"/>
                <a:cs typeface="Arial" pitchFamily="34" charset="0"/>
              </a:rPr>
              <a:t> </a:t>
            </a:r>
            <a:r>
              <a:rPr lang="en-US" altLang="tr-TR" sz="4600" b="1" dirty="0" err="1">
                <a:solidFill>
                  <a:srgbClr val="FF0000"/>
                </a:solidFill>
                <a:ea typeface="ＭＳ Ｐゴシック" pitchFamily="34" charset="-128"/>
                <a:cs typeface="Arial" pitchFamily="34" charset="0"/>
              </a:rPr>
              <a:t>sektörel</a:t>
            </a:r>
            <a:r>
              <a:rPr lang="en-US" altLang="tr-TR" sz="4600" b="1" dirty="0">
                <a:solidFill>
                  <a:srgbClr val="FF0000"/>
                </a:solidFill>
                <a:ea typeface="ＭＳ Ｐゴシック" pitchFamily="34" charset="-128"/>
                <a:cs typeface="Arial" pitchFamily="34" charset="0"/>
              </a:rPr>
              <a:t> </a:t>
            </a:r>
            <a:r>
              <a:rPr lang="en-US" altLang="tr-TR" sz="4600" b="1" dirty="0" err="1">
                <a:solidFill>
                  <a:srgbClr val="FF0000"/>
                </a:solidFill>
                <a:ea typeface="ＭＳ Ｐゴシック" pitchFamily="34" charset="-128"/>
                <a:cs typeface="Arial" pitchFamily="34" charset="0"/>
              </a:rPr>
              <a:t>dağılımı</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pPr marL="0" lvl="0" indent="0" fontAlgn="base">
              <a:spcBef>
                <a:spcPts val="2000"/>
              </a:spcBef>
              <a:spcAft>
                <a:spcPct val="0"/>
              </a:spcAft>
              <a:buClr>
                <a:srgbClr val="6FB7D7"/>
              </a:buClr>
              <a:buSzPct val="110000"/>
              <a:buNone/>
            </a:pPr>
            <a:r>
              <a:rPr lang="tr-TR" altLang="tr-TR" sz="2400" dirty="0">
                <a:solidFill>
                  <a:srgbClr val="595959"/>
                </a:solidFill>
                <a:latin typeface="Arial" pitchFamily="34" charset="0"/>
                <a:ea typeface="ＭＳ Ｐゴシック" pitchFamily="34" charset="-128"/>
                <a:cs typeface="Arial" pitchFamily="34" charset="0"/>
              </a:rPr>
              <a:t>2014 yılı Haziran ayında </a:t>
            </a:r>
            <a:r>
              <a:rPr lang="tr-TR" altLang="tr-TR" sz="2400" dirty="0" err="1">
                <a:solidFill>
                  <a:srgbClr val="595959"/>
                </a:solidFill>
                <a:latin typeface="Arial" pitchFamily="34" charset="0"/>
                <a:ea typeface="ＭＳ Ｐゴシック" pitchFamily="34" charset="-128"/>
                <a:cs typeface="Arial" pitchFamily="34" charset="0"/>
              </a:rPr>
              <a:t>ülkemizde</a:t>
            </a:r>
            <a:r>
              <a:rPr lang="tr-TR" altLang="tr-TR" sz="2400" dirty="0">
                <a:solidFill>
                  <a:srgbClr val="595959"/>
                </a:solidFill>
                <a:latin typeface="Arial" pitchFamily="34" charset="0"/>
                <a:ea typeface="ＭＳ Ｐゴシック" pitchFamily="34" charset="-128"/>
                <a:cs typeface="Arial" pitchFamily="34" charset="0"/>
              </a:rPr>
              <a:t> kurulan toplam 4.851 işletmenin; </a:t>
            </a:r>
            <a:endParaRPr lang="en-US" altLang="tr-TR" sz="2400" dirty="0">
              <a:solidFill>
                <a:srgbClr val="595959"/>
              </a:solidFill>
              <a:latin typeface="Arial" pitchFamily="34" charset="0"/>
              <a:ea typeface="ＭＳ Ｐゴシック" pitchFamily="34" charset="-128"/>
              <a:cs typeface="Arial" pitchFamily="34" charset="0"/>
            </a:endParaRPr>
          </a:p>
          <a:p>
            <a:pPr marL="0" lvl="0" indent="0" fontAlgn="base">
              <a:spcBef>
                <a:spcPts val="2000"/>
              </a:spcBef>
              <a:spcAft>
                <a:spcPct val="0"/>
              </a:spcAft>
              <a:buClr>
                <a:srgbClr val="6FB7D7"/>
              </a:buClr>
              <a:buSzPct val="110000"/>
              <a:buNone/>
            </a:pPr>
            <a:r>
              <a:rPr lang="tr-TR" altLang="tr-TR" sz="2400" dirty="0">
                <a:solidFill>
                  <a:srgbClr val="595959"/>
                </a:solidFill>
                <a:latin typeface="Arial" pitchFamily="34" charset="0"/>
                <a:ea typeface="ＭＳ Ｐゴシック" pitchFamily="34" charset="-128"/>
                <a:cs typeface="Arial" pitchFamily="34" charset="0"/>
                <a:sym typeface="Symbol" pitchFamily="18" charset="2"/>
              </a:rPr>
              <a:t></a:t>
            </a:r>
            <a:r>
              <a:rPr lang="tr-TR" altLang="tr-TR" sz="2400" dirty="0">
                <a:solidFill>
                  <a:srgbClr val="595959"/>
                </a:solidFill>
                <a:latin typeface="Arial" pitchFamily="34" charset="0"/>
                <a:ea typeface="ＭＳ Ｐゴシック" pitchFamily="34" charset="-128"/>
                <a:cs typeface="Arial" pitchFamily="34" charset="0"/>
              </a:rPr>
              <a:t>  1.338</a:t>
            </a:r>
            <a:r>
              <a:rPr lang="tr-TR" altLang="en-US" sz="2400" dirty="0">
                <a:solidFill>
                  <a:srgbClr val="595959"/>
                </a:solidFill>
                <a:latin typeface="Arial" pitchFamily="34" charset="0"/>
                <a:ea typeface="ＭＳ Ｐゴシック" pitchFamily="34" charset="-128"/>
                <a:cs typeface="Arial" pitchFamily="34" charset="0"/>
              </a:rPr>
              <a:t>’</a:t>
            </a:r>
            <a:r>
              <a:rPr lang="tr-TR" altLang="tr-TR" sz="2400" dirty="0">
                <a:solidFill>
                  <a:srgbClr val="595959"/>
                </a:solidFill>
                <a:latin typeface="Arial" pitchFamily="34" charset="0"/>
                <a:ea typeface="ＭＳ Ｐゴシック" pitchFamily="34" charset="-128"/>
                <a:cs typeface="Arial" pitchFamily="34" charset="0"/>
              </a:rPr>
              <a:t>i Toptan ve Perakende </a:t>
            </a:r>
            <a:endParaRPr lang="en-US" altLang="tr-TR" sz="2400" dirty="0">
              <a:solidFill>
                <a:srgbClr val="595959"/>
              </a:solidFill>
              <a:latin typeface="Arial" pitchFamily="34" charset="0"/>
              <a:ea typeface="ＭＳ Ｐゴシック" pitchFamily="34" charset="-128"/>
              <a:cs typeface="Arial" pitchFamily="34" charset="0"/>
            </a:endParaRPr>
          </a:p>
          <a:p>
            <a:pPr marL="0" lvl="0" indent="0" fontAlgn="base">
              <a:spcBef>
                <a:spcPts val="2000"/>
              </a:spcBef>
              <a:spcAft>
                <a:spcPct val="0"/>
              </a:spcAft>
              <a:buClr>
                <a:srgbClr val="6FB7D7"/>
              </a:buClr>
              <a:buSzPct val="110000"/>
              <a:buNone/>
            </a:pPr>
            <a:r>
              <a:rPr lang="tr-TR" altLang="tr-TR" sz="2400" dirty="0">
                <a:solidFill>
                  <a:srgbClr val="595959"/>
                </a:solidFill>
                <a:latin typeface="Arial" pitchFamily="34" charset="0"/>
                <a:ea typeface="ＭＳ Ｐゴシック" pitchFamily="34" charset="-128"/>
                <a:cs typeface="Arial" pitchFamily="34" charset="0"/>
              </a:rPr>
              <a:t>Ticaret </a:t>
            </a:r>
            <a:r>
              <a:rPr lang="tr-TR" altLang="tr-TR" sz="2400" dirty="0" err="1">
                <a:solidFill>
                  <a:srgbClr val="595959"/>
                </a:solidFill>
                <a:latin typeface="Arial" pitchFamily="34" charset="0"/>
                <a:ea typeface="ＭＳ Ｐゴシック" pitchFamily="34" charset="-128"/>
                <a:cs typeface="Arial" pitchFamily="34" charset="0"/>
              </a:rPr>
              <a:t>Sektöründe</a:t>
            </a:r>
            <a:r>
              <a:rPr lang="tr-TR" altLang="tr-TR" sz="2400" dirty="0">
                <a:solidFill>
                  <a:srgbClr val="595959"/>
                </a:solidFill>
                <a:latin typeface="Arial" pitchFamily="34" charset="0"/>
                <a:ea typeface="ＭＳ Ｐゴシック" pitchFamily="34" charset="-128"/>
                <a:cs typeface="Arial" pitchFamily="34" charset="0"/>
              </a:rPr>
              <a:t>, </a:t>
            </a:r>
            <a:endParaRPr lang="en-US" altLang="tr-TR" sz="2400" dirty="0">
              <a:solidFill>
                <a:srgbClr val="595959"/>
              </a:solidFill>
              <a:latin typeface="Arial" pitchFamily="34" charset="0"/>
              <a:ea typeface="ＭＳ Ｐゴシック" pitchFamily="34" charset="-128"/>
              <a:cs typeface="Arial" pitchFamily="34" charset="0"/>
            </a:endParaRPr>
          </a:p>
          <a:p>
            <a:pPr marL="0" lvl="0" indent="0" fontAlgn="base">
              <a:spcBef>
                <a:spcPts val="2000"/>
              </a:spcBef>
              <a:spcAft>
                <a:spcPct val="0"/>
              </a:spcAft>
              <a:buClr>
                <a:srgbClr val="6FB7D7"/>
              </a:buClr>
              <a:buSzPct val="110000"/>
              <a:buNone/>
            </a:pPr>
            <a:r>
              <a:rPr lang="tr-TR" altLang="tr-TR" sz="2400" dirty="0">
                <a:solidFill>
                  <a:srgbClr val="595959"/>
                </a:solidFill>
                <a:latin typeface="Arial" pitchFamily="34" charset="0"/>
                <a:ea typeface="ＭＳ Ｐゴシック" pitchFamily="34" charset="-128"/>
                <a:cs typeface="Arial" pitchFamily="34" charset="0"/>
                <a:sym typeface="Symbol" pitchFamily="18" charset="2"/>
              </a:rPr>
              <a:t></a:t>
            </a:r>
            <a:r>
              <a:rPr lang="tr-TR" altLang="tr-TR" sz="2400" dirty="0">
                <a:solidFill>
                  <a:srgbClr val="595959"/>
                </a:solidFill>
                <a:latin typeface="Arial" pitchFamily="34" charset="0"/>
                <a:ea typeface="ＭＳ Ｐゴシック" pitchFamily="34" charset="-128"/>
                <a:cs typeface="Arial" pitchFamily="34" charset="0"/>
              </a:rPr>
              <a:t>  879</a:t>
            </a:r>
            <a:r>
              <a:rPr lang="tr-TR" altLang="en-US" sz="2400" dirty="0">
                <a:solidFill>
                  <a:srgbClr val="595959"/>
                </a:solidFill>
                <a:latin typeface="Arial" pitchFamily="34" charset="0"/>
                <a:ea typeface="ＭＳ Ｐゴシック" pitchFamily="34" charset="-128"/>
                <a:cs typeface="Arial" pitchFamily="34" charset="0"/>
              </a:rPr>
              <a:t>’</a:t>
            </a:r>
            <a:r>
              <a:rPr lang="tr-TR" altLang="tr-TR" sz="2400" dirty="0">
                <a:solidFill>
                  <a:srgbClr val="595959"/>
                </a:solidFill>
                <a:latin typeface="Arial" pitchFamily="34" charset="0"/>
                <a:ea typeface="ＭＳ Ｐゴシック" pitchFamily="34" charset="-128"/>
                <a:cs typeface="Arial" pitchFamily="34" charset="0"/>
              </a:rPr>
              <a:t>u </a:t>
            </a:r>
            <a:r>
              <a:rPr lang="tr-TR" altLang="tr-TR" sz="2400" dirty="0" err="1">
                <a:solidFill>
                  <a:srgbClr val="595959"/>
                </a:solidFill>
                <a:latin typeface="Arial" pitchFamily="34" charset="0"/>
                <a:ea typeface="ＭＳ Ｐゴシック" pitchFamily="34" charset="-128"/>
                <a:cs typeface="Arial" pitchFamily="34" charset="0"/>
              </a:rPr>
              <a:t>İnşaat</a:t>
            </a:r>
            <a:r>
              <a:rPr lang="tr-TR" altLang="tr-TR" sz="2400" dirty="0">
                <a:solidFill>
                  <a:srgbClr val="595959"/>
                </a:solidFill>
                <a:latin typeface="Arial" pitchFamily="34" charset="0"/>
                <a:ea typeface="ＭＳ Ｐゴシック" pitchFamily="34" charset="-128"/>
                <a:cs typeface="Arial" pitchFamily="34" charset="0"/>
              </a:rPr>
              <a:t> </a:t>
            </a:r>
            <a:r>
              <a:rPr lang="tr-TR" altLang="tr-TR" sz="2400" dirty="0" err="1">
                <a:solidFill>
                  <a:srgbClr val="595959"/>
                </a:solidFill>
                <a:latin typeface="Arial" pitchFamily="34" charset="0"/>
                <a:ea typeface="ＭＳ Ｐゴシック" pitchFamily="34" charset="-128"/>
                <a:cs typeface="Arial" pitchFamily="34" charset="0"/>
              </a:rPr>
              <a:t>Sektöründe</a:t>
            </a:r>
            <a:r>
              <a:rPr lang="tr-TR" altLang="tr-TR" sz="2400" dirty="0">
                <a:solidFill>
                  <a:srgbClr val="595959"/>
                </a:solidFill>
                <a:latin typeface="Arial" pitchFamily="34" charset="0"/>
                <a:ea typeface="ＭＳ Ｐゴシック" pitchFamily="34" charset="-128"/>
                <a:cs typeface="Arial" pitchFamily="34" charset="0"/>
              </a:rPr>
              <a:t>, </a:t>
            </a:r>
            <a:endParaRPr lang="en-US" altLang="tr-TR" sz="2400" dirty="0">
              <a:solidFill>
                <a:srgbClr val="595959"/>
              </a:solidFill>
              <a:latin typeface="Arial" pitchFamily="34" charset="0"/>
              <a:ea typeface="ＭＳ Ｐゴシック" pitchFamily="34" charset="-128"/>
              <a:cs typeface="Arial" pitchFamily="34" charset="0"/>
            </a:endParaRPr>
          </a:p>
          <a:p>
            <a:pPr marL="0" lvl="0" indent="0" fontAlgn="base">
              <a:spcBef>
                <a:spcPts val="2000"/>
              </a:spcBef>
              <a:spcAft>
                <a:spcPct val="0"/>
              </a:spcAft>
              <a:buClr>
                <a:srgbClr val="6FB7D7"/>
              </a:buClr>
              <a:buSzPct val="110000"/>
              <a:buNone/>
            </a:pPr>
            <a:r>
              <a:rPr lang="tr-TR" altLang="tr-TR" sz="2400" dirty="0">
                <a:solidFill>
                  <a:srgbClr val="595959"/>
                </a:solidFill>
                <a:latin typeface="Arial" pitchFamily="34" charset="0"/>
                <a:ea typeface="ＭＳ Ｐゴシック" pitchFamily="34" charset="-128"/>
                <a:cs typeface="Arial" pitchFamily="34" charset="0"/>
                <a:sym typeface="Symbol" pitchFamily="18" charset="2"/>
              </a:rPr>
              <a:t></a:t>
            </a:r>
            <a:r>
              <a:rPr lang="tr-TR" altLang="tr-TR" sz="2400" dirty="0">
                <a:solidFill>
                  <a:srgbClr val="595959"/>
                </a:solidFill>
                <a:latin typeface="Arial" pitchFamily="34" charset="0"/>
                <a:ea typeface="ＭＳ Ｐゴシック" pitchFamily="34" charset="-128"/>
                <a:cs typeface="Arial" pitchFamily="34" charset="0"/>
              </a:rPr>
              <a:t>  688</a:t>
            </a:r>
            <a:r>
              <a:rPr lang="tr-TR" altLang="en-US" sz="2400" dirty="0">
                <a:solidFill>
                  <a:srgbClr val="595959"/>
                </a:solidFill>
                <a:latin typeface="Arial" pitchFamily="34" charset="0"/>
                <a:ea typeface="ＭＳ Ｐゴシック" pitchFamily="34" charset="-128"/>
                <a:cs typeface="Arial" pitchFamily="34" charset="0"/>
              </a:rPr>
              <a:t>’</a:t>
            </a:r>
            <a:r>
              <a:rPr lang="tr-TR" altLang="tr-TR" sz="2400" dirty="0">
                <a:solidFill>
                  <a:srgbClr val="595959"/>
                </a:solidFill>
                <a:latin typeface="Arial" pitchFamily="34" charset="0"/>
                <a:ea typeface="ＭＳ Ｐゴシック" pitchFamily="34" charset="-128"/>
                <a:cs typeface="Arial" pitchFamily="34" charset="0"/>
              </a:rPr>
              <a:t>i </a:t>
            </a:r>
            <a:r>
              <a:rPr lang="tr-TR" altLang="tr-TR" sz="2400" dirty="0" err="1">
                <a:solidFill>
                  <a:srgbClr val="595959"/>
                </a:solidFill>
                <a:latin typeface="Arial" pitchFamily="34" charset="0"/>
                <a:ea typeface="ＭＳ Ｐゴシック" pitchFamily="34" charset="-128"/>
                <a:cs typeface="Arial" pitchFamily="34" charset="0"/>
              </a:rPr>
              <a:t>İmalat</a:t>
            </a:r>
            <a:r>
              <a:rPr lang="tr-TR" altLang="tr-TR" sz="2400" dirty="0">
                <a:solidFill>
                  <a:srgbClr val="595959"/>
                </a:solidFill>
                <a:latin typeface="Arial" pitchFamily="34" charset="0"/>
                <a:ea typeface="ＭＳ Ｐゴシック" pitchFamily="34" charset="-128"/>
                <a:cs typeface="Arial" pitchFamily="34" charset="0"/>
              </a:rPr>
              <a:t> </a:t>
            </a:r>
            <a:r>
              <a:rPr lang="tr-TR" altLang="tr-TR" sz="2400" dirty="0" err="1">
                <a:solidFill>
                  <a:srgbClr val="595959"/>
                </a:solidFill>
                <a:latin typeface="Arial" pitchFamily="34" charset="0"/>
                <a:ea typeface="ＭＳ Ｐゴシック" pitchFamily="34" charset="-128"/>
                <a:cs typeface="Arial" pitchFamily="34" charset="0"/>
              </a:rPr>
              <a:t>Sektöründe</a:t>
            </a:r>
            <a:r>
              <a:rPr lang="tr-TR" altLang="tr-TR" sz="2400" dirty="0">
                <a:solidFill>
                  <a:srgbClr val="595959"/>
                </a:solidFill>
                <a:latin typeface="Arial" pitchFamily="34" charset="0"/>
                <a:ea typeface="ＭＳ Ｐゴシック" pitchFamily="34" charset="-128"/>
                <a:cs typeface="Arial" pitchFamily="34" charset="0"/>
              </a:rPr>
              <a:t>, </a:t>
            </a:r>
            <a:endParaRPr lang="en-US" altLang="tr-TR" sz="2400" dirty="0">
              <a:solidFill>
                <a:srgbClr val="595959"/>
              </a:solidFill>
              <a:latin typeface="Arial" pitchFamily="34" charset="0"/>
              <a:ea typeface="ＭＳ Ｐゴシック" pitchFamily="34" charset="-128"/>
              <a:cs typeface="Arial" pitchFamily="34" charset="0"/>
            </a:endParaRPr>
          </a:p>
          <a:p>
            <a:pPr marL="0" lvl="0" indent="0" fontAlgn="base">
              <a:spcBef>
                <a:spcPts val="2000"/>
              </a:spcBef>
              <a:spcAft>
                <a:spcPct val="0"/>
              </a:spcAft>
              <a:buClr>
                <a:srgbClr val="6FB7D7"/>
              </a:buClr>
              <a:buSzPct val="110000"/>
              <a:buNone/>
            </a:pPr>
            <a:r>
              <a:rPr lang="tr-TR" altLang="tr-TR" sz="2400" dirty="0">
                <a:solidFill>
                  <a:srgbClr val="595959"/>
                </a:solidFill>
                <a:latin typeface="Arial" pitchFamily="34" charset="0"/>
                <a:ea typeface="ＭＳ Ｐゴシック" pitchFamily="34" charset="-128"/>
                <a:cs typeface="Arial" pitchFamily="34" charset="0"/>
                <a:sym typeface="Symbol" pitchFamily="18" charset="2"/>
              </a:rPr>
              <a:t></a:t>
            </a:r>
            <a:r>
              <a:rPr lang="tr-TR" altLang="tr-TR" sz="2400" dirty="0">
                <a:solidFill>
                  <a:srgbClr val="595959"/>
                </a:solidFill>
                <a:latin typeface="Arial" pitchFamily="34" charset="0"/>
                <a:ea typeface="ＭＳ Ｐゴシック" pitchFamily="34" charset="-128"/>
                <a:cs typeface="Arial" pitchFamily="34" charset="0"/>
              </a:rPr>
              <a:t>  420</a:t>
            </a:r>
            <a:r>
              <a:rPr lang="tr-TR" altLang="en-US" sz="2400" dirty="0">
                <a:solidFill>
                  <a:srgbClr val="595959"/>
                </a:solidFill>
                <a:latin typeface="Arial" pitchFamily="34" charset="0"/>
                <a:ea typeface="ＭＳ Ｐゴシック" pitchFamily="34" charset="-128"/>
                <a:cs typeface="Arial" pitchFamily="34" charset="0"/>
              </a:rPr>
              <a:t>’</a:t>
            </a:r>
            <a:r>
              <a:rPr lang="tr-TR" altLang="tr-TR" sz="2400" dirty="0">
                <a:solidFill>
                  <a:srgbClr val="595959"/>
                </a:solidFill>
                <a:latin typeface="Arial" pitchFamily="34" charset="0"/>
                <a:ea typeface="ＭＳ Ｐゴシック" pitchFamily="34" charset="-128"/>
                <a:cs typeface="Arial" pitchFamily="34" charset="0"/>
              </a:rPr>
              <a:t>si Mesleki, Bilimsel ve Teknik Faaliyetler, </a:t>
            </a:r>
            <a:endParaRPr lang="en-US" altLang="tr-TR" sz="2400" dirty="0">
              <a:solidFill>
                <a:srgbClr val="595959"/>
              </a:solidFill>
              <a:latin typeface="Arial" pitchFamily="34" charset="0"/>
              <a:ea typeface="ＭＳ Ｐゴシック" pitchFamily="34" charset="-128"/>
              <a:cs typeface="Arial" pitchFamily="34" charset="0"/>
            </a:endParaRPr>
          </a:p>
          <a:p>
            <a:pPr marL="0" lvl="0" indent="0" fontAlgn="base">
              <a:spcBef>
                <a:spcPts val="2000"/>
              </a:spcBef>
              <a:spcAft>
                <a:spcPct val="0"/>
              </a:spcAft>
              <a:buClr>
                <a:srgbClr val="6FB7D7"/>
              </a:buClr>
              <a:buSzPct val="110000"/>
              <a:buNone/>
            </a:pPr>
            <a:r>
              <a:rPr lang="tr-TR" altLang="tr-TR" sz="2400" dirty="0">
                <a:solidFill>
                  <a:srgbClr val="595959"/>
                </a:solidFill>
                <a:latin typeface="Arial" pitchFamily="34" charset="0"/>
                <a:ea typeface="ＭＳ Ｐゴシック" pitchFamily="34" charset="-128"/>
                <a:cs typeface="Arial" pitchFamily="34" charset="0"/>
                <a:sym typeface="Symbol" pitchFamily="18" charset="2"/>
              </a:rPr>
              <a:t></a:t>
            </a:r>
            <a:r>
              <a:rPr lang="tr-TR" altLang="tr-TR" sz="2400" dirty="0">
                <a:solidFill>
                  <a:srgbClr val="595959"/>
                </a:solidFill>
                <a:latin typeface="Arial" pitchFamily="34" charset="0"/>
                <a:ea typeface="ＭＳ Ｐゴシック" pitchFamily="34" charset="-128"/>
                <a:cs typeface="Arial" pitchFamily="34" charset="0"/>
              </a:rPr>
              <a:t>  251</a:t>
            </a:r>
            <a:r>
              <a:rPr lang="tr-TR" altLang="en-US" sz="2400" dirty="0">
                <a:solidFill>
                  <a:srgbClr val="595959"/>
                </a:solidFill>
                <a:latin typeface="Arial" pitchFamily="34" charset="0"/>
                <a:ea typeface="ＭＳ Ｐゴシック" pitchFamily="34" charset="-128"/>
                <a:cs typeface="Arial" pitchFamily="34" charset="0"/>
              </a:rPr>
              <a:t>’</a:t>
            </a:r>
            <a:r>
              <a:rPr lang="tr-TR" altLang="tr-TR" sz="2400" dirty="0">
                <a:solidFill>
                  <a:srgbClr val="595959"/>
                </a:solidFill>
                <a:latin typeface="Arial" pitchFamily="34" charset="0"/>
                <a:ea typeface="ＭＳ Ｐゴシック" pitchFamily="34" charset="-128"/>
                <a:cs typeface="Arial" pitchFamily="34" charset="0"/>
              </a:rPr>
              <a:t>i </a:t>
            </a:r>
            <a:r>
              <a:rPr lang="tr-TR" altLang="tr-TR" sz="2400" dirty="0" err="1">
                <a:solidFill>
                  <a:srgbClr val="595959"/>
                </a:solidFill>
                <a:latin typeface="Arial" pitchFamily="34" charset="0"/>
                <a:ea typeface="ＭＳ Ｐゴシック" pitchFamily="34" charset="-128"/>
                <a:cs typeface="Arial" pitchFamily="34" charset="0"/>
              </a:rPr>
              <a:t>Ulaştırma</a:t>
            </a:r>
            <a:r>
              <a:rPr lang="tr-TR" altLang="tr-TR" sz="2400" dirty="0">
                <a:solidFill>
                  <a:srgbClr val="595959"/>
                </a:solidFill>
                <a:latin typeface="Arial" pitchFamily="34" charset="0"/>
                <a:ea typeface="ＭＳ Ｐゴシック" pitchFamily="34" charset="-128"/>
                <a:cs typeface="Arial" pitchFamily="34" charset="0"/>
              </a:rPr>
              <a:t> ve Depolama alanında </a:t>
            </a:r>
            <a:r>
              <a:rPr lang="tr-TR" altLang="tr-TR" sz="2400" dirty="0" err="1">
                <a:solidFill>
                  <a:srgbClr val="595959"/>
                </a:solidFill>
                <a:latin typeface="Arial" pitchFamily="34" charset="0"/>
                <a:ea typeface="ＭＳ Ｐゴシック" pitchFamily="34" charset="-128"/>
                <a:cs typeface="Arial" pitchFamily="34" charset="0"/>
              </a:rPr>
              <a:t>kurulmuştur</a:t>
            </a:r>
            <a:r>
              <a:rPr lang="tr-TR" altLang="tr-TR" sz="2400" dirty="0">
                <a:solidFill>
                  <a:srgbClr val="595959"/>
                </a:solidFill>
                <a:latin typeface="Arial" pitchFamily="34" charset="0"/>
                <a:ea typeface="ＭＳ Ｐゴシック" pitchFamily="34" charset="-128"/>
                <a:cs typeface="Arial" pitchFamily="34" charset="0"/>
              </a:rPr>
              <a:t>. </a:t>
            </a:r>
            <a:endParaRPr lang="en-US" altLang="tr-TR" sz="2400" dirty="0">
              <a:solidFill>
                <a:srgbClr val="595959"/>
              </a:solidFill>
              <a:latin typeface="Arial" pitchFamily="34" charset="0"/>
              <a:ea typeface="ＭＳ Ｐゴシック" pitchFamily="34" charset="-128"/>
              <a:cs typeface="Arial" pitchFamily="34" charset="0"/>
            </a:endParaRPr>
          </a:p>
          <a:p>
            <a:pPr marL="0" lvl="0" indent="0" fontAlgn="base">
              <a:spcBef>
                <a:spcPts val="2000"/>
              </a:spcBef>
              <a:spcAft>
                <a:spcPct val="0"/>
              </a:spcAft>
              <a:buClr>
                <a:srgbClr val="6FB7D7"/>
              </a:buClr>
              <a:buSzPct val="110000"/>
              <a:buNone/>
            </a:pPr>
            <a:endParaRPr lang="en-US" altLang="tr-TR" sz="2400" dirty="0">
              <a:solidFill>
                <a:srgbClr val="595959"/>
              </a:solidFill>
              <a:latin typeface="News Gothic MT"/>
              <a:ea typeface="ＭＳ Ｐゴシック" pitchFamily="34" charset="-128"/>
            </a:endParaRPr>
          </a:p>
          <a:p>
            <a:pPr marL="0" indent="0">
              <a:buNone/>
            </a:pPr>
            <a:endParaRPr lang="tr-TR" dirty="0"/>
          </a:p>
        </p:txBody>
      </p:sp>
    </p:spTree>
    <p:extLst>
      <p:ext uri="{BB962C8B-B14F-4D97-AF65-F5344CB8AC3E}">
        <p14:creationId xmlns:p14="http://schemas.microsoft.com/office/powerpoint/2010/main" val="301471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64096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92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5937523"/>
          </a:xfrm>
        </p:spPr>
        <p:txBody>
          <a:bodyPr>
            <a:normAutofit fontScale="85000" lnSpcReduction="10000"/>
          </a:bodyPr>
          <a:lstStyle/>
          <a:p>
            <a:pPr marL="0" lvl="0" indent="0" algn="just" fontAlgn="base">
              <a:lnSpc>
                <a:spcPct val="160000"/>
              </a:lnSpc>
              <a:spcAft>
                <a:spcPct val="0"/>
              </a:spcAft>
              <a:buClr>
                <a:srgbClr val="6FB7D7"/>
              </a:buClr>
              <a:buSzPct val="110000"/>
              <a:buNone/>
            </a:pPr>
            <a:r>
              <a:rPr lang="tr-TR" altLang="tr-TR" sz="3000" b="1" dirty="0">
                <a:solidFill>
                  <a:srgbClr val="C00000"/>
                </a:solidFill>
              </a:rPr>
              <a:t>Kar amaçlı veya kar amacı olmayan işletmeler olarak ikiye ayrılır. </a:t>
            </a:r>
          </a:p>
          <a:p>
            <a:pPr algn="just" fontAlgn="base">
              <a:lnSpc>
                <a:spcPct val="160000"/>
              </a:lnSpc>
              <a:spcAft>
                <a:spcPct val="0"/>
              </a:spcAft>
              <a:buClr>
                <a:srgbClr val="6FB7D7"/>
              </a:buClr>
              <a:buSzPct val="110000"/>
            </a:pPr>
            <a:r>
              <a:rPr lang="tr-TR" altLang="tr-TR" sz="3000" dirty="0"/>
              <a:t>Kar amaçlı işletmeler: Bakkal, süpermarket, fabrikalar, ticari bankalar </a:t>
            </a:r>
            <a:r>
              <a:rPr lang="tr-TR" altLang="tr-TR" sz="3000" dirty="0" err="1"/>
              <a:t>vb</a:t>
            </a:r>
            <a:r>
              <a:rPr lang="tr-TR" altLang="tr-TR" sz="3000" dirty="0"/>
              <a:t> </a:t>
            </a:r>
          </a:p>
          <a:p>
            <a:pPr algn="just" fontAlgn="base">
              <a:lnSpc>
                <a:spcPct val="160000"/>
              </a:lnSpc>
              <a:spcAft>
                <a:spcPct val="0"/>
              </a:spcAft>
              <a:buClr>
                <a:srgbClr val="6FB7D7"/>
              </a:buClr>
              <a:buSzPct val="110000"/>
            </a:pPr>
            <a:r>
              <a:rPr lang="tr-TR" altLang="tr-TR" sz="3000" dirty="0"/>
              <a:t>Kar amacı gütmeyen işletmeler: Kızılay, Devlet Demir Yolları, Üniversiteler, Belediyeler, Sanayi Odaları, </a:t>
            </a:r>
            <a:r>
              <a:rPr lang="tr-TR" altLang="tr-TR" sz="3000" dirty="0" err="1"/>
              <a:t>vb</a:t>
            </a:r>
            <a:endParaRPr lang="tr-TR" altLang="tr-TR" sz="3000" dirty="0"/>
          </a:p>
          <a:p>
            <a:pPr algn="just" fontAlgn="base">
              <a:lnSpc>
                <a:spcPct val="160000"/>
              </a:lnSpc>
              <a:spcAft>
                <a:spcPct val="0"/>
              </a:spcAft>
              <a:buClr>
                <a:srgbClr val="6FB7D7"/>
              </a:buClr>
              <a:buSzPct val="110000"/>
            </a:pPr>
            <a:r>
              <a:rPr lang="tr-TR" altLang="tr-TR" sz="3000" dirty="0"/>
              <a:t>Kar amacı gütmeyen işletmelerin amacı; kamu hizmeti üreterek toplumun eğitim, sağlık, güvenlik, altyapı ve diğer temel ihtiyaçlarını en üst düzeyde karşılamaktır.</a:t>
            </a:r>
          </a:p>
          <a:p>
            <a:pPr marL="0" indent="0" algn="just">
              <a:lnSpc>
                <a:spcPct val="150000"/>
              </a:lnSpc>
              <a:buNone/>
            </a:pPr>
            <a:endParaRPr lang="tr-TR" dirty="0"/>
          </a:p>
        </p:txBody>
      </p:sp>
    </p:spTree>
    <p:extLst>
      <p:ext uri="{BB962C8B-B14F-4D97-AF65-F5344CB8AC3E}">
        <p14:creationId xmlns:p14="http://schemas.microsoft.com/office/powerpoint/2010/main" val="155707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a:bodyPr>
          <a:lstStyle/>
          <a:p>
            <a:pPr marL="0" indent="0" algn="ctr">
              <a:buNone/>
            </a:pPr>
            <a:r>
              <a:rPr lang="tr-TR" sz="4400" b="1" dirty="0" smtClean="0">
                <a:solidFill>
                  <a:srgbClr val="C00000"/>
                </a:solidFill>
              </a:rPr>
              <a:t>Temel İşletme Fonksiyonları</a:t>
            </a:r>
          </a:p>
          <a:p>
            <a:pPr marL="0" indent="0" algn="ctr">
              <a:buNone/>
            </a:pPr>
            <a:endParaRPr lang="tr-TR" sz="4400" b="1" dirty="0" smtClean="0"/>
          </a:p>
          <a:p>
            <a:r>
              <a:rPr lang="tr-TR" sz="4400" dirty="0" smtClean="0"/>
              <a:t>Üretim</a:t>
            </a:r>
          </a:p>
          <a:p>
            <a:r>
              <a:rPr lang="tr-TR" sz="4400" dirty="0" smtClean="0"/>
              <a:t>Pazarlama</a:t>
            </a:r>
          </a:p>
          <a:p>
            <a:r>
              <a:rPr lang="tr-TR" sz="4400" dirty="0" smtClean="0"/>
              <a:t>Finansman</a:t>
            </a:r>
          </a:p>
          <a:p>
            <a:r>
              <a:rPr lang="tr-TR" sz="4400" dirty="0" smtClean="0"/>
              <a:t>İnsan Kaynakları</a:t>
            </a:r>
            <a:endParaRPr lang="tr-TR" sz="4400" dirty="0"/>
          </a:p>
        </p:txBody>
      </p:sp>
      <p:pic>
        <p:nvPicPr>
          <p:cNvPr id="4" name="Picture 4" descr="BD0666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709742"/>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74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İşletme amaçları</a:t>
            </a:r>
          </a:p>
          <a:p>
            <a:pPr marL="457200" lvl="0" indent="-457200" fontAlgn="base">
              <a:spcBef>
                <a:spcPts val="2000"/>
              </a:spcBef>
              <a:spcAft>
                <a:spcPct val="0"/>
              </a:spcAft>
              <a:buClr>
                <a:srgbClr val="6FB7D7"/>
              </a:buClr>
              <a:buSzPct val="110000"/>
              <a:buFontTx/>
              <a:buChar char="•"/>
            </a:pPr>
            <a:r>
              <a:rPr lang="tr-TR" altLang="tr-TR" sz="2800" dirty="0">
                <a:solidFill>
                  <a:srgbClr val="C00000"/>
                </a:solidFill>
                <a:latin typeface="+mj-lt"/>
                <a:ea typeface="ＭＳ Ｐゴシック" pitchFamily="34" charset="-128"/>
              </a:rPr>
              <a:t>Uzun dönemde kar elde etmek</a:t>
            </a:r>
          </a:p>
          <a:p>
            <a:pPr marL="457200" lvl="0" indent="-457200" fontAlgn="base">
              <a:spcBef>
                <a:spcPts val="2000"/>
              </a:spcBef>
              <a:spcAft>
                <a:spcPct val="0"/>
              </a:spcAft>
              <a:buClr>
                <a:srgbClr val="6FB7D7"/>
              </a:buClr>
              <a:buSzPct val="110000"/>
              <a:buFontTx/>
              <a:buChar char="•"/>
            </a:pPr>
            <a:r>
              <a:rPr lang="tr-TR" altLang="tr-TR" sz="2800" dirty="0">
                <a:solidFill>
                  <a:srgbClr val="C00000"/>
                </a:solidFill>
                <a:latin typeface="+mj-lt"/>
                <a:ea typeface="ＭＳ Ｐゴシック" pitchFamily="34" charset="-128"/>
              </a:rPr>
              <a:t>Topluma hizmet ederek, sosyal sorumluluk işlevini yerine getirmek </a:t>
            </a:r>
          </a:p>
          <a:p>
            <a:pPr marL="457200" lvl="0" indent="-457200" fontAlgn="base">
              <a:spcBef>
                <a:spcPts val="2000"/>
              </a:spcBef>
              <a:spcAft>
                <a:spcPct val="0"/>
              </a:spcAft>
              <a:buClr>
                <a:srgbClr val="6FB7D7"/>
              </a:buClr>
              <a:buSzPct val="110000"/>
              <a:buFontTx/>
              <a:buChar char="•"/>
            </a:pPr>
            <a:r>
              <a:rPr lang="tr-TR" altLang="tr-TR" sz="2800" dirty="0">
                <a:solidFill>
                  <a:srgbClr val="C00000"/>
                </a:solidFill>
                <a:latin typeface="+mj-lt"/>
                <a:ea typeface="ＭＳ Ｐゴシック" pitchFamily="34" charset="-128"/>
              </a:rPr>
              <a:t>Varlığını sürdürmek ve büyümek</a:t>
            </a:r>
          </a:p>
          <a:p>
            <a:pPr marL="0" indent="0">
              <a:buNone/>
            </a:pPr>
            <a:endParaRPr lang="tr-TR" dirty="0">
              <a:latin typeface="+mj-lt"/>
            </a:endParaRPr>
          </a:p>
        </p:txBody>
      </p:sp>
    </p:spTree>
    <p:extLst>
      <p:ext uri="{BB962C8B-B14F-4D97-AF65-F5344CB8AC3E}">
        <p14:creationId xmlns:p14="http://schemas.microsoft.com/office/powerpoint/2010/main" val="171234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buNone/>
            </a:pPr>
            <a:endParaRPr lang="tr-TR" dirty="0"/>
          </a:p>
        </p:txBody>
      </p:sp>
      <p:pic>
        <p:nvPicPr>
          <p:cNvPr id="1028" name="Picture 4" descr="https://www.delinetciler.org/attachment.php?attachmentid=41257&amp;d=13952530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0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KÂR</a:t>
            </a:r>
            <a:endParaRPr lang="tr-TR"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marL="0" indent="0">
              <a:buNone/>
            </a:pPr>
            <a:r>
              <a:rPr lang="tr-TR" dirty="0"/>
              <a:t>Kar, işletmelerin belirli bir dönem sonunda elde ettiği gelirlerle bu dönemdeki giderler arasındaki pozitif (olumlu) farktır. Daha açık bir ifadeyle kar, gelirin gideri aşan kısmıdır. Eğer işletmelerde gelir giderden daha az olursa zarar ortaya çıkacaktır.</a:t>
            </a:r>
            <a:br>
              <a:rPr lang="tr-TR" dirty="0"/>
            </a:br>
            <a:r>
              <a:rPr lang="tr-TR" dirty="0"/>
              <a:t/>
            </a:r>
            <a:br>
              <a:rPr lang="tr-TR" dirty="0"/>
            </a:br>
            <a:r>
              <a:rPr lang="tr-TR" dirty="0"/>
              <a:t>Kar, işletmeler için büyüme ve gelişmenin bir göstergesi olmakla birlikte işletme üst yönetiminin başarısını değerlendirmede bir ölçü, çalışanları da teşvik edici bir araçtır.</a:t>
            </a:r>
          </a:p>
        </p:txBody>
      </p:sp>
    </p:spTree>
    <p:extLst>
      <p:ext uri="{BB962C8B-B14F-4D97-AF65-F5344CB8AC3E}">
        <p14:creationId xmlns:p14="http://schemas.microsoft.com/office/powerpoint/2010/main" val="240722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800" b="1" dirty="0" smtClean="0">
                <a:solidFill>
                  <a:srgbClr val="C00000"/>
                </a:solidFill>
              </a:rPr>
              <a:t>Topluma Karşı Sosyal Sorumluluk</a:t>
            </a:r>
            <a:endParaRPr lang="tr-TR" sz="2800"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sz="2400" dirty="0"/>
              <a:t>İşletme amaçlarından bir diğeri de topluma hizmet ve </a:t>
            </a:r>
            <a:r>
              <a:rPr lang="tr-TR" sz="2400" dirty="0" smtClean="0"/>
              <a:t>sosyal </a:t>
            </a:r>
            <a:r>
              <a:rPr lang="tr-TR" sz="2400" dirty="0"/>
              <a:t>fayda yaratmaktır. </a:t>
            </a:r>
            <a:endParaRPr lang="tr-TR" sz="2400" dirty="0" smtClean="0"/>
          </a:p>
          <a:p>
            <a:pPr marL="0" indent="0">
              <a:buNone/>
            </a:pPr>
            <a:endParaRPr lang="tr-TR" dirty="0" smtClean="0"/>
          </a:p>
          <a:p>
            <a:pPr lvl="0" fontAlgn="base">
              <a:lnSpc>
                <a:spcPct val="90000"/>
              </a:lnSpc>
              <a:spcAft>
                <a:spcPct val="0"/>
              </a:spcAft>
              <a:buFontTx/>
              <a:buChar char="•"/>
            </a:pPr>
            <a:r>
              <a:rPr lang="tr-TR" altLang="tr-TR" sz="2400" kern="0" dirty="0">
                <a:latin typeface="+mj-lt"/>
              </a:rPr>
              <a:t>Doğanın ve kültürel mirasın korunması</a:t>
            </a:r>
          </a:p>
          <a:p>
            <a:pPr lvl="0" fontAlgn="base">
              <a:lnSpc>
                <a:spcPct val="90000"/>
              </a:lnSpc>
              <a:spcAft>
                <a:spcPct val="0"/>
              </a:spcAft>
              <a:buFontTx/>
              <a:buChar char="•"/>
            </a:pPr>
            <a:r>
              <a:rPr lang="tr-TR" altLang="tr-TR" sz="2400" kern="0" dirty="0">
                <a:latin typeface="+mj-lt"/>
              </a:rPr>
              <a:t>Eğitim ve kültür, sanat faaliyetlerinin desteklenmesi</a:t>
            </a:r>
          </a:p>
          <a:p>
            <a:pPr lvl="0" fontAlgn="base">
              <a:lnSpc>
                <a:spcPct val="90000"/>
              </a:lnSpc>
              <a:spcAft>
                <a:spcPct val="0"/>
              </a:spcAft>
              <a:buFontTx/>
              <a:buChar char="•"/>
            </a:pPr>
            <a:r>
              <a:rPr lang="tr-TR" altLang="tr-TR" sz="2400" kern="0" dirty="0">
                <a:latin typeface="+mj-lt"/>
              </a:rPr>
              <a:t>Toplumsal değerler ve iş ahlakı</a:t>
            </a:r>
          </a:p>
          <a:p>
            <a:pPr lvl="0" fontAlgn="base">
              <a:lnSpc>
                <a:spcPct val="90000"/>
              </a:lnSpc>
              <a:spcAft>
                <a:spcPct val="0"/>
              </a:spcAft>
              <a:buFontTx/>
              <a:buChar char="•"/>
            </a:pPr>
            <a:r>
              <a:rPr lang="tr-TR" altLang="tr-TR" sz="2400" kern="0" dirty="0">
                <a:latin typeface="+mj-lt"/>
              </a:rPr>
              <a:t>Çalışma hayatının niteliğinin geliştirilmesi</a:t>
            </a:r>
          </a:p>
          <a:p>
            <a:pPr lvl="0" fontAlgn="base">
              <a:lnSpc>
                <a:spcPct val="90000"/>
              </a:lnSpc>
              <a:spcAft>
                <a:spcPct val="0"/>
              </a:spcAft>
              <a:buFontTx/>
              <a:buChar char="•"/>
            </a:pPr>
            <a:r>
              <a:rPr lang="tr-TR" altLang="tr-TR" sz="2400" kern="0" dirty="0">
                <a:latin typeface="+mj-lt"/>
              </a:rPr>
              <a:t>Sosyal faydayı arttıracak yatırımın yapılması</a:t>
            </a:r>
          </a:p>
          <a:p>
            <a:pPr lvl="0" fontAlgn="base">
              <a:lnSpc>
                <a:spcPct val="90000"/>
              </a:lnSpc>
              <a:spcAft>
                <a:spcPct val="0"/>
              </a:spcAft>
              <a:buFontTx/>
              <a:buChar char="•"/>
            </a:pPr>
            <a:r>
              <a:rPr lang="tr-TR" altLang="tr-TR" sz="2400" kern="0" dirty="0">
                <a:latin typeface="+mj-lt"/>
              </a:rPr>
              <a:t>Tüketicinin korunması</a:t>
            </a:r>
            <a:endParaRPr lang="en-US" altLang="tr-TR" sz="2400" kern="0" dirty="0">
              <a:latin typeface="+mj-lt"/>
            </a:endParaRPr>
          </a:p>
          <a:p>
            <a:pPr marL="0" indent="0">
              <a:buNone/>
            </a:pPr>
            <a:endParaRPr lang="tr-TR" dirty="0">
              <a:solidFill>
                <a:srgbClr val="C00000"/>
              </a:solidFill>
              <a:latin typeface="+mj-lt"/>
            </a:endParaRPr>
          </a:p>
        </p:txBody>
      </p:sp>
    </p:spTree>
    <p:extLst>
      <p:ext uri="{BB962C8B-B14F-4D97-AF65-F5344CB8AC3E}">
        <p14:creationId xmlns:p14="http://schemas.microsoft.com/office/powerpoint/2010/main" val="74099028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1976</TotalTime>
  <Words>1263</Words>
  <Application>Microsoft Office PowerPoint</Application>
  <PresentationFormat>Ekran Gösterisi (4:3)</PresentationFormat>
  <Paragraphs>153</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TEMEL İŞLETMECİLİK BİLGİSİ</vt:lpstr>
      <vt:lpstr>TEMEL KAVRAMLAR</vt:lpstr>
      <vt:lpstr>PowerPoint Sunusu</vt:lpstr>
      <vt:lpstr>PowerPoint Sunusu</vt:lpstr>
      <vt:lpstr>PowerPoint Sunusu</vt:lpstr>
      <vt:lpstr>PowerPoint Sunusu</vt:lpstr>
      <vt:lpstr>PowerPoint Sunusu</vt:lpstr>
      <vt:lpstr>KÂR</vt:lpstr>
      <vt:lpstr>Topluma Karşı Sosyal Sorumluluk</vt:lpstr>
      <vt:lpstr>PowerPoint Sunusu</vt:lpstr>
      <vt:lpstr>Örnek Sosyal Sorumluluk Projeleri</vt:lpstr>
      <vt:lpstr>PowerPoint Sunusu</vt:lpstr>
      <vt:lpstr>SÜRDÜREBİLİRLİK</vt:lpstr>
      <vt:lpstr>İşletmenin Özelikleri</vt:lpstr>
      <vt:lpstr>İşletme ve Çevre</vt:lpstr>
      <vt:lpstr>PowerPoint Sunusu</vt:lpstr>
      <vt:lpstr>PowerPoint Sunusu</vt:lpstr>
      <vt:lpstr>PowerPoint Sunusu</vt:lpstr>
      <vt:lpstr>İpucu  Güçlü ve zayıf yönler iç çevre faktörlerine bağlıyken fırsatlar ve tehditler genellikle dış çevre faktörleriyle ilgilidir. </vt:lpstr>
      <vt:lpstr>PowerPoint Sunusu</vt:lpstr>
      <vt:lpstr>PowerPoint Sunusu</vt:lpstr>
      <vt:lpstr>Dış Çevre Faktörleri</vt:lpstr>
      <vt:lpstr>PowerPoint Sunusu</vt:lpstr>
      <vt:lpstr>İşletmeyi doğrudan etkileyen dış çevre faktörleri</vt:lpstr>
      <vt:lpstr>PowerPoint Sunusu</vt:lpstr>
      <vt:lpstr>PowerPoint Sunusu</vt:lpstr>
      <vt:lpstr>Üretim Faktörleri</vt:lpstr>
      <vt:lpstr>PowerPoint Sunusu</vt:lpstr>
      <vt:lpstr> Türkiye’de  kaç  işletme  var?</vt:lpstr>
      <vt:lpstr>İşletmelerin sektörel dağılımı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İŞLETMECİLİK BİLGİSİ</dc:title>
  <dc:creator>Irem PELIT</dc:creator>
  <cp:lastModifiedBy>Irem PELIT</cp:lastModifiedBy>
  <cp:revision>40</cp:revision>
  <dcterms:created xsi:type="dcterms:W3CDTF">2017-09-21T08:37:37Z</dcterms:created>
  <dcterms:modified xsi:type="dcterms:W3CDTF">2017-10-12T06:19:22Z</dcterms:modified>
</cp:coreProperties>
</file>