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165" r:id="rId1"/>
  </p:sldMasterIdLst>
  <p:sldIdLst>
    <p:sldId id="256" r:id="rId2"/>
    <p:sldId id="276" r:id="rId3"/>
    <p:sldId id="258" r:id="rId4"/>
    <p:sldId id="259" r:id="rId5"/>
    <p:sldId id="277" r:id="rId6"/>
    <p:sldId id="262" r:id="rId7"/>
    <p:sldId id="263" r:id="rId8"/>
    <p:sldId id="264" r:id="rId9"/>
    <p:sldId id="265" r:id="rId10"/>
    <p:sldId id="266" r:id="rId11"/>
    <p:sldId id="267" r:id="rId12"/>
    <p:sldId id="269" r:id="rId13"/>
    <p:sldId id="271" r:id="rId14"/>
    <p:sldId id="268" r:id="rId15"/>
    <p:sldId id="273" r:id="rId16"/>
    <p:sldId id="274"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CC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p:scale>
          <a:sx n="64" d="100"/>
          <a:sy n="64" d="100"/>
        </p:scale>
        <p:origin x="-984" y="-30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stafa Türkoğlu" userId="8b8dbf51d1a089cb" providerId="LiveId" clId="{DBDF8BCE-B28D-455C-8F55-3A31BD029845}"/>
    <pc:docChg chg="custSel addSld delSld modSld">
      <pc:chgData name="Mustafa Türkoğlu" userId="8b8dbf51d1a089cb" providerId="LiveId" clId="{DBDF8BCE-B28D-455C-8F55-3A31BD029845}" dt="2022-05-06T12:05:23.749" v="191" actId="20577"/>
      <pc:docMkLst>
        <pc:docMk/>
      </pc:docMkLst>
      <pc:sldChg chg="modSp mod">
        <pc:chgData name="Mustafa Türkoğlu" userId="8b8dbf51d1a089cb" providerId="LiveId" clId="{DBDF8BCE-B28D-455C-8F55-3A31BD029845}" dt="2022-05-06T11:47:32.583" v="0" actId="20577"/>
        <pc:sldMkLst>
          <pc:docMk/>
          <pc:sldMk cId="2809914992" sldId="256"/>
        </pc:sldMkLst>
        <pc:spChg chg="mod">
          <ac:chgData name="Mustafa Türkoğlu" userId="8b8dbf51d1a089cb" providerId="LiveId" clId="{DBDF8BCE-B28D-455C-8F55-3A31BD029845}" dt="2022-05-06T11:47:32.583" v="0" actId="20577"/>
          <ac:spMkLst>
            <pc:docMk/>
            <pc:sldMk cId="2809914992" sldId="256"/>
            <ac:spMk id="6" creationId="{4C06EE22-6280-F0A4-6232-12310EF1421A}"/>
          </ac:spMkLst>
        </pc:spChg>
      </pc:sldChg>
      <pc:sldChg chg="modSp mod">
        <pc:chgData name="Mustafa Türkoğlu" userId="8b8dbf51d1a089cb" providerId="LiveId" clId="{DBDF8BCE-B28D-455C-8F55-3A31BD029845}" dt="2022-05-06T12:03:13.139" v="143" actId="27636"/>
        <pc:sldMkLst>
          <pc:docMk/>
          <pc:sldMk cId="2202771494" sldId="257"/>
        </pc:sldMkLst>
        <pc:spChg chg="mod">
          <ac:chgData name="Mustafa Türkoğlu" userId="8b8dbf51d1a089cb" providerId="LiveId" clId="{DBDF8BCE-B28D-455C-8F55-3A31BD029845}" dt="2022-05-06T12:03:13.139" v="143" actId="27636"/>
          <ac:spMkLst>
            <pc:docMk/>
            <pc:sldMk cId="2202771494" sldId="257"/>
            <ac:spMk id="4" creationId="{862F91B1-3E47-9BAC-93BA-60EA6110DD9F}"/>
          </ac:spMkLst>
        </pc:spChg>
      </pc:sldChg>
      <pc:sldChg chg="modSp mod">
        <pc:chgData name="Mustafa Türkoğlu" userId="8b8dbf51d1a089cb" providerId="LiveId" clId="{DBDF8BCE-B28D-455C-8F55-3A31BD029845}" dt="2022-05-06T12:02:54.194" v="141" actId="20577"/>
        <pc:sldMkLst>
          <pc:docMk/>
          <pc:sldMk cId="1786060832" sldId="258"/>
        </pc:sldMkLst>
        <pc:spChg chg="mod">
          <ac:chgData name="Mustafa Türkoğlu" userId="8b8dbf51d1a089cb" providerId="LiveId" clId="{DBDF8BCE-B28D-455C-8F55-3A31BD029845}" dt="2022-05-06T12:02:54.194" v="141" actId="20577"/>
          <ac:spMkLst>
            <pc:docMk/>
            <pc:sldMk cId="1786060832" sldId="258"/>
            <ac:spMk id="3" creationId="{AF494FD5-8E15-C527-E467-AB4C60B5AA6B}"/>
          </ac:spMkLst>
        </pc:spChg>
      </pc:sldChg>
      <pc:sldChg chg="modSp mod">
        <pc:chgData name="Mustafa Türkoğlu" userId="8b8dbf51d1a089cb" providerId="LiveId" clId="{DBDF8BCE-B28D-455C-8F55-3A31BD029845}" dt="2022-05-06T12:03:34.131" v="149" actId="20577"/>
        <pc:sldMkLst>
          <pc:docMk/>
          <pc:sldMk cId="1517701434" sldId="259"/>
        </pc:sldMkLst>
        <pc:spChg chg="mod">
          <ac:chgData name="Mustafa Türkoğlu" userId="8b8dbf51d1a089cb" providerId="LiveId" clId="{DBDF8BCE-B28D-455C-8F55-3A31BD029845}" dt="2022-05-06T12:03:34.131" v="149" actId="20577"/>
          <ac:spMkLst>
            <pc:docMk/>
            <pc:sldMk cId="1517701434" sldId="259"/>
            <ac:spMk id="3" creationId="{69215271-10B0-F5EC-9386-3A6E0564A200}"/>
          </ac:spMkLst>
        </pc:spChg>
      </pc:sldChg>
      <pc:sldChg chg="modSp mod">
        <pc:chgData name="Mustafa Türkoğlu" userId="8b8dbf51d1a089cb" providerId="LiveId" clId="{DBDF8BCE-B28D-455C-8F55-3A31BD029845}" dt="2022-05-06T12:04:16.530" v="165" actId="20577"/>
        <pc:sldMkLst>
          <pc:docMk/>
          <pc:sldMk cId="415446542" sldId="260"/>
        </pc:sldMkLst>
        <pc:spChg chg="mod">
          <ac:chgData name="Mustafa Türkoğlu" userId="8b8dbf51d1a089cb" providerId="LiveId" clId="{DBDF8BCE-B28D-455C-8F55-3A31BD029845}" dt="2022-05-06T12:04:16.530" v="165" actId="20577"/>
          <ac:spMkLst>
            <pc:docMk/>
            <pc:sldMk cId="415446542" sldId="260"/>
            <ac:spMk id="3" creationId="{96BA48C9-4C3B-6721-8160-384DA5E1E4A1}"/>
          </ac:spMkLst>
        </pc:spChg>
      </pc:sldChg>
      <pc:sldChg chg="modSp mod">
        <pc:chgData name="Mustafa Türkoğlu" userId="8b8dbf51d1a089cb" providerId="LiveId" clId="{DBDF8BCE-B28D-455C-8F55-3A31BD029845}" dt="2022-05-06T12:05:23.749" v="191" actId="20577"/>
        <pc:sldMkLst>
          <pc:docMk/>
          <pc:sldMk cId="530944787" sldId="261"/>
        </pc:sldMkLst>
        <pc:spChg chg="mod">
          <ac:chgData name="Mustafa Türkoğlu" userId="8b8dbf51d1a089cb" providerId="LiveId" clId="{DBDF8BCE-B28D-455C-8F55-3A31BD029845}" dt="2022-05-06T12:05:23.749" v="191" actId="20577"/>
          <ac:spMkLst>
            <pc:docMk/>
            <pc:sldMk cId="530944787" sldId="261"/>
            <ac:spMk id="3" creationId="{3EED25D5-642D-67E2-E9B2-3832BE8A0169}"/>
          </ac:spMkLst>
        </pc:spChg>
      </pc:sldChg>
      <pc:sldChg chg="modSp mod">
        <pc:chgData name="Mustafa Türkoğlu" userId="8b8dbf51d1a089cb" providerId="LiveId" clId="{DBDF8BCE-B28D-455C-8F55-3A31BD029845}" dt="2022-05-06T11:49:31.651" v="37" actId="20577"/>
        <pc:sldMkLst>
          <pc:docMk/>
          <pc:sldMk cId="2142544417" sldId="265"/>
        </pc:sldMkLst>
        <pc:spChg chg="mod">
          <ac:chgData name="Mustafa Türkoğlu" userId="8b8dbf51d1a089cb" providerId="LiveId" clId="{DBDF8BCE-B28D-455C-8F55-3A31BD029845}" dt="2022-05-06T11:49:31.651" v="37" actId="20577"/>
          <ac:spMkLst>
            <pc:docMk/>
            <pc:sldMk cId="2142544417" sldId="265"/>
            <ac:spMk id="4" creationId="{35A158AF-C31D-0F55-69CD-DD5BD87FD791}"/>
          </ac:spMkLst>
        </pc:spChg>
      </pc:sldChg>
      <pc:sldChg chg="addSp delSp modSp new mod">
        <pc:chgData name="Mustafa Türkoğlu" userId="8b8dbf51d1a089cb" providerId="LiveId" clId="{DBDF8BCE-B28D-455C-8F55-3A31BD029845}" dt="2022-05-06T11:52:18.632" v="68"/>
        <pc:sldMkLst>
          <pc:docMk/>
          <pc:sldMk cId="1337998780" sldId="273"/>
        </pc:sldMkLst>
        <pc:spChg chg="mod">
          <ac:chgData name="Mustafa Türkoğlu" userId="8b8dbf51d1a089cb" providerId="LiveId" clId="{DBDF8BCE-B28D-455C-8F55-3A31BD029845}" dt="2022-05-06T11:52:05.159" v="65" actId="20577"/>
          <ac:spMkLst>
            <pc:docMk/>
            <pc:sldMk cId="1337998780" sldId="273"/>
            <ac:spMk id="2" creationId="{F0DBB053-E114-5068-8CFE-F459635909C6}"/>
          </ac:spMkLst>
        </pc:spChg>
        <pc:spChg chg="del">
          <ac:chgData name="Mustafa Türkoğlu" userId="8b8dbf51d1a089cb" providerId="LiveId" clId="{DBDF8BCE-B28D-455C-8F55-3A31BD029845}" dt="2022-05-06T11:52:18.632" v="68"/>
          <ac:spMkLst>
            <pc:docMk/>
            <pc:sldMk cId="1337998780" sldId="273"/>
            <ac:spMk id="3" creationId="{7D53E4EE-1973-7A02-E184-11BAAAC9F0BC}"/>
          </ac:spMkLst>
        </pc:spChg>
        <pc:spChg chg="mod">
          <ac:chgData name="Mustafa Türkoğlu" userId="8b8dbf51d1a089cb" providerId="LiveId" clId="{DBDF8BCE-B28D-455C-8F55-3A31BD029845}" dt="2022-05-06T11:52:07.445" v="67" actId="27636"/>
          <ac:spMkLst>
            <pc:docMk/>
            <pc:sldMk cId="1337998780" sldId="273"/>
            <ac:spMk id="4" creationId="{35246486-8674-53D4-6BD9-C51B13041241}"/>
          </ac:spMkLst>
        </pc:spChg>
        <pc:picChg chg="add mod">
          <ac:chgData name="Mustafa Türkoğlu" userId="8b8dbf51d1a089cb" providerId="LiveId" clId="{DBDF8BCE-B28D-455C-8F55-3A31BD029845}" dt="2022-05-06T11:52:18.632" v="68"/>
          <ac:picMkLst>
            <pc:docMk/>
            <pc:sldMk cId="1337998780" sldId="273"/>
            <ac:picMk id="6" creationId="{BD25062F-3B67-7E1F-D153-0F93A1FAAE78}"/>
          </ac:picMkLst>
        </pc:picChg>
      </pc:sldChg>
      <pc:sldChg chg="addSp delSp modSp new mod">
        <pc:chgData name="Mustafa Türkoğlu" userId="8b8dbf51d1a089cb" providerId="LiveId" clId="{DBDF8BCE-B28D-455C-8F55-3A31BD029845}" dt="2022-05-06T11:52:41.221" v="73"/>
        <pc:sldMkLst>
          <pc:docMk/>
          <pc:sldMk cId="1777721349" sldId="274"/>
        </pc:sldMkLst>
        <pc:spChg chg="del">
          <ac:chgData name="Mustafa Türkoğlu" userId="8b8dbf51d1a089cb" providerId="LiveId" clId="{DBDF8BCE-B28D-455C-8F55-3A31BD029845}" dt="2022-05-06T11:52:31.810" v="72" actId="21"/>
          <ac:spMkLst>
            <pc:docMk/>
            <pc:sldMk cId="1777721349" sldId="274"/>
            <ac:spMk id="2" creationId="{25A95862-09CF-33EC-CF33-FC1FB42BCD8E}"/>
          </ac:spMkLst>
        </pc:spChg>
        <pc:spChg chg="del">
          <ac:chgData name="Mustafa Türkoğlu" userId="8b8dbf51d1a089cb" providerId="LiveId" clId="{DBDF8BCE-B28D-455C-8F55-3A31BD029845}" dt="2022-05-06T11:52:41.221" v="73"/>
          <ac:spMkLst>
            <pc:docMk/>
            <pc:sldMk cId="1777721349" sldId="274"/>
            <ac:spMk id="3" creationId="{BEB9A26C-7F33-AE58-B597-6D814DF31D41}"/>
          </ac:spMkLst>
        </pc:spChg>
        <pc:spChg chg="mod">
          <ac:chgData name="Mustafa Türkoğlu" userId="8b8dbf51d1a089cb" providerId="LiveId" clId="{DBDF8BCE-B28D-455C-8F55-3A31BD029845}" dt="2022-05-06T11:52:29.514" v="71" actId="27636"/>
          <ac:spMkLst>
            <pc:docMk/>
            <pc:sldMk cId="1777721349" sldId="274"/>
            <ac:spMk id="4" creationId="{FAA0E347-1637-8DC1-9D80-D980BD8C4F7E}"/>
          </ac:spMkLst>
        </pc:spChg>
        <pc:picChg chg="add mod">
          <ac:chgData name="Mustafa Türkoğlu" userId="8b8dbf51d1a089cb" providerId="LiveId" clId="{DBDF8BCE-B28D-455C-8F55-3A31BD029845}" dt="2022-05-06T11:52:41.221" v="73"/>
          <ac:picMkLst>
            <pc:docMk/>
            <pc:sldMk cId="1777721349" sldId="274"/>
            <ac:picMk id="6" creationId="{4D7F0269-80FB-480A-4CA1-20E42B3DE20A}"/>
          </ac:picMkLst>
        </pc:picChg>
      </pc:sldChg>
      <pc:sldChg chg="modSp new del mod">
        <pc:chgData name="Mustafa Türkoğlu" userId="8b8dbf51d1a089cb" providerId="LiveId" clId="{DBDF8BCE-B28D-455C-8F55-3A31BD029845}" dt="2022-05-06T11:53:52.544" v="83" actId="2696"/>
        <pc:sldMkLst>
          <pc:docMk/>
          <pc:sldMk cId="2731171076" sldId="275"/>
        </pc:sldMkLst>
        <pc:spChg chg="mod">
          <ac:chgData name="Mustafa Türkoğlu" userId="8b8dbf51d1a089cb" providerId="LiveId" clId="{DBDF8BCE-B28D-455C-8F55-3A31BD029845}" dt="2022-05-06T11:52:55.044" v="77" actId="113"/>
          <ac:spMkLst>
            <pc:docMk/>
            <pc:sldMk cId="2731171076" sldId="275"/>
            <ac:spMk id="2" creationId="{28A90B26-82F1-2E76-D8BF-68083010052F}"/>
          </ac:spMkLst>
        </pc:spChg>
        <pc:spChg chg="mod">
          <ac:chgData name="Mustafa Türkoğlu" userId="8b8dbf51d1a089cb" providerId="LiveId" clId="{DBDF8BCE-B28D-455C-8F55-3A31BD029845}" dt="2022-05-06T11:53:35.080" v="82" actId="27636"/>
          <ac:spMkLst>
            <pc:docMk/>
            <pc:sldMk cId="2731171076" sldId="275"/>
            <ac:spMk id="3" creationId="{2F2AC523-74F9-C3A7-2B91-222A8DDB7539}"/>
          </ac:spMkLst>
        </pc:spChg>
        <pc:spChg chg="mod">
          <ac:chgData name="Mustafa Türkoğlu" userId="8b8dbf51d1a089cb" providerId="LiveId" clId="{DBDF8BCE-B28D-455C-8F55-3A31BD029845}" dt="2022-05-06T11:53:02.463" v="78"/>
          <ac:spMkLst>
            <pc:docMk/>
            <pc:sldMk cId="2731171076" sldId="275"/>
            <ac:spMk id="4" creationId="{3874E3FE-33F3-C2F6-67BD-6E5969874BF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EA5869A-459B-44AD-A119-68D7848524D8}" type="datetimeFigureOut">
              <a:rPr lang="tr-TR" smtClean="0"/>
              <a:pPr/>
              <a:t>8.05.2022</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6E16B110-BB1C-44C3-8D93-10B6159A68B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EA5869A-459B-44AD-A119-68D7848524D8}" type="datetimeFigureOut">
              <a:rPr lang="tr-TR" smtClean="0"/>
              <a:pPr/>
              <a:t>8.05.2022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16B110-BB1C-44C3-8D93-10B6159A68B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EA5869A-459B-44AD-A119-68D7848524D8}" type="datetimeFigureOut">
              <a:rPr lang="tr-TR" smtClean="0"/>
              <a:pPr/>
              <a:t>8.05.2022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16B110-BB1C-44C3-8D93-10B6159A68B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EA5869A-459B-44AD-A119-68D7848524D8}" type="datetimeFigureOut">
              <a:rPr lang="tr-TR" smtClean="0"/>
              <a:pPr/>
              <a:t>8.05.2022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16B110-BB1C-44C3-8D93-10B6159A68B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EA5869A-459B-44AD-A119-68D7848524D8}" type="datetimeFigureOut">
              <a:rPr lang="tr-TR" smtClean="0"/>
              <a:pPr/>
              <a:t>8.05.2022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16B110-BB1C-44C3-8D93-10B6159A68B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EA5869A-459B-44AD-A119-68D7848524D8}" type="datetimeFigureOut">
              <a:rPr lang="tr-TR" smtClean="0"/>
              <a:pPr/>
              <a:t>8.05.2022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E16B110-BB1C-44C3-8D93-10B6159A68B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EA5869A-459B-44AD-A119-68D7848524D8}" type="datetimeFigureOut">
              <a:rPr lang="tr-TR" smtClean="0"/>
              <a:pPr/>
              <a:t>8.05.2022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E16B110-BB1C-44C3-8D93-10B6159A68B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EA5869A-459B-44AD-A119-68D7848524D8}" type="datetimeFigureOut">
              <a:rPr lang="tr-TR" smtClean="0"/>
              <a:pPr/>
              <a:t>8.05.2022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E16B110-BB1C-44C3-8D93-10B6159A68B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EA5869A-459B-44AD-A119-68D7848524D8}" type="datetimeFigureOut">
              <a:rPr lang="tr-TR" smtClean="0"/>
              <a:pPr/>
              <a:t>8.05.2022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E16B110-BB1C-44C3-8D93-10B6159A68B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EA5869A-459B-44AD-A119-68D7848524D8}" type="datetimeFigureOut">
              <a:rPr lang="tr-TR" smtClean="0"/>
              <a:pPr/>
              <a:t>8.05.2022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E16B110-BB1C-44C3-8D93-10B6159A68B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EA5869A-459B-44AD-A119-68D7848524D8}" type="datetimeFigureOut">
              <a:rPr lang="tr-TR" smtClean="0"/>
              <a:pPr/>
              <a:t>8.05.2022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6E16B110-BB1C-44C3-8D93-10B6159A68BB}" type="slidenum">
              <a:rPr lang="tr-TR" smtClean="0"/>
              <a:pPr/>
              <a:t>‹#›</a:t>
            </a:fld>
            <a:endParaRPr lang="tr-T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A5869A-459B-44AD-A119-68D7848524D8}" type="datetimeFigureOut">
              <a:rPr lang="tr-TR" smtClean="0"/>
              <a:pPr/>
              <a:t>8.05.2022</a:t>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E16B110-BB1C-44C3-8D93-10B6159A68BB}" type="slidenum">
              <a:rPr lang="tr-TR" smtClean="0"/>
              <a:pPr/>
              <a:t>‹#›</a:t>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166" r:id="rId1"/>
    <p:sldLayoutId id="2147484167" r:id="rId2"/>
    <p:sldLayoutId id="2147484168" r:id="rId3"/>
    <p:sldLayoutId id="2147484169" r:id="rId4"/>
    <p:sldLayoutId id="2147484170" r:id="rId5"/>
    <p:sldLayoutId id="2147484171" r:id="rId6"/>
    <p:sldLayoutId id="2147484172" r:id="rId7"/>
    <p:sldLayoutId id="2147484173" r:id="rId8"/>
    <p:sldLayoutId id="2147484174" r:id="rId9"/>
    <p:sldLayoutId id="2147484175" r:id="rId10"/>
    <p:sldLayoutId id="214748417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hyperlink" Target="https://www.turmob.org.tr/ekutuphane/Read/cddeae1e-b2f3-4aa4-ba72-ec8e6b4fd769" TargetMode="External"/><Relationship Id="rId2" Type="http://schemas.openxmlformats.org/officeDocument/2006/relationships/hyperlink" Target="https://www.mahfiegilmez.com/2021/01/2021-yl-basnda-turkiye-ekonomisinin.html" TargetMode="Externa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hyperlink" Target="https://www.sozcu.com.tr/2019/ekonomi/turkiye-ekonomisinde-2010lu-yillar-gorkemli-yukselisten-hizli-inise-5535282/" TargetMode="External"/><Relationship Id="rId4" Type="http://schemas.openxmlformats.org/officeDocument/2006/relationships/hyperlink" Target="https://www.sozcu.com.tr/2022/ekonomi/enflasyon-rakamlari-aciklandi-26-7115910/?utm_source=dahafazla_haber&amp;utm_medium=free&amp;utm_campaign=dahafazlahaber"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ozcu.com.tr/haberleri/recep-tayyip-erdogan/?utm_source=anchortext&amp;utm_medium=free&amp;utm_campaign=recep-tayyip-erdogan" TargetMode="External"/><Relationship Id="rId2" Type="http://schemas.openxmlformats.org/officeDocument/2006/relationships/hyperlink" Target="https://www.sozcu.com.tr/haberleri/berat-albayrak/?utm_source=anchortext&amp;utm_medium=free&amp;utm_campaign=berat-albayrak" TargetMode="External"/><Relationship Id="rId1" Type="http://schemas.openxmlformats.org/officeDocument/2006/relationships/slideLayout" Target="../slideLayouts/slideLayout5.xml"/><Relationship Id="rId5" Type="http://schemas.openxmlformats.org/officeDocument/2006/relationships/image" Target="../media/image3.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hyperlink" Target="https://www.sozcu.com.tr/dolar/?utm_source=anchortext&amp;utm_medium=free&amp;utm_campaign=dolar" TargetMode="External"/><Relationship Id="rId2" Type="http://schemas.openxmlformats.org/officeDocument/2006/relationships/image" Target="../media/image5.jpeg"/><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5">
            <a:extLst>
              <a:ext uri="{FF2B5EF4-FFF2-40B4-BE49-F238E27FC236}">
                <a16:creationId xmlns="" xmlns:a16="http://schemas.microsoft.com/office/drawing/2014/main" id="{4C06EE22-6280-F0A4-6232-12310EF1421A}"/>
              </a:ext>
            </a:extLst>
          </p:cNvPr>
          <p:cNvSpPr>
            <a:spLocks noGrp="1"/>
          </p:cNvSpPr>
          <p:nvPr>
            <p:ph type="title"/>
          </p:nvPr>
        </p:nvSpPr>
        <p:spPr>
          <a:xfrm>
            <a:off x="314794" y="3548920"/>
            <a:ext cx="11148303" cy="3309080"/>
          </a:xfrm>
        </p:spPr>
        <p:txBody>
          <a:bodyPr>
            <a:noAutofit/>
          </a:bodyPr>
          <a:lstStyle/>
          <a:p>
            <a:r>
              <a:rPr lang="tr-TR" sz="2400" b="1" dirty="0" smtClean="0">
                <a:solidFill>
                  <a:schemeClr val="tx1"/>
                </a:solidFill>
              </a:rPr>
              <a:t>      </a:t>
            </a:r>
            <a:br>
              <a:rPr lang="tr-TR" sz="2400" b="1" dirty="0" smtClean="0">
                <a:solidFill>
                  <a:schemeClr val="tx1"/>
                </a:solidFill>
              </a:rPr>
            </a:br>
            <a:r>
              <a:rPr lang="tr-TR" sz="2400" b="1" dirty="0" smtClean="0">
                <a:solidFill>
                  <a:schemeClr val="tx1"/>
                </a:solidFill>
              </a:rPr>
              <a:t/>
            </a:r>
            <a:br>
              <a:rPr lang="tr-TR" sz="2400" b="1" dirty="0" smtClean="0">
                <a:solidFill>
                  <a:schemeClr val="tx1"/>
                </a:solidFill>
              </a:rPr>
            </a:br>
            <a:r>
              <a:rPr lang="tr-TR" sz="2400" b="1" dirty="0" smtClean="0">
                <a:solidFill>
                  <a:schemeClr val="tx1"/>
                </a:solidFill>
              </a:rPr>
              <a:t/>
            </a:r>
            <a:br>
              <a:rPr lang="tr-TR" sz="2400" b="1" dirty="0" smtClean="0">
                <a:solidFill>
                  <a:schemeClr val="tx1"/>
                </a:solidFill>
              </a:rPr>
            </a:br>
            <a:r>
              <a:rPr lang="tr-TR" sz="2400" b="1" dirty="0" smtClean="0">
                <a:solidFill>
                  <a:schemeClr val="tx1"/>
                </a:solidFill>
              </a:rPr>
              <a:t/>
            </a:r>
            <a:br>
              <a:rPr lang="tr-TR" sz="2400" b="1" dirty="0" smtClean="0">
                <a:solidFill>
                  <a:schemeClr val="tx1"/>
                </a:solidFill>
              </a:rPr>
            </a:br>
            <a:r>
              <a:rPr lang="tr-TR" sz="2400" b="1" dirty="0" smtClean="0">
                <a:solidFill>
                  <a:schemeClr val="tx1"/>
                </a:solidFill>
              </a:rPr>
              <a:t/>
            </a:r>
            <a:br>
              <a:rPr lang="tr-TR" sz="2400" b="1" dirty="0" smtClean="0">
                <a:solidFill>
                  <a:schemeClr val="tx1"/>
                </a:solidFill>
              </a:rPr>
            </a:br>
            <a:r>
              <a:rPr lang="tr-TR" sz="2400" b="1" dirty="0" smtClean="0">
                <a:solidFill>
                  <a:schemeClr val="tx1"/>
                </a:solidFill>
              </a:rPr>
              <a:t/>
            </a:r>
            <a:br>
              <a:rPr lang="tr-TR" sz="2400" b="1" dirty="0" smtClean="0">
                <a:solidFill>
                  <a:schemeClr val="tx1"/>
                </a:solidFill>
              </a:rPr>
            </a:br>
            <a:r>
              <a:rPr lang="tr-TR" sz="2400" b="1" dirty="0" smtClean="0">
                <a:solidFill>
                  <a:schemeClr val="tx1"/>
                </a:solidFill>
              </a:rPr>
              <a:t/>
            </a:r>
            <a:br>
              <a:rPr lang="tr-TR" sz="2400" b="1" dirty="0" smtClean="0">
                <a:solidFill>
                  <a:schemeClr val="tx1"/>
                </a:solidFill>
              </a:rPr>
            </a:br>
            <a:r>
              <a:rPr lang="tr-TR" sz="2400" b="1" dirty="0" smtClean="0">
                <a:solidFill>
                  <a:schemeClr val="tx1"/>
                </a:solidFill>
              </a:rPr>
              <a:t>                                                                                                                                                                        																	</a:t>
            </a:r>
            <a:br>
              <a:rPr lang="tr-TR" sz="2400" b="1" dirty="0" smtClean="0">
                <a:solidFill>
                  <a:schemeClr val="tx1"/>
                </a:solidFill>
              </a:rPr>
            </a:br>
            <a:r>
              <a:rPr lang="tr-TR" sz="2400" dirty="0">
                <a:solidFill>
                  <a:schemeClr val="tx1"/>
                </a:solidFill>
              </a:rPr>
              <a:t/>
            </a:r>
            <a:br>
              <a:rPr lang="tr-TR" sz="2400" dirty="0">
                <a:solidFill>
                  <a:schemeClr val="tx1"/>
                </a:solidFill>
              </a:rPr>
            </a:br>
            <a:r>
              <a:rPr lang="tr-TR" sz="2400" b="1" dirty="0" smtClean="0">
                <a:solidFill>
                  <a:schemeClr val="tx1"/>
                </a:solidFill>
              </a:rPr>
              <a:t>      Recep KERVAN	</a:t>
            </a:r>
            <a:br>
              <a:rPr lang="tr-TR" sz="2400" b="1" dirty="0" smtClean="0">
                <a:solidFill>
                  <a:schemeClr val="tx1"/>
                </a:solidFill>
              </a:rPr>
            </a:br>
            <a:r>
              <a:rPr lang="tr-TR" sz="2400" b="1" dirty="0" smtClean="0">
                <a:solidFill>
                  <a:schemeClr val="tx1"/>
                </a:solidFill>
              </a:rPr>
              <a:t>      2020137014 </a:t>
            </a:r>
            <a:br>
              <a:rPr lang="tr-TR" sz="2400" b="1" dirty="0" smtClean="0">
                <a:solidFill>
                  <a:schemeClr val="tx1"/>
                </a:solidFill>
              </a:rPr>
            </a:br>
            <a:r>
              <a:rPr lang="tr-TR" sz="2400" dirty="0">
                <a:solidFill>
                  <a:schemeClr val="tx1"/>
                </a:solidFill>
              </a:rPr>
              <a:t/>
            </a:r>
            <a:br>
              <a:rPr lang="tr-TR" sz="2400" dirty="0">
                <a:solidFill>
                  <a:schemeClr val="tx1"/>
                </a:solidFill>
              </a:rPr>
            </a:br>
            <a:r>
              <a:rPr lang="tr-TR" sz="2400" dirty="0" smtClean="0">
                <a:solidFill>
                  <a:schemeClr val="tx1"/>
                </a:solidFill>
              </a:rPr>
              <a:t>      </a:t>
            </a:r>
            <a:r>
              <a:rPr lang="tr-TR" sz="2400" b="1" dirty="0" smtClean="0">
                <a:solidFill>
                  <a:schemeClr val="tx1"/>
                </a:solidFill>
              </a:rPr>
              <a:t>Bitirme Projesi </a:t>
            </a:r>
            <a:r>
              <a:rPr lang="tr-TR" sz="2400" b="1" dirty="0">
                <a:solidFill>
                  <a:schemeClr val="tx1"/>
                </a:solidFill>
              </a:rPr>
              <a:t>Konusu: </a:t>
            </a:r>
            <a:r>
              <a:rPr lang="tr-TR" sz="2400" b="1" dirty="0" smtClean="0">
                <a:solidFill>
                  <a:schemeClr val="tx1"/>
                </a:solidFill>
              </a:rPr>
              <a:t/>
            </a:r>
            <a:br>
              <a:rPr lang="tr-TR" sz="2400" b="1" dirty="0" smtClean="0">
                <a:solidFill>
                  <a:schemeClr val="tx1"/>
                </a:solidFill>
              </a:rPr>
            </a:br>
            <a:r>
              <a:rPr lang="tr-TR" sz="2400" b="1" dirty="0" smtClean="0">
                <a:solidFill>
                  <a:schemeClr val="tx1"/>
                </a:solidFill>
              </a:rPr>
              <a:t/>
            </a:r>
            <a:br>
              <a:rPr lang="tr-TR" sz="2400" b="1" dirty="0" smtClean="0">
                <a:solidFill>
                  <a:schemeClr val="tx1"/>
                </a:solidFill>
              </a:rPr>
            </a:br>
            <a:r>
              <a:rPr lang="tr-TR" sz="2400" b="1" dirty="0" smtClean="0">
                <a:solidFill>
                  <a:schemeClr val="tx1"/>
                </a:solidFill>
              </a:rPr>
              <a:t>      2010'dan </a:t>
            </a:r>
            <a:r>
              <a:rPr lang="tr-TR" sz="2400" b="1" dirty="0">
                <a:solidFill>
                  <a:schemeClr val="tx1"/>
                </a:solidFill>
              </a:rPr>
              <a:t>günümüze kadar Türkiye ekonomisi temel gelişmeleri</a:t>
            </a:r>
            <a:r>
              <a:rPr lang="tr-TR" sz="2400" b="1" dirty="0" smtClean="0">
                <a:solidFill>
                  <a:schemeClr val="tx1"/>
                </a:solidFill>
              </a:rPr>
              <a:t>:</a:t>
            </a:r>
            <a:br>
              <a:rPr lang="tr-TR" sz="2400" b="1" dirty="0" smtClean="0">
                <a:solidFill>
                  <a:schemeClr val="tx1"/>
                </a:solidFill>
              </a:rPr>
            </a:br>
            <a:r>
              <a:rPr lang="tr-TR" sz="2400" b="1" dirty="0" smtClean="0">
                <a:solidFill>
                  <a:schemeClr val="tx1"/>
                </a:solidFill>
              </a:rPr>
              <a:t>      Türkiye </a:t>
            </a:r>
            <a:r>
              <a:rPr lang="tr-TR" sz="2400" b="1" dirty="0">
                <a:solidFill>
                  <a:schemeClr val="tx1"/>
                </a:solidFill>
              </a:rPr>
              <a:t>Ekonomisi'nde Dolarizasyon ve Hiperenflasyon.</a:t>
            </a:r>
            <a:br>
              <a:rPr lang="tr-TR" sz="2400" b="1" dirty="0">
                <a:solidFill>
                  <a:schemeClr val="tx1"/>
                </a:solidFill>
              </a:rPr>
            </a:br>
            <a:r>
              <a:rPr lang="tr-TR" sz="2400" b="1" dirty="0">
                <a:solidFill>
                  <a:schemeClr val="tx1"/>
                </a:solidFill>
              </a:rPr>
              <a:t/>
            </a:r>
            <a:br>
              <a:rPr lang="tr-TR" sz="2400" b="1" dirty="0">
                <a:solidFill>
                  <a:schemeClr val="tx1"/>
                </a:solidFill>
              </a:rPr>
            </a:br>
            <a:r>
              <a:rPr lang="tr-TR" sz="2400" b="1" dirty="0" smtClean="0">
                <a:solidFill>
                  <a:schemeClr val="tx1"/>
                </a:solidFill>
              </a:rPr>
              <a:t>     </a:t>
            </a:r>
            <a:r>
              <a:rPr lang="tr-TR" sz="2400" b="1" dirty="0" err="1" smtClean="0">
                <a:solidFill>
                  <a:schemeClr val="tx1"/>
                </a:solidFill>
              </a:rPr>
              <a:t>Öğr</a:t>
            </a:r>
            <a:r>
              <a:rPr lang="tr-TR" sz="2400" b="1" dirty="0">
                <a:solidFill>
                  <a:schemeClr val="tx1"/>
                </a:solidFill>
              </a:rPr>
              <a:t>. Gör. Fatih Koç</a:t>
            </a:r>
            <a:r>
              <a:rPr lang="tr-TR" sz="2400" b="1" dirty="0"/>
              <a:t/>
            </a:r>
            <a:br>
              <a:rPr lang="tr-TR" sz="2400" b="1" dirty="0"/>
            </a:br>
            <a:endParaRPr lang="tr-TR" sz="2400" b="1" dirty="0"/>
          </a:p>
        </p:txBody>
      </p:sp>
      <p:pic>
        <p:nvPicPr>
          <p:cNvPr id="5" name="Resim 4">
            <a:extLst>
              <a:ext uri="{FF2B5EF4-FFF2-40B4-BE49-F238E27FC236}">
                <a16:creationId xmlns="" xmlns:a16="http://schemas.microsoft.com/office/drawing/2014/main" id="{927210D2-04E3-51E1-E771-72CBE82E338F}"/>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18672" y="1154242"/>
            <a:ext cx="8975324" cy="1784412"/>
          </a:xfrm>
          <a:prstGeom prst="rect">
            <a:avLst/>
          </a:prstGeom>
        </p:spPr>
      </p:pic>
    </p:spTree>
    <p:extLst>
      <p:ext uri="{BB962C8B-B14F-4D97-AF65-F5344CB8AC3E}">
        <p14:creationId xmlns="" xmlns:p14="http://schemas.microsoft.com/office/powerpoint/2010/main" val="28099149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a:extLst>
              <a:ext uri="{FF2B5EF4-FFF2-40B4-BE49-F238E27FC236}">
                <a16:creationId xmlns="" xmlns:a16="http://schemas.microsoft.com/office/drawing/2014/main" id="{046E4A89-8C08-6133-0240-3A3DFE1B253C}"/>
              </a:ext>
            </a:extLst>
          </p:cNvPr>
          <p:cNvSpPr>
            <a:spLocks noGrp="1"/>
          </p:cNvSpPr>
          <p:nvPr>
            <p:ph sz="quarter" idx="2"/>
          </p:nvPr>
        </p:nvSpPr>
        <p:spPr>
          <a:xfrm>
            <a:off x="742133" y="1279956"/>
            <a:ext cx="5157787" cy="4517162"/>
          </a:xfrm>
        </p:spPr>
        <p:txBody>
          <a:bodyPr>
            <a:normAutofit/>
          </a:bodyPr>
          <a:lstStyle/>
          <a:p>
            <a:r>
              <a:rPr lang="tr-TR" b="1" i="0" dirty="0">
                <a:solidFill>
                  <a:srgbClr val="FF0000"/>
                </a:solidFill>
                <a:effectLst/>
                <a:latin typeface="system-ui"/>
              </a:rPr>
              <a:t>2017:</a:t>
            </a:r>
            <a:r>
              <a:rPr lang="tr-TR" b="0" i="0" dirty="0">
                <a:solidFill>
                  <a:srgbClr val="FF0000"/>
                </a:solidFill>
                <a:effectLst/>
                <a:latin typeface="system-ui"/>
              </a:rPr>
              <a:t> </a:t>
            </a:r>
            <a:r>
              <a:rPr lang="tr-TR" b="0" i="0" dirty="0">
                <a:solidFill>
                  <a:srgbClr val="212529"/>
                </a:solidFill>
                <a:effectLst/>
                <a:latin typeface="system-ui"/>
              </a:rPr>
              <a:t>Türkiye ekonomik krizin etkilerini savuşturmak için hızlıca önlemler aldı. Kredi Garanti Fonu ile şirketlerin çekeceği kredilere devlet kefil oldu. Kamu bankaları uygun koşullarla kredi vermeye başladı. Varlık Fonu zengin kamu kaynaklarını tek bir şemsiyede topladı. 2017'de ekonomi alarm sinyalleri veriyordu fakat 2018'de çok az insan bu çapta bir kriz bekliyordu… Bu arada yerli otomobil için Türkiye’nin Otomobil Girişim Grubu kuruldu.</a:t>
            </a:r>
            <a:endParaRPr lang="tr-TR" dirty="0"/>
          </a:p>
        </p:txBody>
      </p:sp>
      <p:pic>
        <p:nvPicPr>
          <p:cNvPr id="8" name="İçerik Yer Tutucusu 7">
            <a:extLst>
              <a:ext uri="{FF2B5EF4-FFF2-40B4-BE49-F238E27FC236}">
                <a16:creationId xmlns="" xmlns:a16="http://schemas.microsoft.com/office/drawing/2014/main" id="{093F15C5-0C17-1281-1C3A-7362E9F0FBD7}"/>
              </a:ext>
            </a:extLst>
          </p:cNvPr>
          <p:cNvPicPr>
            <a:picLocks noGrp="1" noChangeAspect="1"/>
          </p:cNvPicPr>
          <p:nvPr>
            <p:ph sz="quarter" idx="4"/>
          </p:nvPr>
        </p:nvPicPr>
        <p:blipFill>
          <a:blip r:embed="rId2" cstate="print">
            <a:extLst>
              <a:ext uri="{28A0092B-C50C-407E-A947-70E740481C1C}">
                <a14:useLocalDpi xmlns="" xmlns:a14="http://schemas.microsoft.com/office/drawing/2010/main" val="0"/>
              </a:ext>
            </a:extLst>
          </a:blip>
          <a:stretch>
            <a:fillRect/>
          </a:stretch>
        </p:blipFill>
        <p:spPr>
          <a:xfrm>
            <a:off x="7111230" y="1634208"/>
            <a:ext cx="4338637" cy="2442762"/>
          </a:xfrm>
        </p:spPr>
      </p:pic>
      <p:pic>
        <p:nvPicPr>
          <p:cNvPr id="9218" name="Picture 2" descr="Çağ Üniversitesi Logo (Mersin) | Vector logo, Vector free, ? logo"/>
          <p:cNvPicPr preferRelativeResize="0">
            <a:picLocks noChangeArrowheads="1"/>
          </p:cNvPicPr>
          <p:nvPr/>
        </p:nvPicPr>
        <p:blipFill>
          <a:blip r:embed="rId3" cstate="print"/>
          <a:srcRect/>
          <a:stretch>
            <a:fillRect/>
          </a:stretch>
        </p:blipFill>
        <p:spPr bwMode="auto">
          <a:xfrm>
            <a:off x="10752000" y="5418000"/>
            <a:ext cx="1440000" cy="1440000"/>
          </a:xfrm>
          <a:prstGeom prst="rect">
            <a:avLst/>
          </a:prstGeom>
          <a:noFill/>
        </p:spPr>
      </p:pic>
    </p:spTree>
    <p:extLst>
      <p:ext uri="{BB962C8B-B14F-4D97-AF65-F5344CB8AC3E}">
        <p14:creationId xmlns="" xmlns:p14="http://schemas.microsoft.com/office/powerpoint/2010/main" val="15250992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a:extLst>
              <a:ext uri="{FF2B5EF4-FFF2-40B4-BE49-F238E27FC236}">
                <a16:creationId xmlns="" xmlns:a16="http://schemas.microsoft.com/office/drawing/2014/main" id="{B7762899-3522-996D-76E1-A90081100651}"/>
              </a:ext>
            </a:extLst>
          </p:cNvPr>
          <p:cNvSpPr>
            <a:spLocks noGrp="1"/>
          </p:cNvSpPr>
          <p:nvPr>
            <p:ph sz="quarter" idx="2"/>
          </p:nvPr>
        </p:nvSpPr>
        <p:spPr>
          <a:xfrm>
            <a:off x="329784" y="1519652"/>
            <a:ext cx="8565641" cy="4233077"/>
          </a:xfrm>
        </p:spPr>
        <p:txBody>
          <a:bodyPr>
            <a:normAutofit lnSpcReduction="10000"/>
          </a:bodyPr>
          <a:lstStyle/>
          <a:p>
            <a:pPr algn="l"/>
            <a:r>
              <a:rPr lang="tr-TR" i="0" dirty="0">
                <a:solidFill>
                  <a:srgbClr val="FF0000"/>
                </a:solidFill>
                <a:effectLst/>
                <a:latin typeface="system-ui"/>
              </a:rPr>
              <a:t>2018: </a:t>
            </a:r>
            <a:r>
              <a:rPr lang="tr-TR" i="0" dirty="0">
                <a:solidFill>
                  <a:srgbClr val="212529"/>
                </a:solidFill>
                <a:effectLst/>
                <a:latin typeface="system-ui"/>
              </a:rPr>
              <a:t>Ve ekonomik kriz… ABD ile olan gerginliğin de etkisiyle dolar/TL 7.20'yi aştı. Şirketler art arda konkordato ilan etmeye başladı. Hacizler iflaslar birbirini izledi. Merkez Bankası faizleri sert bir şekilde yukarı çekti. İşsizlik 15 yılın zirvesine çıktı. Türk Telekom bankalara olan borcunu ödemeyince bankalar yönetime el koydu.</a:t>
            </a:r>
          </a:p>
          <a:p>
            <a:pPr algn="l"/>
            <a:r>
              <a:rPr lang="tr-TR" i="0" dirty="0">
                <a:solidFill>
                  <a:srgbClr val="FF0000"/>
                </a:solidFill>
                <a:effectLst/>
                <a:latin typeface="system-ui"/>
              </a:rPr>
              <a:t>2019: </a:t>
            </a:r>
            <a:r>
              <a:rPr lang="tr-TR" i="0" dirty="0">
                <a:solidFill>
                  <a:srgbClr val="212529"/>
                </a:solidFill>
                <a:effectLst/>
                <a:latin typeface="system-ui"/>
              </a:rPr>
              <a:t>2018'de yaşanan her şey 2019'un bir nevi habercisiydi. Büyük mega projelerden alarm sinyalleri gelmeye başladı. Vatandaş art arda gelen zamlarla neye uğradığını şaşırdı. Çaya, şekere, benzine, motorine zam üstüne zam geldi. Piyasalar tekrar edilen İstanbul seçimlerinin etkisiyle çalkalandı. Ticaret savaşları etkisini iyice hissettirirken Merkez Bankası Başkanı ani bir kararla tarihi şekilde görevden alındı.</a:t>
            </a:r>
          </a:p>
          <a:p>
            <a:endParaRPr lang="tr-TR" dirty="0"/>
          </a:p>
        </p:txBody>
      </p:sp>
      <p:pic>
        <p:nvPicPr>
          <p:cNvPr id="8194" name="Picture 2" descr="Çağ Üniversitesi Logo (Mersin) | Vector logo, Vector free, ? logo"/>
          <p:cNvPicPr preferRelativeResize="0">
            <a:picLocks noChangeArrowheads="1"/>
          </p:cNvPicPr>
          <p:nvPr/>
        </p:nvPicPr>
        <p:blipFill>
          <a:blip r:embed="rId2" cstate="print"/>
          <a:srcRect/>
          <a:stretch>
            <a:fillRect/>
          </a:stretch>
        </p:blipFill>
        <p:spPr bwMode="auto">
          <a:xfrm>
            <a:off x="10752000" y="5418000"/>
            <a:ext cx="1440000" cy="1440000"/>
          </a:xfrm>
          <a:prstGeom prst="rect">
            <a:avLst/>
          </a:prstGeom>
          <a:noFill/>
        </p:spPr>
      </p:pic>
    </p:spTree>
    <p:extLst>
      <p:ext uri="{BB962C8B-B14F-4D97-AF65-F5344CB8AC3E}">
        <p14:creationId xmlns="" xmlns:p14="http://schemas.microsoft.com/office/powerpoint/2010/main" val="34910881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01972C93-E8D1-2BD8-4600-93FFC1368AFD}"/>
              </a:ext>
            </a:extLst>
          </p:cNvPr>
          <p:cNvSpPr>
            <a:spLocks noGrp="1"/>
          </p:cNvSpPr>
          <p:nvPr>
            <p:ph idx="1"/>
          </p:nvPr>
        </p:nvSpPr>
        <p:spPr>
          <a:xfrm>
            <a:off x="269823" y="989351"/>
            <a:ext cx="9630842" cy="4781862"/>
          </a:xfrm>
        </p:spPr>
        <p:txBody>
          <a:bodyPr>
            <a:normAutofit fontScale="92500" lnSpcReduction="10000"/>
          </a:bodyPr>
          <a:lstStyle/>
          <a:p>
            <a:r>
              <a:rPr lang="tr-TR" b="1" dirty="0"/>
              <a:t>2020 yılında üretimde yaşanan kayıplara, maliyetlerde yaşanan artışlara ve turizm kesiminde yaşanan büyük gelir kayıplarına karşın </a:t>
            </a:r>
            <a:r>
              <a:rPr lang="tr-TR" b="1" dirty="0" err="1" smtClean="0"/>
              <a:t>GSYH’nin</a:t>
            </a:r>
            <a:r>
              <a:rPr lang="tr-TR" b="1" dirty="0" smtClean="0"/>
              <a:t>(gayri safi yurtiçi hasıla) </a:t>
            </a:r>
            <a:r>
              <a:rPr lang="tr-TR" b="1" dirty="0"/>
              <a:t>ve kişi başına gelirin nispeten az bir kayıpla karşılaşmasının temel nedeni büyük ölçüde para arzındaki artış, bütçe açığı ve cari açığın büyümesidir. Gerçekten de para arzı (M2 olarak ölçüyoruz) 2020 yılında yüzde 37 oranında arttı. 2020 yılında ortalama enflasyonun yüzde 12, tahmin edilen büyümenin de yüzde 1 olacağını hesaba katarsak para arzındaki artışın enflasyon + büyüme oranının üç misli artış gösterdiğini görürüz. 2013 yılında 2019 yılına kadar yüzde 1,5 olan ortalama bütçe açığının 2020 yılında yüzde 4,5, aynı dönemde ortalama yüzde 3,3 olan cari açığın 2020 yılında yüzde 5 olarak gerçekleşmesi </a:t>
            </a:r>
            <a:r>
              <a:rPr lang="tr-TR" b="1" dirty="0" smtClean="0"/>
              <a:t>bekleniyor.</a:t>
            </a:r>
            <a:endParaRPr lang="tr-TR" b="1" dirty="0"/>
          </a:p>
          <a:p>
            <a:endParaRPr lang="tr-TR" dirty="0"/>
          </a:p>
          <a:p>
            <a:endParaRPr lang="tr-TR" dirty="0"/>
          </a:p>
        </p:txBody>
      </p:sp>
      <p:pic>
        <p:nvPicPr>
          <p:cNvPr id="6146" name="Picture 2" descr="Çağ Üniversitesi Logo (Mersin) | Vector logo, Vector free, ? logo"/>
          <p:cNvPicPr preferRelativeResize="0">
            <a:picLocks noChangeArrowheads="1"/>
          </p:cNvPicPr>
          <p:nvPr/>
        </p:nvPicPr>
        <p:blipFill>
          <a:blip r:embed="rId2" cstate="print"/>
          <a:srcRect/>
          <a:stretch>
            <a:fillRect/>
          </a:stretch>
        </p:blipFill>
        <p:spPr bwMode="auto">
          <a:xfrm>
            <a:off x="10752000" y="5418000"/>
            <a:ext cx="1440000" cy="1440000"/>
          </a:xfrm>
          <a:prstGeom prst="rect">
            <a:avLst/>
          </a:prstGeom>
          <a:noFill/>
        </p:spPr>
      </p:pic>
    </p:spTree>
    <p:extLst>
      <p:ext uri="{BB962C8B-B14F-4D97-AF65-F5344CB8AC3E}">
        <p14:creationId xmlns="" xmlns:p14="http://schemas.microsoft.com/office/powerpoint/2010/main" val="31623338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Yer Tutucusu 5">
            <a:extLst>
              <a:ext uri="{FF2B5EF4-FFF2-40B4-BE49-F238E27FC236}">
                <a16:creationId xmlns="" xmlns:a16="http://schemas.microsoft.com/office/drawing/2014/main" id="{BB74A04B-1FFE-5282-3574-2FB789A101E4}"/>
              </a:ext>
            </a:extLst>
          </p:cNvPr>
          <p:cNvSpPr>
            <a:spLocks noGrp="1"/>
          </p:cNvSpPr>
          <p:nvPr>
            <p:ph type="body" idx="2"/>
          </p:nvPr>
        </p:nvSpPr>
        <p:spPr>
          <a:xfrm>
            <a:off x="239842" y="1244183"/>
            <a:ext cx="4430503" cy="5096551"/>
          </a:xfrm>
        </p:spPr>
        <p:txBody>
          <a:bodyPr>
            <a:normAutofit/>
          </a:bodyPr>
          <a:lstStyle/>
          <a:p>
            <a:r>
              <a:rPr lang="tr-TR" sz="2000" b="1" dirty="0"/>
              <a:t>2020 yılında en ilginç ekonomik gelişmelerden birisi dış borç yükü (dış borç stoku / GSYH) hesabında yaşanmıştır. 2019 sonunda 435 milyar dolar olan dış borç stoku 2020 yılının üçüncü çeyreğinde 435 milyar dolarda kaldığı halde dış borç yükü yüzde 57,1’den yüzde 60,6’ya yükselmiş görünmektedir. Bu tuhaf olayın nedeni TL’nin değer kaybı nedeniyle GSYH’nin dolar cinsinden gerilemesidir (bölen sayı olan GSYH, bölünen sayı olan dış borç stokundan hızlı gerilediği için dış borç yükü artmış görünmektedir.)</a:t>
            </a:r>
          </a:p>
        </p:txBody>
      </p:sp>
      <p:pic>
        <p:nvPicPr>
          <p:cNvPr id="8" name="İçerik Yer Tutucusu 7">
            <a:extLst>
              <a:ext uri="{FF2B5EF4-FFF2-40B4-BE49-F238E27FC236}">
                <a16:creationId xmlns="" xmlns:a16="http://schemas.microsoft.com/office/drawing/2014/main" id="{76209105-5E0A-7F02-E991-4DEB3F7B27A3}"/>
              </a:ext>
            </a:extLst>
          </p:cNvPr>
          <p:cNvPicPr>
            <a:picLocks noGrp="1" noChangeAspect="1"/>
          </p:cNvPicPr>
          <p:nvPr>
            <p:ph sz="half" idx="1"/>
          </p:nvPr>
        </p:nvPicPr>
        <p:blipFill>
          <a:blip r:embed="rId2" cstate="print">
            <a:extLst>
              <a:ext uri="{28A0092B-C50C-407E-A947-70E740481C1C}">
                <a14:useLocalDpi xmlns="" xmlns:a14="http://schemas.microsoft.com/office/drawing/2010/main" val="0"/>
              </a:ext>
            </a:extLst>
          </a:blip>
          <a:stretch>
            <a:fillRect/>
          </a:stretch>
        </p:blipFill>
        <p:spPr>
          <a:xfrm>
            <a:off x="5171607" y="1244183"/>
            <a:ext cx="6333006" cy="4691921"/>
          </a:xfrm>
        </p:spPr>
      </p:pic>
      <p:pic>
        <p:nvPicPr>
          <p:cNvPr id="4098" name="Picture 2" descr="Çağ Üniversitesi Logo (Mersin) | Vector logo, Vector free, ? logo"/>
          <p:cNvPicPr preferRelativeResize="0">
            <a:picLocks noChangeArrowheads="1"/>
          </p:cNvPicPr>
          <p:nvPr/>
        </p:nvPicPr>
        <p:blipFill>
          <a:blip r:embed="rId3" cstate="print"/>
          <a:srcRect/>
          <a:stretch>
            <a:fillRect/>
          </a:stretch>
        </p:blipFill>
        <p:spPr bwMode="auto">
          <a:xfrm>
            <a:off x="10752000" y="5418000"/>
            <a:ext cx="1440000" cy="1440000"/>
          </a:xfrm>
          <a:prstGeom prst="rect">
            <a:avLst/>
          </a:prstGeom>
          <a:noFill/>
        </p:spPr>
      </p:pic>
    </p:spTree>
    <p:extLst>
      <p:ext uri="{BB962C8B-B14F-4D97-AF65-F5344CB8AC3E}">
        <p14:creationId xmlns="" xmlns:p14="http://schemas.microsoft.com/office/powerpoint/2010/main" val="16279881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a:extLst>
              <a:ext uri="{FF2B5EF4-FFF2-40B4-BE49-F238E27FC236}">
                <a16:creationId xmlns="" xmlns:a16="http://schemas.microsoft.com/office/drawing/2014/main" id="{9555172B-5867-901F-F4DB-7B2CD4EA66C5}"/>
              </a:ext>
            </a:extLst>
          </p:cNvPr>
          <p:cNvSpPr>
            <a:spLocks noGrp="1"/>
          </p:cNvSpPr>
          <p:nvPr>
            <p:ph type="title"/>
          </p:nvPr>
        </p:nvSpPr>
        <p:spPr>
          <a:xfrm>
            <a:off x="314793" y="1283679"/>
            <a:ext cx="11159837" cy="1280890"/>
          </a:xfrm>
        </p:spPr>
        <p:txBody>
          <a:bodyPr>
            <a:normAutofit/>
          </a:bodyPr>
          <a:lstStyle/>
          <a:p>
            <a:r>
              <a:rPr lang="tr-TR" sz="2700" b="1" dirty="0">
                <a:solidFill>
                  <a:schemeClr val="accent1"/>
                </a:solidFill>
                <a:effectLst/>
                <a:latin typeface="Roboto" panose="020B0604020202020204" pitchFamily="2" charset="0"/>
              </a:rPr>
              <a:t>2021 Yılı Başında Türkiye Ekonomisinin Görünümü</a:t>
            </a:r>
            <a:r>
              <a:rPr lang="tr-TR" b="1" dirty="0">
                <a:solidFill>
                  <a:srgbClr val="212121"/>
                </a:solidFill>
                <a:effectLst/>
                <a:latin typeface="Roboto" panose="020B0604020202020204" pitchFamily="2" charset="0"/>
              </a:rPr>
              <a:t/>
            </a:r>
            <a:br>
              <a:rPr lang="tr-TR" b="1" dirty="0">
                <a:solidFill>
                  <a:srgbClr val="212121"/>
                </a:solidFill>
                <a:effectLst/>
                <a:latin typeface="Roboto" panose="020B0604020202020204" pitchFamily="2" charset="0"/>
              </a:rPr>
            </a:br>
            <a:endParaRPr lang="tr-TR" dirty="0"/>
          </a:p>
        </p:txBody>
      </p:sp>
      <p:sp>
        <p:nvSpPr>
          <p:cNvPr id="8" name="İçerik Yer Tutucusu 7">
            <a:extLst>
              <a:ext uri="{FF2B5EF4-FFF2-40B4-BE49-F238E27FC236}">
                <a16:creationId xmlns="" xmlns:a16="http://schemas.microsoft.com/office/drawing/2014/main" id="{81A558CF-09C8-00DC-F01B-A726FE192B08}"/>
              </a:ext>
            </a:extLst>
          </p:cNvPr>
          <p:cNvSpPr>
            <a:spLocks noGrp="1"/>
          </p:cNvSpPr>
          <p:nvPr>
            <p:ph idx="1"/>
          </p:nvPr>
        </p:nvSpPr>
        <p:spPr>
          <a:xfrm>
            <a:off x="0" y="1963712"/>
            <a:ext cx="10628026" cy="4377128"/>
          </a:xfrm>
        </p:spPr>
        <p:txBody>
          <a:bodyPr>
            <a:normAutofit/>
          </a:bodyPr>
          <a:lstStyle/>
          <a:p>
            <a:r>
              <a:rPr lang="tr-TR" b="1" dirty="0"/>
              <a:t>2020 yılının bahar aylarında başlayan ve halen devam eden Covid-19 salgını bütün dünyada son derecede ağır etkiler yarattı. Bu etkiler Türkiye ekonomisinin de ivme kaybı yaşamasına yol açtı. İvme kaybı aslında 2020 yılında salgın sonrasında değil 2019 yılında yaşanmaya başlamıştı. 2019 yılına küçülmeyle giren ekonomi ilk iki çeyrekte yüksek enflasyon ve küçülme olgularını birlikte görerek </a:t>
            </a:r>
            <a:r>
              <a:rPr lang="tr-TR" b="1" dirty="0" err="1"/>
              <a:t>slumpflasyonla</a:t>
            </a:r>
            <a:r>
              <a:rPr lang="tr-TR" b="1" dirty="0"/>
              <a:t> karşılaştı. 2020’nin ilk çeyreğinde yaşanan toparlanmayı bu kez Covid-19 salgınıyla gelen yeni bir </a:t>
            </a:r>
            <a:r>
              <a:rPr lang="tr-TR" b="1" dirty="0" err="1"/>
              <a:t>slumpflasyon</a:t>
            </a:r>
            <a:r>
              <a:rPr lang="tr-TR" b="1" dirty="0"/>
              <a:t> dalgası alt üst etti</a:t>
            </a:r>
            <a:r>
              <a:rPr lang="tr-TR" dirty="0"/>
              <a:t>.</a:t>
            </a:r>
          </a:p>
          <a:p>
            <a:endParaRPr lang="tr-TR" dirty="0"/>
          </a:p>
          <a:p>
            <a:endParaRPr lang="tr-TR" dirty="0"/>
          </a:p>
        </p:txBody>
      </p:sp>
      <p:pic>
        <p:nvPicPr>
          <p:cNvPr id="7170" name="Picture 2" descr="Çağ Üniversitesi Logo (Mersin) | Vector logo, Vector free, ? logo"/>
          <p:cNvPicPr preferRelativeResize="0">
            <a:picLocks noChangeArrowheads="1"/>
          </p:cNvPicPr>
          <p:nvPr/>
        </p:nvPicPr>
        <p:blipFill>
          <a:blip r:embed="rId2" cstate="print"/>
          <a:srcRect/>
          <a:stretch>
            <a:fillRect/>
          </a:stretch>
        </p:blipFill>
        <p:spPr bwMode="auto">
          <a:xfrm>
            <a:off x="10752000" y="5418000"/>
            <a:ext cx="1440000" cy="1440000"/>
          </a:xfrm>
          <a:prstGeom prst="rect">
            <a:avLst/>
          </a:prstGeom>
          <a:noFill/>
        </p:spPr>
      </p:pic>
    </p:spTree>
    <p:extLst>
      <p:ext uri="{BB962C8B-B14F-4D97-AF65-F5344CB8AC3E}">
        <p14:creationId xmlns="" xmlns:p14="http://schemas.microsoft.com/office/powerpoint/2010/main" val="3974476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F0DBB053-E114-5068-8CFE-F459635909C6}"/>
              </a:ext>
            </a:extLst>
          </p:cNvPr>
          <p:cNvSpPr>
            <a:spLocks noGrp="1"/>
          </p:cNvSpPr>
          <p:nvPr>
            <p:ph type="title"/>
          </p:nvPr>
        </p:nvSpPr>
        <p:spPr>
          <a:xfrm>
            <a:off x="299805" y="1315516"/>
            <a:ext cx="4400522" cy="438332"/>
          </a:xfrm>
        </p:spPr>
        <p:txBody>
          <a:bodyPr>
            <a:normAutofit fontScale="90000"/>
          </a:bodyPr>
          <a:lstStyle/>
          <a:p>
            <a:r>
              <a:rPr lang="tr-TR" dirty="0"/>
              <a:t>2021 YILI TÜRKİYE </a:t>
            </a:r>
            <a:r>
              <a:rPr lang="tr-TR" dirty="0" smtClean="0"/>
              <a:t>EKONOMİSİ:</a:t>
            </a:r>
            <a:endParaRPr lang="tr-TR" dirty="0"/>
          </a:p>
        </p:txBody>
      </p:sp>
      <p:sp>
        <p:nvSpPr>
          <p:cNvPr id="4" name="Metin Yer Tutucusu 3">
            <a:extLst>
              <a:ext uri="{FF2B5EF4-FFF2-40B4-BE49-F238E27FC236}">
                <a16:creationId xmlns="" xmlns:a16="http://schemas.microsoft.com/office/drawing/2014/main" id="{35246486-8674-53D4-6BD9-C51B13041241}"/>
              </a:ext>
            </a:extLst>
          </p:cNvPr>
          <p:cNvSpPr>
            <a:spLocks noGrp="1"/>
          </p:cNvSpPr>
          <p:nvPr>
            <p:ph type="body" idx="2"/>
          </p:nvPr>
        </p:nvSpPr>
        <p:spPr>
          <a:xfrm>
            <a:off x="284813" y="2128602"/>
            <a:ext cx="5269952" cy="4182257"/>
          </a:xfrm>
        </p:spPr>
        <p:txBody>
          <a:bodyPr>
            <a:normAutofit/>
          </a:bodyPr>
          <a:lstStyle/>
          <a:p>
            <a:pPr algn="l"/>
            <a:r>
              <a:rPr lang="tr-TR" sz="2000" b="1" i="0" dirty="0">
                <a:solidFill>
                  <a:srgbClr val="212529"/>
                </a:solidFill>
                <a:effectLst/>
                <a:latin typeface="GothamNarrow-Book"/>
              </a:rPr>
              <a:t>Türkiye İstatistik Kurumu (TÜİK), geçen yıla ilişkin üretim yöntemiyle hesaplanan gayrisafi yurt içi hasıla (GSYH) sonuçlarını açıkladı.</a:t>
            </a:r>
          </a:p>
          <a:p>
            <a:pPr algn="l"/>
            <a:r>
              <a:rPr lang="tr-TR" sz="2000" b="1" i="0" dirty="0">
                <a:solidFill>
                  <a:srgbClr val="212529"/>
                </a:solidFill>
                <a:effectLst/>
                <a:latin typeface="GothamNarrow-Book"/>
              </a:rPr>
              <a:t>Buna göre, Türkiye ekonomisi 2021'de yüzde 11, geçen yılın son çeyreğinde yüzde 9,1 büyüme kaydetti.</a:t>
            </a:r>
          </a:p>
          <a:p>
            <a:pPr algn="l"/>
            <a:r>
              <a:rPr lang="tr-TR" sz="2000" b="1" i="0" dirty="0">
                <a:solidFill>
                  <a:srgbClr val="212529"/>
                </a:solidFill>
                <a:effectLst/>
                <a:latin typeface="GothamNarrow-Book"/>
              </a:rPr>
              <a:t>Üretim yöntemine göre cari fiyatlarla GSYH, 2021'de bir önceki yıla göre yüzde 42,8 artarak 7 trilyon 209 milyar 40 milyon lira olarak gerçekleşti</a:t>
            </a:r>
            <a:r>
              <a:rPr lang="tr-TR" sz="2000" b="1" i="0" dirty="0" smtClean="0">
                <a:solidFill>
                  <a:srgbClr val="212529"/>
                </a:solidFill>
                <a:effectLst/>
                <a:latin typeface="GothamNarrow-Book"/>
              </a:rPr>
              <a:t>.</a:t>
            </a:r>
            <a:endParaRPr lang="tr-TR" sz="2000" b="1" i="0" dirty="0">
              <a:solidFill>
                <a:srgbClr val="212529"/>
              </a:solidFill>
              <a:effectLst/>
              <a:latin typeface="GothamNarrow-Book"/>
            </a:endParaRPr>
          </a:p>
          <a:p>
            <a:endParaRPr lang="tr-TR" sz="2000" dirty="0"/>
          </a:p>
        </p:txBody>
      </p:sp>
      <p:pic>
        <p:nvPicPr>
          <p:cNvPr id="6" name="İçerik Yer Tutucusu 5">
            <a:extLst>
              <a:ext uri="{FF2B5EF4-FFF2-40B4-BE49-F238E27FC236}">
                <a16:creationId xmlns="" xmlns:a16="http://schemas.microsoft.com/office/drawing/2014/main" id="{BD25062F-3B67-7E1F-D153-0F93A1FAAE78}"/>
              </a:ext>
            </a:extLst>
          </p:cNvPr>
          <p:cNvPicPr>
            <a:picLocks noGrp="1" noChangeAspect="1"/>
          </p:cNvPicPr>
          <p:nvPr>
            <p:ph sz="half" idx="1"/>
          </p:nvPr>
        </p:nvPicPr>
        <p:blipFill>
          <a:blip r:embed="rId2" cstate="print">
            <a:extLst>
              <a:ext uri="{28A0092B-C50C-407E-A947-70E740481C1C}">
                <a14:useLocalDpi xmlns="" xmlns:a14="http://schemas.microsoft.com/office/drawing/2010/main" val="0"/>
              </a:ext>
            </a:extLst>
          </a:blip>
          <a:stretch>
            <a:fillRect/>
          </a:stretch>
        </p:blipFill>
        <p:spPr>
          <a:xfrm>
            <a:off x="6323013" y="314794"/>
            <a:ext cx="5181600" cy="4706912"/>
          </a:xfrm>
        </p:spPr>
      </p:pic>
      <p:pic>
        <p:nvPicPr>
          <p:cNvPr id="3074" name="Picture 2" descr="Çağ Üniversitesi Logo (Mersin) | Vector logo, Vector free, ? logo"/>
          <p:cNvPicPr preferRelativeResize="0">
            <a:picLocks noChangeArrowheads="1"/>
          </p:cNvPicPr>
          <p:nvPr/>
        </p:nvPicPr>
        <p:blipFill>
          <a:blip r:embed="rId3" cstate="print"/>
          <a:srcRect/>
          <a:stretch>
            <a:fillRect/>
          </a:stretch>
        </p:blipFill>
        <p:spPr bwMode="auto">
          <a:xfrm>
            <a:off x="10752000" y="5418000"/>
            <a:ext cx="1440000" cy="1440000"/>
          </a:xfrm>
          <a:prstGeom prst="rect">
            <a:avLst/>
          </a:prstGeom>
          <a:noFill/>
        </p:spPr>
      </p:pic>
    </p:spTree>
    <p:extLst>
      <p:ext uri="{BB962C8B-B14F-4D97-AF65-F5344CB8AC3E}">
        <p14:creationId xmlns="" xmlns:p14="http://schemas.microsoft.com/office/powerpoint/2010/main" val="13379987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çerik Yer Tutucusu 5">
            <a:extLst>
              <a:ext uri="{FF2B5EF4-FFF2-40B4-BE49-F238E27FC236}">
                <a16:creationId xmlns="" xmlns:a16="http://schemas.microsoft.com/office/drawing/2014/main" id="{4D7F0269-80FB-480A-4CA1-20E42B3DE20A}"/>
              </a:ext>
            </a:extLst>
          </p:cNvPr>
          <p:cNvPicPr>
            <a:picLocks noGrp="1" noChangeAspect="1"/>
          </p:cNvPicPr>
          <p:nvPr>
            <p:ph sz="half" idx="1"/>
          </p:nvPr>
        </p:nvPicPr>
        <p:blipFill>
          <a:blip r:embed="rId2" cstate="print">
            <a:extLst>
              <a:ext uri="{28A0092B-C50C-407E-A947-70E740481C1C}">
                <a14:useLocalDpi xmlns="" xmlns:a14="http://schemas.microsoft.com/office/drawing/2010/main" val="0"/>
              </a:ext>
            </a:extLst>
          </a:blip>
          <a:stretch>
            <a:fillRect/>
          </a:stretch>
        </p:blipFill>
        <p:spPr>
          <a:xfrm>
            <a:off x="299803" y="1379095"/>
            <a:ext cx="11204810" cy="4002374"/>
          </a:xfrm>
        </p:spPr>
      </p:pic>
      <p:pic>
        <p:nvPicPr>
          <p:cNvPr id="2050" name="Picture 2" descr="Çağ Üniversitesi Logo (Mersin) | Vector logo, Vector free, ? logo"/>
          <p:cNvPicPr preferRelativeResize="0">
            <a:picLocks noChangeArrowheads="1"/>
          </p:cNvPicPr>
          <p:nvPr/>
        </p:nvPicPr>
        <p:blipFill>
          <a:blip r:embed="rId3" cstate="print"/>
          <a:srcRect/>
          <a:stretch>
            <a:fillRect/>
          </a:stretch>
        </p:blipFill>
        <p:spPr bwMode="auto">
          <a:xfrm>
            <a:off x="10752000" y="5418000"/>
            <a:ext cx="1440000" cy="1440000"/>
          </a:xfrm>
          <a:prstGeom prst="rect">
            <a:avLst/>
          </a:prstGeom>
          <a:noFill/>
        </p:spPr>
      </p:pic>
    </p:spTree>
    <p:extLst>
      <p:ext uri="{BB962C8B-B14F-4D97-AF65-F5344CB8AC3E}">
        <p14:creationId xmlns="" xmlns:p14="http://schemas.microsoft.com/office/powerpoint/2010/main" val="17777213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a:extLst>
              <a:ext uri="{FF2B5EF4-FFF2-40B4-BE49-F238E27FC236}">
                <a16:creationId xmlns="" xmlns:a16="http://schemas.microsoft.com/office/drawing/2014/main" id="{91F17B2F-F1F3-8496-F1BA-C5E718DE9392}"/>
              </a:ext>
            </a:extLst>
          </p:cNvPr>
          <p:cNvSpPr>
            <a:spLocks noGrp="1"/>
          </p:cNvSpPr>
          <p:nvPr>
            <p:ph type="title"/>
          </p:nvPr>
        </p:nvSpPr>
        <p:spPr>
          <a:xfrm>
            <a:off x="311799" y="0"/>
            <a:ext cx="10515600" cy="6026046"/>
          </a:xfrm>
        </p:spPr>
        <p:txBody>
          <a:bodyPr>
            <a:normAutofit fontScale="90000"/>
          </a:bodyPr>
          <a:lstStyle/>
          <a:p>
            <a:r>
              <a:rPr lang="tr-TR" dirty="0"/>
              <a:t/>
            </a:r>
            <a:br>
              <a:rPr lang="tr-TR" dirty="0"/>
            </a:br>
            <a:r>
              <a:rPr lang="tr-TR" dirty="0"/>
              <a:t/>
            </a:r>
            <a:br>
              <a:rPr lang="tr-TR" dirty="0"/>
            </a:br>
            <a:r>
              <a:rPr lang="tr-TR" dirty="0"/>
              <a:t/>
            </a:r>
            <a:br>
              <a:rPr lang="tr-TR" dirty="0"/>
            </a:br>
            <a:r>
              <a:rPr lang="tr-TR" dirty="0"/>
              <a:t/>
            </a:r>
            <a:br>
              <a:rPr lang="tr-TR" dirty="0"/>
            </a:br>
            <a:r>
              <a:rPr lang="tr-TR" dirty="0" smtClean="0"/>
              <a:t>Teşekkürler Saygılarımla...</a:t>
            </a:r>
            <a:br>
              <a:rPr lang="tr-TR" dirty="0" smtClean="0"/>
            </a:br>
            <a:r>
              <a:rPr lang="tr-TR" dirty="0" smtClean="0"/>
              <a:t/>
            </a:r>
            <a:br>
              <a:rPr lang="tr-TR" dirty="0" smtClean="0"/>
            </a:br>
            <a:r>
              <a:rPr lang="tr-TR" sz="2400" b="1" dirty="0" smtClean="0"/>
              <a:t>Kaynak</a:t>
            </a:r>
            <a:r>
              <a:rPr lang="tr-TR" sz="2400" b="1" dirty="0"/>
              <a:t/>
            </a:r>
            <a:br>
              <a:rPr lang="tr-TR" sz="2400" b="1" dirty="0"/>
            </a:br>
            <a:r>
              <a:rPr lang="tr-TR" sz="2400" dirty="0">
                <a:solidFill>
                  <a:srgbClr val="000000"/>
                </a:solidFill>
                <a:hlinkClick r:id="rId2"/>
              </a:rPr>
              <a:t>https://www.mahfiegilmez.com/2021/01/2021-yl-basnda-turkiye-ekonomisinin.html</a:t>
            </a:r>
            <a:r>
              <a:rPr lang="tr-TR" sz="2400" dirty="0">
                <a:solidFill>
                  <a:srgbClr val="000000"/>
                </a:solidFill>
              </a:rPr>
              <a:t/>
            </a:r>
            <a:br>
              <a:rPr lang="tr-TR" sz="2400" dirty="0">
                <a:solidFill>
                  <a:srgbClr val="000000"/>
                </a:solidFill>
              </a:rPr>
            </a:br>
            <a:r>
              <a:rPr lang="tr-TR" sz="2400" dirty="0">
                <a:solidFill>
                  <a:srgbClr val="000000"/>
                </a:solidFill>
                <a:hlinkClick r:id="rId3"/>
              </a:rPr>
              <a:t>https://www.turmob.org.tr/ekutuphane/Read/cddeae1e-b2f3-4aa4-ba72-ec8e6b4fd769</a:t>
            </a:r>
            <a:r>
              <a:rPr lang="tr-TR" sz="2400" dirty="0">
                <a:solidFill>
                  <a:srgbClr val="000000"/>
                </a:solidFill>
              </a:rPr>
              <a:t/>
            </a:r>
            <a:br>
              <a:rPr lang="tr-TR" sz="2400" dirty="0">
                <a:solidFill>
                  <a:srgbClr val="000000"/>
                </a:solidFill>
              </a:rPr>
            </a:br>
            <a:r>
              <a:rPr lang="tr-TR" sz="2400" dirty="0">
                <a:solidFill>
                  <a:srgbClr val="000000"/>
                </a:solidFill>
                <a:hlinkClick r:id="rId4"/>
              </a:rPr>
              <a:t>https://www.sozcu.com.tr/2022/ekonomi/enflasyon-rakamlari-aciklandi-26-7115910/?utm_source=dahafazla_haber&amp;utm_medium=free&amp;utm_campaign=dahafazlahaber</a:t>
            </a:r>
            <a:r>
              <a:rPr lang="tr-TR" sz="2400" dirty="0">
                <a:solidFill>
                  <a:srgbClr val="000000"/>
                </a:solidFill>
              </a:rPr>
              <a:t/>
            </a:r>
            <a:br>
              <a:rPr lang="tr-TR" sz="2400" dirty="0">
                <a:solidFill>
                  <a:srgbClr val="000000"/>
                </a:solidFill>
              </a:rPr>
            </a:br>
            <a:r>
              <a:rPr lang="tr-TR" sz="2400" dirty="0">
                <a:solidFill>
                  <a:srgbClr val="000000"/>
                </a:solidFill>
                <a:hlinkClick r:id="rId5"/>
              </a:rPr>
              <a:t>Türkiye ekonomisinde 2010’lu yıllar: Görkemli yükselişten hızlı inişe! - Son dakika ekonomi haberleri – Sözcü (sozcu.com.tr)</a:t>
            </a:r>
            <a:r>
              <a:rPr lang="tr-TR" sz="2400" dirty="0">
                <a:solidFill>
                  <a:srgbClr val="000000"/>
                </a:solidFill>
              </a:rPr>
              <a:t/>
            </a:r>
            <a:br>
              <a:rPr lang="tr-TR" sz="2400" dirty="0">
                <a:solidFill>
                  <a:srgbClr val="000000"/>
                </a:solidFill>
              </a:rPr>
            </a:br>
            <a:r>
              <a:rPr lang="tr-TR" sz="2400" dirty="0">
                <a:solidFill>
                  <a:srgbClr val="000000"/>
                </a:solidFill>
              </a:rPr>
              <a:t/>
            </a:r>
            <a:br>
              <a:rPr lang="tr-TR" sz="2400" dirty="0">
                <a:solidFill>
                  <a:srgbClr val="000000"/>
                </a:solidFill>
              </a:rPr>
            </a:br>
            <a:r>
              <a:rPr lang="tr-TR" sz="1300" dirty="0">
                <a:solidFill>
                  <a:srgbClr val="000000"/>
                </a:solidFill>
              </a:rPr>
              <a:t/>
            </a:r>
            <a:br>
              <a:rPr lang="tr-TR" sz="1300" dirty="0">
                <a:solidFill>
                  <a:srgbClr val="000000"/>
                </a:solidFill>
              </a:rPr>
            </a:br>
            <a:endParaRPr lang="tr-TR" sz="1300" dirty="0">
              <a:solidFill>
                <a:srgbClr val="000000"/>
              </a:solidFill>
            </a:endParaRPr>
          </a:p>
        </p:txBody>
      </p:sp>
      <p:pic>
        <p:nvPicPr>
          <p:cNvPr id="1026" name="Picture 2" descr="Çağ Üniversitesi Logo (Mersin) | Vector logo, Vector free, ? logo"/>
          <p:cNvPicPr preferRelativeResize="0">
            <a:picLocks noChangeArrowheads="1"/>
          </p:cNvPicPr>
          <p:nvPr/>
        </p:nvPicPr>
        <p:blipFill>
          <a:blip r:embed="rId6" cstate="print"/>
          <a:srcRect/>
          <a:stretch>
            <a:fillRect/>
          </a:stretch>
        </p:blipFill>
        <p:spPr bwMode="auto">
          <a:xfrm>
            <a:off x="10752000" y="5418000"/>
            <a:ext cx="1440000" cy="1440000"/>
          </a:xfrm>
          <a:prstGeom prst="rect">
            <a:avLst/>
          </a:prstGeom>
          <a:noFill/>
        </p:spPr>
      </p:pic>
      <p:sp>
        <p:nvSpPr>
          <p:cNvPr id="4" name="3 Dikdörtgen"/>
          <p:cNvSpPr/>
          <p:nvPr/>
        </p:nvSpPr>
        <p:spPr>
          <a:xfrm>
            <a:off x="304800" y="5414320"/>
            <a:ext cx="6096000" cy="646331"/>
          </a:xfrm>
          <a:prstGeom prst="rect">
            <a:avLst/>
          </a:prstGeom>
        </p:spPr>
        <p:txBody>
          <a:bodyPr>
            <a:spAutoFit/>
          </a:bodyPr>
          <a:lstStyle/>
          <a:p>
            <a:r>
              <a:rPr lang="en-US" dirty="0" smtClean="0">
                <a:solidFill>
                  <a:srgbClr val="FFCC00"/>
                </a:solidFill>
              </a:rPr>
              <a:t>https://www.mahfiegilmez.com/2017/10/enflasyon-hzlar-ve-ulke-kategorileri.html</a:t>
            </a:r>
            <a:endParaRPr lang="en-US" dirty="0">
              <a:solidFill>
                <a:srgbClr val="FFCC00"/>
              </a:solidFill>
            </a:endParaRPr>
          </a:p>
        </p:txBody>
      </p:sp>
    </p:spTree>
    <p:extLst>
      <p:ext uri="{BB962C8B-B14F-4D97-AF65-F5344CB8AC3E}">
        <p14:creationId xmlns="" xmlns:p14="http://schemas.microsoft.com/office/powerpoint/2010/main" val="3251110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44708" y="884419"/>
            <a:ext cx="11074400" cy="752806"/>
          </a:xfrm>
        </p:spPr>
        <p:txBody>
          <a:bodyPr>
            <a:normAutofit/>
          </a:bodyPr>
          <a:lstStyle/>
          <a:p>
            <a:r>
              <a:rPr lang="en-US" sz="3600" dirty="0" err="1" smtClean="0"/>
              <a:t>Türkiye</a:t>
            </a:r>
            <a:r>
              <a:rPr lang="en-US" sz="3600" dirty="0" smtClean="0"/>
              <a:t> </a:t>
            </a:r>
            <a:r>
              <a:rPr lang="en-US" sz="3600" dirty="0" err="1" smtClean="0"/>
              <a:t>Ekonomisinde</a:t>
            </a:r>
            <a:r>
              <a:rPr lang="tr-TR" sz="3600" dirty="0" smtClean="0"/>
              <a:t> </a:t>
            </a:r>
            <a:r>
              <a:rPr lang="en-US" sz="3600" dirty="0" smtClean="0"/>
              <a:t>DOLARİZASYON</a:t>
            </a:r>
            <a:r>
              <a:rPr lang="tr-TR" sz="3600" dirty="0" smtClean="0"/>
              <a:t> </a:t>
            </a:r>
            <a:r>
              <a:rPr lang="en-US" sz="3600" dirty="0" smtClean="0"/>
              <a:t>R</a:t>
            </a:r>
            <a:r>
              <a:rPr lang="tr-TR" sz="3600" dirty="0" err="1" smtClean="0"/>
              <a:t>aporu</a:t>
            </a:r>
            <a:r>
              <a:rPr lang="tr-TR" sz="3600" dirty="0" smtClean="0"/>
              <a:t>:</a:t>
            </a:r>
            <a:endParaRPr lang="en-US" sz="3600" dirty="0"/>
          </a:p>
        </p:txBody>
      </p:sp>
      <p:sp>
        <p:nvSpPr>
          <p:cNvPr id="3" name="2 Dikdörtgen"/>
          <p:cNvSpPr/>
          <p:nvPr/>
        </p:nvSpPr>
        <p:spPr>
          <a:xfrm>
            <a:off x="209864" y="1978701"/>
            <a:ext cx="11557416" cy="3046988"/>
          </a:xfrm>
          <a:prstGeom prst="rect">
            <a:avLst/>
          </a:prstGeom>
        </p:spPr>
        <p:txBody>
          <a:bodyPr wrap="square">
            <a:spAutoFit/>
          </a:bodyPr>
          <a:lstStyle/>
          <a:p>
            <a:r>
              <a:rPr lang="tr-TR" sz="2400" dirty="0" smtClean="0"/>
              <a:t>   </a:t>
            </a:r>
            <a:r>
              <a:rPr lang="en-US" sz="2400" dirty="0" smtClean="0"/>
              <a:t> </a:t>
            </a:r>
            <a:r>
              <a:rPr lang="en-US" sz="2400" b="1" dirty="0" err="1" smtClean="0"/>
              <a:t>Ekonomide</a:t>
            </a:r>
            <a:r>
              <a:rPr lang="en-US" sz="2400" b="1" dirty="0" smtClean="0"/>
              <a:t> son </a:t>
            </a:r>
            <a:r>
              <a:rPr lang="en-US" sz="2400" b="1" dirty="0" err="1" smtClean="0"/>
              <a:t>aylarda</a:t>
            </a:r>
            <a:r>
              <a:rPr lang="en-US" sz="2400" b="1" dirty="0" smtClean="0"/>
              <a:t> </a:t>
            </a:r>
            <a:r>
              <a:rPr lang="en-US" sz="2400" b="1" dirty="0" err="1" smtClean="0"/>
              <a:t>yaşanan</a:t>
            </a:r>
            <a:r>
              <a:rPr lang="en-US" sz="2400" b="1" dirty="0" smtClean="0"/>
              <a:t> </a:t>
            </a:r>
            <a:r>
              <a:rPr lang="en-US" sz="2400" b="1" dirty="0" err="1" smtClean="0"/>
              <a:t>olağan</a:t>
            </a:r>
            <a:r>
              <a:rPr lang="en-US" sz="2400" b="1" dirty="0" smtClean="0"/>
              <a:t> </a:t>
            </a:r>
            <a:r>
              <a:rPr lang="en-US" sz="2400" b="1" dirty="0" err="1" smtClean="0"/>
              <a:t>dışı</a:t>
            </a:r>
            <a:r>
              <a:rPr lang="en-US" sz="2400" b="1" dirty="0" smtClean="0"/>
              <a:t> </a:t>
            </a:r>
            <a:r>
              <a:rPr lang="en-US" sz="2400" b="1" dirty="0" err="1" smtClean="0"/>
              <a:t>gelişmeler</a:t>
            </a:r>
            <a:r>
              <a:rPr lang="en-US" sz="2400" b="1" dirty="0" smtClean="0"/>
              <a:t>, </a:t>
            </a:r>
            <a:r>
              <a:rPr lang="en-US" sz="2400" b="1" dirty="0" err="1" smtClean="0"/>
              <a:t>dolarizasyon</a:t>
            </a:r>
            <a:r>
              <a:rPr lang="en-US" sz="2400" b="1" dirty="0" smtClean="0"/>
              <a:t> </a:t>
            </a:r>
            <a:r>
              <a:rPr lang="en-US" sz="2400" b="1" dirty="0" err="1" smtClean="0"/>
              <a:t>olgusunun</a:t>
            </a:r>
            <a:r>
              <a:rPr lang="tr-TR" sz="2400" b="1" dirty="0" smtClean="0"/>
              <a:t> </a:t>
            </a:r>
            <a:r>
              <a:rPr lang="en-US" sz="2400" b="1" dirty="0" err="1" smtClean="0"/>
              <a:t>sorgulanmasını</a:t>
            </a:r>
            <a:r>
              <a:rPr lang="en-US" sz="2400" b="1" dirty="0" smtClean="0"/>
              <a:t> </a:t>
            </a:r>
            <a:r>
              <a:rPr lang="en-US" sz="2400" b="1" dirty="0" err="1" smtClean="0"/>
              <a:t>beraberinde</a:t>
            </a:r>
            <a:r>
              <a:rPr lang="en-US" sz="2400" b="1" dirty="0" smtClean="0"/>
              <a:t> </a:t>
            </a:r>
            <a:r>
              <a:rPr lang="en-US" sz="2400" b="1" dirty="0" err="1" smtClean="0"/>
              <a:t>getirdi</a:t>
            </a:r>
            <a:r>
              <a:rPr lang="en-US" sz="2400" b="1" dirty="0" smtClean="0"/>
              <a:t>. </a:t>
            </a:r>
            <a:r>
              <a:rPr lang="en-US" sz="2400" b="1" dirty="0" err="1" smtClean="0"/>
              <a:t>Çünkü</a:t>
            </a:r>
            <a:r>
              <a:rPr lang="en-US" sz="2400" b="1" dirty="0" smtClean="0"/>
              <a:t> </a:t>
            </a:r>
            <a:r>
              <a:rPr lang="en-US" sz="2400" b="1" dirty="0" err="1" smtClean="0"/>
              <a:t>Türkiye</a:t>
            </a:r>
            <a:r>
              <a:rPr lang="en-US" sz="2400" b="1" dirty="0" smtClean="0"/>
              <a:t> </a:t>
            </a:r>
            <a:r>
              <a:rPr lang="en-US" sz="2400" b="1" dirty="0" err="1" smtClean="0"/>
              <a:t>ekonomisinde</a:t>
            </a:r>
            <a:r>
              <a:rPr lang="en-US" sz="2400" b="1" dirty="0" smtClean="0"/>
              <a:t> </a:t>
            </a:r>
            <a:r>
              <a:rPr lang="en-US" sz="2400" b="1" dirty="0" err="1" smtClean="0"/>
              <a:t>var</a:t>
            </a:r>
            <a:r>
              <a:rPr lang="en-US" sz="2400" b="1" dirty="0" smtClean="0"/>
              <a:t> </a:t>
            </a:r>
            <a:r>
              <a:rPr lang="en-US" sz="2400" b="1" dirty="0" err="1" smtClean="0"/>
              <a:t>olan</a:t>
            </a:r>
            <a:r>
              <a:rPr lang="en-US" sz="2400" b="1" dirty="0" smtClean="0"/>
              <a:t> </a:t>
            </a:r>
            <a:r>
              <a:rPr lang="en-US" sz="2400" b="1" dirty="0" err="1" smtClean="0"/>
              <a:t>birikm</a:t>
            </a:r>
            <a:r>
              <a:rPr lang="tr-TR" sz="2400" b="1" dirty="0" smtClean="0"/>
              <a:t> </a:t>
            </a:r>
            <a:r>
              <a:rPr lang="en-US" sz="2400" b="1" dirty="0" err="1" smtClean="0"/>
              <a:t>iş</a:t>
            </a:r>
            <a:r>
              <a:rPr lang="tr-TR" sz="2400" b="1" dirty="0" smtClean="0"/>
              <a:t> </a:t>
            </a:r>
            <a:r>
              <a:rPr lang="en-US" sz="2400" b="1" dirty="0" err="1" smtClean="0"/>
              <a:t>yapısal</a:t>
            </a:r>
            <a:r>
              <a:rPr lang="en-US" sz="2400" b="1" dirty="0" smtClean="0"/>
              <a:t> </a:t>
            </a:r>
            <a:r>
              <a:rPr lang="en-US" sz="2400" b="1" dirty="0" err="1" smtClean="0"/>
              <a:t>sorunlar</a:t>
            </a:r>
            <a:r>
              <a:rPr lang="en-US" sz="2400" b="1" dirty="0" smtClean="0"/>
              <a:t> </a:t>
            </a:r>
            <a:r>
              <a:rPr lang="en-US" sz="2400" b="1" dirty="0" err="1" smtClean="0"/>
              <a:t>yanında</a:t>
            </a:r>
            <a:r>
              <a:rPr lang="en-US" sz="2400" b="1" dirty="0" smtClean="0"/>
              <a:t>, </a:t>
            </a:r>
            <a:r>
              <a:rPr lang="en-US" sz="2400" b="1" dirty="0" err="1" smtClean="0"/>
              <a:t>yaşanan</a:t>
            </a:r>
            <a:r>
              <a:rPr lang="en-US" sz="2400" b="1" dirty="0" smtClean="0"/>
              <a:t> </a:t>
            </a:r>
            <a:r>
              <a:rPr lang="en-US" sz="2400" b="1" dirty="0" err="1" smtClean="0"/>
              <a:t>dönemsel</a:t>
            </a:r>
            <a:r>
              <a:rPr lang="en-US" sz="2400" b="1" dirty="0" smtClean="0"/>
              <a:t> </a:t>
            </a:r>
            <a:r>
              <a:rPr lang="en-US" sz="2400" b="1" dirty="0" err="1" smtClean="0"/>
              <a:t>dalgalanmalar</a:t>
            </a:r>
            <a:r>
              <a:rPr lang="en-US" sz="2400" b="1" dirty="0" smtClean="0"/>
              <a:t> </a:t>
            </a:r>
            <a:r>
              <a:rPr lang="en-US" sz="2400" b="1" dirty="0" err="1" smtClean="0"/>
              <a:t>ve</a:t>
            </a:r>
            <a:r>
              <a:rPr lang="en-US" sz="2400" b="1" dirty="0" smtClean="0"/>
              <a:t> </a:t>
            </a:r>
            <a:r>
              <a:rPr lang="en-US" sz="2400" b="1" dirty="0" err="1" smtClean="0"/>
              <a:t>zaman</a:t>
            </a:r>
            <a:r>
              <a:rPr lang="en-US" sz="2400" b="1" dirty="0" smtClean="0"/>
              <a:t> </a:t>
            </a:r>
            <a:r>
              <a:rPr lang="en-US" sz="2400" b="1" dirty="0" err="1" smtClean="0"/>
              <a:t>zaman</a:t>
            </a:r>
            <a:r>
              <a:rPr lang="en-US" sz="2400" b="1" dirty="0" smtClean="0"/>
              <a:t> </a:t>
            </a:r>
            <a:r>
              <a:rPr lang="en-US" sz="2400" b="1" dirty="0" err="1" smtClean="0"/>
              <a:t>beliren</a:t>
            </a:r>
            <a:r>
              <a:rPr lang="tr-TR" sz="2400" b="1" dirty="0" smtClean="0"/>
              <a:t> </a:t>
            </a:r>
            <a:r>
              <a:rPr lang="en-US" sz="2400" b="1" dirty="0" err="1" smtClean="0"/>
              <a:t>riskler</a:t>
            </a:r>
            <a:r>
              <a:rPr lang="en-US" sz="2400" b="1" dirty="0" smtClean="0"/>
              <a:t> </a:t>
            </a:r>
            <a:r>
              <a:rPr lang="en-US" sz="2400" b="1" dirty="0" err="1" smtClean="0"/>
              <a:t>ile</a:t>
            </a:r>
            <a:r>
              <a:rPr lang="en-US" sz="2400" b="1" dirty="0" smtClean="0"/>
              <a:t> </a:t>
            </a:r>
            <a:r>
              <a:rPr lang="en-US" sz="2400" b="1" dirty="0" err="1" smtClean="0"/>
              <a:t>dolarizasyon</a:t>
            </a:r>
            <a:r>
              <a:rPr lang="en-US" sz="2400" b="1" dirty="0" smtClean="0"/>
              <a:t> </a:t>
            </a:r>
            <a:r>
              <a:rPr lang="en-US" sz="2400" b="1" dirty="0" err="1" smtClean="0"/>
              <a:t>olgusu</a:t>
            </a:r>
            <a:r>
              <a:rPr lang="en-US" sz="2400" b="1" dirty="0" smtClean="0"/>
              <a:t> </a:t>
            </a:r>
            <a:r>
              <a:rPr lang="en-US" sz="2400" b="1" dirty="0" err="1" smtClean="0"/>
              <a:t>arasında</a:t>
            </a:r>
            <a:r>
              <a:rPr lang="en-US" sz="2400" b="1" dirty="0" smtClean="0"/>
              <a:t> </a:t>
            </a:r>
            <a:r>
              <a:rPr lang="en-US" sz="2400" b="1" dirty="0" err="1" smtClean="0"/>
              <a:t>neden-sonuç</a:t>
            </a:r>
            <a:r>
              <a:rPr lang="en-US" sz="2400" b="1" dirty="0" smtClean="0"/>
              <a:t> </a:t>
            </a:r>
            <a:r>
              <a:rPr lang="en-US" sz="2400" b="1" dirty="0" err="1" smtClean="0"/>
              <a:t>ya</a:t>
            </a:r>
            <a:r>
              <a:rPr lang="en-US" sz="2400" b="1" dirty="0" smtClean="0"/>
              <a:t> </a:t>
            </a:r>
            <a:r>
              <a:rPr lang="en-US" sz="2400" b="1" dirty="0" err="1" smtClean="0"/>
              <a:t>da</a:t>
            </a:r>
            <a:r>
              <a:rPr lang="en-US" sz="2400" b="1" dirty="0" smtClean="0"/>
              <a:t> </a:t>
            </a:r>
            <a:r>
              <a:rPr lang="en-US" sz="2400" b="1" dirty="0" err="1" smtClean="0"/>
              <a:t>etki-tepki</a:t>
            </a:r>
            <a:r>
              <a:rPr lang="en-US" sz="2400" b="1" dirty="0" smtClean="0"/>
              <a:t> </a:t>
            </a:r>
            <a:r>
              <a:rPr lang="en-US" sz="2400" b="1" dirty="0" err="1" smtClean="0"/>
              <a:t>ilişkisi</a:t>
            </a:r>
            <a:r>
              <a:rPr lang="en-US" sz="2400" b="1" dirty="0" smtClean="0"/>
              <a:t> </a:t>
            </a:r>
            <a:r>
              <a:rPr lang="en-US" sz="2400" b="1" dirty="0" err="1" smtClean="0"/>
              <a:t>bulunuyor.Ekonomide</a:t>
            </a:r>
            <a:r>
              <a:rPr lang="en-US" sz="2400" b="1" dirty="0" smtClean="0"/>
              <a:t> son </a:t>
            </a:r>
            <a:r>
              <a:rPr lang="en-US" sz="2400" b="1" dirty="0" err="1" smtClean="0"/>
              <a:t>aylardaki</a:t>
            </a:r>
            <a:r>
              <a:rPr lang="en-US" sz="2400" b="1" dirty="0" smtClean="0"/>
              <a:t> </a:t>
            </a:r>
            <a:r>
              <a:rPr lang="en-US" sz="2400" b="1" dirty="0" err="1" smtClean="0"/>
              <a:t>gelişmelere</a:t>
            </a:r>
            <a:r>
              <a:rPr lang="en-US" sz="2400" b="1" dirty="0" smtClean="0"/>
              <a:t> </a:t>
            </a:r>
            <a:r>
              <a:rPr lang="en-US" sz="2400" b="1" dirty="0" err="1" smtClean="0"/>
              <a:t>baktığımızda</a:t>
            </a:r>
            <a:r>
              <a:rPr lang="en-US" sz="2400" b="1" dirty="0" smtClean="0"/>
              <a:t> en </a:t>
            </a:r>
            <a:r>
              <a:rPr lang="en-US" sz="2400" b="1" dirty="0" err="1" smtClean="0"/>
              <a:t>çarpıcı</a:t>
            </a:r>
            <a:r>
              <a:rPr lang="en-US" sz="2400" b="1" dirty="0" smtClean="0"/>
              <a:t> </a:t>
            </a:r>
            <a:r>
              <a:rPr lang="en-US" sz="2400" b="1" dirty="0" err="1" smtClean="0"/>
              <a:t>gelişmenin</a:t>
            </a:r>
            <a:r>
              <a:rPr lang="en-US" sz="2400" b="1" dirty="0" smtClean="0"/>
              <a:t> </a:t>
            </a:r>
            <a:r>
              <a:rPr lang="en-US" sz="2400" b="1" dirty="0" err="1" smtClean="0"/>
              <a:t>döviz</a:t>
            </a:r>
            <a:r>
              <a:rPr lang="en-US" sz="2400" b="1" dirty="0" smtClean="0"/>
              <a:t> </a:t>
            </a:r>
            <a:r>
              <a:rPr lang="en-US" sz="2400" b="1" dirty="0" err="1" smtClean="0"/>
              <a:t>cephesinde</a:t>
            </a:r>
            <a:r>
              <a:rPr lang="tr-TR" sz="2400" b="1" dirty="0" smtClean="0"/>
              <a:t> </a:t>
            </a:r>
            <a:r>
              <a:rPr lang="en-US" sz="2400" b="1" dirty="0" err="1" smtClean="0"/>
              <a:t>olduğu</a:t>
            </a:r>
            <a:r>
              <a:rPr lang="en-US" sz="2400" b="1" dirty="0" smtClean="0"/>
              <a:t> </a:t>
            </a:r>
            <a:r>
              <a:rPr lang="en-US" sz="2400" b="1" dirty="0" err="1" smtClean="0"/>
              <a:t>göze</a:t>
            </a:r>
            <a:r>
              <a:rPr lang="en-US" sz="2400" b="1" dirty="0" smtClean="0"/>
              <a:t> </a:t>
            </a:r>
            <a:r>
              <a:rPr lang="en-US" sz="2400" b="1" dirty="0" err="1" smtClean="0"/>
              <a:t>çarpıyor</a:t>
            </a:r>
            <a:r>
              <a:rPr lang="en-US" sz="2400" b="1" dirty="0" smtClean="0"/>
              <a:t>. TL, </a:t>
            </a:r>
            <a:r>
              <a:rPr lang="en-US" sz="2400" b="1" dirty="0" err="1" smtClean="0"/>
              <a:t>bir</a:t>
            </a:r>
            <a:r>
              <a:rPr lang="en-US" sz="2400" b="1" dirty="0" smtClean="0"/>
              <a:t> </a:t>
            </a:r>
            <a:r>
              <a:rPr lang="en-US" sz="2400" b="1" dirty="0" err="1" smtClean="0"/>
              <a:t>süredir</a:t>
            </a:r>
            <a:r>
              <a:rPr lang="en-US" sz="2400" b="1" dirty="0" smtClean="0"/>
              <a:t> </a:t>
            </a:r>
            <a:r>
              <a:rPr lang="en-US" sz="2400" b="1" dirty="0" err="1" smtClean="0"/>
              <a:t>yabancı</a:t>
            </a:r>
            <a:r>
              <a:rPr lang="en-US" sz="2400" b="1" dirty="0" smtClean="0"/>
              <a:t> </a:t>
            </a:r>
            <a:r>
              <a:rPr lang="en-US" sz="2400" b="1" dirty="0" err="1" smtClean="0"/>
              <a:t>paralara</a:t>
            </a:r>
            <a:r>
              <a:rPr lang="en-US" sz="2400" b="1" dirty="0" smtClean="0"/>
              <a:t> </a:t>
            </a:r>
            <a:r>
              <a:rPr lang="en-US" sz="2400" b="1" dirty="0" err="1" smtClean="0"/>
              <a:t>karşı</a:t>
            </a:r>
            <a:r>
              <a:rPr lang="en-US" sz="2400" b="1" dirty="0" smtClean="0"/>
              <a:t> </a:t>
            </a:r>
            <a:r>
              <a:rPr lang="en-US" sz="2400" b="1" dirty="0" err="1" smtClean="0"/>
              <a:t>hızla</a:t>
            </a:r>
            <a:r>
              <a:rPr lang="en-US" sz="2400" b="1" dirty="0" smtClean="0"/>
              <a:t> </a:t>
            </a:r>
            <a:r>
              <a:rPr lang="en-US" sz="2400" b="1" dirty="0" err="1" smtClean="0"/>
              <a:t>değer</a:t>
            </a:r>
            <a:r>
              <a:rPr lang="en-US" sz="2400" b="1" dirty="0" smtClean="0"/>
              <a:t> </a:t>
            </a:r>
            <a:r>
              <a:rPr lang="en-US" sz="2400" b="1" dirty="0" err="1" smtClean="0"/>
              <a:t>yitiriyor</a:t>
            </a:r>
            <a:r>
              <a:rPr lang="en-US" sz="2400" b="1" dirty="0" smtClean="0"/>
              <a:t>. </a:t>
            </a:r>
            <a:r>
              <a:rPr lang="en-US" sz="2400" b="1" dirty="0" err="1" smtClean="0"/>
              <a:t>Özellikleyaz</a:t>
            </a:r>
            <a:r>
              <a:rPr lang="en-US" sz="2400" b="1" dirty="0" smtClean="0"/>
              <a:t> </a:t>
            </a:r>
            <a:r>
              <a:rPr lang="en-US" sz="2400" b="1" dirty="0" err="1" smtClean="0"/>
              <a:t>aylarından</a:t>
            </a:r>
            <a:r>
              <a:rPr lang="en-US" sz="2400" b="1" dirty="0" smtClean="0"/>
              <a:t> </a:t>
            </a:r>
            <a:r>
              <a:rPr lang="en-US" sz="2400" b="1" dirty="0" err="1" smtClean="0"/>
              <a:t>bu</a:t>
            </a:r>
            <a:r>
              <a:rPr lang="en-US" sz="2400" b="1" dirty="0" smtClean="0"/>
              <a:t> </a:t>
            </a:r>
            <a:r>
              <a:rPr lang="en-US" sz="2400" b="1" dirty="0" err="1" smtClean="0"/>
              <a:t>yana</a:t>
            </a:r>
            <a:r>
              <a:rPr lang="en-US" sz="2400" b="1" dirty="0" smtClean="0"/>
              <a:t> </a:t>
            </a:r>
            <a:r>
              <a:rPr lang="en-US" sz="2400" b="1" dirty="0" err="1" smtClean="0"/>
              <a:t>döviz</a:t>
            </a:r>
            <a:r>
              <a:rPr lang="en-US" sz="2400" b="1" dirty="0" smtClean="0"/>
              <a:t> </a:t>
            </a:r>
            <a:r>
              <a:rPr lang="en-US" sz="2400" b="1" dirty="0" err="1" smtClean="0"/>
              <a:t>kurlarında</a:t>
            </a:r>
            <a:r>
              <a:rPr lang="en-US" sz="2400" b="1" dirty="0" smtClean="0"/>
              <a:t> </a:t>
            </a:r>
            <a:r>
              <a:rPr lang="en-US" sz="2400" b="1" dirty="0" err="1" smtClean="0"/>
              <a:t>hızlı</a:t>
            </a:r>
            <a:r>
              <a:rPr lang="en-US" sz="2400" b="1" dirty="0" smtClean="0"/>
              <a:t> </a:t>
            </a:r>
            <a:r>
              <a:rPr lang="en-US" sz="2400" b="1" dirty="0" err="1" smtClean="0"/>
              <a:t>artışlar</a:t>
            </a:r>
            <a:r>
              <a:rPr lang="en-US" sz="2400" b="1" dirty="0" smtClean="0"/>
              <a:t> </a:t>
            </a:r>
            <a:r>
              <a:rPr lang="en-US" sz="2400" b="1" dirty="0" err="1" smtClean="0"/>
              <a:t>sürüyor</a:t>
            </a:r>
            <a:r>
              <a:rPr lang="en-US" sz="2400" b="1" dirty="0" smtClean="0"/>
              <a:t>. </a:t>
            </a:r>
            <a:endParaRPr lang="en-US" sz="2400" b="1" dirty="0"/>
          </a:p>
        </p:txBody>
      </p:sp>
      <p:pic>
        <p:nvPicPr>
          <p:cNvPr id="38914" name="Picture 2" descr="Çağ Üniversitesi Logo (Mersin) | Vector logo, Vector free, ? logo"/>
          <p:cNvPicPr preferRelativeResize="0">
            <a:picLocks noChangeArrowheads="1"/>
          </p:cNvPicPr>
          <p:nvPr/>
        </p:nvPicPr>
        <p:blipFill>
          <a:blip r:embed="rId2" cstate="print"/>
          <a:srcRect/>
          <a:stretch>
            <a:fillRect/>
          </a:stretch>
        </p:blipFill>
        <p:spPr bwMode="auto">
          <a:xfrm>
            <a:off x="10752000" y="5418000"/>
            <a:ext cx="1440000" cy="1440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95358FD0-EE4F-0BDF-A7BC-34A984BF7703}"/>
              </a:ext>
            </a:extLst>
          </p:cNvPr>
          <p:cNvSpPr>
            <a:spLocks noGrp="1"/>
          </p:cNvSpPr>
          <p:nvPr>
            <p:ph type="title"/>
          </p:nvPr>
        </p:nvSpPr>
        <p:spPr>
          <a:xfrm>
            <a:off x="299802" y="794479"/>
            <a:ext cx="10645891" cy="897910"/>
          </a:xfrm>
        </p:spPr>
        <p:txBody>
          <a:bodyPr>
            <a:normAutofit/>
          </a:bodyPr>
          <a:lstStyle/>
          <a:p>
            <a:r>
              <a:rPr lang="tr-TR" dirty="0"/>
              <a:t>DOLARİZASYON (PARA İKAMESİ) </a:t>
            </a:r>
            <a:r>
              <a:rPr lang="tr-TR" dirty="0" smtClean="0"/>
              <a:t>NEDİR?</a:t>
            </a:r>
            <a:endParaRPr lang="tr-TR" dirty="0"/>
          </a:p>
        </p:txBody>
      </p:sp>
      <p:sp>
        <p:nvSpPr>
          <p:cNvPr id="3" name="İçerik Yer Tutucusu 2">
            <a:extLst>
              <a:ext uri="{FF2B5EF4-FFF2-40B4-BE49-F238E27FC236}">
                <a16:creationId xmlns="" xmlns:a16="http://schemas.microsoft.com/office/drawing/2014/main" id="{AF494FD5-8E15-C527-E467-AB4C60B5AA6B}"/>
              </a:ext>
            </a:extLst>
          </p:cNvPr>
          <p:cNvSpPr>
            <a:spLocks noGrp="1"/>
          </p:cNvSpPr>
          <p:nvPr>
            <p:ph idx="1"/>
          </p:nvPr>
        </p:nvSpPr>
        <p:spPr>
          <a:xfrm>
            <a:off x="0" y="2023673"/>
            <a:ext cx="11234789" cy="4472166"/>
          </a:xfrm>
        </p:spPr>
        <p:txBody>
          <a:bodyPr>
            <a:normAutofit/>
          </a:bodyPr>
          <a:lstStyle/>
          <a:p>
            <a:r>
              <a:rPr lang="tr-TR" sz="2400" b="1" dirty="0" smtClean="0"/>
              <a:t>    Bir </a:t>
            </a:r>
            <a:r>
              <a:rPr lang="tr-TR" sz="2400" b="1" dirty="0"/>
              <a:t>ülkedeki yerleşiklerin ekonomide değişim aracı, hesap birimi ve değer biriktirme aracı olarak kendi ulusal paraları yerine yabancı para kullanmasına “</a:t>
            </a:r>
            <a:r>
              <a:rPr lang="tr-TR" sz="2400" b="1" dirty="0" err="1"/>
              <a:t>dolarizasyon</a:t>
            </a:r>
            <a:r>
              <a:rPr lang="tr-TR" sz="2400" b="1" dirty="0"/>
              <a:t>” deniyor. Türkiye ekonomisi için bu kavram, bir ülkenin ulusal parasını tamamen bırakıp, yabancı para birimini resmi para birimi olarak kabul etmesi olan “tam </a:t>
            </a:r>
            <a:r>
              <a:rPr lang="tr-TR" sz="2400" b="1" dirty="0" err="1"/>
              <a:t>dolarizasyon</a:t>
            </a:r>
            <a:r>
              <a:rPr lang="tr-TR" sz="2400" b="1" dirty="0"/>
              <a:t>” değil, yüksek enflasyon ve belirsizlik ortamında ulusal paranın olası değer kaybından korunmak amacıyla, ulusal para yerine yabancı para cinsinden finansal varlıkları tercih etmesi olan “</a:t>
            </a:r>
            <a:r>
              <a:rPr lang="tr-TR" sz="2400" b="1" dirty="0" err="1"/>
              <a:t>kısmidolarizasyon</a:t>
            </a:r>
            <a:r>
              <a:rPr lang="tr-TR" sz="2400" b="1" dirty="0"/>
              <a:t>” şeklinde karşımıza çıkıyor. Genelde </a:t>
            </a:r>
            <a:r>
              <a:rPr lang="tr-TR" sz="2400" b="1" dirty="0" err="1"/>
              <a:t>dolarizasyon</a:t>
            </a:r>
            <a:r>
              <a:rPr lang="tr-TR" sz="2400" b="1" dirty="0"/>
              <a:t> ilk aşamada, yabancı para cinsinden varlıkların değer biriktirme aracı olarak kullanımıyla ortaya çıkan “varlık ikamesi” şeklinde gelişiyor. </a:t>
            </a:r>
          </a:p>
        </p:txBody>
      </p:sp>
      <p:sp>
        <p:nvSpPr>
          <p:cNvPr id="17410" name="AutoShape 2" descr="Çağ Üniversitesi Logo (Mersin) Download Vecto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7412" name="Picture 4" descr="Çağ Üniversitesi Logo (Mersin) | Vector logo, Vector free, ? logo"/>
          <p:cNvPicPr preferRelativeResize="0">
            <a:picLocks noChangeArrowheads="1"/>
          </p:cNvPicPr>
          <p:nvPr/>
        </p:nvPicPr>
        <p:blipFill>
          <a:blip r:embed="rId2" cstate="print"/>
          <a:stretch>
            <a:fillRect/>
          </a:stretch>
        </p:blipFill>
        <p:spPr bwMode="auto">
          <a:xfrm>
            <a:off x="10752000" y="5418000"/>
            <a:ext cx="1440000" cy="1440000"/>
          </a:xfrm>
          <a:prstGeom prst="rect">
            <a:avLst/>
          </a:prstGeom>
          <a:noFill/>
        </p:spPr>
      </p:pic>
    </p:spTree>
    <p:extLst>
      <p:ext uri="{BB962C8B-B14F-4D97-AF65-F5344CB8AC3E}">
        <p14:creationId xmlns="" xmlns:p14="http://schemas.microsoft.com/office/powerpoint/2010/main" val="1786060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836A859B-1909-C11E-69ED-DE089FBD7823}"/>
              </a:ext>
            </a:extLst>
          </p:cNvPr>
          <p:cNvSpPr>
            <a:spLocks noGrp="1"/>
          </p:cNvSpPr>
          <p:nvPr>
            <p:ph type="title"/>
          </p:nvPr>
        </p:nvSpPr>
        <p:spPr>
          <a:xfrm>
            <a:off x="329785" y="719528"/>
            <a:ext cx="11252616" cy="1229193"/>
          </a:xfrm>
        </p:spPr>
        <p:txBody>
          <a:bodyPr>
            <a:normAutofit/>
          </a:bodyPr>
          <a:lstStyle/>
          <a:p>
            <a:r>
              <a:rPr lang="tr-TR" sz="3200" b="1" dirty="0"/>
              <a:t>TÜRKİYE EKONOMİSİNDE DOLARİZASYON HANGİ BOYUTTA?</a:t>
            </a:r>
          </a:p>
        </p:txBody>
      </p:sp>
      <p:sp>
        <p:nvSpPr>
          <p:cNvPr id="3" name="İçerik Yer Tutucusu 2">
            <a:extLst>
              <a:ext uri="{FF2B5EF4-FFF2-40B4-BE49-F238E27FC236}">
                <a16:creationId xmlns="" xmlns:a16="http://schemas.microsoft.com/office/drawing/2014/main" id="{69215271-10B0-F5EC-9386-3A6E0564A200}"/>
              </a:ext>
            </a:extLst>
          </p:cNvPr>
          <p:cNvSpPr>
            <a:spLocks noGrp="1"/>
          </p:cNvSpPr>
          <p:nvPr>
            <p:ph idx="1"/>
          </p:nvPr>
        </p:nvSpPr>
        <p:spPr>
          <a:xfrm>
            <a:off x="0" y="2578307"/>
            <a:ext cx="10275419" cy="4771970"/>
          </a:xfrm>
        </p:spPr>
        <p:txBody>
          <a:bodyPr>
            <a:normAutofit/>
          </a:bodyPr>
          <a:lstStyle/>
          <a:p>
            <a:r>
              <a:rPr lang="tr-TR" b="1" dirty="0" smtClean="0"/>
              <a:t>    </a:t>
            </a:r>
            <a:r>
              <a:rPr lang="tr-TR" sz="2400" b="1" dirty="0" err="1" smtClean="0"/>
              <a:t>Dolarizasyonun</a:t>
            </a:r>
            <a:r>
              <a:rPr lang="tr-TR" sz="2400" b="1" dirty="0" smtClean="0"/>
              <a:t> </a:t>
            </a:r>
            <a:r>
              <a:rPr lang="tr-TR" sz="2400" b="1" dirty="0"/>
              <a:t>boyutlarını ölçmek için yerli bankalardaki döviz tevdiat hesaplarının geniş tanımlı (</a:t>
            </a:r>
            <a:r>
              <a:rPr lang="tr-TR" sz="2400" b="1" dirty="0" err="1"/>
              <a:t>broad</a:t>
            </a:r>
            <a:r>
              <a:rPr lang="tr-TR" sz="2400" b="1" dirty="0"/>
              <a:t> </a:t>
            </a:r>
            <a:r>
              <a:rPr lang="tr-TR" sz="2400" b="1" dirty="0" err="1"/>
              <a:t>money</a:t>
            </a:r>
            <a:r>
              <a:rPr lang="tr-TR" sz="2400" b="1" dirty="0"/>
              <a:t>) para arzına (M2Y) oranına bakmak gerekiyor. Uluslararası </a:t>
            </a:r>
            <a:r>
              <a:rPr lang="tr-TR" sz="2400" b="1" dirty="0" err="1"/>
              <a:t>ParaFonu’nun</a:t>
            </a:r>
            <a:r>
              <a:rPr lang="tr-TR" sz="2400" b="1" dirty="0"/>
              <a:t> (IMF) kriterlerine göre bu oranın %30’u aştığı ülkeler yüksek düzeyde </a:t>
            </a:r>
            <a:r>
              <a:rPr lang="tr-TR" sz="2400" b="1" dirty="0" err="1"/>
              <a:t>dolarizasyonu</a:t>
            </a:r>
            <a:r>
              <a:rPr lang="tr-TR" sz="2400" b="1" dirty="0"/>
              <a:t>, %16’yı aştığı ülkeler de orta düzeyde </a:t>
            </a:r>
            <a:r>
              <a:rPr lang="tr-TR" sz="2400" b="1" dirty="0" err="1"/>
              <a:t>dolarizasyonu</a:t>
            </a:r>
            <a:r>
              <a:rPr lang="tr-TR" sz="2400" b="1" dirty="0"/>
              <a:t> olduğu kabul ediliyor. Türkiye’de döviz tevdiat hesapları 20 Ocak itibariyle para arzı M2Y’nin yaklaşık yüzde 27’sidüzeyinde. Buna göre Türkiye ekonomisi, yüksek </a:t>
            </a:r>
            <a:r>
              <a:rPr lang="tr-TR" sz="2400" b="1" dirty="0" err="1"/>
              <a:t>dolarizasyon</a:t>
            </a:r>
            <a:r>
              <a:rPr lang="tr-TR" sz="2400" b="1" dirty="0"/>
              <a:t> sınırına çok yakın bir noktada </a:t>
            </a:r>
            <a:r>
              <a:rPr lang="tr-TR" sz="2400" b="1" dirty="0" smtClean="0"/>
              <a:t>.</a:t>
            </a:r>
            <a:endParaRPr lang="tr-TR" sz="2400" b="1" dirty="0"/>
          </a:p>
        </p:txBody>
      </p:sp>
      <p:pic>
        <p:nvPicPr>
          <p:cNvPr id="16386" name="Picture 2" descr="Çağ Üniversitesi Logo (Mersin) | Vector logo, Vector free, ? logo"/>
          <p:cNvPicPr preferRelativeResize="0">
            <a:picLocks noChangeArrowheads="1"/>
          </p:cNvPicPr>
          <p:nvPr/>
        </p:nvPicPr>
        <p:blipFill>
          <a:blip r:embed="rId2" cstate="print"/>
          <a:srcRect/>
          <a:stretch>
            <a:fillRect/>
          </a:stretch>
        </p:blipFill>
        <p:spPr bwMode="auto">
          <a:xfrm>
            <a:off x="10752000" y="5418000"/>
            <a:ext cx="1440000" cy="1440000"/>
          </a:xfrm>
          <a:prstGeom prst="rect">
            <a:avLst/>
          </a:prstGeom>
          <a:noFill/>
        </p:spPr>
      </p:pic>
    </p:spTree>
    <p:extLst>
      <p:ext uri="{BB962C8B-B14F-4D97-AF65-F5344CB8AC3E}">
        <p14:creationId xmlns="" xmlns:p14="http://schemas.microsoft.com/office/powerpoint/2010/main" val="1517701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9797" y="509216"/>
            <a:ext cx="10972800" cy="1143000"/>
          </a:xfrm>
        </p:spPr>
        <p:txBody>
          <a:bodyPr/>
          <a:lstStyle/>
          <a:p>
            <a:r>
              <a:rPr lang="tr-TR" dirty="0" smtClean="0"/>
              <a:t>Türkiye Ekonomisinde </a:t>
            </a:r>
            <a:r>
              <a:rPr lang="tr-TR" dirty="0" err="1" smtClean="0"/>
              <a:t>Hiperenflasyon</a:t>
            </a:r>
            <a:r>
              <a:rPr lang="tr-TR" dirty="0" smtClean="0"/>
              <a:t>:</a:t>
            </a:r>
            <a:endParaRPr lang="en-US" dirty="0"/>
          </a:p>
        </p:txBody>
      </p:sp>
      <p:sp>
        <p:nvSpPr>
          <p:cNvPr id="3" name="2 İçerik Yer Tutucusu"/>
          <p:cNvSpPr>
            <a:spLocks noGrp="1"/>
          </p:cNvSpPr>
          <p:nvPr>
            <p:ph idx="1"/>
          </p:nvPr>
        </p:nvSpPr>
        <p:spPr>
          <a:xfrm>
            <a:off x="309796" y="2353456"/>
            <a:ext cx="5026702" cy="3777521"/>
          </a:xfrm>
        </p:spPr>
        <p:txBody>
          <a:bodyPr>
            <a:normAutofit fontScale="70000" lnSpcReduction="20000"/>
          </a:bodyPr>
          <a:lstStyle/>
          <a:p>
            <a:r>
              <a:rPr lang="en-US" sz="3600" b="1" dirty="0" err="1" smtClean="0"/>
              <a:t>Hiper</a:t>
            </a:r>
            <a:r>
              <a:rPr lang="en-US" sz="3600" b="1" dirty="0" smtClean="0"/>
              <a:t> </a:t>
            </a:r>
            <a:r>
              <a:rPr lang="en-US" sz="3600" b="1" dirty="0" err="1" smtClean="0"/>
              <a:t>enflasyon</a:t>
            </a:r>
            <a:r>
              <a:rPr lang="en-US" sz="3600" b="1" dirty="0" smtClean="0"/>
              <a:t>; </a:t>
            </a:r>
            <a:r>
              <a:rPr lang="en-US" sz="3600" b="1" dirty="0" err="1" smtClean="0"/>
              <a:t>aylık</a:t>
            </a:r>
            <a:r>
              <a:rPr lang="en-US" sz="3600" b="1" dirty="0" smtClean="0"/>
              <a:t> </a:t>
            </a:r>
            <a:r>
              <a:rPr lang="en-US" sz="3600" b="1" dirty="0" err="1" smtClean="0"/>
              <a:t>enflasyon</a:t>
            </a:r>
            <a:r>
              <a:rPr lang="en-US" sz="3600" b="1" dirty="0" smtClean="0"/>
              <a:t> </a:t>
            </a:r>
            <a:r>
              <a:rPr lang="en-US" sz="3600" b="1" dirty="0" err="1" smtClean="0"/>
              <a:t>oranının</a:t>
            </a:r>
            <a:r>
              <a:rPr lang="en-US" sz="3600" b="1" dirty="0" smtClean="0"/>
              <a:t> </a:t>
            </a:r>
            <a:r>
              <a:rPr lang="en-US" sz="3600" b="1" dirty="0" err="1" smtClean="0"/>
              <a:t>yüzde</a:t>
            </a:r>
            <a:r>
              <a:rPr lang="en-US" sz="3600" b="1" dirty="0" smtClean="0"/>
              <a:t> 50 </a:t>
            </a:r>
            <a:r>
              <a:rPr lang="en-US" sz="3600" b="1" dirty="0" err="1" smtClean="0"/>
              <a:t>gibi</a:t>
            </a:r>
            <a:r>
              <a:rPr lang="en-US" sz="3600" b="1" dirty="0" smtClean="0"/>
              <a:t> </a:t>
            </a:r>
            <a:r>
              <a:rPr lang="en-US" sz="3600" b="1" dirty="0" err="1" smtClean="0"/>
              <a:t>oranlara</a:t>
            </a:r>
            <a:r>
              <a:rPr lang="en-US" sz="3600" b="1" dirty="0" smtClean="0"/>
              <a:t> </a:t>
            </a:r>
            <a:r>
              <a:rPr lang="en-US" sz="3600" b="1" dirty="0" err="1" smtClean="0"/>
              <a:t>çıkması</a:t>
            </a:r>
            <a:r>
              <a:rPr lang="en-US" sz="3600" b="1" dirty="0" smtClean="0"/>
              <a:t> </a:t>
            </a:r>
            <a:r>
              <a:rPr lang="en-US" sz="3600" b="1" dirty="0" err="1" smtClean="0"/>
              <a:t>halini</a:t>
            </a:r>
            <a:r>
              <a:rPr lang="en-US" sz="3600" b="1" dirty="0" smtClean="0"/>
              <a:t> </a:t>
            </a:r>
            <a:r>
              <a:rPr lang="en-US" sz="3600" b="1" dirty="0" err="1" smtClean="0"/>
              <a:t>vurgular</a:t>
            </a:r>
            <a:r>
              <a:rPr lang="en-US" sz="3600" b="1" dirty="0" smtClean="0"/>
              <a:t>. </a:t>
            </a:r>
            <a:r>
              <a:rPr lang="en-US" sz="3600" b="1" dirty="0" err="1" smtClean="0"/>
              <a:t>Hiper</a:t>
            </a:r>
            <a:r>
              <a:rPr lang="en-US" sz="3600" b="1" dirty="0" smtClean="0"/>
              <a:t> </a:t>
            </a:r>
            <a:r>
              <a:rPr lang="en-US" sz="3600" b="1" dirty="0" err="1" smtClean="0"/>
              <a:t>enflasyon</a:t>
            </a:r>
            <a:r>
              <a:rPr lang="en-US" sz="3600" b="1" dirty="0" smtClean="0"/>
              <a:t> </a:t>
            </a:r>
            <a:r>
              <a:rPr lang="en-US" sz="3600" b="1" dirty="0" err="1" smtClean="0"/>
              <a:t>tersine</a:t>
            </a:r>
            <a:r>
              <a:rPr lang="en-US" sz="3600" b="1" dirty="0" smtClean="0"/>
              <a:t> </a:t>
            </a:r>
            <a:r>
              <a:rPr lang="en-US" sz="3600" b="1" dirty="0" err="1" smtClean="0"/>
              <a:t>çevrilmesi</a:t>
            </a:r>
            <a:r>
              <a:rPr lang="en-US" sz="3600" b="1" dirty="0" smtClean="0"/>
              <a:t> son </a:t>
            </a:r>
            <a:r>
              <a:rPr lang="en-US" sz="3600" b="1" dirty="0" err="1" smtClean="0"/>
              <a:t>derecede</a:t>
            </a:r>
            <a:r>
              <a:rPr lang="en-US" sz="3600" b="1" dirty="0" smtClean="0"/>
              <a:t> </a:t>
            </a:r>
            <a:r>
              <a:rPr lang="en-US" sz="3600" b="1" dirty="0" err="1" smtClean="0"/>
              <a:t>zor</a:t>
            </a:r>
            <a:r>
              <a:rPr lang="en-US" sz="3600" b="1" dirty="0" smtClean="0"/>
              <a:t> </a:t>
            </a:r>
            <a:r>
              <a:rPr lang="en-US" sz="3600" b="1" dirty="0" err="1" smtClean="0"/>
              <a:t>ve</a:t>
            </a:r>
            <a:r>
              <a:rPr lang="en-US" sz="3600" b="1" dirty="0" smtClean="0"/>
              <a:t> </a:t>
            </a:r>
            <a:r>
              <a:rPr lang="en-US" sz="3600" b="1" dirty="0" err="1" smtClean="0"/>
              <a:t>büyük</a:t>
            </a:r>
            <a:r>
              <a:rPr lang="en-US" sz="3600" b="1" dirty="0" smtClean="0"/>
              <a:t> </a:t>
            </a:r>
            <a:r>
              <a:rPr lang="en-US" sz="3600" b="1" dirty="0" err="1" smtClean="0"/>
              <a:t>fedakârlıklar</a:t>
            </a:r>
            <a:r>
              <a:rPr lang="en-US" sz="3600" b="1" dirty="0" smtClean="0"/>
              <a:t> </a:t>
            </a:r>
            <a:r>
              <a:rPr lang="en-US" sz="3600" b="1" dirty="0" err="1" smtClean="0"/>
              <a:t>isteyen</a:t>
            </a:r>
            <a:r>
              <a:rPr lang="en-US" sz="3600" b="1" dirty="0" smtClean="0"/>
              <a:t> </a:t>
            </a:r>
            <a:r>
              <a:rPr lang="en-US" sz="3600" b="1" dirty="0" err="1" smtClean="0"/>
              <a:t>bir</a:t>
            </a:r>
            <a:r>
              <a:rPr lang="en-US" sz="3600" b="1" dirty="0" smtClean="0"/>
              <a:t> </a:t>
            </a:r>
            <a:r>
              <a:rPr lang="en-US" sz="3600" b="1" dirty="0" err="1" smtClean="0"/>
              <a:t>durumu</a:t>
            </a:r>
            <a:r>
              <a:rPr lang="en-US" sz="3600" b="1" dirty="0" smtClean="0"/>
              <a:t> </a:t>
            </a:r>
            <a:r>
              <a:rPr lang="en-US" sz="3600" b="1" dirty="0" err="1" smtClean="0"/>
              <a:t>ifade</a:t>
            </a:r>
            <a:r>
              <a:rPr lang="en-US" sz="3600" b="1" dirty="0" smtClean="0"/>
              <a:t> </a:t>
            </a:r>
            <a:r>
              <a:rPr lang="en-US" sz="3600" b="1" dirty="0" err="1" smtClean="0"/>
              <a:t>eder</a:t>
            </a:r>
            <a:r>
              <a:rPr lang="en-US" sz="3600" b="1" dirty="0" smtClean="0"/>
              <a:t>. Bu </a:t>
            </a:r>
            <a:r>
              <a:rPr lang="en-US" sz="3600" b="1" dirty="0" err="1" smtClean="0"/>
              <a:t>tür</a:t>
            </a:r>
            <a:r>
              <a:rPr lang="en-US" sz="3600" b="1" dirty="0" smtClean="0"/>
              <a:t> </a:t>
            </a:r>
            <a:r>
              <a:rPr lang="en-US" sz="3600" b="1" dirty="0" err="1" smtClean="0"/>
              <a:t>fedakârlıklar</a:t>
            </a:r>
            <a:r>
              <a:rPr lang="en-US" sz="3600" b="1" dirty="0" smtClean="0"/>
              <a:t> </a:t>
            </a:r>
            <a:r>
              <a:rPr lang="en-US" sz="3600" b="1" dirty="0" err="1" smtClean="0"/>
              <a:t>genellikle</a:t>
            </a:r>
            <a:r>
              <a:rPr lang="en-US" sz="3600" b="1" dirty="0" smtClean="0"/>
              <a:t> </a:t>
            </a:r>
            <a:r>
              <a:rPr lang="en-US" sz="3600" b="1" dirty="0" err="1" smtClean="0"/>
              <a:t>mevcut</a:t>
            </a:r>
            <a:r>
              <a:rPr lang="en-US" sz="3600" b="1" dirty="0" smtClean="0"/>
              <a:t> </a:t>
            </a:r>
            <a:r>
              <a:rPr lang="en-US" sz="3600" b="1" dirty="0" err="1" smtClean="0"/>
              <a:t>siyasal</a:t>
            </a:r>
            <a:r>
              <a:rPr lang="en-US" sz="3600" b="1" dirty="0" smtClean="0"/>
              <a:t> </a:t>
            </a:r>
            <a:r>
              <a:rPr lang="en-US" sz="3600" b="1" dirty="0" err="1" smtClean="0"/>
              <a:t>iktidarla</a:t>
            </a:r>
            <a:r>
              <a:rPr lang="en-US" sz="3600" b="1" dirty="0" smtClean="0"/>
              <a:t> </a:t>
            </a:r>
            <a:r>
              <a:rPr lang="en-US" sz="3600" b="1" dirty="0" err="1" smtClean="0"/>
              <a:t>yapılamaz</a:t>
            </a:r>
            <a:r>
              <a:rPr lang="en-US" sz="3600" b="1" dirty="0" smtClean="0"/>
              <a:t> </a:t>
            </a:r>
            <a:r>
              <a:rPr lang="en-US" sz="3600" b="1" dirty="0" err="1" smtClean="0"/>
              <a:t>ve</a:t>
            </a:r>
            <a:r>
              <a:rPr lang="en-US" sz="3600" b="1" dirty="0" smtClean="0"/>
              <a:t> </a:t>
            </a:r>
            <a:r>
              <a:rPr lang="en-US" sz="3600" b="1" dirty="0" err="1" smtClean="0"/>
              <a:t>dolayısıyla</a:t>
            </a:r>
            <a:r>
              <a:rPr lang="en-US" sz="3600" b="1" dirty="0" smtClean="0"/>
              <a:t> </a:t>
            </a:r>
            <a:r>
              <a:rPr lang="en-US" sz="3600" b="1" dirty="0" err="1" smtClean="0"/>
              <a:t>iktidar</a:t>
            </a:r>
            <a:r>
              <a:rPr lang="en-US" sz="3600" b="1" dirty="0" smtClean="0"/>
              <a:t> </a:t>
            </a:r>
            <a:r>
              <a:rPr lang="en-US" sz="3600" b="1" dirty="0" err="1" smtClean="0"/>
              <a:t>değişikliği</a:t>
            </a:r>
            <a:r>
              <a:rPr lang="en-US" sz="3600" b="1" dirty="0" smtClean="0"/>
              <a:t> </a:t>
            </a:r>
            <a:r>
              <a:rPr lang="en-US" sz="3600" b="1" dirty="0" err="1" smtClean="0"/>
              <a:t>gerekebilir</a:t>
            </a:r>
            <a:r>
              <a:rPr lang="en-US" dirty="0" smtClean="0"/>
              <a:t>.</a:t>
            </a:r>
            <a:endParaRPr lang="en-US" dirty="0"/>
          </a:p>
        </p:txBody>
      </p:sp>
      <p:sp>
        <p:nvSpPr>
          <p:cNvPr id="52226" name="AutoShape 2" descr="blob:https://web.whatsapp.com/fe3f247f-7edc-40bc-86eb-2ef7a31aad7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2228" name="AutoShape 4" descr="blob:https://web.whatsapp.com/fe3f247f-7edc-40bc-86eb-2ef7a31aad7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2230" name="AutoShape 6" descr="blob:https://web.whatsapp.com/fe3f247f-7edc-40bc-86eb-2ef7a31aad7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2232" name="Picture 8" descr="Çağ Üniversitesi Logo (Mersin) | Vector logo, Vector free, ? logo"/>
          <p:cNvPicPr preferRelativeResize="0">
            <a:picLocks noChangeArrowheads="1"/>
          </p:cNvPicPr>
          <p:nvPr/>
        </p:nvPicPr>
        <p:blipFill>
          <a:blip r:embed="rId2" cstate="print"/>
          <a:srcRect/>
          <a:stretch>
            <a:fillRect/>
          </a:stretch>
        </p:blipFill>
        <p:spPr bwMode="auto">
          <a:xfrm>
            <a:off x="10752000" y="5418000"/>
            <a:ext cx="1440000" cy="1440000"/>
          </a:xfrm>
          <a:prstGeom prst="rect">
            <a:avLst/>
          </a:prstGeom>
          <a:noFill/>
        </p:spPr>
      </p:pic>
      <p:sp>
        <p:nvSpPr>
          <p:cNvPr id="52234" name="AutoShape 10" descr="blob:https://web.whatsapp.com/fe3f247f-7edc-40bc-86eb-2ef7a31aad7b"/>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aphicFrame>
        <p:nvGraphicFramePr>
          <p:cNvPr id="10" name="9 Tablo"/>
          <p:cNvGraphicFramePr>
            <a:graphicFrameLocks noGrp="1"/>
          </p:cNvGraphicFramePr>
          <p:nvPr/>
        </p:nvGraphicFramePr>
        <p:xfrm>
          <a:off x="5276537" y="1768838"/>
          <a:ext cx="5396458" cy="4670842"/>
        </p:xfrm>
        <a:graphic>
          <a:graphicData uri="http://schemas.openxmlformats.org/drawingml/2006/table">
            <a:tbl>
              <a:tblPr/>
              <a:tblGrid>
                <a:gridCol w="2277552"/>
                <a:gridCol w="1348668"/>
                <a:gridCol w="1770238"/>
              </a:tblGrid>
              <a:tr h="227025">
                <a:tc>
                  <a:txBody>
                    <a:bodyPr/>
                    <a:lstStyle/>
                    <a:p>
                      <a:r>
                        <a:rPr lang="en-US" sz="1000" b="1" dirty="0" err="1"/>
                        <a:t>Enflasyon</a:t>
                      </a:r>
                      <a:r>
                        <a:rPr lang="en-US" sz="1000" b="1" dirty="0"/>
                        <a:t> </a:t>
                      </a:r>
                      <a:r>
                        <a:rPr lang="en-US" sz="1000" b="1" dirty="0" err="1"/>
                        <a:t>Türü</a:t>
                      </a:r>
                      <a:endParaRPr lang="en-US" sz="1000" dirty="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r>
                        <a:rPr lang="en-US" sz="1000" b="1" dirty="0" err="1"/>
                        <a:t>Ülke</a:t>
                      </a:r>
                      <a:endParaRPr lang="en-US" sz="1000" dirty="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c>
                  <a:txBody>
                    <a:bodyPr/>
                    <a:lstStyle/>
                    <a:p>
                      <a:pPr algn="ctr"/>
                      <a:r>
                        <a:rPr lang="en-US" sz="1000" b="1"/>
                        <a:t>Enflasyon Oranı (%)</a:t>
                      </a:r>
                      <a:endParaRPr lang="en-US" sz="100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EEE"/>
                    </a:solidFill>
                  </a:tcPr>
                </a:tc>
              </a:tr>
              <a:tr h="227025">
                <a:tc>
                  <a:txBody>
                    <a:bodyPr/>
                    <a:lstStyle/>
                    <a:p>
                      <a:r>
                        <a:rPr lang="en-US" sz="1000"/>
                        <a:t>Sürünen Enflasyon (% 0,1 – 1)</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r>
                        <a:rPr lang="en-US" sz="1000" dirty="0" err="1"/>
                        <a:t>Tayland</a:t>
                      </a:r>
                      <a:endParaRPr lang="en-US" sz="1000" dirty="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r>
                        <a:rPr lang="en-US" sz="1000"/>
                        <a:t>0,17</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r>
              <a:tr h="255509">
                <a:tc>
                  <a:txBody>
                    <a:bodyPr/>
                    <a:lstStyle/>
                    <a:p>
                      <a:r>
                        <a:rPr lang="en-US" sz="1000"/>
                        <a:t/>
                      </a:r>
                      <a:br>
                        <a:rPr lang="en-US" sz="1000"/>
                      </a:br>
                      <a:endParaRPr lang="en-US" sz="100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r>
                        <a:rPr lang="en-US" sz="1000" dirty="0" err="1"/>
                        <a:t>Japonya</a:t>
                      </a:r>
                      <a:endParaRPr lang="en-US" sz="1000" dirty="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r>
                        <a:rPr lang="en-US" sz="1000"/>
                        <a:t>0,40</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r>
              <a:tr h="255509">
                <a:tc>
                  <a:txBody>
                    <a:bodyPr/>
                    <a:lstStyle/>
                    <a:p>
                      <a:r>
                        <a:rPr lang="en-US" sz="1000"/>
                        <a:t/>
                      </a:r>
                      <a:br>
                        <a:rPr lang="en-US" sz="1000"/>
                      </a:br>
                      <a:endParaRPr lang="en-US" sz="100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r>
                        <a:rPr lang="en-US" sz="1000" dirty="0" err="1"/>
                        <a:t>Fransa</a:t>
                      </a:r>
                      <a:endParaRPr lang="en-US" sz="1000" dirty="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r>
                        <a:rPr lang="en-US" sz="1000"/>
                        <a:t>0,70</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r>
              <a:tr h="227025">
                <a:tc>
                  <a:txBody>
                    <a:bodyPr/>
                    <a:lstStyle/>
                    <a:p>
                      <a:r>
                        <a:rPr lang="en-US" sz="1000"/>
                        <a:t>Düşük Enflasyon (% 1 – 3)</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r>
                        <a:rPr lang="en-US" sz="1000" dirty="0" err="1"/>
                        <a:t>Slovenya</a:t>
                      </a:r>
                      <a:endParaRPr lang="en-US" sz="1000" dirty="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r>
                        <a:rPr lang="en-US" sz="1000"/>
                        <a:t>1,00</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r>
              <a:tr h="255509">
                <a:tc>
                  <a:txBody>
                    <a:bodyPr/>
                    <a:lstStyle/>
                    <a:p>
                      <a:r>
                        <a:rPr lang="en-US" sz="1000"/>
                        <a:t/>
                      </a:r>
                      <a:br>
                        <a:rPr lang="en-US" sz="1000"/>
                      </a:br>
                      <a:endParaRPr lang="en-US" sz="100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r>
                        <a:rPr lang="en-US" sz="1000"/>
                        <a:t>Almanya</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r>
                        <a:rPr lang="en-US" sz="1000"/>
                        <a:t>1,70</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r>
              <a:tr h="255509">
                <a:tc>
                  <a:txBody>
                    <a:bodyPr/>
                    <a:lstStyle/>
                    <a:p>
                      <a:r>
                        <a:rPr lang="en-US" sz="1000"/>
                        <a:t/>
                      </a:r>
                      <a:br>
                        <a:rPr lang="en-US" sz="1000"/>
                      </a:br>
                      <a:endParaRPr lang="en-US" sz="100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r>
                        <a:rPr lang="en-US" sz="1000"/>
                        <a:t>İngiltere</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algn="ctr"/>
                      <a:r>
                        <a:rPr lang="en-US" sz="1000"/>
                        <a:t>2,60</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r>
              <a:tr h="227025">
                <a:tc>
                  <a:txBody>
                    <a:bodyPr/>
                    <a:lstStyle/>
                    <a:p>
                      <a:r>
                        <a:rPr lang="en-US" sz="1000"/>
                        <a:t>Orta Enflasyon (% 3 – 8)</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r>
                        <a:rPr lang="en-US" sz="1000"/>
                        <a:t>Malezya</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r>
                        <a:rPr lang="en-US" sz="1000"/>
                        <a:t>3,20</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r>
              <a:tr h="338467">
                <a:tc>
                  <a:txBody>
                    <a:bodyPr/>
                    <a:lstStyle/>
                    <a:p>
                      <a:r>
                        <a:rPr lang="en-US" sz="1000"/>
                        <a:t/>
                      </a:r>
                      <a:br>
                        <a:rPr lang="en-US" sz="1000"/>
                      </a:br>
                      <a:endParaRPr lang="en-US" sz="100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r>
                        <a:rPr lang="en-US" sz="1000"/>
                        <a:t>Rusya</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r>
                        <a:rPr lang="en-US" sz="1000"/>
                        <a:t>3,90</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r>
              <a:tr h="0">
                <a:tc>
                  <a:txBody>
                    <a:bodyPr/>
                    <a:lstStyle/>
                    <a:p>
                      <a:r>
                        <a:rPr lang="en-US" sz="1000"/>
                        <a:t/>
                      </a:r>
                      <a:br>
                        <a:rPr lang="en-US" sz="1000"/>
                      </a:br>
                      <a:endParaRPr lang="en-US" sz="100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r>
                        <a:rPr lang="en-US" sz="1000" dirty="0" err="1"/>
                        <a:t>Meksika</a:t>
                      </a:r>
                      <a:endParaRPr lang="en-US" sz="1000" dirty="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algn="ctr"/>
                      <a:r>
                        <a:rPr lang="en-US" sz="1000"/>
                        <a:t>6,44</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r>
              <a:tr h="227025">
                <a:tc>
                  <a:txBody>
                    <a:bodyPr/>
                    <a:lstStyle/>
                    <a:p>
                      <a:r>
                        <a:rPr lang="en-US" sz="1000"/>
                        <a:t>Yüksek Enflasyon (% 8 - 15)</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8F00"/>
                    </a:solidFill>
                  </a:tcPr>
                </a:tc>
                <a:tc>
                  <a:txBody>
                    <a:bodyPr/>
                    <a:lstStyle/>
                    <a:p>
                      <a:r>
                        <a:rPr lang="en-US" sz="1000"/>
                        <a:t>İran</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8F00"/>
                    </a:solidFill>
                  </a:tcPr>
                </a:tc>
                <a:tc>
                  <a:txBody>
                    <a:bodyPr/>
                    <a:lstStyle/>
                    <a:p>
                      <a:pPr algn="ctr"/>
                      <a:r>
                        <a:rPr lang="en-US" sz="1000"/>
                        <a:t>9,90</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8F00"/>
                    </a:solidFill>
                  </a:tcPr>
                </a:tc>
              </a:tr>
              <a:tr h="255509">
                <a:tc>
                  <a:txBody>
                    <a:bodyPr/>
                    <a:lstStyle/>
                    <a:p>
                      <a:r>
                        <a:rPr lang="en-US" sz="1000"/>
                        <a:t/>
                      </a:r>
                      <a:br>
                        <a:rPr lang="en-US" sz="1000"/>
                      </a:br>
                      <a:endParaRPr lang="en-US" sz="100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8F00"/>
                    </a:solidFill>
                  </a:tcPr>
                </a:tc>
                <a:tc>
                  <a:txBody>
                    <a:bodyPr/>
                    <a:lstStyle/>
                    <a:p>
                      <a:r>
                        <a:rPr lang="en-US" sz="1000"/>
                        <a:t>Türkiye</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8F00"/>
                    </a:solidFill>
                  </a:tcPr>
                </a:tc>
                <a:tc>
                  <a:txBody>
                    <a:bodyPr/>
                    <a:lstStyle/>
                    <a:p>
                      <a:pPr algn="ctr"/>
                      <a:r>
                        <a:rPr lang="en-US" sz="1000"/>
                        <a:t>10,68</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8F00"/>
                    </a:solidFill>
                  </a:tcPr>
                </a:tc>
              </a:tr>
              <a:tr h="255509">
                <a:tc>
                  <a:txBody>
                    <a:bodyPr/>
                    <a:lstStyle/>
                    <a:p>
                      <a:r>
                        <a:rPr lang="en-US" sz="1000"/>
                        <a:t/>
                      </a:r>
                      <a:br>
                        <a:rPr lang="en-US" sz="1000"/>
                      </a:br>
                      <a:endParaRPr lang="en-US" sz="100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8F00"/>
                    </a:solidFill>
                  </a:tcPr>
                </a:tc>
                <a:tc>
                  <a:txBody>
                    <a:bodyPr/>
                    <a:lstStyle/>
                    <a:p>
                      <a:r>
                        <a:rPr lang="en-US" sz="1000"/>
                        <a:t>Azerbaycan</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8F00"/>
                    </a:solidFill>
                  </a:tcPr>
                </a:tc>
                <a:tc>
                  <a:txBody>
                    <a:bodyPr/>
                    <a:lstStyle/>
                    <a:p>
                      <a:pPr algn="ctr"/>
                      <a:r>
                        <a:rPr lang="en-US" sz="1000"/>
                        <a:t>14,00</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8F00"/>
                    </a:solidFill>
                  </a:tcPr>
                </a:tc>
              </a:tr>
              <a:tr h="227025">
                <a:tc>
                  <a:txBody>
                    <a:bodyPr/>
                    <a:lstStyle/>
                    <a:p>
                      <a:r>
                        <a:rPr lang="en-US" sz="1000"/>
                        <a:t>Çok Yüksek Enflasyon (% 15 +)</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tc>
                  <a:txBody>
                    <a:bodyPr/>
                    <a:lstStyle/>
                    <a:p>
                      <a:r>
                        <a:rPr lang="en-US" sz="1000"/>
                        <a:t>Ukrayna</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tc>
                  <a:txBody>
                    <a:bodyPr/>
                    <a:lstStyle/>
                    <a:p>
                      <a:pPr algn="ctr"/>
                      <a:r>
                        <a:rPr lang="en-US" sz="1000"/>
                        <a:t>15,90</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tr>
              <a:tr h="255509">
                <a:tc>
                  <a:txBody>
                    <a:bodyPr/>
                    <a:lstStyle/>
                    <a:p>
                      <a:r>
                        <a:rPr lang="en-US" sz="1000"/>
                        <a:t/>
                      </a:r>
                      <a:br>
                        <a:rPr lang="en-US" sz="1000"/>
                      </a:br>
                      <a:endParaRPr lang="en-US" sz="100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tc>
                  <a:txBody>
                    <a:bodyPr/>
                    <a:lstStyle/>
                    <a:p>
                      <a:r>
                        <a:rPr lang="en-US" sz="1000"/>
                        <a:t>Arjantin</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tc>
                  <a:txBody>
                    <a:bodyPr/>
                    <a:lstStyle/>
                    <a:p>
                      <a:pPr algn="ctr"/>
                      <a:r>
                        <a:rPr lang="en-US" sz="1000"/>
                        <a:t>21,90</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tr>
              <a:tr h="255509">
                <a:tc>
                  <a:txBody>
                    <a:bodyPr/>
                    <a:lstStyle/>
                    <a:p>
                      <a:r>
                        <a:rPr lang="en-US" sz="1000"/>
                        <a:t/>
                      </a:r>
                      <a:br>
                        <a:rPr lang="en-US" sz="1000"/>
                      </a:br>
                      <a:endParaRPr lang="en-US" sz="100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tc>
                  <a:txBody>
                    <a:bodyPr/>
                    <a:lstStyle/>
                    <a:p>
                      <a:r>
                        <a:rPr lang="en-US" sz="1000"/>
                        <a:t>Kuzey Kore</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tc>
                  <a:txBody>
                    <a:bodyPr/>
                    <a:lstStyle/>
                    <a:p>
                      <a:pPr algn="ctr"/>
                      <a:r>
                        <a:rPr lang="en-US" sz="1000"/>
                        <a:t>55,0</a:t>
                      </a:r>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tr>
              <a:tr h="227025">
                <a:tc>
                  <a:txBody>
                    <a:bodyPr/>
                    <a:lstStyle/>
                    <a:p>
                      <a:r>
                        <a:rPr lang="en-US" sz="1000">
                          <a:solidFill>
                            <a:srgbClr val="FFFFFF"/>
                          </a:solidFill>
                        </a:rPr>
                        <a:t>Hiper Enflasyon (Aylık % 50 +)</a:t>
                      </a:r>
                      <a:endParaRPr lang="en-US" sz="100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r>
                        <a:rPr lang="en-US" sz="1000">
                          <a:solidFill>
                            <a:srgbClr val="FFFFFF"/>
                          </a:solidFill>
                        </a:rPr>
                        <a:t>Venezüella</a:t>
                      </a:r>
                      <a:endParaRPr lang="en-US" sz="100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r>
                        <a:rPr lang="en-US" sz="1000" dirty="0">
                          <a:solidFill>
                            <a:srgbClr val="FFFFFF"/>
                          </a:solidFill>
                        </a:rPr>
                        <a:t>741,0</a:t>
                      </a:r>
                      <a:endParaRPr lang="en-US" sz="1000" dirty="0"/>
                    </a:p>
                  </a:txBody>
                  <a:tcPr marL="39843" marR="39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bl>
          </a:graphicData>
        </a:graphic>
      </p:graphicFrame>
      <p:sp>
        <p:nvSpPr>
          <p:cNvPr id="52235" name="Rectangle 11"/>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cs typeface="Arial" charset="0"/>
              </a:rPr>
              <a:t/>
            </a:r>
            <a:br>
              <a:rPr kumimoji="0" lang="en-US" sz="1800" b="0" i="0" u="none" strike="noStrike" cap="none" normalizeH="0" baseline="0" smtClean="0">
                <a:ln>
                  <a:noFill/>
                </a:ln>
                <a:solidFill>
                  <a:schemeClr val="tx1"/>
                </a:solidFill>
                <a:effectLst/>
                <a:latin typeface="Arial" charset="0"/>
                <a:cs typeface="Arial" charset="0"/>
              </a:rPr>
            </a:br>
            <a:endParaRPr kumimoji="0" lang="en-US" sz="1800" b="0" i="0" u="none" strike="noStrike" cap="none" normalizeH="0" baseline="0" smtClean="0">
              <a:ln>
                <a:noFill/>
              </a:ln>
              <a:solidFill>
                <a:schemeClr val="tx1"/>
              </a:solidFill>
              <a:effectLst/>
              <a:latin typeface="Arial"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662FCDA9-299D-A04D-8401-AD5EF0F53B40}"/>
              </a:ext>
            </a:extLst>
          </p:cNvPr>
          <p:cNvSpPr>
            <a:spLocks noGrp="1"/>
          </p:cNvSpPr>
          <p:nvPr>
            <p:ph type="title"/>
          </p:nvPr>
        </p:nvSpPr>
        <p:spPr>
          <a:xfrm>
            <a:off x="329784" y="704088"/>
            <a:ext cx="11252615" cy="1143000"/>
          </a:xfrm>
        </p:spPr>
        <p:txBody>
          <a:bodyPr>
            <a:normAutofit fontScale="90000"/>
          </a:bodyPr>
          <a:lstStyle/>
          <a:p>
            <a:r>
              <a:rPr lang="tr-TR" sz="2700" b="1" i="0" dirty="0">
                <a:solidFill>
                  <a:srgbClr val="212529"/>
                </a:solidFill>
                <a:effectLst/>
                <a:latin typeface="system-ui"/>
              </a:rPr>
              <a:t>Türkiye ekonomisinde 2010’lu yıllar: Görkemli yükselişten hızlı inişe!</a:t>
            </a:r>
            <a:r>
              <a:rPr lang="tr-TR" b="1" i="0" dirty="0">
                <a:solidFill>
                  <a:srgbClr val="212529"/>
                </a:solidFill>
                <a:effectLst/>
                <a:latin typeface="system-ui"/>
              </a:rPr>
              <a:t/>
            </a:r>
            <a:br>
              <a:rPr lang="tr-TR" b="1" i="0" dirty="0">
                <a:solidFill>
                  <a:srgbClr val="212529"/>
                </a:solidFill>
                <a:effectLst/>
                <a:latin typeface="system-ui"/>
              </a:rPr>
            </a:br>
            <a:endParaRPr lang="tr-TR" dirty="0"/>
          </a:p>
        </p:txBody>
      </p:sp>
      <p:sp>
        <p:nvSpPr>
          <p:cNvPr id="5" name="İçerik Yer Tutucusu 4">
            <a:extLst>
              <a:ext uri="{FF2B5EF4-FFF2-40B4-BE49-F238E27FC236}">
                <a16:creationId xmlns="" xmlns:a16="http://schemas.microsoft.com/office/drawing/2014/main" id="{34ADC005-243A-C290-A8A5-E9667E701732}"/>
              </a:ext>
            </a:extLst>
          </p:cNvPr>
          <p:cNvSpPr>
            <a:spLocks noGrp="1"/>
          </p:cNvSpPr>
          <p:nvPr>
            <p:ph sz="quarter" idx="2"/>
          </p:nvPr>
        </p:nvSpPr>
        <p:spPr>
          <a:xfrm>
            <a:off x="1" y="1514007"/>
            <a:ext cx="5921114" cy="4110464"/>
          </a:xfrm>
        </p:spPr>
        <p:txBody>
          <a:bodyPr>
            <a:normAutofit fontScale="92500"/>
          </a:bodyPr>
          <a:lstStyle/>
          <a:p>
            <a:r>
              <a:rPr lang="tr-TR" b="1" i="0" dirty="0">
                <a:solidFill>
                  <a:srgbClr val="212529"/>
                </a:solidFill>
                <a:effectLst/>
                <a:latin typeface="system-ui"/>
              </a:rPr>
              <a:t>2010’lu yıllara güçlü bir ekonomik performansla başlayan Türkiye özellikle 2010’ların ikinci yarısıyla birlikte güç kaybetmeye başladı. Babacan-Şimşek’ten oluşan ekonomi kadrosu daha sonra yerini </a:t>
            </a:r>
            <a:r>
              <a:rPr lang="tr-TR" b="1" i="0" u="sng" dirty="0">
                <a:solidFill>
                  <a:srgbClr val="F71515"/>
                </a:solidFill>
                <a:effectLst/>
                <a:latin typeface="system-ui"/>
                <a:hlinkClick r:id="rId2"/>
              </a:rPr>
              <a:t>Berat Albayrak</a:t>
            </a:r>
            <a:r>
              <a:rPr lang="tr-TR" b="1" i="0" dirty="0">
                <a:solidFill>
                  <a:srgbClr val="212529"/>
                </a:solidFill>
                <a:effectLst/>
                <a:latin typeface="system-ui"/>
              </a:rPr>
              <a:t> ve ekibine bıraktı. Cumhurbaşkanı </a:t>
            </a:r>
            <a:r>
              <a:rPr lang="tr-TR" b="1" i="0" u="sng" dirty="0">
                <a:solidFill>
                  <a:srgbClr val="F71515"/>
                </a:solidFill>
                <a:effectLst/>
                <a:latin typeface="system-ui"/>
                <a:hlinkClick r:id="rId3"/>
              </a:rPr>
              <a:t>Recep Tayyip Erdoğan</a:t>
            </a:r>
            <a:r>
              <a:rPr lang="tr-TR" b="1" i="0" dirty="0">
                <a:solidFill>
                  <a:srgbClr val="212529"/>
                </a:solidFill>
                <a:effectLst/>
                <a:latin typeface="system-ui"/>
              </a:rPr>
              <a:t> ekonomi yönetiminde büyük söz sahibi olurken 2010’lu yıllara Merkez Bankası tartışmaları damgasını vurdu. 2010’lu yıllarda Türk ekonomisinde yaşananların kısa bir özetine bakmadan önce son 10 yıldaki büyüme performansımıza bir göz atalım</a:t>
            </a:r>
            <a:r>
              <a:rPr lang="tr-TR" b="0" i="0" dirty="0">
                <a:solidFill>
                  <a:srgbClr val="212529"/>
                </a:solidFill>
                <a:effectLst/>
                <a:latin typeface="system-ui"/>
              </a:rPr>
              <a:t>…</a:t>
            </a:r>
            <a:endParaRPr lang="tr-TR" dirty="0"/>
          </a:p>
        </p:txBody>
      </p:sp>
      <p:pic>
        <p:nvPicPr>
          <p:cNvPr id="9" name="İçerik Yer Tutucusu 8">
            <a:extLst>
              <a:ext uri="{FF2B5EF4-FFF2-40B4-BE49-F238E27FC236}">
                <a16:creationId xmlns="" xmlns:a16="http://schemas.microsoft.com/office/drawing/2014/main" id="{0838B80B-CEB0-8C67-D686-8950B2C0C1E4}"/>
              </a:ext>
            </a:extLst>
          </p:cNvPr>
          <p:cNvPicPr>
            <a:picLocks noGrp="1" noChangeAspect="1"/>
          </p:cNvPicPr>
          <p:nvPr>
            <p:ph sz="quarter" idx="4"/>
          </p:nvPr>
        </p:nvPicPr>
        <p:blipFill>
          <a:blip r:embed="rId4" cstate="print">
            <a:extLst>
              <a:ext uri="{28A0092B-C50C-407E-A947-70E740481C1C}">
                <a14:useLocalDpi xmlns="" xmlns:a14="http://schemas.microsoft.com/office/drawing/2010/main" val="0"/>
              </a:ext>
            </a:extLst>
          </a:blip>
          <a:stretch>
            <a:fillRect/>
          </a:stretch>
        </p:blipFill>
        <p:spPr>
          <a:xfrm>
            <a:off x="6922335" y="1499016"/>
            <a:ext cx="4338637" cy="3381953"/>
          </a:xfrm>
        </p:spPr>
      </p:pic>
      <p:pic>
        <p:nvPicPr>
          <p:cNvPr id="13314" name="Picture 2" descr="Çağ Üniversitesi Logo (Mersin) | Vector logo, Vector free, ? logo"/>
          <p:cNvPicPr preferRelativeResize="0">
            <a:picLocks noChangeArrowheads="1"/>
          </p:cNvPicPr>
          <p:nvPr/>
        </p:nvPicPr>
        <p:blipFill>
          <a:blip r:embed="rId5" cstate="print"/>
          <a:srcRect/>
          <a:stretch>
            <a:fillRect/>
          </a:stretch>
        </p:blipFill>
        <p:spPr bwMode="auto">
          <a:xfrm>
            <a:off x="10752000" y="5418000"/>
            <a:ext cx="1440000" cy="1440000"/>
          </a:xfrm>
          <a:prstGeom prst="rect">
            <a:avLst/>
          </a:prstGeom>
          <a:noFill/>
        </p:spPr>
      </p:pic>
    </p:spTree>
    <p:extLst>
      <p:ext uri="{BB962C8B-B14F-4D97-AF65-F5344CB8AC3E}">
        <p14:creationId xmlns="" xmlns:p14="http://schemas.microsoft.com/office/powerpoint/2010/main" val="1933543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çerik Yer Tutucusu 9">
            <a:extLst>
              <a:ext uri="{FF2B5EF4-FFF2-40B4-BE49-F238E27FC236}">
                <a16:creationId xmlns="" xmlns:a16="http://schemas.microsoft.com/office/drawing/2014/main" id="{254400D7-3749-8CE3-39F1-8E14A6B27821}"/>
              </a:ext>
            </a:extLst>
          </p:cNvPr>
          <p:cNvPicPr>
            <a:picLocks noGrp="1" noChangeAspect="1"/>
          </p:cNvPicPr>
          <p:nvPr>
            <p:ph sz="quarter" idx="2"/>
          </p:nvPr>
        </p:nvPicPr>
        <p:blipFill>
          <a:blip r:embed="rId2" cstate="print">
            <a:extLst>
              <a:ext uri="{28A0092B-C50C-407E-A947-70E740481C1C}">
                <a14:useLocalDpi xmlns="" xmlns:a14="http://schemas.microsoft.com/office/drawing/2010/main" val="0"/>
              </a:ext>
            </a:extLst>
          </a:blip>
          <a:stretch>
            <a:fillRect/>
          </a:stretch>
        </p:blipFill>
        <p:spPr>
          <a:xfrm>
            <a:off x="299804" y="1394085"/>
            <a:ext cx="5756222" cy="4111476"/>
          </a:xfrm>
        </p:spPr>
      </p:pic>
      <p:sp>
        <p:nvSpPr>
          <p:cNvPr id="6" name="İçerik Yer Tutucusu 5">
            <a:extLst>
              <a:ext uri="{FF2B5EF4-FFF2-40B4-BE49-F238E27FC236}">
                <a16:creationId xmlns="" xmlns:a16="http://schemas.microsoft.com/office/drawing/2014/main" id="{0A6450CE-BD45-2AD9-D375-C5DCB9DD6AFF}"/>
              </a:ext>
            </a:extLst>
          </p:cNvPr>
          <p:cNvSpPr>
            <a:spLocks noGrp="1"/>
          </p:cNvSpPr>
          <p:nvPr>
            <p:ph sz="quarter" idx="4"/>
          </p:nvPr>
        </p:nvSpPr>
        <p:spPr>
          <a:xfrm>
            <a:off x="6436942" y="1586705"/>
            <a:ext cx="5183188" cy="4004625"/>
          </a:xfrm>
        </p:spPr>
        <p:txBody>
          <a:bodyPr>
            <a:normAutofit/>
          </a:bodyPr>
          <a:lstStyle/>
          <a:p>
            <a:r>
              <a:rPr lang="tr-TR" b="1" i="0" dirty="0">
                <a:solidFill>
                  <a:srgbClr val="FF0000"/>
                </a:solidFill>
                <a:effectLst/>
                <a:latin typeface="system-ui"/>
              </a:rPr>
              <a:t>2010:</a:t>
            </a:r>
            <a:r>
              <a:rPr lang="tr-TR" b="1" i="0" dirty="0">
                <a:solidFill>
                  <a:srgbClr val="212529"/>
                </a:solidFill>
                <a:effectLst/>
                <a:latin typeface="system-ui"/>
              </a:rPr>
              <a:t> </a:t>
            </a:r>
            <a:r>
              <a:rPr lang="tr-TR" b="0" i="0" dirty="0">
                <a:solidFill>
                  <a:srgbClr val="212529"/>
                </a:solidFill>
                <a:effectLst/>
                <a:latin typeface="system-ui"/>
              </a:rPr>
              <a:t>Türkiye emin adımlarla büyümeye devam etti. İnşaat sektörünün yıllık büyümesi yüzde 24 oldu. Ekonomi birinci çeyrekte yüzde 11.8 büyüdü! Milli gelirimiz bir yılda 2.354 </a:t>
            </a:r>
            <a:r>
              <a:rPr lang="tr-TR" b="0" i="0" u="sng" dirty="0">
                <a:solidFill>
                  <a:srgbClr val="F71515"/>
                </a:solidFill>
                <a:effectLst/>
                <a:latin typeface="system-ui"/>
                <a:hlinkClick r:id="rId3"/>
              </a:rPr>
              <a:t>dolar</a:t>
            </a:r>
            <a:r>
              <a:rPr lang="tr-TR" b="0" i="0" dirty="0">
                <a:solidFill>
                  <a:srgbClr val="212529"/>
                </a:solidFill>
                <a:effectLst/>
                <a:latin typeface="system-ui"/>
              </a:rPr>
              <a:t> arttı.</a:t>
            </a:r>
          </a:p>
          <a:p>
            <a:r>
              <a:rPr lang="tr-TR" b="1" i="0" dirty="0">
                <a:solidFill>
                  <a:srgbClr val="FF0000"/>
                </a:solidFill>
                <a:effectLst/>
                <a:latin typeface="system-ui"/>
              </a:rPr>
              <a:t>2011:</a:t>
            </a:r>
            <a:r>
              <a:rPr lang="tr-TR" b="0" i="0" dirty="0">
                <a:solidFill>
                  <a:srgbClr val="212529"/>
                </a:solidFill>
                <a:effectLst/>
                <a:latin typeface="system-ui"/>
              </a:rPr>
              <a:t> Yılı yüzde 8.5 büyüme ile tamamlayan Türkiye, Çin'den sonra dünyada en fazla büyüyen ülke oldu. Cumhurbaşkanı Kanal İstanbul fikrini ortaya attı.</a:t>
            </a:r>
            <a:endParaRPr lang="tr-TR" dirty="0"/>
          </a:p>
        </p:txBody>
      </p:sp>
      <p:pic>
        <p:nvPicPr>
          <p:cNvPr id="12290" name="Picture 2" descr="Çağ Üniversitesi Logo (Mersin) | Vector logo, Vector free, ? logo"/>
          <p:cNvPicPr preferRelativeResize="0">
            <a:picLocks noChangeArrowheads="1"/>
          </p:cNvPicPr>
          <p:nvPr/>
        </p:nvPicPr>
        <p:blipFill>
          <a:blip r:embed="rId4" cstate="print"/>
          <a:srcRect/>
          <a:stretch>
            <a:fillRect/>
          </a:stretch>
        </p:blipFill>
        <p:spPr bwMode="auto">
          <a:xfrm>
            <a:off x="10752000" y="5418000"/>
            <a:ext cx="1440000" cy="1440000"/>
          </a:xfrm>
          <a:prstGeom prst="rect">
            <a:avLst/>
          </a:prstGeom>
          <a:noFill/>
        </p:spPr>
      </p:pic>
    </p:spTree>
    <p:extLst>
      <p:ext uri="{BB962C8B-B14F-4D97-AF65-F5344CB8AC3E}">
        <p14:creationId xmlns="" xmlns:p14="http://schemas.microsoft.com/office/powerpoint/2010/main" val="7458086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a:extLst>
              <a:ext uri="{FF2B5EF4-FFF2-40B4-BE49-F238E27FC236}">
                <a16:creationId xmlns="" xmlns:a16="http://schemas.microsoft.com/office/drawing/2014/main" id="{26D9B195-AAE5-1F00-A684-B056FB754E4B}"/>
              </a:ext>
            </a:extLst>
          </p:cNvPr>
          <p:cNvSpPr>
            <a:spLocks noGrp="1"/>
          </p:cNvSpPr>
          <p:nvPr>
            <p:ph sz="quarter" idx="2"/>
          </p:nvPr>
        </p:nvSpPr>
        <p:spPr>
          <a:xfrm>
            <a:off x="715500" y="1679451"/>
            <a:ext cx="5157787" cy="3684588"/>
          </a:xfrm>
        </p:spPr>
        <p:txBody>
          <a:bodyPr>
            <a:normAutofit lnSpcReduction="10000"/>
          </a:bodyPr>
          <a:lstStyle/>
          <a:p>
            <a:r>
              <a:rPr lang="tr-TR" b="1" i="0" dirty="0">
                <a:solidFill>
                  <a:srgbClr val="FF0000"/>
                </a:solidFill>
                <a:effectLst/>
                <a:latin typeface="system-ui"/>
              </a:rPr>
              <a:t>2012: </a:t>
            </a:r>
            <a:r>
              <a:rPr lang="tr-TR" b="0" i="0" dirty="0">
                <a:solidFill>
                  <a:srgbClr val="212529"/>
                </a:solidFill>
                <a:effectLst/>
                <a:latin typeface="system-ui"/>
              </a:rPr>
              <a:t> Mega projeler kamunun iyice gündemine oturdu. </a:t>
            </a:r>
            <a:r>
              <a:rPr lang="tr-TR" b="0" i="0" dirty="0" err="1">
                <a:solidFill>
                  <a:srgbClr val="212529"/>
                </a:solidFill>
                <a:effectLst/>
                <a:latin typeface="system-ui"/>
              </a:rPr>
              <a:t>Akkuyu'ya</a:t>
            </a:r>
            <a:r>
              <a:rPr lang="tr-TR" b="0" i="0" dirty="0">
                <a:solidFill>
                  <a:srgbClr val="212529"/>
                </a:solidFill>
                <a:effectLst/>
                <a:latin typeface="system-ui"/>
              </a:rPr>
              <a:t> yapılacak Nükleer </a:t>
            </a:r>
            <a:r>
              <a:rPr lang="tr-TR" b="0" i="0" dirty="0" err="1">
                <a:solidFill>
                  <a:srgbClr val="212529"/>
                </a:solidFill>
                <a:effectLst/>
                <a:latin typeface="system-ui"/>
              </a:rPr>
              <a:t>Santral'ın</a:t>
            </a:r>
            <a:r>
              <a:rPr lang="tr-TR" b="0" i="0" dirty="0">
                <a:solidFill>
                  <a:srgbClr val="212529"/>
                </a:solidFill>
                <a:effectLst/>
                <a:latin typeface="system-ui"/>
              </a:rPr>
              <a:t> proje görseli ortaya çıktı. İhracatta Cumhuriyet tarihi rekoru kırıldı.</a:t>
            </a:r>
          </a:p>
          <a:p>
            <a:pPr algn="l"/>
            <a:r>
              <a:rPr lang="tr-TR" b="1" i="0" dirty="0">
                <a:solidFill>
                  <a:srgbClr val="FF0000"/>
                </a:solidFill>
                <a:effectLst/>
                <a:latin typeface="system-ui"/>
              </a:rPr>
              <a:t>2013:</a:t>
            </a:r>
            <a:r>
              <a:rPr lang="tr-TR" b="0" i="0" dirty="0">
                <a:solidFill>
                  <a:srgbClr val="FF0000"/>
                </a:solidFill>
                <a:effectLst/>
                <a:latin typeface="system-ui"/>
              </a:rPr>
              <a:t> </a:t>
            </a:r>
            <a:r>
              <a:rPr lang="tr-TR" b="0" i="0" dirty="0">
                <a:solidFill>
                  <a:srgbClr val="212529"/>
                </a:solidFill>
                <a:effectLst/>
                <a:latin typeface="system-ui"/>
              </a:rPr>
              <a:t>Haziran ayında patlayan Gezi Parkı olaylarından Türkiye piyasaları da etkilendi. Dolar/TL ilk kez 2 TL'yi aştı. İşsizlik yüzde 9.2 seviyesindeydi.</a:t>
            </a:r>
          </a:p>
          <a:p>
            <a:r>
              <a:rPr lang="tr-TR" dirty="0"/>
              <a:t/>
            </a:r>
            <a:br>
              <a:rPr lang="tr-TR" dirty="0"/>
            </a:br>
            <a:endParaRPr lang="tr-TR" dirty="0"/>
          </a:p>
        </p:txBody>
      </p:sp>
      <p:pic>
        <p:nvPicPr>
          <p:cNvPr id="8" name="İçerik Yer Tutucusu 7">
            <a:extLst>
              <a:ext uri="{FF2B5EF4-FFF2-40B4-BE49-F238E27FC236}">
                <a16:creationId xmlns="" xmlns:a16="http://schemas.microsoft.com/office/drawing/2014/main" id="{61C31708-5443-D4C5-935D-8C57EFA6D476}"/>
              </a:ext>
            </a:extLst>
          </p:cNvPr>
          <p:cNvPicPr>
            <a:picLocks noGrp="1" noChangeAspect="1"/>
          </p:cNvPicPr>
          <p:nvPr>
            <p:ph sz="quarter" idx="4"/>
          </p:nvPr>
        </p:nvPicPr>
        <p:blipFill>
          <a:blip r:embed="rId2" cstate="print">
            <a:extLst>
              <a:ext uri="{28A0092B-C50C-407E-A947-70E740481C1C}">
                <a14:useLocalDpi xmlns="" xmlns:a14="http://schemas.microsoft.com/office/drawing/2010/main" val="0"/>
              </a:ext>
            </a:extLst>
          </a:blip>
          <a:stretch>
            <a:fillRect/>
          </a:stretch>
        </p:blipFill>
        <p:spPr>
          <a:xfrm>
            <a:off x="6856845" y="1679451"/>
            <a:ext cx="4338637" cy="2442762"/>
          </a:xfrm>
        </p:spPr>
      </p:pic>
      <p:pic>
        <p:nvPicPr>
          <p:cNvPr id="11266" name="Picture 2" descr="Çağ Üniversitesi Logo (Mersin) | Vector logo, Vector free, ? logo"/>
          <p:cNvPicPr preferRelativeResize="0">
            <a:picLocks noChangeArrowheads="1"/>
          </p:cNvPicPr>
          <p:nvPr/>
        </p:nvPicPr>
        <p:blipFill>
          <a:blip r:embed="rId3" cstate="print"/>
          <a:srcRect/>
          <a:stretch>
            <a:fillRect/>
          </a:stretch>
        </p:blipFill>
        <p:spPr bwMode="auto">
          <a:xfrm>
            <a:off x="10752000" y="5418000"/>
            <a:ext cx="1440000" cy="1440000"/>
          </a:xfrm>
          <a:prstGeom prst="rect">
            <a:avLst/>
          </a:prstGeom>
          <a:noFill/>
        </p:spPr>
      </p:pic>
    </p:spTree>
    <p:extLst>
      <p:ext uri="{BB962C8B-B14F-4D97-AF65-F5344CB8AC3E}">
        <p14:creationId xmlns="" xmlns:p14="http://schemas.microsoft.com/office/powerpoint/2010/main" val="3718097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a:extLst>
              <a:ext uri="{FF2B5EF4-FFF2-40B4-BE49-F238E27FC236}">
                <a16:creationId xmlns="" xmlns:a16="http://schemas.microsoft.com/office/drawing/2014/main" id="{35A158AF-C31D-0F55-69CD-DD5BD87FD791}"/>
              </a:ext>
            </a:extLst>
          </p:cNvPr>
          <p:cNvSpPr>
            <a:spLocks noGrp="1"/>
          </p:cNvSpPr>
          <p:nvPr>
            <p:ph sz="quarter" idx="2"/>
          </p:nvPr>
        </p:nvSpPr>
        <p:spPr>
          <a:xfrm>
            <a:off x="839788" y="1500326"/>
            <a:ext cx="5157787" cy="4689337"/>
          </a:xfrm>
        </p:spPr>
        <p:txBody>
          <a:bodyPr>
            <a:normAutofit fontScale="77500" lnSpcReduction="20000"/>
          </a:bodyPr>
          <a:lstStyle/>
          <a:p>
            <a:pPr algn="l"/>
            <a:r>
              <a:rPr lang="tr-TR" b="1" i="0" dirty="0">
                <a:solidFill>
                  <a:srgbClr val="FF0000"/>
                </a:solidFill>
                <a:effectLst/>
                <a:latin typeface="system-ui"/>
              </a:rPr>
              <a:t>2014:</a:t>
            </a:r>
            <a:r>
              <a:rPr lang="tr-TR" b="0" i="0" dirty="0">
                <a:solidFill>
                  <a:srgbClr val="FF0000"/>
                </a:solidFill>
                <a:effectLst/>
                <a:latin typeface="system-ui"/>
              </a:rPr>
              <a:t> </a:t>
            </a:r>
            <a:r>
              <a:rPr lang="tr-TR" b="0" i="0" dirty="0">
                <a:solidFill>
                  <a:srgbClr val="212529"/>
                </a:solidFill>
                <a:effectLst/>
                <a:latin typeface="system-ui"/>
              </a:rPr>
              <a:t>2014 ekonominin alarm sinyalleri verdiği bir yıl olarak kayıtlara geçti. Kredi not görünümünde bozulmalar olmaya başladı. ‘Asrın projesi’ Marmaray açıldı. Dolar/TL 2.40'ı aşarak tarihi zirvesini gördü.</a:t>
            </a:r>
          </a:p>
          <a:p>
            <a:pPr algn="l"/>
            <a:r>
              <a:rPr lang="tr-TR" b="1" i="0" dirty="0">
                <a:solidFill>
                  <a:srgbClr val="FF0000"/>
                </a:solidFill>
                <a:effectLst/>
                <a:latin typeface="system-ui"/>
              </a:rPr>
              <a:t>2015:</a:t>
            </a:r>
            <a:r>
              <a:rPr lang="tr-TR" b="0" i="0" dirty="0">
                <a:solidFill>
                  <a:srgbClr val="212529"/>
                </a:solidFill>
                <a:effectLst/>
                <a:latin typeface="system-ui"/>
              </a:rPr>
              <a:t> Dolar/TL 2.80'i gördü. Bank Asya </a:t>
            </a:r>
            <a:r>
              <a:rPr lang="tr-TR" b="0" i="0" dirty="0" err="1">
                <a:solidFill>
                  <a:srgbClr val="212529"/>
                </a:solidFill>
                <a:effectLst/>
                <a:latin typeface="system-ui"/>
              </a:rPr>
              <a:t>TMSF’ye</a:t>
            </a:r>
            <a:r>
              <a:rPr lang="tr-TR" b="0" i="0" dirty="0">
                <a:solidFill>
                  <a:srgbClr val="212529"/>
                </a:solidFill>
                <a:effectLst/>
                <a:latin typeface="system-ui"/>
              </a:rPr>
              <a:t>(Tasarruf mevduat sigorta fonu)  devredildi. Yerli otomobil için İsveç'ten prototip satın alındı. Daha sonra bu prototip kullanılmadı.</a:t>
            </a:r>
          </a:p>
          <a:p>
            <a:pPr algn="l"/>
            <a:r>
              <a:rPr lang="tr-TR" b="1" i="0" dirty="0">
                <a:solidFill>
                  <a:srgbClr val="FF0000"/>
                </a:solidFill>
                <a:effectLst/>
                <a:latin typeface="system-ui"/>
              </a:rPr>
              <a:t>2016:</a:t>
            </a:r>
            <a:r>
              <a:rPr lang="tr-TR" b="0" i="0" dirty="0">
                <a:solidFill>
                  <a:srgbClr val="FF0000"/>
                </a:solidFill>
                <a:effectLst/>
                <a:latin typeface="system-ui"/>
              </a:rPr>
              <a:t> </a:t>
            </a:r>
            <a:r>
              <a:rPr lang="tr-TR" b="0" i="0" dirty="0">
                <a:solidFill>
                  <a:srgbClr val="212529"/>
                </a:solidFill>
                <a:effectLst/>
                <a:latin typeface="system-ui"/>
              </a:rPr>
              <a:t>Ekonomide bir yönetim şekli değişikliğine gidildi. Maliye Bakanlığı'na Berat Albayrak atandı. Türkiye temmuz ayında </a:t>
            </a:r>
            <a:r>
              <a:rPr lang="tr-TR" b="0" i="0" dirty="0" err="1">
                <a:solidFill>
                  <a:srgbClr val="212529"/>
                </a:solidFill>
                <a:effectLst/>
                <a:latin typeface="system-ui"/>
              </a:rPr>
              <a:t>FETÖ'nün</a:t>
            </a:r>
            <a:r>
              <a:rPr lang="tr-TR" b="0" i="0" dirty="0">
                <a:solidFill>
                  <a:srgbClr val="212529"/>
                </a:solidFill>
                <a:effectLst/>
                <a:latin typeface="system-ui"/>
              </a:rPr>
              <a:t> hain darbe girişimini savuştururken Türkiye ekonomisi zor bir döneme girmeye hazırlanıyordu. Darbe girişiminin ardından kısa bir süre sonra dolar/TL 3.00'ü aştı. Ekonomi 27 çeyrek sonra daraldı. Kredi not görünümü bozuldu.</a:t>
            </a:r>
          </a:p>
          <a:p>
            <a:r>
              <a:rPr lang="tr-TR" dirty="0"/>
              <a:t/>
            </a:r>
            <a:br>
              <a:rPr lang="tr-TR" dirty="0"/>
            </a:br>
            <a:endParaRPr lang="tr-TR" dirty="0"/>
          </a:p>
        </p:txBody>
      </p:sp>
      <p:pic>
        <p:nvPicPr>
          <p:cNvPr id="8" name="İçerik Yer Tutucusu 7">
            <a:extLst>
              <a:ext uri="{FF2B5EF4-FFF2-40B4-BE49-F238E27FC236}">
                <a16:creationId xmlns="" xmlns:a16="http://schemas.microsoft.com/office/drawing/2014/main" id="{1E7C143A-DBC4-4598-1FD8-E933CA414F98}"/>
              </a:ext>
            </a:extLst>
          </p:cNvPr>
          <p:cNvPicPr>
            <a:picLocks noGrp="1" noChangeAspect="1"/>
          </p:cNvPicPr>
          <p:nvPr>
            <p:ph sz="quarter" idx="4"/>
          </p:nvPr>
        </p:nvPicPr>
        <p:blipFill>
          <a:blip r:embed="rId2" cstate="print">
            <a:extLst>
              <a:ext uri="{28A0092B-C50C-407E-A947-70E740481C1C}">
                <a14:useLocalDpi xmlns="" xmlns:a14="http://schemas.microsoft.com/office/drawing/2010/main" val="0"/>
              </a:ext>
            </a:extLst>
          </a:blip>
          <a:stretch>
            <a:fillRect/>
          </a:stretch>
        </p:blipFill>
        <p:spPr>
          <a:xfrm>
            <a:off x="7087664" y="2207619"/>
            <a:ext cx="4338637" cy="2442762"/>
          </a:xfrm>
        </p:spPr>
      </p:pic>
      <p:pic>
        <p:nvPicPr>
          <p:cNvPr id="10242" name="Picture 2" descr="Çağ Üniversitesi Logo (Mersin) | Vector logo, Vector free, ? logo"/>
          <p:cNvPicPr preferRelativeResize="0">
            <a:picLocks noChangeArrowheads="1"/>
          </p:cNvPicPr>
          <p:nvPr/>
        </p:nvPicPr>
        <p:blipFill>
          <a:blip r:embed="rId3" cstate="print"/>
          <a:srcRect/>
          <a:stretch>
            <a:fillRect/>
          </a:stretch>
        </p:blipFill>
        <p:spPr bwMode="auto">
          <a:xfrm>
            <a:off x="10752000" y="5418000"/>
            <a:ext cx="1440000" cy="1440000"/>
          </a:xfrm>
          <a:prstGeom prst="rect">
            <a:avLst/>
          </a:prstGeom>
          <a:noFill/>
        </p:spPr>
      </p:pic>
    </p:spTree>
    <p:extLst>
      <p:ext uri="{BB962C8B-B14F-4D97-AF65-F5344CB8AC3E}">
        <p14:creationId xmlns="" xmlns:p14="http://schemas.microsoft.com/office/powerpoint/2010/main" val="21425444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TotalTime>
  <Words>823</Words>
  <Application>Microsoft Office PowerPoint</Application>
  <PresentationFormat>Özel</PresentationFormat>
  <Paragraphs>85</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Akış</vt:lpstr>
      <vt:lpstr>                                                                                                                                                                                                              Recep KERVAN        2020137014         Bitirme Projesi Konusu:         2010'dan günümüze kadar Türkiye ekonomisi temel gelişmeleri:       Türkiye Ekonomisi'nde Dolarizasyon ve Hiperenflasyon.       Öğr. Gör. Fatih Koç </vt:lpstr>
      <vt:lpstr>Türkiye Ekonomisinde DOLARİZASYON Raporu:</vt:lpstr>
      <vt:lpstr>DOLARİZASYON (PARA İKAMESİ) NEDİR?</vt:lpstr>
      <vt:lpstr>TÜRKİYE EKONOMİSİNDE DOLARİZASYON HANGİ BOYUTTA?</vt:lpstr>
      <vt:lpstr>Türkiye Ekonomisinde Hiperenflasyon:</vt:lpstr>
      <vt:lpstr>Türkiye ekonomisinde 2010’lu yıllar: Görkemli yükselişten hızlı inişe! </vt:lpstr>
      <vt:lpstr>Slayt 7</vt:lpstr>
      <vt:lpstr>Slayt 8</vt:lpstr>
      <vt:lpstr>Slayt 9</vt:lpstr>
      <vt:lpstr>Slayt 10</vt:lpstr>
      <vt:lpstr>Slayt 11</vt:lpstr>
      <vt:lpstr>Slayt 12</vt:lpstr>
      <vt:lpstr>Slayt 13</vt:lpstr>
      <vt:lpstr>2021 Yılı Başında Türkiye Ekonomisinin Görünümü </vt:lpstr>
      <vt:lpstr>2021 YILI TÜRKİYE EKONOMİSİ:</vt:lpstr>
      <vt:lpstr>Slayt 16</vt:lpstr>
      <vt:lpstr>    Teşekkürler Saygılarımla...  Kaynak https://www.mahfiegilmez.com/2021/01/2021-yl-basnda-turkiye-ekonomisinin.html https://www.turmob.org.tr/ekutuphane/Read/cddeae1e-b2f3-4aa4-ba72-ec8e6b4fd769 https://www.sozcu.com.tr/2022/ekonomi/enflasyon-rakamlari-aciklandi-26-7115910/?utm_source=dahafazla_haber&amp;utm_medium=free&amp;utm_campaign=dahafazlahaber Türkiye ekonomisinde 2010’lu yıllar: Görkemli yükselişten hızlı inişe! - Son dakika ekonomi haberleri – Sözcü (sozcu.com.tr)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 Kervan 2020137014   Bitirme Proje Konusu: 2010'dan günümüze kadar Türkiye ekonomisi temel gelişmeleri: Türkiye Ekonomisi'nde Dolarizasyon ve Hiperenfasyon.   Öğr. Gör. Fatih Koç</dc:title>
  <dc:creator>Mustafa Türkoğlu</dc:creator>
  <cp:lastModifiedBy>ACER</cp:lastModifiedBy>
  <cp:revision>13</cp:revision>
  <dcterms:created xsi:type="dcterms:W3CDTF">2022-05-05T14:20:52Z</dcterms:created>
  <dcterms:modified xsi:type="dcterms:W3CDTF">2022-05-07T23:27:40Z</dcterms:modified>
</cp:coreProperties>
</file>