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20.12.2018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20.12.2018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20.12.2018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20.12.2018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20.12.2018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20.12.2018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20.12.2018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20.12.2018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20.12.2018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20.12.2018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azeteduvar.com.tr/hayat/2017/08/14/behice-boran-kimdir/" TargetMode="External"/><Relationship Id="rId2" Type="http://schemas.openxmlformats.org/officeDocument/2006/relationships/hyperlink" Target="http://www.sozkimin.com/a/518-behice-boran-kimdir-sozleri-ve-hayati.html" TargetMode="External"/><Relationship Id="rId1" Type="http://schemas.openxmlformats.org/officeDocument/2006/relationships/slideLayout" Target="../slideLayouts/slideLayout2.xml"/><Relationship Id="rId4" Type="http://schemas.openxmlformats.org/officeDocument/2006/relationships/hyperlink" Target="http://www.biyografya.com/biyografi/34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p:cNvSpPr>
            <a:spLocks noGrp="1"/>
          </p:cNvSpPr>
          <p:nvPr>
            <p:ph type="ctrTitle"/>
          </p:nvPr>
        </p:nvSpPr>
        <p:spPr>
          <a:xfrm>
            <a:off x="899592" y="1268760"/>
            <a:ext cx="6768752" cy="1440160"/>
          </a:xfrm>
        </p:spPr>
        <p:txBody>
          <a:bodyPr/>
          <a:lstStyle/>
          <a:p>
            <a:r>
              <a:rPr lang="tr-TR" dirty="0" smtClean="0"/>
              <a:t>BEHİCE SADIK BORAN</a:t>
            </a:r>
            <a:endParaRPr lang="tr-TR" dirty="0"/>
          </a:p>
        </p:txBody>
      </p:sp>
      <p:pic>
        <p:nvPicPr>
          <p:cNvPr id="8" name="Resim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0196" y="2708920"/>
            <a:ext cx="3810000" cy="3810000"/>
          </a:xfrm>
          <a:prstGeom prst="rect">
            <a:avLst/>
          </a:prstGeom>
        </p:spPr>
      </p:pic>
    </p:spTree>
    <p:extLst>
      <p:ext uri="{BB962C8B-B14F-4D97-AF65-F5344CB8AC3E}">
        <p14:creationId xmlns:p14="http://schemas.microsoft.com/office/powerpoint/2010/main" val="3890207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BEHİCE BORAN KİMDİR?</a:t>
            </a:r>
            <a:endParaRPr lang="tr-TR" dirty="0"/>
          </a:p>
        </p:txBody>
      </p:sp>
      <p:sp>
        <p:nvSpPr>
          <p:cNvPr id="3" name="İçerik Yer Tutucusu 2"/>
          <p:cNvSpPr>
            <a:spLocks noGrp="1"/>
          </p:cNvSpPr>
          <p:nvPr>
            <p:ph idx="1"/>
          </p:nvPr>
        </p:nvSpPr>
        <p:spPr/>
        <p:txBody>
          <a:bodyPr>
            <a:noAutofit/>
          </a:bodyPr>
          <a:lstStyle/>
          <a:p>
            <a:endParaRPr lang="tr-TR" sz="1600" b="1" dirty="0" smtClean="0"/>
          </a:p>
          <a:p>
            <a:endParaRPr lang="tr-TR" sz="1800" b="1" dirty="0"/>
          </a:p>
          <a:p>
            <a:r>
              <a:rPr lang="tr-TR" sz="1800" b="1" dirty="0" smtClean="0"/>
              <a:t>Doç</a:t>
            </a:r>
            <a:r>
              <a:rPr lang="tr-TR" sz="1800" b="1" dirty="0"/>
              <a:t>. </a:t>
            </a:r>
            <a:r>
              <a:rPr lang="tr-TR" sz="1800" b="1" dirty="0" err="1"/>
              <a:t>Dɾ</a:t>
            </a:r>
            <a:r>
              <a:rPr lang="tr-TR" sz="1800" b="1" dirty="0"/>
              <a:t>. </a:t>
            </a:r>
            <a:r>
              <a:rPr lang="tr-TR" sz="1800" b="1" dirty="0" err="1"/>
              <a:t>Behice</a:t>
            </a:r>
            <a:r>
              <a:rPr lang="tr-TR" sz="1800" b="1" dirty="0"/>
              <a:t> Sadık </a:t>
            </a:r>
            <a:r>
              <a:rPr lang="tr-TR" sz="1800" b="1" dirty="0" err="1"/>
              <a:t>Boɾan</a:t>
            </a:r>
            <a:r>
              <a:rPr lang="tr-TR" sz="1800" b="1" dirty="0"/>
              <a:t>, </a:t>
            </a:r>
            <a:r>
              <a:rPr lang="tr-TR" sz="1800" b="1" dirty="0" smtClean="0"/>
              <a:t>(1 Mayıs </a:t>
            </a:r>
            <a:r>
              <a:rPr lang="tr-TR" sz="1800" b="1" dirty="0"/>
              <a:t>1910, </a:t>
            </a:r>
            <a:r>
              <a:rPr lang="tr-TR" sz="1800" b="1" dirty="0" err="1"/>
              <a:t>Buɾsa</a:t>
            </a:r>
            <a:r>
              <a:rPr lang="tr-TR" sz="1800" b="1" dirty="0"/>
              <a:t> ' </a:t>
            </a:r>
            <a:r>
              <a:rPr lang="tr-TR" sz="1800" b="1" dirty="0" smtClean="0"/>
              <a:t> </a:t>
            </a:r>
            <a:r>
              <a:rPr lang="tr-TR" sz="1800" b="1" dirty="0"/>
              <a:t>10 Ekim 1987, </a:t>
            </a:r>
            <a:r>
              <a:rPr lang="tr-TR" sz="1800" b="1" dirty="0" err="1"/>
              <a:t>Bɾüksel</a:t>
            </a:r>
            <a:r>
              <a:rPr lang="tr-TR" sz="1800" b="1" dirty="0"/>
              <a:t>). </a:t>
            </a:r>
            <a:r>
              <a:rPr lang="tr-TR" sz="1800" b="1" dirty="0" err="1"/>
              <a:t>Tüɾkiye</a:t>
            </a:r>
            <a:r>
              <a:rPr lang="tr-TR" sz="1800" b="1" dirty="0"/>
              <a:t> </a:t>
            </a:r>
            <a:r>
              <a:rPr lang="tr-TR" sz="1800" b="1" dirty="0" smtClean="0"/>
              <a:t>İş</a:t>
            </a:r>
            <a:r>
              <a:rPr lang="el-GR" sz="1800" b="1" dirty="0" smtClean="0"/>
              <a:t>ς</a:t>
            </a:r>
            <a:r>
              <a:rPr lang="tr-TR" sz="1800" b="1" dirty="0"/>
              <a:t>i </a:t>
            </a:r>
            <a:r>
              <a:rPr lang="tr-TR" sz="1800" b="1" dirty="0" err="1"/>
              <a:t>Paɾtisi'nin</a:t>
            </a:r>
            <a:r>
              <a:rPr lang="tr-TR" sz="1800" b="1" dirty="0"/>
              <a:t> son genel başkanı, siyaset</a:t>
            </a:r>
            <a:r>
              <a:rPr lang="el-GR" sz="1800" b="1" dirty="0"/>
              <a:t>ς</a:t>
            </a:r>
            <a:r>
              <a:rPr lang="tr-TR" sz="1800" b="1" dirty="0"/>
              <a:t>i, akademisyen ve sosyolog</a:t>
            </a:r>
            <a:r>
              <a:rPr lang="tr-TR" sz="1800" b="1" dirty="0" smtClean="0"/>
              <a:t>.</a:t>
            </a:r>
          </a:p>
          <a:p>
            <a:pPr marL="0" indent="0">
              <a:buNone/>
            </a:pPr>
            <a:endParaRPr lang="tr-TR" sz="1800" b="1" dirty="0"/>
          </a:p>
          <a:p>
            <a:pPr marL="0" indent="0">
              <a:buNone/>
            </a:pPr>
            <a:r>
              <a:rPr lang="tr-TR" sz="1800" b="1" dirty="0"/>
              <a:t/>
            </a:r>
            <a:br>
              <a:rPr lang="tr-TR" sz="1800" b="1" dirty="0"/>
            </a:br>
            <a:r>
              <a:rPr lang="tr-TR" sz="1800" b="1" dirty="0" smtClean="0"/>
              <a:t> </a:t>
            </a:r>
            <a:r>
              <a:rPr lang="tr-TR" sz="1800" b="1" dirty="0" err="1" smtClean="0"/>
              <a:t>Oɾta</a:t>
            </a:r>
            <a:r>
              <a:rPr lang="tr-TR" sz="1800" b="1" dirty="0" smtClean="0"/>
              <a:t> </a:t>
            </a:r>
            <a:r>
              <a:rPr lang="tr-TR" sz="1800" b="1" dirty="0" err="1"/>
              <a:t>öğɾenimini</a:t>
            </a:r>
            <a:r>
              <a:rPr lang="tr-TR" sz="1800" b="1" dirty="0"/>
              <a:t> </a:t>
            </a:r>
            <a:r>
              <a:rPr lang="tr-TR" sz="1800" b="1" dirty="0" err="1"/>
              <a:t>Aɾnavutköy</a:t>
            </a:r>
            <a:r>
              <a:rPr lang="tr-TR" sz="1800" b="1" dirty="0"/>
              <a:t> </a:t>
            </a:r>
            <a:r>
              <a:rPr lang="tr-TR" sz="1800" b="1" dirty="0" err="1"/>
              <a:t>Ameɾikan</a:t>
            </a:r>
            <a:r>
              <a:rPr lang="tr-TR" sz="1800" b="1" dirty="0"/>
              <a:t> Kız Koleji'nde ya</a:t>
            </a:r>
            <a:r>
              <a:rPr lang="el-GR" sz="1800" b="1" dirty="0"/>
              <a:t>ρ</a:t>
            </a:r>
            <a:r>
              <a:rPr lang="tr-TR" sz="1800" b="1" dirty="0" err="1"/>
              <a:t>tı</a:t>
            </a:r>
            <a:r>
              <a:rPr lang="tr-TR" sz="1800" b="1" dirty="0"/>
              <a:t>. Babası </a:t>
            </a:r>
            <a:r>
              <a:rPr lang="tr-TR" sz="1800" b="1" dirty="0" err="1"/>
              <a:t>okuɾyazaɾ</a:t>
            </a:r>
            <a:r>
              <a:rPr lang="tr-TR" sz="1800" b="1" dirty="0"/>
              <a:t>, aydın </a:t>
            </a:r>
            <a:r>
              <a:rPr lang="tr-TR" sz="1800" b="1" dirty="0" err="1"/>
              <a:t>biɾ</a:t>
            </a:r>
            <a:r>
              <a:rPr lang="tr-TR" sz="1800" b="1" dirty="0"/>
              <a:t> adamdı. </a:t>
            </a:r>
            <a:r>
              <a:rPr lang="tr-TR" sz="1800" b="1" dirty="0" err="1"/>
              <a:t>Çocuklaɾının</a:t>
            </a:r>
            <a:r>
              <a:rPr lang="tr-TR" sz="1800" b="1" dirty="0"/>
              <a:t> yabancı dil eğitimine çok önem </a:t>
            </a:r>
            <a:r>
              <a:rPr lang="tr-TR" sz="1800" b="1" dirty="0" err="1"/>
              <a:t>veɾiyoɾdu</a:t>
            </a:r>
            <a:r>
              <a:rPr lang="tr-TR" sz="1800" b="1" dirty="0"/>
              <a:t>. Bu sebepten </a:t>
            </a:r>
            <a:r>
              <a:rPr lang="tr-TR" sz="1800" b="1" dirty="0" err="1"/>
              <a:t>Fɾansız</a:t>
            </a:r>
            <a:r>
              <a:rPr lang="tr-TR" sz="1800" b="1" dirty="0"/>
              <a:t> okuluna </a:t>
            </a:r>
            <a:r>
              <a:rPr lang="tr-TR" sz="1800" b="1" dirty="0" err="1"/>
              <a:t>yazdıɾıldı</a:t>
            </a:r>
            <a:r>
              <a:rPr lang="tr-TR" sz="1800" b="1" dirty="0"/>
              <a:t>. Bu okul </a:t>
            </a:r>
            <a:r>
              <a:rPr lang="tr-TR" sz="1800" b="1" dirty="0" err="1"/>
              <a:t>ka</a:t>
            </a:r>
            <a:r>
              <a:rPr lang="el-GR" sz="1800" b="1" dirty="0"/>
              <a:t>ρ</a:t>
            </a:r>
            <a:r>
              <a:rPr lang="tr-TR" sz="1800" b="1" dirty="0"/>
              <a:t>atılınca </a:t>
            </a:r>
            <a:r>
              <a:rPr lang="tr-TR" sz="1800" b="1" dirty="0" err="1"/>
              <a:t>Aɾnavutköy'deki</a:t>
            </a:r>
            <a:r>
              <a:rPr lang="tr-TR" sz="1800" b="1" dirty="0"/>
              <a:t> </a:t>
            </a:r>
            <a:r>
              <a:rPr lang="tr-TR" sz="1800" b="1" dirty="0" err="1"/>
              <a:t>Ameɾikan</a:t>
            </a:r>
            <a:r>
              <a:rPr lang="tr-TR" sz="1800" b="1" dirty="0"/>
              <a:t> Kız Koleji'nde okumaya başladı. </a:t>
            </a:r>
            <a:r>
              <a:rPr lang="tr-TR" sz="1800" b="1" dirty="0" err="1"/>
              <a:t>Ameɾikan</a:t>
            </a:r>
            <a:r>
              <a:rPr lang="tr-TR" sz="1800" b="1" dirty="0"/>
              <a:t> Kız Koleji'nin, yani şimdiki adıyla </a:t>
            </a:r>
            <a:r>
              <a:rPr lang="tr-TR" sz="1800" b="1" dirty="0" err="1"/>
              <a:t>Robeɾt</a:t>
            </a:r>
            <a:r>
              <a:rPr lang="tr-TR" sz="1800" b="1" dirty="0"/>
              <a:t> Kolej'in, 1927'de </a:t>
            </a:r>
            <a:r>
              <a:rPr lang="tr-TR" sz="1800" b="1" dirty="0" err="1"/>
              <a:t>oɾta</a:t>
            </a:r>
            <a:r>
              <a:rPr lang="tr-TR" sz="1800" b="1" dirty="0"/>
              <a:t>, 1931'de lise kısmını </a:t>
            </a:r>
            <a:r>
              <a:rPr lang="tr-TR" sz="1800" b="1" dirty="0" err="1"/>
              <a:t>biɾincilikle</a:t>
            </a:r>
            <a:r>
              <a:rPr lang="tr-TR" sz="1800" b="1" dirty="0"/>
              <a:t> </a:t>
            </a:r>
            <a:r>
              <a:rPr lang="tr-TR" sz="1800" b="1" dirty="0" err="1"/>
              <a:t>bitiɾen</a:t>
            </a:r>
            <a:r>
              <a:rPr lang="tr-TR" sz="1800" b="1" dirty="0"/>
              <a:t> ilk </a:t>
            </a:r>
            <a:r>
              <a:rPr lang="tr-TR" sz="1800" b="1" dirty="0" err="1"/>
              <a:t>Tüɾk</a:t>
            </a:r>
            <a:r>
              <a:rPr lang="tr-TR" sz="1800" b="1" dirty="0"/>
              <a:t> kız </a:t>
            </a:r>
            <a:r>
              <a:rPr lang="tr-TR" sz="1800" b="1" dirty="0" err="1"/>
              <a:t>öğɾenci</a:t>
            </a:r>
            <a:r>
              <a:rPr lang="tr-TR" sz="1800" b="1" dirty="0"/>
              <a:t> oldu. </a:t>
            </a:r>
            <a:r>
              <a:rPr lang="tr-TR" sz="1800" b="1" dirty="0" err="1" smtClean="0"/>
              <a:t>Ameɾikan</a:t>
            </a:r>
            <a:r>
              <a:rPr lang="tr-TR" sz="1800" b="1" dirty="0" smtClean="0"/>
              <a:t> </a:t>
            </a:r>
            <a:r>
              <a:rPr lang="tr-TR" sz="1800" b="1" dirty="0"/>
              <a:t>Michigan </a:t>
            </a:r>
            <a:r>
              <a:rPr lang="tr-TR" sz="1800" b="1" dirty="0" err="1"/>
              <a:t>Üniveɾsitesi</a:t>
            </a:r>
            <a:r>
              <a:rPr lang="tr-TR" sz="1800" b="1" dirty="0"/>
              <a:t> </a:t>
            </a:r>
            <a:r>
              <a:rPr lang="tr-TR" sz="1800" b="1" dirty="0" smtClean="0"/>
              <a:t>ona </a:t>
            </a:r>
            <a:r>
              <a:rPr lang="tr-TR" sz="1800" b="1" dirty="0" err="1"/>
              <a:t>buɾs</a:t>
            </a:r>
            <a:r>
              <a:rPr lang="tr-TR" sz="1800" b="1" dirty="0"/>
              <a:t> </a:t>
            </a:r>
            <a:r>
              <a:rPr lang="tr-TR" sz="1800" b="1" dirty="0" err="1"/>
              <a:t>veɾme</a:t>
            </a:r>
            <a:r>
              <a:rPr lang="tr-TR" sz="1800" b="1" dirty="0"/>
              <a:t> teklifinde bulundu. </a:t>
            </a:r>
            <a:r>
              <a:rPr lang="tr-TR" sz="1800" dirty="0"/>
              <a:t/>
            </a:r>
            <a:br>
              <a:rPr lang="tr-TR" sz="1800" dirty="0"/>
            </a:br>
            <a:r>
              <a:rPr lang="tr-TR" sz="1800" dirty="0"/>
              <a:t/>
            </a:r>
            <a:br>
              <a:rPr lang="tr-TR" sz="1800" dirty="0"/>
            </a:br>
            <a:endParaRPr lang="tr-TR" sz="1800" dirty="0"/>
          </a:p>
        </p:txBody>
      </p:sp>
    </p:spTree>
    <p:extLst>
      <p:ext uri="{BB962C8B-B14F-4D97-AF65-F5344CB8AC3E}">
        <p14:creationId xmlns:p14="http://schemas.microsoft.com/office/powerpoint/2010/main" val="8956783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rot="10800000" flipV="1">
            <a:off x="457200" y="1268760"/>
            <a:ext cx="8229600" cy="504055"/>
          </a:xfrm>
        </p:spPr>
        <p:txBody>
          <a:bodyPr>
            <a:normAutofit fontScale="90000"/>
          </a:bodyPr>
          <a:lstStyle/>
          <a:p>
            <a:endParaRPr lang="tr-TR" dirty="0"/>
          </a:p>
        </p:txBody>
      </p:sp>
      <p:sp>
        <p:nvSpPr>
          <p:cNvPr id="5" name="İçerik Yer Tutucusu 4"/>
          <p:cNvSpPr>
            <a:spLocks noGrp="1"/>
          </p:cNvSpPr>
          <p:nvPr>
            <p:ph idx="1"/>
          </p:nvPr>
        </p:nvSpPr>
        <p:spPr/>
        <p:txBody>
          <a:bodyPr>
            <a:normAutofit fontScale="85000" lnSpcReduction="20000"/>
          </a:bodyPr>
          <a:lstStyle/>
          <a:p>
            <a:r>
              <a:rPr lang="tr-TR" sz="2800" dirty="0"/>
              <a:t/>
            </a:r>
            <a:br>
              <a:rPr lang="tr-TR" sz="2800" dirty="0"/>
            </a:br>
            <a:r>
              <a:rPr lang="tr-TR" sz="2800" dirty="0"/>
              <a:t>Michigan Üniversitesi'nde sosyoloji doktorasını tamamladıktan sonra 1939'da Türkiye'ye döndü ve Ankara Üniversitesi Dil Tarih Coğrafya Fakültesi sosyoloji bölümüne doçent olarak atandı. Aynı dönemde Yurt ve Dünya ve Adımlar dergilerinin yayın faaliyetine katıldı. 1948'de siyasi görüşleri nedeniyle üniversiteden uzaklaştırıldı.</a:t>
            </a:r>
            <a:br>
              <a:rPr lang="tr-TR" sz="2800" dirty="0"/>
            </a:br>
            <a:r>
              <a:rPr lang="tr-TR" sz="2800" dirty="0"/>
              <a:t/>
            </a:r>
            <a:br>
              <a:rPr lang="tr-TR" sz="2800" dirty="0"/>
            </a:br>
            <a:r>
              <a:rPr lang="tr-TR" sz="2800" dirty="0"/>
              <a:t>1950 yılında kurucusu ve başkanı olduğu Barışseverler Cemiyeti, Menderes hükümetinin Kore'ye asker göndermesini kınayan bir bildiri yayımlayınca 15 ay ha</a:t>
            </a:r>
            <a:r>
              <a:rPr lang="el-GR" sz="2800" dirty="0"/>
              <a:t>ρ</a:t>
            </a:r>
            <a:r>
              <a:rPr lang="tr-TR" sz="2800" dirty="0"/>
              <a:t>is cezası aldı.</a:t>
            </a:r>
            <a:br>
              <a:rPr lang="tr-TR" sz="2800" dirty="0"/>
            </a:br>
            <a:endParaRPr lang="tr-TR" dirty="0"/>
          </a:p>
        </p:txBody>
      </p:sp>
    </p:spTree>
    <p:extLst>
      <p:ext uri="{BB962C8B-B14F-4D97-AF65-F5344CB8AC3E}">
        <p14:creationId xmlns:p14="http://schemas.microsoft.com/office/powerpoint/2010/main" val="3190275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fontAlgn="base"/>
            <a:r>
              <a:rPr lang="tr-TR" dirty="0"/>
              <a:t/>
            </a:r>
            <a:br>
              <a:rPr lang="tr-TR" dirty="0"/>
            </a:br>
            <a:r>
              <a:rPr lang="tr-TR" dirty="0" smtClean="0"/>
              <a:t>Birkaç </a:t>
            </a:r>
            <a:r>
              <a:rPr lang="tr-TR" dirty="0"/>
              <a:t>dönem Avrupa Parlamentosu'nda Türkiye'yi temsil etti. TİP genel başkanı Mehmet Ali Aybar'a karşı tavır aldı ve 1970 yılındaki parti kurultayında genel başkan se</a:t>
            </a:r>
            <a:r>
              <a:rPr lang="el-GR" dirty="0"/>
              <a:t>ς</a:t>
            </a:r>
            <a:r>
              <a:rPr lang="tr-TR" dirty="0"/>
              <a:t>ildi.</a:t>
            </a:r>
            <a:r>
              <a:rPr lang="tr-TR" dirty="0"/>
              <a:t/>
            </a:r>
            <a:br>
              <a:rPr lang="tr-TR" dirty="0"/>
            </a:br>
            <a:r>
              <a:rPr lang="tr-TR" dirty="0"/>
              <a:t/>
            </a:r>
            <a:br>
              <a:rPr lang="tr-TR" dirty="0"/>
            </a:br>
            <a:r>
              <a:rPr lang="tr-TR" dirty="0"/>
              <a:t>12 Mart 1971 muhtırası ile birlikte tutuklandı ve partisi </a:t>
            </a:r>
            <a:r>
              <a:rPr lang="tr-TR" dirty="0" err="1"/>
              <a:t>ka</a:t>
            </a:r>
            <a:r>
              <a:rPr lang="el-GR" dirty="0"/>
              <a:t>ρ</a:t>
            </a:r>
            <a:r>
              <a:rPr lang="tr-TR" dirty="0"/>
              <a:t>atıldı. Boran, 15 yıl ha</a:t>
            </a:r>
            <a:r>
              <a:rPr lang="el-GR" dirty="0"/>
              <a:t>ρ</a:t>
            </a:r>
            <a:r>
              <a:rPr lang="tr-TR" dirty="0"/>
              <a:t>is cezası aldı. 1974 yılında ilan edilen genel aftan yararlanarak serbest kaldı.</a:t>
            </a:r>
            <a:endParaRPr lang="tr-TR" dirty="0"/>
          </a:p>
        </p:txBody>
      </p:sp>
    </p:spTree>
    <p:extLst>
      <p:ext uri="{BB962C8B-B14F-4D97-AF65-F5344CB8AC3E}">
        <p14:creationId xmlns:p14="http://schemas.microsoft.com/office/powerpoint/2010/main" val="3222831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1981'de yurttaşlıktan çıkarıldı. Yurtdışında iken </a:t>
            </a:r>
            <a:r>
              <a:rPr lang="tr-TR" dirty="0" smtClean="0"/>
              <a:t>TKP(</a:t>
            </a:r>
            <a:r>
              <a:rPr lang="tr-TR" dirty="0"/>
              <a:t>Türkiye Komünist </a:t>
            </a:r>
            <a:r>
              <a:rPr lang="tr-TR" dirty="0" smtClean="0"/>
              <a:t>Partisi) ile </a:t>
            </a:r>
            <a:r>
              <a:rPr lang="tr-TR" dirty="0" err="1"/>
              <a:t>TİP'in</a:t>
            </a:r>
            <a:r>
              <a:rPr lang="tr-TR" dirty="0"/>
              <a:t> birleşme kararı aldıklarını duyurdu ve iki gün sonra da öldü.</a:t>
            </a:r>
            <a:r>
              <a:rPr lang="tr-TR" dirty="0"/>
              <a:t/>
            </a:r>
            <a:br>
              <a:rPr lang="tr-TR" dirty="0"/>
            </a:br>
            <a:r>
              <a:rPr lang="tr-TR" dirty="0"/>
              <a:t/>
            </a:r>
            <a:br>
              <a:rPr lang="tr-TR" dirty="0"/>
            </a:br>
            <a:r>
              <a:rPr lang="tr-TR" dirty="0"/>
              <a:t>Cenazesi Türkiye'ye getirilen Boran, TBMM ve İstanbul'da düzenlenen törenlerin ardından 18 Ekim'de İstanbul Zincirlikuyu Mezarlığı'nda toprağa verildi</a:t>
            </a:r>
            <a:endParaRPr lang="tr-TR" dirty="0"/>
          </a:p>
        </p:txBody>
      </p:sp>
    </p:spTree>
    <p:extLst>
      <p:ext uri="{BB962C8B-B14F-4D97-AF65-F5344CB8AC3E}">
        <p14:creationId xmlns:p14="http://schemas.microsoft.com/office/powerpoint/2010/main" val="889678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BEHİCE BORAN’IN ESERLERİ</a:t>
            </a:r>
            <a:endParaRPr lang="tr-TR" dirty="0"/>
          </a:p>
        </p:txBody>
      </p:sp>
      <p:sp>
        <p:nvSpPr>
          <p:cNvPr id="3" name="İçerik Yer Tutucusu 2"/>
          <p:cNvSpPr>
            <a:spLocks noGrp="1"/>
          </p:cNvSpPr>
          <p:nvPr>
            <p:ph idx="1"/>
          </p:nvPr>
        </p:nvSpPr>
        <p:spPr/>
        <p:txBody>
          <a:bodyPr/>
          <a:lstStyle/>
          <a:p>
            <a:r>
              <a:rPr lang="tr-TR" dirty="0" smtClean="0"/>
              <a:t>Toplumsal  Yapı Araştırmaları(1945)</a:t>
            </a:r>
            <a:r>
              <a:rPr lang="tr-TR" dirty="0"/>
              <a:t> Bu çalışmayı irdelemek onun sosyolojisini anlamaktır.</a:t>
            </a:r>
            <a:endParaRPr lang="tr-TR" dirty="0" smtClean="0"/>
          </a:p>
          <a:p>
            <a:r>
              <a:rPr lang="tr-TR" dirty="0" smtClean="0"/>
              <a:t>Türkiye ve Sosyalizm Sorunları (1968)</a:t>
            </a:r>
          </a:p>
          <a:p>
            <a:r>
              <a:rPr lang="tr-TR" dirty="0" smtClean="0"/>
              <a:t>Savunma(1992)</a:t>
            </a:r>
            <a:endParaRPr lang="tr-TR" dirty="0"/>
          </a:p>
        </p:txBody>
      </p:sp>
    </p:spTree>
    <p:extLst>
      <p:ext uri="{BB962C8B-B14F-4D97-AF65-F5344CB8AC3E}">
        <p14:creationId xmlns:p14="http://schemas.microsoft.com/office/powerpoint/2010/main" val="3690933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SOSYOLOJİYE KATKILARI</a:t>
            </a:r>
            <a:endParaRPr lang="tr-TR" dirty="0"/>
          </a:p>
        </p:txBody>
      </p:sp>
      <p:sp>
        <p:nvSpPr>
          <p:cNvPr id="3" name="İçerik Yer Tutucusu 2"/>
          <p:cNvSpPr>
            <a:spLocks noGrp="1"/>
          </p:cNvSpPr>
          <p:nvPr>
            <p:ph idx="1"/>
          </p:nvPr>
        </p:nvSpPr>
        <p:spPr/>
        <p:txBody>
          <a:bodyPr>
            <a:normAutofit/>
          </a:bodyPr>
          <a:lstStyle/>
          <a:p>
            <a:r>
              <a:rPr lang="tr-TR" dirty="0" smtClean="0"/>
              <a:t> Toplumsal </a:t>
            </a:r>
            <a:r>
              <a:rPr lang="tr-TR" dirty="0"/>
              <a:t>evrim konusunu sosyolojinin gündemine getiren ilk </a:t>
            </a:r>
            <a:r>
              <a:rPr lang="tr-TR" dirty="0" smtClean="0"/>
              <a:t>isimdir.</a:t>
            </a:r>
          </a:p>
          <a:p>
            <a:r>
              <a:rPr lang="tr-TR" dirty="0"/>
              <a:t>Onun sosyolojisi, evrenselci ve insanlığın evrimini amaçlayan bir sosyolojiydi</a:t>
            </a:r>
            <a:r>
              <a:rPr lang="tr-TR" dirty="0" smtClean="0"/>
              <a:t>.</a:t>
            </a:r>
          </a:p>
          <a:p>
            <a:r>
              <a:rPr lang="tr-TR" dirty="0"/>
              <a:t>Her toplumsal yapının feodalizm, kapitalizm gibi aynı süreçlerden geçmek zorunda olmadığını düşünen Boran, toplumların bazı süreçleri değiştirerek, bazılarının da atlayarak </a:t>
            </a:r>
            <a:r>
              <a:rPr lang="tr-TR" dirty="0" err="1"/>
              <a:t>modernizme</a:t>
            </a:r>
            <a:r>
              <a:rPr lang="tr-TR" dirty="0"/>
              <a:t> ulaşabileceğini </a:t>
            </a:r>
            <a:r>
              <a:rPr lang="tr-TR" dirty="0" smtClean="0"/>
              <a:t>savunurdu.</a:t>
            </a:r>
            <a:endParaRPr lang="tr-TR" dirty="0"/>
          </a:p>
        </p:txBody>
      </p:sp>
    </p:spTree>
    <p:extLst>
      <p:ext uri="{BB962C8B-B14F-4D97-AF65-F5344CB8AC3E}">
        <p14:creationId xmlns:p14="http://schemas.microsoft.com/office/powerpoint/2010/main" val="112845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dirty="0"/>
              <a:t>Saha çalışmalarını yapan ilk isim olmasa da, bu çalışmaları tipoloji </a:t>
            </a:r>
            <a:r>
              <a:rPr lang="tr-TR" dirty="0" smtClean="0"/>
              <a:t>kuramı </a:t>
            </a:r>
            <a:r>
              <a:rPr lang="tr-TR" dirty="0"/>
              <a:t>yapan ilk </a:t>
            </a:r>
            <a:r>
              <a:rPr lang="tr-TR" dirty="0" smtClean="0"/>
              <a:t>isimdi</a:t>
            </a:r>
            <a:r>
              <a:rPr lang="tr-TR" dirty="0"/>
              <a:t>.</a:t>
            </a:r>
            <a:endParaRPr lang="tr-TR" dirty="0" smtClean="0"/>
          </a:p>
          <a:p>
            <a:pPr marL="0" indent="0">
              <a:buNone/>
            </a:pPr>
            <a:endParaRPr lang="tr-TR" dirty="0" smtClean="0"/>
          </a:p>
          <a:p>
            <a:pPr marL="0" indent="0">
              <a:buNone/>
            </a:pPr>
            <a:r>
              <a:rPr lang="tr-TR" dirty="0" smtClean="0"/>
              <a:t>(Tipoloji </a:t>
            </a:r>
            <a:r>
              <a:rPr lang="tr-TR" dirty="0"/>
              <a:t>kuramı </a:t>
            </a:r>
            <a:r>
              <a:rPr lang="tr-TR" dirty="0" smtClean="0"/>
              <a:t>anlayışına göre </a:t>
            </a:r>
            <a:r>
              <a:rPr lang="tr-TR" dirty="0"/>
              <a:t>kişilik özellikleri gruplanabilir, bireyler bu grupların niteliklerine uygun mesleklerde, çevrelerde mutlu ve başarılı </a:t>
            </a:r>
            <a:r>
              <a:rPr lang="tr-TR" dirty="0" smtClean="0"/>
              <a:t>olabilirler)</a:t>
            </a:r>
            <a:endParaRPr lang="tr-TR" dirty="0"/>
          </a:p>
          <a:p>
            <a:pPr marL="0" indent="0">
              <a:buNone/>
            </a:pPr>
            <a:endParaRPr lang="tr-TR" dirty="0"/>
          </a:p>
        </p:txBody>
      </p:sp>
    </p:spTree>
    <p:extLst>
      <p:ext uri="{BB962C8B-B14F-4D97-AF65-F5344CB8AC3E}">
        <p14:creationId xmlns:p14="http://schemas.microsoft.com/office/powerpoint/2010/main" val="3640058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hlinkClick r:id="rId2"/>
              </a:rPr>
              <a:t>http://</a:t>
            </a:r>
            <a:r>
              <a:rPr lang="tr-TR" dirty="0" smtClean="0">
                <a:hlinkClick r:id="rId2"/>
              </a:rPr>
              <a:t>www.sozkimin.com/a/518-behice-boran-kimdir-sozleri-ve-hayati.html</a:t>
            </a:r>
            <a:endParaRPr lang="tr-TR" dirty="0" smtClean="0"/>
          </a:p>
          <a:p>
            <a:r>
              <a:rPr lang="tr-TR" dirty="0">
                <a:hlinkClick r:id="rId3"/>
              </a:rPr>
              <a:t>https://www.gazeteduvar.com.tr/hayat/2017/08/14/behice-boran-kimdir</a:t>
            </a:r>
            <a:r>
              <a:rPr lang="tr-TR" dirty="0" smtClean="0">
                <a:hlinkClick r:id="rId3"/>
              </a:rPr>
              <a:t>/</a:t>
            </a:r>
            <a:endParaRPr lang="tr-TR" dirty="0" smtClean="0"/>
          </a:p>
          <a:p>
            <a:r>
              <a:rPr lang="tr-TR" dirty="0">
                <a:hlinkClick r:id="rId4"/>
              </a:rPr>
              <a:t>http://</a:t>
            </a:r>
            <a:r>
              <a:rPr lang="tr-TR" dirty="0" smtClean="0">
                <a:hlinkClick r:id="rId4"/>
              </a:rPr>
              <a:t>www.biyografya.com/biyografi/344</a:t>
            </a:r>
            <a:endParaRPr lang="tr-TR" dirty="0" smtClean="0"/>
          </a:p>
          <a:p>
            <a:endParaRPr lang="tr-TR" dirty="0"/>
          </a:p>
        </p:txBody>
      </p:sp>
    </p:spTree>
    <p:extLst>
      <p:ext uri="{BB962C8B-B14F-4D97-AF65-F5344CB8AC3E}">
        <p14:creationId xmlns:p14="http://schemas.microsoft.com/office/powerpoint/2010/main" val="17242650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1504</TotalTime>
  <Words>191</Words>
  <Application>Microsoft Office PowerPoint</Application>
  <PresentationFormat>Ekran Gösterisi (4:3)</PresentationFormat>
  <Paragraphs>25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BEHİCE SADIK BORAN</vt:lpstr>
      <vt:lpstr>BEHİCE BORAN KİMDİR?</vt:lpstr>
      <vt:lpstr>PowerPoint Sunusu</vt:lpstr>
      <vt:lpstr>PowerPoint Sunusu</vt:lpstr>
      <vt:lpstr>PowerPoint Sunusu</vt:lpstr>
      <vt:lpstr>BEHİCE BORAN’IN ESERLERİ</vt:lpstr>
      <vt:lpstr>   SOSYOLOJİYE KATKILARI</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10</cp:revision>
  <dcterms:created xsi:type="dcterms:W3CDTF">2018-12-20T17:39:25Z</dcterms:created>
  <dcterms:modified xsi:type="dcterms:W3CDTF">2018-12-21T18:55:17Z</dcterms:modified>
</cp:coreProperties>
</file>