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3"/>
  </p:notesMasterIdLst>
  <p:sldIdLst>
    <p:sldId id="817" r:id="rId2"/>
    <p:sldId id="818" r:id="rId3"/>
    <p:sldId id="819" r:id="rId4"/>
    <p:sldId id="820" r:id="rId5"/>
    <p:sldId id="821" r:id="rId6"/>
    <p:sldId id="822" r:id="rId7"/>
    <p:sldId id="824" r:id="rId8"/>
    <p:sldId id="825" r:id="rId9"/>
    <p:sldId id="826" r:id="rId10"/>
    <p:sldId id="827" r:id="rId11"/>
    <p:sldId id="828" r:id="rId12"/>
    <p:sldId id="829" r:id="rId13"/>
    <p:sldId id="830" r:id="rId14"/>
    <p:sldId id="831" r:id="rId15"/>
    <p:sldId id="832" r:id="rId16"/>
    <p:sldId id="833" r:id="rId17"/>
    <p:sldId id="834" r:id="rId18"/>
    <p:sldId id="835" r:id="rId19"/>
    <p:sldId id="836" r:id="rId20"/>
    <p:sldId id="837" r:id="rId21"/>
    <p:sldId id="838" r:id="rId22"/>
    <p:sldId id="839" r:id="rId23"/>
    <p:sldId id="840" r:id="rId24"/>
    <p:sldId id="841" r:id="rId25"/>
    <p:sldId id="842" r:id="rId26"/>
    <p:sldId id="843" r:id="rId27"/>
    <p:sldId id="844" r:id="rId28"/>
    <p:sldId id="845" r:id="rId29"/>
    <p:sldId id="846" r:id="rId30"/>
    <p:sldId id="847" r:id="rId31"/>
    <p:sldId id="816" r:id="rId3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1B82E06-1F18-42A4-A7A3-4642EB971C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949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tr-TR" altLang="en-US"/>
              <a:t>Asıl başlık stili için tıklatın</a:t>
            </a:r>
          </a:p>
        </p:txBody>
      </p:sp>
      <p:sp>
        <p:nvSpPr>
          <p:cNvPr id="1116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tr-TR" altLang="en-US"/>
              <a:t>Asıl alt başlık stilini düzenlemek için tıklatın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66E882-0B5E-4490-A06C-CF47CD05EF1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07CC6-F6AA-452E-B778-CDA9909AAC54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F2761-1CBF-4BB4-9D97-5383FAD7C200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Küçük Resim Yer Tutucusu"/>
          <p:cNvSpPr>
            <a:spLocks noGrp="1"/>
          </p:cNvSpPr>
          <p:nvPr>
            <p:ph type="clipArt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087F2-18CE-41D5-AEFD-CB680F38D65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F12EF-3D23-4FC8-B143-14C9C3AE148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1BA56-C6C8-476C-8919-8160D833904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900F8-9E38-4D66-972C-CAB03746921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2D2E1-60E7-4D76-AC14-1914C987146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503DE-C665-4732-AE77-B6861944B69A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6AF57B-F7E6-4B31-9F12-D49BF7842355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089924-2E86-46D6-B071-F714F771BE8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DC7A9-955A-4DB5-9ED6-50366BAC5A2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F9ED0-13A3-4F2D-AC4E-69B291FAE33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başlık stili için tıklatın</a:t>
            </a:r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Asıl metin stillerini düzenlemek için tıklatın</a:t>
            </a:r>
          </a:p>
          <a:p>
            <a:pPr lvl="1"/>
            <a:r>
              <a:rPr lang="tr-TR" altLang="en-US"/>
              <a:t>İkinci düzey</a:t>
            </a:r>
          </a:p>
          <a:p>
            <a:pPr lvl="2"/>
            <a:r>
              <a:rPr lang="tr-TR" altLang="en-US"/>
              <a:t>Üçüncü düzey</a:t>
            </a:r>
          </a:p>
          <a:p>
            <a:pPr lvl="3"/>
            <a:r>
              <a:rPr lang="tr-TR" altLang="en-US"/>
              <a:t>Dördüncü düzey</a:t>
            </a:r>
          </a:p>
          <a:p>
            <a:pPr lvl="4"/>
            <a:r>
              <a:rPr lang="tr-TR" altLang="en-US"/>
              <a:t>Beşinci düzey</a:t>
            </a:r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11059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tr-TR" altLang="en-US"/>
              <a:t>serefonal@hotmai.com  50505171767</a:t>
            </a:r>
          </a:p>
        </p:txBody>
      </p:sp>
      <p:sp>
        <p:nvSpPr>
          <p:cNvPr id="11059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817A5438-88EE-4E12-B487-C2FE76E7332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  <p:grpSp>
        <p:nvGrpSpPr>
          <p:cNvPr id="430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060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0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1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2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3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1063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0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0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0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0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/>
      <p:bldP spid="11059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5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059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5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059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5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059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5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059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59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1059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google.com.tr/url?q=http://www.glsisguvenligi.com/is-guvenligi-levhalari/yangin-levhalari/yangin-sondurucu-levhalari-bursa&amp;sa=U&amp;ei=7FmhU_LUOtGw7AbL9IHoCQ&amp;ved=0CCAQ9QEwBg&amp;usg=AFQjCNGOw6as60eyV30OX7kG8ODX0qvVTw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hyperlink" Target="http://www.google.com.tr/url?q=http://www.glsisguvenligi.com/is-guvenligi-levhalari/yangin-levhalari/yangin-dolabi-levhalari-ve-talimatlar%C4%B1-&amp;sa=U&amp;ei=7FmhU_LUOtGw7AbL9IHoCQ&amp;ved=0CDgQ9QEwEg&amp;usg=AFQjCNHvDNEDT-XiG7fJIoIxKxYqx5O4Hg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tr/url?sa=i&amp;rct=j&amp;q=&amp;esrc=s&amp;source=images&amp;cd=&amp;cad=rja&amp;uact=8&amp;docid=CTQ5PFIm5wKELM&amp;tbnid=TOtKCSy41eP-uM:&amp;ved=0CAUQjRw&amp;url=http://www.yetishukuk.com/gundemden_detail?id=87&amp;ei=GXC9U6SJJ4iwoQTpkoD4CA&amp;bvm=bv.70138588,d.ZGU&amp;psig=AFQjCNExKfo0WjpyIsSwPv3aihEMIgpbyw&amp;ust=1405010310634948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www.google.com.tr/url?sa=i&amp;rct=j&amp;q=&amp;esrc=s&amp;source=images&amp;cd=&amp;cad=rja&amp;uact=8&amp;docid=jihCrpshTfMbVM&amp;tbnid=T9ahIzOnoQV9VM:&amp;ved=0CAUQjRw&amp;url=http://www.dersimizdireksiyon.net/Trafik_index.htm&amp;ei=sHq9U525GsXX7Abf-oGACg&amp;bvm=bv.70138588,d.ZGU&amp;psig=AFQjCNG_pq0deNF_oxrG5zAopdYXXNJftw&amp;ust=140501300646863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.tr/url?sa=i&amp;rct=j&amp;q=&amp;esrc=s&amp;source=images&amp;cd=&amp;cad=rja&amp;uact=8&amp;docid=CTQ5PFIm5wKELM&amp;tbnid=TOtKCSy41eP-uM:&amp;ved=0CAUQjRw&amp;url=http://www.yetishukuk.com/gundemden_detail?id=87&amp;ei=GXC9U6SJJ4iwoQTpkoD4CA&amp;bvm=bv.70138588,d.ZGU&amp;psig=AFQjCNExKfo0WjpyIsSwPv3aihEMIgpbyw&amp;ust=1405010310634948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m.tr/imgres?imgurl&amp;imgrefurl=http://www.achinsaat.com/?sayfa=Urun&amp;id=2265&amp;t-16-isikli-isaret-cihazi&amp;h=0&amp;w=0&amp;tbnid=iE1toWZ9_zZ9pM&amp;zoom=1&amp;tbnh=225&amp;tbnw=225&amp;docid=y03-qUSzL_xfqM&amp;tbm=isch&amp;ei=am-9U7KpL8ehogTD64LoAg&amp;ved=0CAUQsCUoAQ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om.tr/url?sa=i&amp;source=images&amp;cd=&amp;cad=rja&amp;uact=8&amp;docid=skI0bV0VIC_6FM&amp;tbnid=JYCVCRxkSYvkZM&amp;ved=0CAgQjRw&amp;url=http://trafiktabelasi.com/index.php?route=product/product&amp;product_id=1298&amp;ei=lm-9U9SYBpSA7Qar74DgCQ&amp;psig=AFQjCNH4nyO0oeCoJ01B94XIMK1cLuUBMw&amp;ust=140501019820882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024" y="620688"/>
            <a:ext cx="1764704" cy="2133873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293096"/>
            <a:ext cx="1800200" cy="1789054"/>
          </a:xfrm>
          <a:prstGeom prst="rect">
            <a:avLst/>
          </a:prstGeom>
          <a:noFill/>
        </p:spPr>
      </p:pic>
      <p:pic>
        <p:nvPicPr>
          <p:cNvPr id="9" name="Resim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476672"/>
            <a:ext cx="1728192" cy="2304256"/>
          </a:xfrm>
          <a:prstGeom prst="rect">
            <a:avLst/>
          </a:prstGeom>
          <a:noFill/>
        </p:spPr>
      </p:pic>
      <p:pic>
        <p:nvPicPr>
          <p:cNvPr id="10" name="Resim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04248" y="764704"/>
            <a:ext cx="1656184" cy="1978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4248" y="4293096"/>
            <a:ext cx="2132062" cy="1760702"/>
          </a:xfrm>
          <a:prstGeom prst="rect">
            <a:avLst/>
          </a:prstGeom>
          <a:noFill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615815" y="4269815"/>
            <a:ext cx="1912370" cy="1732011"/>
          </a:xfrm>
          <a:prstGeom prst="rect">
            <a:avLst/>
          </a:prstGeom>
          <a:noFill/>
        </p:spPr>
      </p:pic>
      <p:sp>
        <p:nvSpPr>
          <p:cNvPr id="13" name="12 Dikdörtgen"/>
          <p:cNvSpPr/>
          <p:nvPr/>
        </p:nvSpPr>
        <p:spPr>
          <a:xfrm>
            <a:off x="0" y="2924944"/>
            <a:ext cx="9144000" cy="646331"/>
          </a:xfrm>
          <a:prstGeom prst="rect">
            <a:avLst/>
          </a:prstGeom>
          <a:solidFill>
            <a:srgbClr val="00B0F0"/>
          </a:solidFill>
          <a:ln w="76200"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tr-TR" sz="3200" dirty="0"/>
              <a:t>        </a:t>
            </a:r>
            <a:r>
              <a:rPr lang="tr-TR" sz="3600" b="1" dirty="0"/>
              <a:t>SAĞLIK VE GÜVENLİK  İŞARETLERİ</a:t>
            </a:r>
          </a:p>
        </p:txBody>
      </p:sp>
    </p:spTree>
    <p:extLst>
      <p:ext uri="{BB962C8B-B14F-4D97-AF65-F5344CB8AC3E}">
        <p14:creationId xmlns:p14="http://schemas.microsoft.com/office/powerpoint/2010/main" val="3913150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/>
              <a:t>TANIMLAR</a:t>
            </a:r>
            <a:endParaRPr lang="tr-TR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-324543" y="5013176"/>
          <a:ext cx="8352929" cy="1440160"/>
        </p:xfrm>
        <a:graphic>
          <a:graphicData uri="http://schemas.openxmlformats.org/drawingml/2006/table">
            <a:tbl>
              <a:tblPr/>
              <a:tblGrid>
                <a:gridCol w="2777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7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75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11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89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Asılı yük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Radyoaktif madde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Aşındırıcı madde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3011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789040"/>
            <a:ext cx="2088232" cy="1403598"/>
          </a:xfrm>
          <a:prstGeom prst="rect">
            <a:avLst/>
          </a:prstGeom>
          <a:noFill/>
        </p:spPr>
      </p:pic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789040"/>
            <a:ext cx="1872208" cy="1475606"/>
          </a:xfrm>
          <a:prstGeom prst="rect">
            <a:avLst/>
          </a:prstGeom>
          <a:noFill/>
        </p:spPr>
      </p:pic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4005064"/>
            <a:ext cx="1772022" cy="1403598"/>
          </a:xfrm>
          <a:prstGeom prst="rect">
            <a:avLst/>
          </a:prstGeom>
          <a:noFill/>
        </p:spPr>
      </p:pic>
      <p:sp>
        <p:nvSpPr>
          <p:cNvPr id="9" name="8 Dikdörtgen"/>
          <p:cNvSpPr/>
          <p:nvPr/>
        </p:nvSpPr>
        <p:spPr>
          <a:xfrm>
            <a:off x="395536" y="1700808"/>
            <a:ext cx="63047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Uyarı işareti: </a:t>
            </a:r>
          </a:p>
          <a:p>
            <a:r>
              <a:rPr lang="tr-TR" sz="2800" b="1" dirty="0">
                <a:solidFill>
                  <a:srgbClr val="7030A0"/>
                </a:solidFill>
              </a:rPr>
              <a:t>Bir tehlike kaynağı veya tehlike hakkında uyarıda bulunan işaret</a:t>
            </a:r>
          </a:p>
        </p:txBody>
      </p:sp>
    </p:spTree>
    <p:extLst>
      <p:ext uri="{BB962C8B-B14F-4D97-AF65-F5344CB8AC3E}">
        <p14:creationId xmlns:p14="http://schemas.microsoft.com/office/powerpoint/2010/main" val="1064640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/>
          <a:lstStyle/>
          <a:p>
            <a:r>
              <a:rPr lang="tr-TR" dirty="0"/>
              <a:t>TANIMLAR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412776"/>
            <a:ext cx="8280920" cy="4911824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Yasak işareti: </a:t>
            </a:r>
          </a:p>
          <a:p>
            <a:pPr>
              <a:buNone/>
            </a:pPr>
            <a:r>
              <a:rPr lang="tr-TR" sz="2800" dirty="0"/>
              <a:t>   Tehlikeye neden olabilecek veya tehlikeye maruz bırakabilecek bir davranışı yasaklayan işareti,ifade eder.</a:t>
            </a:r>
          </a:p>
          <a:p>
            <a:endParaRPr lang="tr-TR" dirty="0"/>
          </a:p>
        </p:txBody>
      </p:sp>
      <p:pic>
        <p:nvPicPr>
          <p:cNvPr id="6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3429000"/>
            <a:ext cx="2016224" cy="1969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Dikdörtgen"/>
          <p:cNvSpPr/>
          <p:nvPr/>
        </p:nvSpPr>
        <p:spPr>
          <a:xfrm>
            <a:off x="179512" y="5589240"/>
            <a:ext cx="6984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Sigara içmek ve açık alev kullanmak yasaktır</a:t>
            </a:r>
          </a:p>
        </p:txBody>
      </p:sp>
    </p:spTree>
    <p:extLst>
      <p:ext uri="{BB962C8B-B14F-4D97-AF65-F5344CB8AC3E}">
        <p14:creationId xmlns:p14="http://schemas.microsoft.com/office/powerpoint/2010/main" val="27477064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İşaret çeşitleri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268760"/>
            <a:ext cx="6929454" cy="5055840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Sabit ve kalıcı işaret levhaları; </a:t>
            </a:r>
          </a:p>
          <a:p>
            <a:pPr>
              <a:buNone/>
            </a:pPr>
            <a:r>
              <a:rPr lang="tr-TR" sz="2800" b="1" dirty="0">
                <a:solidFill>
                  <a:srgbClr val="00B050"/>
                </a:solidFill>
              </a:rPr>
              <a:t>Yasaklamalar, uyarılar  ve yapılması zorunlu işler  ile acil kaçış yollarının ve ilk yardım bölümlerinin </a:t>
            </a:r>
            <a:r>
              <a:rPr lang="tr-TR" sz="2800" b="1" dirty="0">
                <a:solidFill>
                  <a:srgbClr val="0070C0"/>
                </a:solidFill>
              </a:rPr>
              <a:t>yerlerinin belirtilmesi ve tanınması için</a:t>
            </a:r>
            <a:r>
              <a:rPr lang="tr-TR" sz="2800" dirty="0"/>
              <a:t> </a:t>
            </a:r>
            <a:r>
              <a:rPr lang="tr-TR" sz="2800" b="1" dirty="0">
                <a:solidFill>
                  <a:srgbClr val="0070C0"/>
                </a:solidFill>
              </a:rPr>
              <a:t>kullanılacaktır.</a:t>
            </a:r>
          </a:p>
          <a:p>
            <a:endParaRPr lang="tr-TR" sz="2800" dirty="0"/>
          </a:p>
          <a:p>
            <a:r>
              <a:rPr lang="tr-TR" sz="2800" dirty="0"/>
              <a:t>Yangınla mücadele ekipmanının bulunduğu yerler, </a:t>
            </a:r>
            <a:r>
              <a:rPr lang="tr-TR" sz="2800" b="1" dirty="0">
                <a:solidFill>
                  <a:srgbClr val="0070C0"/>
                </a:solidFill>
              </a:rPr>
              <a:t>işaret levhası ve kırmızı renkle kalıcı şekilde </a:t>
            </a:r>
            <a:r>
              <a:rPr lang="tr-TR" sz="2800" dirty="0"/>
              <a:t>işaretlenecektir.</a:t>
            </a:r>
          </a:p>
        </p:txBody>
      </p:sp>
      <p:pic>
        <p:nvPicPr>
          <p:cNvPr id="129026" name="Picture 2" descr="http://t1.gstatic.com/images?q=tbn:ANd9GcSVRRyWDHPe_Z-bjCohoqVkkhO184PFxermGtey2Z3BxoKmz1p5pWNCy2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33282" y="4293096"/>
            <a:ext cx="2428892" cy="2286016"/>
          </a:xfrm>
          <a:prstGeom prst="rect">
            <a:avLst/>
          </a:prstGeom>
          <a:noFill/>
        </p:spPr>
      </p:pic>
      <p:pic>
        <p:nvPicPr>
          <p:cNvPr id="129028" name="Picture 4" descr="http://t0.gstatic.com/images?q=tbn:ANd9GcQ4KWH7pBxXfGY7AYMyzgSRBALccjC16psu6RvgHr_zay9oBQRDP_zbMLk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1268760"/>
            <a:ext cx="1785918" cy="22273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82618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İşaret çeşitleri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556792"/>
            <a:ext cx="8072494" cy="5055840"/>
          </a:xfrm>
        </p:spPr>
        <p:txBody>
          <a:bodyPr>
            <a:normAutofit/>
          </a:bodyPr>
          <a:lstStyle/>
          <a:p>
            <a:r>
              <a:rPr lang="tr-TR" sz="2800" b="1" u="sng" dirty="0">
                <a:solidFill>
                  <a:srgbClr val="FF0000"/>
                </a:solidFill>
              </a:rPr>
              <a:t>Sabit ve kalıcı işaretler</a:t>
            </a:r>
            <a:endParaRPr lang="tr-TR" sz="2800" b="1" dirty="0">
              <a:solidFill>
                <a:srgbClr val="FF0000"/>
              </a:solidFill>
            </a:endParaRPr>
          </a:p>
          <a:p>
            <a:r>
              <a:rPr lang="tr-TR" sz="2800" dirty="0">
                <a:solidFill>
                  <a:srgbClr val="7030A0"/>
                </a:solidFill>
              </a:rPr>
              <a:t>Konteynır  ve boruların  üzeri sabit ve kalıcı şekilde işaretli olacaktır.</a:t>
            </a:r>
          </a:p>
          <a:p>
            <a:r>
              <a:rPr lang="tr-TR" sz="2800" b="1" dirty="0">
                <a:solidFill>
                  <a:srgbClr val="00B050"/>
                </a:solidFill>
              </a:rPr>
              <a:t>Engellere çarpma veya düşme riski olan yerler, işaret levhası ve güvenlik rengi ile kalıcı şekilde belirlenecektir.</a:t>
            </a:r>
          </a:p>
          <a:p>
            <a:r>
              <a:rPr lang="tr-TR" sz="2800" dirty="0">
                <a:solidFill>
                  <a:srgbClr val="002060"/>
                </a:solidFill>
              </a:rPr>
              <a:t>Trafik yolları güvenlik rengi ile kalıcı olarak işaretlenecektir</a:t>
            </a:r>
          </a:p>
        </p:txBody>
      </p:sp>
    </p:spTree>
    <p:extLst>
      <p:ext uri="{BB962C8B-B14F-4D97-AF65-F5344CB8AC3E}">
        <p14:creationId xmlns:p14="http://schemas.microsoft.com/office/powerpoint/2010/main" val="1653512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507288" cy="6192688"/>
          </a:xfrm>
        </p:spPr>
        <p:txBody>
          <a:bodyPr>
            <a:normAutofit/>
          </a:bodyPr>
          <a:lstStyle/>
          <a:p>
            <a:endParaRPr lang="tr-TR" b="1" dirty="0"/>
          </a:p>
          <a:p>
            <a:pPr>
              <a:buNone/>
            </a:pPr>
            <a:r>
              <a:rPr lang="tr-TR" b="1" dirty="0">
                <a:solidFill>
                  <a:srgbClr val="0070C0"/>
                </a:solidFill>
              </a:rPr>
              <a:t>   İŞYERİNDE KULLANILAN SAĞLIK VE GÜVENLİK İŞARETLERİ İLE İLGİLİ ASGARİ GENEL GEREKLER</a:t>
            </a:r>
            <a:endParaRPr lang="tr-TR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sz="2800" dirty="0"/>
              <a:t>Güvenlik işaretinin işlevinin olumsuz etkilenmemesi için; Çok sayıda işaret birbirine  çok yakın bir şekilde yerleştirilmeyecektir.</a:t>
            </a:r>
          </a:p>
          <a:p>
            <a:endParaRPr lang="tr-TR" dirty="0"/>
          </a:p>
        </p:txBody>
      </p:sp>
      <p:pic>
        <p:nvPicPr>
          <p:cNvPr id="6" name="Picture 2" descr="http://www.yetishukuk.com/admin/gundemden/images%5b1378884577%5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886200"/>
            <a:ext cx="8534400" cy="27027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19189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642918"/>
            <a:ext cx="8462744" cy="5919936"/>
          </a:xfrm>
        </p:spPr>
        <p:txBody>
          <a:bodyPr>
            <a:normAutofit/>
          </a:bodyPr>
          <a:lstStyle/>
          <a:p>
            <a:endParaRPr lang="tr-TR" b="1" dirty="0"/>
          </a:p>
          <a:p>
            <a:r>
              <a:rPr lang="tr-TR" b="1" dirty="0">
                <a:solidFill>
                  <a:srgbClr val="0070C0"/>
                </a:solidFill>
              </a:rPr>
              <a:t>İŞYERİNDE KULLANILAN SAĞLIK VE GÜVENLİK İŞARETLERİ İLE İLGİLİ ASGARİ GENEL GEREKLER</a:t>
            </a:r>
            <a:endParaRPr lang="tr-TR" dirty="0">
              <a:solidFill>
                <a:srgbClr val="0070C0"/>
              </a:solidFill>
            </a:endParaRPr>
          </a:p>
          <a:p>
            <a:endParaRPr lang="tr-TR" b="1" dirty="0"/>
          </a:p>
          <a:p>
            <a:r>
              <a:rPr lang="tr-TR" sz="3200" dirty="0"/>
              <a:t>Işıklı bir işaret </a:t>
            </a:r>
            <a:r>
              <a:rPr lang="tr-TR" sz="3200" b="1" dirty="0">
                <a:solidFill>
                  <a:srgbClr val="7030A0"/>
                </a:solidFill>
              </a:rPr>
              <a:t>bir diğer ışıklı işaretin  </a:t>
            </a:r>
            <a:r>
              <a:rPr lang="tr-TR" sz="3200" b="1" dirty="0">
                <a:solidFill>
                  <a:srgbClr val="C00000"/>
                </a:solidFill>
              </a:rPr>
              <a:t>çok yakınında </a:t>
            </a:r>
            <a:r>
              <a:rPr lang="tr-TR" sz="3200" dirty="0"/>
              <a:t>kullanılmayacaktır.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520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571480"/>
            <a:ext cx="8750206" cy="5919936"/>
          </a:xfrm>
        </p:spPr>
        <p:txBody>
          <a:bodyPr>
            <a:normAutofit/>
          </a:bodyPr>
          <a:lstStyle/>
          <a:p>
            <a:endParaRPr lang="tr-TR" b="1" dirty="0"/>
          </a:p>
          <a:p>
            <a:r>
              <a:rPr lang="tr-TR" sz="2800" b="1" dirty="0">
                <a:solidFill>
                  <a:srgbClr val="0070C0"/>
                </a:solidFill>
              </a:rPr>
              <a:t>İŞYERİNDE KULLANILAN SAĞLIK VE GÜVENLİK İŞARETLERİ İLE İLGİLİ ASGARİ GENEL GEREKLER</a:t>
            </a:r>
            <a:endParaRPr lang="tr-TR" sz="2800" dirty="0">
              <a:solidFill>
                <a:srgbClr val="0070C0"/>
              </a:solidFill>
            </a:endParaRPr>
          </a:p>
          <a:p>
            <a:endParaRPr lang="tr-TR" sz="2800" b="1" dirty="0"/>
          </a:p>
          <a:p>
            <a:r>
              <a:rPr lang="tr-TR" sz="2800" dirty="0"/>
              <a:t>Birden fazla sesli sinyal </a:t>
            </a:r>
            <a:r>
              <a:rPr lang="tr-T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aynı anda </a:t>
            </a:r>
            <a:r>
              <a:rPr lang="tr-TR" sz="2800" dirty="0"/>
              <a:t>kullanılmayacaktır.</a:t>
            </a:r>
          </a:p>
          <a:p>
            <a:endParaRPr lang="tr-TR" dirty="0"/>
          </a:p>
        </p:txBody>
      </p:sp>
      <p:pic>
        <p:nvPicPr>
          <p:cNvPr id="117762" name="Picture 2" descr="http://www.robel.info/tr/products/pic/69.15_%C3%87ok_sesli_sinyal_kornas%C4%B1_00104.jpg?x=23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221088"/>
            <a:ext cx="1849760" cy="1632128"/>
          </a:xfrm>
          <a:prstGeom prst="rect">
            <a:avLst/>
          </a:prstGeom>
          <a:noFill/>
        </p:spPr>
      </p:pic>
      <p:pic>
        <p:nvPicPr>
          <p:cNvPr id="117764" name="Picture 4" descr="http://www.acsesini.com/wp-content/themes/Acsesiniv2/timthumb.php?src=http://www.acsesini.com/wp-content/uploads/2013/10/Wireless_access_point.png&amp;w=392&amp;h=2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293096"/>
            <a:ext cx="2274046" cy="15978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997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692696"/>
            <a:ext cx="8784976" cy="5919936"/>
          </a:xfrm>
        </p:spPr>
        <p:txBody>
          <a:bodyPr>
            <a:normAutofit/>
          </a:bodyPr>
          <a:lstStyle/>
          <a:p>
            <a:endParaRPr lang="tr-TR" b="1" dirty="0"/>
          </a:p>
          <a:p>
            <a:r>
              <a:rPr lang="tr-TR" b="1" dirty="0">
                <a:solidFill>
                  <a:srgbClr val="0070C0"/>
                </a:solidFill>
              </a:rPr>
              <a:t>İŞYERİNDE KULLANILAN SAĞLIK VE GÜVENLİK İŞARETLERİ İLE İLGİLİ ASGARİ GENEL GEREKLER</a:t>
            </a:r>
            <a:endParaRPr lang="tr-TR" dirty="0">
              <a:solidFill>
                <a:srgbClr val="0070C0"/>
              </a:solidFill>
            </a:endParaRPr>
          </a:p>
          <a:p>
            <a:endParaRPr lang="tr-TR" b="1" dirty="0"/>
          </a:p>
          <a:p>
            <a:r>
              <a:rPr lang="tr-TR" sz="2800" dirty="0"/>
              <a:t>Çok fazla ortam gürültüsü olan yerlerde sesli sinyal kullanılmayacaktır.</a:t>
            </a:r>
          </a:p>
          <a:p>
            <a:endParaRPr lang="tr-TR" dirty="0"/>
          </a:p>
        </p:txBody>
      </p:sp>
      <p:pic>
        <p:nvPicPr>
          <p:cNvPr id="116738" name="Picture 2" descr="http://www.kns.tc/wp-content/uploads/2012/06/Alarms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149080"/>
            <a:ext cx="4241062" cy="20478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04070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tr-TR" sz="3600" b="1" dirty="0"/>
              <a:t>İŞYERİNDE KULLANILAN SAĞLIK VE GÜVENLİK İŞARETLERİ İLE İLGİLİ ASGARİ GENEL GEREKLER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071678"/>
            <a:ext cx="6786642" cy="4786322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003399"/>
                </a:solidFill>
              </a:rPr>
              <a:t>İşaretlerin ve sinyal aygıtlarının sayısı ve yerleştirileceği yerler, </a:t>
            </a:r>
            <a:r>
              <a:rPr lang="tr-TR" sz="2800" b="1" dirty="0">
                <a:solidFill>
                  <a:srgbClr val="FF0000"/>
                </a:solidFill>
              </a:rPr>
              <a:t>tehlikenin büyüklüğüne </a:t>
            </a:r>
            <a:r>
              <a:rPr lang="tr-TR" sz="2800" dirty="0">
                <a:solidFill>
                  <a:srgbClr val="003399"/>
                </a:solidFill>
              </a:rPr>
              <a:t>ve bunların uygulanacağı </a:t>
            </a:r>
            <a:r>
              <a:rPr lang="tr-TR" sz="2800" b="1" dirty="0">
                <a:solidFill>
                  <a:srgbClr val="FF0000"/>
                </a:solidFill>
              </a:rPr>
              <a:t>alana göre </a:t>
            </a:r>
            <a:r>
              <a:rPr lang="tr-TR" sz="2800" dirty="0">
                <a:solidFill>
                  <a:srgbClr val="003399"/>
                </a:solidFill>
              </a:rPr>
              <a:t>belirlenecektir.</a:t>
            </a:r>
            <a:r>
              <a:rPr lang="tr-TR" sz="2800" dirty="0"/>
              <a:t> </a:t>
            </a:r>
          </a:p>
          <a:p>
            <a:endParaRPr lang="tr-TR" dirty="0"/>
          </a:p>
        </p:txBody>
      </p:sp>
      <p:pic>
        <p:nvPicPr>
          <p:cNvPr id="113666" name="Picture 2" descr="http://www.sistemturk.com.tr/dosyalar/6331-sayili-is-sagligi-ve-guvenligi-yasasinda-erteleme-37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365104"/>
            <a:ext cx="2643206" cy="18511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0794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33400"/>
            <a:ext cx="7543800" cy="1295400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sz="3600" b="1" dirty="0"/>
              <a:t>İŞARET LEVHALARIYLA İLGİLİ ASGARİ GEREKLER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700808"/>
            <a:ext cx="8568952" cy="4767808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0070C0"/>
                </a:solidFill>
              </a:rPr>
              <a:t>İşaret levhaları;</a:t>
            </a:r>
          </a:p>
          <a:p>
            <a:r>
              <a:rPr lang="tr-TR" sz="2800" dirty="0"/>
              <a:t>Kullanıldıkları ortama uygun,</a:t>
            </a:r>
          </a:p>
          <a:p>
            <a:r>
              <a:rPr lang="tr-TR" sz="2800" dirty="0"/>
              <a:t> Darbeye ve hava koşullarına dayanıklı </a:t>
            </a:r>
          </a:p>
          <a:p>
            <a:pPr>
              <a:buNone/>
            </a:pPr>
            <a:r>
              <a:rPr lang="tr-TR" sz="2800" b="1" dirty="0">
                <a:solidFill>
                  <a:srgbClr val="0070C0"/>
                </a:solidFill>
              </a:rPr>
              <a:t>malzemeden yapılacaktır.</a:t>
            </a:r>
          </a:p>
        </p:txBody>
      </p:sp>
      <p:pic>
        <p:nvPicPr>
          <p:cNvPr id="111618" name="Picture 2" descr="http://www.dersimizdireksiyon.net/images/15_5_770b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4058861"/>
            <a:ext cx="5760640" cy="23193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89982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Genel yükümlülük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285860"/>
            <a:ext cx="8677628" cy="5127848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İşveren,</a:t>
            </a:r>
          </a:p>
          <a:p>
            <a:pPr>
              <a:buNone/>
            </a:pPr>
            <a:r>
              <a:rPr lang="tr-TR" sz="2800" dirty="0"/>
              <a:t>    İşyerinde gerçekleştirilen </a:t>
            </a:r>
            <a:r>
              <a:rPr lang="tr-T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risk değerlendirmesi</a:t>
            </a:r>
            <a:r>
              <a:rPr lang="tr-TR" sz="2800" dirty="0"/>
              <a:t> sonuçlarına göre;</a:t>
            </a:r>
          </a:p>
          <a:p>
            <a:pPr>
              <a:buNone/>
            </a:pPr>
            <a:r>
              <a:rPr lang="tr-TR" sz="2800" dirty="0"/>
              <a:t>   işyerindeki risklerin ortadan kaldırılamadığı</a:t>
            </a:r>
          </a:p>
          <a:p>
            <a:pPr>
              <a:buNone/>
            </a:pPr>
            <a:r>
              <a:rPr lang="tr-TR" sz="2800" dirty="0"/>
              <a:t>   veya toplu korumaya yönelik teknikler</a:t>
            </a:r>
          </a:p>
          <a:p>
            <a:pPr>
              <a:buNone/>
            </a:pPr>
            <a:r>
              <a:rPr lang="tr-TR" sz="2800" dirty="0"/>
              <a:t>   veya işin organizasyonunda kullanılan önlem, yöntem veya süreçlerle yeterince azaltılamadığı durumlar da, sağlık ve güvenlik işaretlerini bulundurur ve uygun yerlerde kullanılmasını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1182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Kullanım koşulları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4784"/>
            <a:ext cx="7499176" cy="4839816"/>
          </a:xfrm>
        </p:spPr>
        <p:txBody>
          <a:bodyPr>
            <a:normAutofit lnSpcReduction="10000"/>
          </a:bodyPr>
          <a:lstStyle/>
          <a:p>
            <a:r>
              <a:rPr lang="tr-TR" sz="2800" b="1" dirty="0">
                <a:solidFill>
                  <a:srgbClr val="0070C0"/>
                </a:solidFill>
              </a:rPr>
              <a:t>İşaret levhaları;</a:t>
            </a:r>
          </a:p>
          <a:p>
            <a:r>
              <a:rPr lang="tr-TR" sz="2800" dirty="0"/>
              <a:t>Özel bir tehlike olan yerlerin ve tehlikeli cisimlerin </a:t>
            </a:r>
            <a:r>
              <a:rPr lang="tr-TR" sz="2800" b="1" dirty="0">
                <a:solidFill>
                  <a:srgbClr val="C00000"/>
                </a:solidFill>
              </a:rPr>
              <a:t>hemen yakınına, </a:t>
            </a:r>
          </a:p>
          <a:p>
            <a:r>
              <a:rPr lang="tr-TR" sz="2800" dirty="0"/>
              <a:t>Genel tehlike olan yerlerin </a:t>
            </a:r>
            <a:r>
              <a:rPr lang="tr-TR" sz="2800" b="1" dirty="0">
                <a:solidFill>
                  <a:srgbClr val="FF0000"/>
                </a:solidFill>
              </a:rPr>
              <a:t>girişine</a:t>
            </a:r>
            <a:r>
              <a:rPr lang="tr-TR" sz="2800" b="1" dirty="0"/>
              <a:t>, </a:t>
            </a:r>
          </a:p>
          <a:p>
            <a:r>
              <a:rPr lang="tr-TR" sz="2800" dirty="0"/>
              <a:t>Engeller dikkate alınarak, </a:t>
            </a:r>
          </a:p>
          <a:p>
            <a:r>
              <a:rPr lang="tr-TR" sz="2800" dirty="0"/>
              <a:t>Görüş seviyesine uygun </a:t>
            </a:r>
            <a:r>
              <a:rPr lang="tr-TR" sz="2800" b="1" dirty="0">
                <a:solidFill>
                  <a:srgbClr val="00B050"/>
                </a:solidFill>
              </a:rPr>
              <a:t>yükseklik ve konumda,</a:t>
            </a:r>
          </a:p>
          <a:p>
            <a:r>
              <a:rPr lang="tr-TR" sz="2800" dirty="0"/>
              <a:t>İyi aydınlatılmış,</a:t>
            </a:r>
          </a:p>
          <a:p>
            <a:r>
              <a:rPr lang="tr-TR" sz="2800" dirty="0"/>
              <a:t>Erişimi kolay  ve görünür bir şekilde </a:t>
            </a:r>
            <a:r>
              <a:rPr lang="tr-TR" sz="2800" b="1" dirty="0">
                <a:solidFill>
                  <a:srgbClr val="0070C0"/>
                </a:solidFill>
              </a:rPr>
              <a:t>yerleştirilecektir.</a:t>
            </a:r>
          </a:p>
          <a:p>
            <a:endParaRPr lang="tr-TR" dirty="0"/>
          </a:p>
        </p:txBody>
      </p:sp>
      <p:sp>
        <p:nvSpPr>
          <p:cNvPr id="6" name="5 5-Nokta Yıldız"/>
          <p:cNvSpPr/>
          <p:nvPr/>
        </p:nvSpPr>
        <p:spPr>
          <a:xfrm>
            <a:off x="7358082" y="2214554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7286644" y="4071942"/>
            <a:ext cx="914400" cy="9144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3464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Kullanım koşulları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204864"/>
            <a:ext cx="8352928" cy="4389120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>
                <a:solidFill>
                  <a:srgbClr val="00B050"/>
                </a:solidFill>
              </a:rPr>
              <a:t>İşaret levhasının </a:t>
            </a:r>
            <a:r>
              <a:rPr lang="tr-TR" sz="2800" b="1" dirty="0">
                <a:solidFill>
                  <a:srgbClr val="C00000"/>
                </a:solidFill>
              </a:rPr>
              <a:t>gösterdiği durum ortadan kalktığında</a:t>
            </a:r>
            <a:r>
              <a:rPr lang="tr-TR" sz="2800" dirty="0"/>
              <a:t>, </a:t>
            </a:r>
            <a:r>
              <a:rPr lang="tr-TR" sz="2800" b="1" dirty="0">
                <a:solidFill>
                  <a:srgbClr val="002060"/>
                </a:solidFill>
              </a:rPr>
              <a:t>işaret levhası da kaldırılacaktır.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79354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sz="2800" b="1" dirty="0">
                <a:solidFill>
                  <a:srgbClr val="FF0000"/>
                </a:solidFill>
              </a:rPr>
              <a:t>Kullanılacak İşaret Levhalarının </a:t>
            </a:r>
          </a:p>
          <a:p>
            <a:pPr algn="ctr">
              <a:buNone/>
            </a:pPr>
            <a:r>
              <a:rPr lang="tr-TR" sz="2800" b="1" dirty="0">
                <a:solidFill>
                  <a:srgbClr val="003399"/>
                </a:solidFill>
              </a:rPr>
              <a:t>    ÖZELLİKLERİ        </a:t>
            </a:r>
            <a:r>
              <a:rPr lang="tr-TR" sz="6000" b="1" dirty="0">
                <a:solidFill>
                  <a:srgbClr val="0070C0"/>
                </a:solidFill>
              </a:rPr>
              <a:t>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6324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764704"/>
            <a:ext cx="8604448" cy="5919936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003399"/>
                </a:solidFill>
              </a:rPr>
              <a:t>Kullanılacak işaret levhaları</a:t>
            </a:r>
          </a:p>
          <a:p>
            <a:r>
              <a:rPr lang="tr-TR" sz="3200" b="1" u="sng" dirty="0">
                <a:solidFill>
                  <a:srgbClr val="FF0000"/>
                </a:solidFill>
              </a:rPr>
              <a:t>Yasaklayıcı işaretler</a:t>
            </a:r>
            <a:endParaRPr lang="tr-TR" sz="3200" b="1" dirty="0">
              <a:solidFill>
                <a:srgbClr val="FF0000"/>
              </a:solidFill>
            </a:endParaRPr>
          </a:p>
          <a:p>
            <a:r>
              <a:rPr lang="tr-TR" b="1" dirty="0">
                <a:solidFill>
                  <a:srgbClr val="00B0F0"/>
                </a:solidFill>
              </a:rPr>
              <a:t>Temel nitelikler</a:t>
            </a:r>
          </a:p>
          <a:p>
            <a:r>
              <a:rPr lang="tr-TR" b="1" dirty="0">
                <a:solidFill>
                  <a:srgbClr val="FF0000"/>
                </a:solidFill>
              </a:rPr>
              <a:t>Daire biçiminde,</a:t>
            </a:r>
          </a:p>
          <a:p>
            <a:r>
              <a:rPr lang="tr-TR" dirty="0"/>
              <a:t>Beyaz zemin üzerine siyah </a:t>
            </a:r>
            <a:r>
              <a:rPr lang="tr-TR" dirty="0" err="1"/>
              <a:t>piktogram</a:t>
            </a:r>
            <a:r>
              <a:rPr lang="tr-TR" dirty="0"/>
              <a:t>, kırmızı çerçeve ve diyagonal çizgi (kırmızı kısımlar işaret alanının 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az % 35’ini </a:t>
            </a:r>
            <a:r>
              <a:rPr lang="tr-TR" dirty="0"/>
              <a:t>kapsayacaktır)</a:t>
            </a:r>
          </a:p>
          <a:p>
            <a:endParaRPr lang="tr-TR" dirty="0"/>
          </a:p>
        </p:txBody>
      </p:sp>
      <p:pic>
        <p:nvPicPr>
          <p:cNvPr id="3073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509120"/>
            <a:ext cx="1550316" cy="1550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Resim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30431" y="4653621"/>
            <a:ext cx="1291051" cy="126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Resim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92981" y="4437112"/>
            <a:ext cx="1800200" cy="1564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Dikdörtgen"/>
          <p:cNvSpPr/>
          <p:nvPr/>
        </p:nvSpPr>
        <p:spPr>
          <a:xfrm>
            <a:off x="251520" y="6093296"/>
            <a:ext cx="23762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Sigara İçilmez</a:t>
            </a:r>
          </a:p>
        </p:txBody>
      </p:sp>
      <p:sp>
        <p:nvSpPr>
          <p:cNvPr id="10" name="9 Dikdörtgen"/>
          <p:cNvSpPr/>
          <p:nvPr/>
        </p:nvSpPr>
        <p:spPr>
          <a:xfrm>
            <a:off x="2699792" y="5908629"/>
            <a:ext cx="34724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Sigara içmek ve açık alev kullanmak yasaktır</a:t>
            </a:r>
          </a:p>
        </p:txBody>
      </p:sp>
      <p:sp>
        <p:nvSpPr>
          <p:cNvPr id="11" name="10 Dikdörtgen"/>
          <p:cNvSpPr/>
          <p:nvPr/>
        </p:nvSpPr>
        <p:spPr>
          <a:xfrm flipH="1">
            <a:off x="6392981" y="6165304"/>
            <a:ext cx="23762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Yaya giremez</a:t>
            </a:r>
          </a:p>
        </p:txBody>
      </p:sp>
    </p:spTree>
    <p:extLst>
      <p:ext uri="{BB962C8B-B14F-4D97-AF65-F5344CB8AC3E}">
        <p14:creationId xmlns:p14="http://schemas.microsoft.com/office/powerpoint/2010/main" val="753872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2402434" y="4028916"/>
          <a:ext cx="4339132" cy="201930"/>
        </p:xfrm>
        <a:graphic>
          <a:graphicData uri="http://schemas.openxmlformats.org/drawingml/2006/table">
            <a:tbl>
              <a:tblPr/>
              <a:tblGrid>
                <a:gridCol w="1442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2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4035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573016"/>
            <a:ext cx="1440160" cy="1440160"/>
          </a:xfrm>
          <a:prstGeom prst="rect">
            <a:avLst/>
          </a:prstGeom>
          <a:noFill/>
        </p:spPr>
      </p:pic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3573016"/>
            <a:ext cx="1474465" cy="1296144"/>
          </a:xfrm>
          <a:prstGeom prst="rect">
            <a:avLst/>
          </a:prstGeom>
          <a:noFill/>
        </p:spPr>
      </p:pic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3573016"/>
            <a:ext cx="1433040" cy="1238729"/>
          </a:xfrm>
          <a:prstGeom prst="rect">
            <a:avLst/>
          </a:prstGeom>
          <a:noFill/>
        </p:spPr>
      </p:pic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179512" y="188640"/>
            <a:ext cx="723629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33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Uyarı işaretleri</a:t>
            </a:r>
          </a:p>
          <a:p>
            <a:pPr marL="0" marR="0" lvl="0" indent="3333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Temel nitelikler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Üçgen şeklinde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Sarı zemin üzerine siyah </a:t>
            </a:r>
            <a:r>
              <a:rPr kumimoji="0" lang="tr-T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piktogram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siyah çerçeve (sarı kısımlar işaret alanının </a:t>
            </a:r>
            <a:r>
              <a:rPr kumimoji="0" lang="tr-TR" sz="2800" b="1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az % 50’sini 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kapsayacaktır)</a:t>
            </a:r>
            <a:endParaRPr kumimoji="0" lang="tr-T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10 Tablo"/>
          <p:cNvGraphicFramePr>
            <a:graphicFrameLocks noGrp="1"/>
          </p:cNvGraphicFramePr>
          <p:nvPr/>
        </p:nvGraphicFramePr>
        <p:xfrm>
          <a:off x="-396553" y="5085184"/>
          <a:ext cx="8640961" cy="1116330"/>
        </p:xfrm>
        <a:graphic>
          <a:graphicData uri="http://schemas.openxmlformats.org/drawingml/2006/table">
            <a:tbl>
              <a:tblPr/>
              <a:tblGrid>
                <a:gridCol w="28732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4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3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20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 err="1">
                          <a:latin typeface="Times New Roman"/>
                          <a:ea typeface="Times New Roman"/>
                          <a:cs typeface="Times New Roman"/>
                        </a:rPr>
                        <a:t>Toksik</a:t>
                      </a: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 (Zehirli)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Patlayıcı madde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Parlayıcı madde veya yüksek ısı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 madde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0374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u="sng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Uyarı işaretleri</a:t>
            </a:r>
            <a:endParaRPr lang="tr-TR" dirty="0">
              <a:solidFill>
                <a:srgbClr val="FF0000"/>
              </a:solidFill>
            </a:endParaRPr>
          </a:p>
        </p:txBody>
      </p:sp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0" y="3933056"/>
          <a:ext cx="8748465" cy="749955"/>
        </p:xfrm>
        <a:graphic>
          <a:graphicData uri="http://schemas.openxmlformats.org/drawingml/2006/table">
            <a:tbl>
              <a:tblPr/>
              <a:tblGrid>
                <a:gridCol w="2909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0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9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1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Asılı yük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Radyoaktif madde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b="1" dirty="0">
                          <a:latin typeface="Times New Roman"/>
                          <a:ea typeface="Times New Roman"/>
                          <a:cs typeface="Times New Roman"/>
                        </a:rPr>
                        <a:t>      Aşındırıcı madde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3011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2410840"/>
            <a:ext cx="1656184" cy="1341638"/>
          </a:xfrm>
          <a:prstGeom prst="rect">
            <a:avLst/>
          </a:prstGeom>
          <a:noFill/>
        </p:spPr>
      </p:pic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2276872"/>
            <a:ext cx="1872208" cy="1475606"/>
          </a:xfrm>
          <a:prstGeom prst="rect">
            <a:avLst/>
          </a:prstGeom>
          <a:noFill/>
        </p:spPr>
      </p:pic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2492896"/>
            <a:ext cx="1772022" cy="14035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93368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343527"/>
              </p:ext>
            </p:extLst>
          </p:nvPr>
        </p:nvGraphicFramePr>
        <p:xfrm>
          <a:off x="0" y="5301206"/>
          <a:ext cx="8316416" cy="1556793"/>
        </p:xfrm>
        <a:graphic>
          <a:graphicData uri="http://schemas.openxmlformats.org/drawingml/2006/table">
            <a:tbl>
              <a:tblPr/>
              <a:tblGrid>
                <a:gridCol w="2776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6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24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800" dirty="0">
                          <a:latin typeface="Times New Roman"/>
                          <a:ea typeface="Times New Roman"/>
                          <a:cs typeface="Times New Roman"/>
                        </a:rPr>
                        <a:t>Gözlük kullan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800" dirty="0">
                          <a:latin typeface="Times New Roman"/>
                          <a:ea typeface="Times New Roman"/>
                          <a:cs typeface="Times New Roman"/>
                        </a:rPr>
                        <a:t>Baret tak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800" dirty="0">
                          <a:latin typeface="Times New Roman"/>
                          <a:ea typeface="Times New Roman"/>
                          <a:cs typeface="Times New Roman"/>
                        </a:rPr>
                        <a:t>     Eldiven giy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1987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417" y="4284893"/>
            <a:ext cx="2051670" cy="1835646"/>
          </a:xfrm>
          <a:prstGeom prst="rect">
            <a:avLst/>
          </a:prstGeom>
          <a:noFill/>
        </p:spPr>
      </p:pic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4327872"/>
            <a:ext cx="2088232" cy="1907654"/>
          </a:xfrm>
          <a:prstGeom prst="rect">
            <a:avLst/>
          </a:prstGeom>
          <a:noFill/>
        </p:spPr>
      </p:pic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2654" y="4293096"/>
            <a:ext cx="1872208" cy="1771393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323528" y="518483"/>
            <a:ext cx="6984776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66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sng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Emredici işaretler</a:t>
            </a:r>
          </a:p>
          <a:p>
            <a:pPr marL="0" marR="0" lvl="0" indent="666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Temel nitelikler</a:t>
            </a: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Daire biçiminde,</a:t>
            </a: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Mavi zemin üzerine beyaz </a:t>
            </a:r>
            <a:r>
              <a:rPr kumimoji="0" lang="tr-T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piktogram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(mavi kısımlar işaret alanının 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az %50’sini 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kapsayacaktır)</a:t>
            </a:r>
            <a:endParaRPr kumimoji="0" lang="tr-T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1679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1115616" y="5229200"/>
          <a:ext cx="6285537" cy="1080120"/>
        </p:xfrm>
        <a:graphic>
          <a:graphicData uri="http://schemas.openxmlformats.org/drawingml/2006/table">
            <a:tbl>
              <a:tblPr/>
              <a:tblGrid>
                <a:gridCol w="62855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80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  <a:cs typeface="Times New Roman"/>
                        </a:rPr>
                        <a:t>     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9941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4941168"/>
            <a:ext cx="1512168" cy="1371972"/>
          </a:xfrm>
          <a:prstGeom prst="rect">
            <a:avLst/>
          </a:prstGeom>
          <a:noFill/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4437112"/>
            <a:ext cx="1339974" cy="1299964"/>
          </a:xfrm>
          <a:prstGeom prst="rect">
            <a:avLst/>
          </a:prstGeom>
          <a:noFill/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5856" y="3501008"/>
            <a:ext cx="2376264" cy="1227956"/>
          </a:xfrm>
          <a:prstGeom prst="rect">
            <a:avLst/>
          </a:prstGeom>
          <a:noFill/>
        </p:spPr>
      </p:pic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5696" y="4437112"/>
            <a:ext cx="1152128" cy="1224136"/>
          </a:xfrm>
          <a:prstGeom prst="rect">
            <a:avLst/>
          </a:prstGeom>
          <a:noFill/>
        </p:spPr>
      </p:pic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5085184"/>
            <a:ext cx="1512168" cy="1299964"/>
          </a:xfrm>
          <a:prstGeom prst="rect">
            <a:avLst/>
          </a:prstGeom>
          <a:noFill/>
        </p:spPr>
      </p:pic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179512" y="188640"/>
            <a:ext cx="864096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333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Acil çıkış ve ilkyardım işaretleri</a:t>
            </a:r>
            <a:endParaRPr kumimoji="0" lang="tr-TR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rgbClr val="0033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Temel nitelikler</a:t>
            </a:r>
            <a:endParaRPr kumimoji="0" lang="tr-TR" sz="3200" b="0" i="0" u="none" strike="noStrike" cap="none" normalizeH="0" baseline="0" dirty="0">
              <a:ln>
                <a:noFill/>
              </a:ln>
              <a:solidFill>
                <a:srgbClr val="003399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tr-TR" sz="32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Dikdörtgen veya kare biçiminde</a:t>
            </a: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Yeşil zemin üzerine beyaz </a:t>
            </a:r>
            <a:r>
              <a:rPr kumimoji="0" lang="tr-TR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piktogram</a:t>
            </a: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(yeşil kısımlar işaret alanının </a:t>
            </a: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az %50’sini </a:t>
            </a:r>
            <a:r>
              <a:rPr kumimoji="0" 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kapsayacaktır)</a:t>
            </a:r>
            <a:endParaRPr kumimoji="0" 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2699792" y="5733256"/>
            <a:ext cx="54726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Acil çıkış ve kaçış yolu</a:t>
            </a:r>
          </a:p>
        </p:txBody>
      </p:sp>
    </p:spTree>
    <p:extLst>
      <p:ext uri="{BB962C8B-B14F-4D97-AF65-F5344CB8AC3E}">
        <p14:creationId xmlns:p14="http://schemas.microsoft.com/office/powerpoint/2010/main" val="30944427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1857356" y="3927949"/>
          <a:ext cx="5543797" cy="1373258"/>
        </p:xfrm>
        <a:graphic>
          <a:graphicData uri="http://schemas.openxmlformats.org/drawingml/2006/table">
            <a:tbl>
              <a:tblPr/>
              <a:tblGrid>
                <a:gridCol w="5543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6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6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3200" dirty="0">
                          <a:latin typeface="Times New Roman"/>
                          <a:ea typeface="Times New Roman"/>
                          <a:cs typeface="Times New Roman"/>
                        </a:rPr>
                        <a:t>Yönler (Yardımcı bilgi işareti)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8916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060848"/>
            <a:ext cx="1515988" cy="1515988"/>
          </a:xfrm>
          <a:prstGeom prst="rect">
            <a:avLst/>
          </a:prstGeom>
          <a:noFill/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2060848"/>
            <a:ext cx="1434455" cy="1650479"/>
          </a:xfrm>
          <a:prstGeom prst="rect">
            <a:avLst/>
          </a:prstGeom>
          <a:noFill/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060848"/>
            <a:ext cx="1515988" cy="1515988"/>
          </a:xfrm>
          <a:prstGeom prst="rect">
            <a:avLst/>
          </a:prstGeom>
          <a:noFill/>
        </p:spPr>
      </p:pic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2204864"/>
            <a:ext cx="1443980" cy="14439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03102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İçerik Yer Tutucusu"/>
          <p:cNvGraphicFramePr>
            <a:graphicFrameLocks noGrp="1"/>
          </p:cNvGraphicFramePr>
          <p:nvPr>
            <p:ph idx="1"/>
          </p:nvPr>
        </p:nvGraphicFramePr>
        <p:xfrm>
          <a:off x="827584" y="5085184"/>
          <a:ext cx="7776864" cy="1611969"/>
        </p:xfrm>
        <a:graphic>
          <a:graphicData uri="http://schemas.openxmlformats.org/drawingml/2006/table">
            <a:tbl>
              <a:tblPr/>
              <a:tblGrid>
                <a:gridCol w="1937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0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07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76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2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5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/>
                          <a:ea typeface="Times New Roman"/>
                          <a:cs typeface="Times New Roman"/>
                        </a:rPr>
                        <a:t>Yangın Hortumu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/>
                          <a:ea typeface="Times New Roman"/>
                          <a:cs typeface="Times New Roman"/>
                        </a:rPr>
                        <a:t>Yangın Merdiveni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/>
                          <a:ea typeface="Times New Roman"/>
                          <a:cs typeface="Times New Roman"/>
                        </a:rPr>
                        <a:t>Yangın Söndürme Cihazı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400" dirty="0">
                          <a:latin typeface="Times New Roman"/>
                          <a:ea typeface="Times New Roman"/>
                          <a:cs typeface="Times New Roman"/>
                        </a:rPr>
                        <a:t>Acil Yangın Telefonu</a:t>
                      </a: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8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005064"/>
            <a:ext cx="2308076" cy="1515988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861048"/>
            <a:ext cx="1512168" cy="1587996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3717032"/>
            <a:ext cx="1584176" cy="1660004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3861048"/>
            <a:ext cx="1944216" cy="1368152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39552" y="608489"/>
            <a:ext cx="835292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333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sng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tr-TR" sz="2800" b="0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Yangınla mücadele işaretleri</a:t>
            </a:r>
            <a:endParaRPr kumimoji="0" lang="tr-TR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Temel nitelikler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Dikdörtgen veya kare biçiminde,</a:t>
            </a:r>
            <a:endParaRPr kumimoji="0" lang="tr-TR" sz="28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Kırmızı zemin üzerine beyaz </a:t>
            </a:r>
            <a:r>
              <a:rPr kumimoji="0" lang="tr-TR" sz="2800" b="0" i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piktogram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(kırmızı kısımlar işaret alanının 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az % 50’sini </a:t>
            </a:r>
            <a:r>
              <a:rPr kumimoji="0" lang="tr-TR" sz="2800" b="0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kapsayacaktır)</a:t>
            </a:r>
            <a:endParaRPr kumimoji="0" lang="tr-TR" sz="2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666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576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600" b="1" dirty="0"/>
              <a:t>TANIMLAR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268760"/>
            <a:ext cx="5940152" cy="5184576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</a:rPr>
              <a:t>Sağlık ve güvenlik işaretleri: </a:t>
            </a:r>
          </a:p>
          <a:p>
            <a:pPr>
              <a:buNone/>
            </a:pPr>
            <a:endParaRPr lang="tr-TR" sz="28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sz="2800" dirty="0"/>
              <a:t>   Özel bir nesne, faaliyet veya durumu işaret eden </a:t>
            </a:r>
            <a:r>
              <a:rPr lang="tr-TR" sz="2800" b="1" dirty="0">
                <a:solidFill>
                  <a:srgbClr val="7030A0"/>
                </a:solidFill>
              </a:rPr>
              <a:t>levha, renk, sesli veya ışıklı sinyal, sözlü iletişim ya da el-kol işareti </a:t>
            </a:r>
            <a:r>
              <a:rPr lang="tr-TR" sz="2800" dirty="0"/>
              <a:t>yoluyla </a:t>
            </a:r>
            <a:r>
              <a:rPr lang="tr-TR" sz="2800" b="1" dirty="0">
                <a:solidFill>
                  <a:srgbClr val="C00000"/>
                </a:solidFill>
              </a:rPr>
              <a:t>iş sağlığı ve güvenliği hakkında bilgi ya da talimat veren veya tehlikelere karşı uyaran işaretleri,</a:t>
            </a:r>
          </a:p>
          <a:p>
            <a:endParaRPr lang="tr-TR" dirty="0"/>
          </a:p>
        </p:txBody>
      </p:sp>
      <p:pic>
        <p:nvPicPr>
          <p:cNvPr id="138242" name="Picture 2" descr="http://www.yetishukuk.com/admin/gundemden/images%5b1378884577%5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1412776"/>
            <a:ext cx="2627784" cy="48245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6922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23528" y="629980"/>
            <a:ext cx="8640960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333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endParaRPr kumimoji="0" lang="tr-T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333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</a:t>
            </a:r>
            <a:r>
              <a:rPr kumimoji="0" lang="tr-T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Engeller ve tehlikeli yerlerde kullanılan işaretler</a:t>
            </a:r>
            <a:endParaRPr kumimoji="0" lang="tr-TR" sz="24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333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Engellere çarpma, düşme ya da nesnelerin düşme tehlikesinin bulunduğu yerler ile işletme tesisleri içinde çalışanların çalışmaları esnasında dolaştıkları bölgeler, </a:t>
            </a:r>
            <a:r>
              <a:rPr kumimoji="0" lang="tr-TR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birbirini takip eden sarı ve siyah ya da kırmızı ve beyaz renk şeritleriyle işaretlenir</a:t>
            </a:r>
            <a:r>
              <a:rPr kumimoji="0" 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333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Sarı–siyah ya da kırmızı–beyaz şeritler yaklaşık olarak </a:t>
            </a:r>
            <a:r>
              <a:rPr kumimoji="0" lang="tr-TR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45 derece açıyla ve aynı büyüklükte </a:t>
            </a:r>
            <a:r>
              <a:rPr kumimoji="0" lang="tr-T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boyanır.</a:t>
            </a:r>
            <a:endParaRPr kumimoji="0" lang="tr-T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333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Örnek</a:t>
            </a:r>
            <a:endParaRPr kumimoji="0" lang="tr-TR" sz="2400" b="1" i="0" u="none" strike="noStrike" cap="none" normalizeH="0" baseline="0" dirty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9153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941168"/>
            <a:ext cx="8463314" cy="14382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607900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800" dirty="0">
                <a:solidFill>
                  <a:schemeClr val="accent1">
                    <a:lumMod val="75000"/>
                  </a:schemeClr>
                </a:solidFill>
              </a:rPr>
              <a:t>TEŞEKKÜRLER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C1BA56-C6C8-476C-8919-8160D8339042}" type="slidenum">
              <a:rPr lang="tr-TR" altLang="en-US" smtClean="0"/>
              <a:pPr>
                <a:defRPr/>
              </a:pPr>
              <a:t>31</a:t>
            </a:fld>
            <a:endParaRPr lang="tr-TR" altLang="en-US"/>
          </a:p>
        </p:txBody>
      </p:sp>
      <p:pic>
        <p:nvPicPr>
          <p:cNvPr id="450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8534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80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908720"/>
            <a:ext cx="828092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dirty="0">
                <a:solidFill>
                  <a:srgbClr val="0070C0"/>
                </a:solidFill>
              </a:rPr>
              <a:t>  </a:t>
            </a:r>
            <a:r>
              <a:rPr lang="tr-TR" sz="3200" b="1" dirty="0">
                <a:solidFill>
                  <a:srgbClr val="0070C0"/>
                </a:solidFill>
              </a:rPr>
              <a:t>TANIMLAR</a:t>
            </a:r>
          </a:p>
          <a:p>
            <a:endParaRPr lang="tr-TR" dirty="0"/>
          </a:p>
          <a:p>
            <a:r>
              <a:rPr lang="tr-TR" sz="2800" b="1" dirty="0">
                <a:solidFill>
                  <a:srgbClr val="FF0000"/>
                </a:solidFill>
              </a:rPr>
              <a:t>Acil çıkış ve ilk yardım işaretleri:</a:t>
            </a:r>
            <a:r>
              <a:rPr lang="tr-TR" sz="2800" b="1" dirty="0">
                <a:solidFill>
                  <a:srgbClr val="00B050"/>
                </a:solidFill>
              </a:rPr>
              <a:t> </a:t>
            </a:r>
            <a:r>
              <a:rPr lang="tr-TR" sz="2800" dirty="0"/>
              <a:t>Acil çıkış yolları, ilkyardım veya kurtarma ile ilgili bilgi veren işaretler</a:t>
            </a:r>
          </a:p>
          <a:p>
            <a:endParaRPr lang="tr-TR" sz="2800" dirty="0"/>
          </a:p>
          <a:p>
            <a:endParaRPr lang="tr-TR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3939930"/>
            <a:ext cx="2808312" cy="2327737"/>
          </a:xfrm>
          <a:prstGeom prst="rect">
            <a:avLst/>
          </a:prstGeom>
          <a:noFill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933056"/>
            <a:ext cx="2880320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541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15616" y="0"/>
            <a:ext cx="8229600" cy="1143000"/>
          </a:xfrm>
        </p:spPr>
        <p:txBody>
          <a:bodyPr/>
          <a:lstStyle/>
          <a:p>
            <a:r>
              <a:rPr lang="tr-TR" dirty="0"/>
              <a:t>TANIMLAR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285860"/>
            <a:ext cx="8388424" cy="4824426"/>
          </a:xfrm>
        </p:spPr>
        <p:txBody>
          <a:bodyPr>
            <a:normAutofit/>
          </a:bodyPr>
          <a:lstStyle/>
          <a:p>
            <a:pPr algn="just"/>
            <a:r>
              <a:rPr lang="tr-TR" sz="2800" b="1" dirty="0">
                <a:solidFill>
                  <a:srgbClr val="FF0000"/>
                </a:solidFill>
              </a:rPr>
              <a:t>El işareti: </a:t>
            </a:r>
            <a:r>
              <a:rPr lang="tr-TR" sz="2800" b="1" dirty="0"/>
              <a:t>Çalışanlar için tehlike oluşturabilecek </a:t>
            </a:r>
            <a:r>
              <a:rPr lang="tr-TR" sz="2800" dirty="0"/>
              <a:t>manevra yapan operatörleri yönlendirmek üzere </a:t>
            </a:r>
            <a:r>
              <a:rPr lang="tr-TR" sz="2800" b="1" dirty="0"/>
              <a:t>ellerin ve/veya kolların önceden anlamları belirlenmiş hareket ve/veya pozisyonlarını, </a:t>
            </a:r>
            <a:r>
              <a:rPr lang="tr-TR" sz="2800" dirty="0"/>
              <a:t>ifade eder.</a:t>
            </a:r>
          </a:p>
          <a:p>
            <a:endParaRPr lang="tr-TR" dirty="0"/>
          </a:p>
        </p:txBody>
      </p:sp>
      <p:pic>
        <p:nvPicPr>
          <p:cNvPr id="7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337150"/>
            <a:ext cx="2139721" cy="2520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9276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76672"/>
            <a:ext cx="8229600" cy="1143000"/>
          </a:xfrm>
        </p:spPr>
        <p:txBody>
          <a:bodyPr/>
          <a:lstStyle/>
          <a:p>
            <a:r>
              <a:rPr lang="tr-TR" dirty="0"/>
              <a:t>TANIMLAR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935480"/>
            <a:ext cx="8102134" cy="4389120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Emredici işaret</a:t>
            </a:r>
            <a:r>
              <a:rPr lang="tr-TR" sz="2800" dirty="0">
                <a:solidFill>
                  <a:srgbClr val="FF0000"/>
                </a:solidFill>
              </a:rPr>
              <a:t>: </a:t>
            </a:r>
          </a:p>
          <a:p>
            <a:r>
              <a:rPr lang="tr-TR" sz="2800" dirty="0"/>
              <a:t>Uyulması zorunlu bir davranışı belirleyen işaret</a:t>
            </a:r>
          </a:p>
          <a:p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717032"/>
            <a:ext cx="2364728" cy="2160240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2071670" y="5857892"/>
            <a:ext cx="36889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dirty="0">
                <a:latin typeface="Times New Roman"/>
                <a:ea typeface="Times New Roman"/>
                <a:cs typeface="Times New Roman"/>
              </a:rPr>
              <a:t>Baret tak</a:t>
            </a:r>
          </a:p>
        </p:txBody>
      </p:sp>
    </p:spTree>
    <p:extLst>
      <p:ext uri="{BB962C8B-B14F-4D97-AF65-F5344CB8AC3E}">
        <p14:creationId xmlns:p14="http://schemas.microsoft.com/office/powerpoint/2010/main" val="1462320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/>
              <a:t>TANIMLAR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556792"/>
            <a:ext cx="7686700" cy="4389120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Işıklı işaret:</a:t>
            </a:r>
          </a:p>
          <a:p>
            <a:pPr>
              <a:buNone/>
            </a:pPr>
            <a:r>
              <a:rPr lang="tr-TR" sz="2800" b="1" dirty="0">
                <a:solidFill>
                  <a:srgbClr val="FF0000"/>
                </a:solidFill>
              </a:rPr>
              <a:t>    </a:t>
            </a:r>
            <a:r>
              <a:rPr lang="tr-TR" sz="2800" dirty="0"/>
              <a:t>Saydam veya yarı saydam malzemeden yapılmış, </a:t>
            </a:r>
            <a:r>
              <a:rPr lang="tr-TR" sz="2800" b="1" dirty="0">
                <a:solidFill>
                  <a:srgbClr val="7030A0"/>
                </a:solidFill>
              </a:rPr>
              <a:t>içeriden veya arkadan aydınlatılarak ışıklı bir yüzey görünümü verilmiş</a:t>
            </a:r>
            <a:r>
              <a:rPr lang="tr-TR" sz="2800" dirty="0"/>
              <a:t> işaret düzeneği,</a:t>
            </a:r>
          </a:p>
          <a:p>
            <a:endParaRPr lang="tr-TR" dirty="0"/>
          </a:p>
        </p:txBody>
      </p:sp>
      <p:pic>
        <p:nvPicPr>
          <p:cNvPr id="142340" name="Picture 4" descr="https://encrypted-tbn0.gstatic.com/images?q=tbn:ANd9GcSkQWr_n1vu81HAw4khOKGP4KaSLq-NJAFuXCF72CSzHZSLAn7Wzlemn_a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293096"/>
            <a:ext cx="2304257" cy="2254200"/>
          </a:xfrm>
          <a:prstGeom prst="rect">
            <a:avLst/>
          </a:prstGeom>
          <a:noFill/>
        </p:spPr>
      </p:pic>
      <p:pic>
        <p:nvPicPr>
          <p:cNvPr id="142342" name="Picture 6" descr="http://t1.gstatic.com/images?q=tbn:ANd9GcQ0PXkF2-S_I6jykMN8GQeaWObkdbRAZunRMi-06XGGrIzPEK9pv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4149080"/>
            <a:ext cx="2448272" cy="2376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16314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14348" y="0"/>
            <a:ext cx="7515252" cy="1143000"/>
          </a:xfrm>
        </p:spPr>
        <p:txBody>
          <a:bodyPr>
            <a:normAutofit/>
          </a:bodyPr>
          <a:lstStyle/>
          <a:p>
            <a:r>
              <a:rPr lang="tr-TR" sz="3600" b="1" dirty="0"/>
              <a:t>TANIMLAR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428736"/>
            <a:ext cx="8390736" cy="4389120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İşaret levhası:</a:t>
            </a:r>
          </a:p>
          <a:p>
            <a:pPr>
              <a:buNone/>
            </a:pPr>
            <a:r>
              <a:rPr lang="tr-TR" sz="2800" b="1" dirty="0">
                <a:solidFill>
                  <a:srgbClr val="0070C0"/>
                </a:solidFill>
              </a:rPr>
              <a:t> </a:t>
            </a:r>
            <a:r>
              <a:rPr lang="tr-TR" sz="2800" b="1" dirty="0">
                <a:solidFill>
                  <a:srgbClr val="7030A0"/>
                </a:solidFill>
              </a:rPr>
              <a:t>Geometrik bir şekil, renkler  ve bir sembol  veya  </a:t>
            </a:r>
            <a:r>
              <a:rPr lang="tr-TR" sz="2800" b="1" dirty="0" err="1">
                <a:solidFill>
                  <a:srgbClr val="7030A0"/>
                </a:solidFill>
              </a:rPr>
              <a:t>piktogramın</a:t>
            </a:r>
            <a:r>
              <a:rPr lang="tr-TR" sz="2800" b="1" dirty="0">
                <a:solidFill>
                  <a:srgbClr val="7030A0"/>
                </a:solidFill>
              </a:rPr>
              <a:t>  kombinasyonu</a:t>
            </a:r>
          </a:p>
          <a:p>
            <a:pPr>
              <a:buNone/>
            </a:pPr>
            <a:r>
              <a:rPr lang="tr-TR" sz="2800" b="1" dirty="0">
                <a:solidFill>
                  <a:srgbClr val="7030A0"/>
                </a:solidFill>
              </a:rPr>
              <a:t>  </a:t>
            </a:r>
            <a:r>
              <a:rPr lang="tr-TR" sz="2800" dirty="0"/>
              <a:t> </a:t>
            </a:r>
            <a:r>
              <a:rPr lang="tr-TR" sz="2800" b="1" dirty="0"/>
              <a:t>ile özel bilgi ileten ve yeterli aydınlatma ile görülebilir hale getirilmiş levha</a:t>
            </a:r>
          </a:p>
          <a:p>
            <a:endParaRPr lang="tr-TR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4221088"/>
            <a:ext cx="2592288" cy="1793817"/>
          </a:xfrm>
          <a:prstGeom prst="rect">
            <a:avLst/>
          </a:prstGeom>
          <a:noFill/>
        </p:spPr>
      </p:pic>
      <p:sp>
        <p:nvSpPr>
          <p:cNvPr id="7" name="6 Dikdörtgen"/>
          <p:cNvSpPr/>
          <p:nvPr/>
        </p:nvSpPr>
        <p:spPr>
          <a:xfrm>
            <a:off x="3131840" y="6093296"/>
            <a:ext cx="32147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dirty="0">
                <a:latin typeface="Times New Roman"/>
                <a:ea typeface="Times New Roman"/>
                <a:cs typeface="Times New Roman"/>
              </a:rPr>
              <a:t>Radyoaktif madde</a:t>
            </a:r>
          </a:p>
        </p:txBody>
      </p:sp>
    </p:spTree>
    <p:extLst>
      <p:ext uri="{BB962C8B-B14F-4D97-AF65-F5344CB8AC3E}">
        <p14:creationId xmlns:p14="http://schemas.microsoft.com/office/powerpoint/2010/main" val="3802536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/>
          <a:lstStyle/>
          <a:p>
            <a:r>
              <a:rPr lang="tr-TR" dirty="0"/>
              <a:t>TANIMLAR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946176"/>
            <a:ext cx="8064896" cy="4911824"/>
          </a:xfrm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Sesli sinyal: </a:t>
            </a:r>
          </a:p>
          <a:p>
            <a:pPr>
              <a:buNone/>
            </a:pPr>
            <a:r>
              <a:rPr lang="tr-TR" sz="2800" b="1" dirty="0">
                <a:solidFill>
                  <a:srgbClr val="00B050"/>
                </a:solidFill>
              </a:rPr>
              <a:t>    İnsan sesi ya da yapay insan sesi kullanmaksızın</a:t>
            </a:r>
            <a:r>
              <a:rPr lang="tr-TR" sz="2800" dirty="0"/>
              <a:t>, özel amaçla yapılmış bir düzenekten çıkan ve yayılan kodlanmış ses sinyali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6574339"/>
      </p:ext>
    </p:extLst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2375</TotalTime>
  <Words>874</Words>
  <Application>Microsoft Office PowerPoint</Application>
  <PresentationFormat>Ekran Gösterisi (4:3)</PresentationFormat>
  <Paragraphs>144</Paragraphs>
  <Slides>31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Wingdings</vt:lpstr>
      <vt:lpstr>Network</vt:lpstr>
      <vt:lpstr>PowerPoint Sunusu</vt:lpstr>
      <vt:lpstr>Genel yükümlülük </vt:lpstr>
      <vt:lpstr>TANIMLAR</vt:lpstr>
      <vt:lpstr>PowerPoint Sunusu</vt:lpstr>
      <vt:lpstr>TANIMLAR</vt:lpstr>
      <vt:lpstr>TANIMLAR</vt:lpstr>
      <vt:lpstr>TANIMLAR</vt:lpstr>
      <vt:lpstr>TANIMLAR</vt:lpstr>
      <vt:lpstr>TANIMLAR</vt:lpstr>
      <vt:lpstr>TANIMLAR</vt:lpstr>
      <vt:lpstr>TANIMLAR</vt:lpstr>
      <vt:lpstr>İşaret çeşitleri </vt:lpstr>
      <vt:lpstr>İşaret çeşitleri </vt:lpstr>
      <vt:lpstr>PowerPoint Sunusu</vt:lpstr>
      <vt:lpstr>PowerPoint Sunusu</vt:lpstr>
      <vt:lpstr>PowerPoint Sunusu</vt:lpstr>
      <vt:lpstr>PowerPoint Sunusu</vt:lpstr>
      <vt:lpstr>İŞYERİNDE KULLANILAN SAĞLIK VE GÜVENLİK İŞARETLERİ İLE İLGİLİ ASGARİ GENEL GEREKLER </vt:lpstr>
      <vt:lpstr> İŞARET LEVHALARIYLA İLGİLİ ASGARİ GEREKLER </vt:lpstr>
      <vt:lpstr>Kullanım koşulları </vt:lpstr>
      <vt:lpstr>Kullanım koşulları </vt:lpstr>
      <vt:lpstr>PowerPoint Sunusu</vt:lpstr>
      <vt:lpstr>PowerPoint Sunusu</vt:lpstr>
      <vt:lpstr>PowerPoint Sunusu</vt:lpstr>
      <vt:lpstr>Uyarı işaretleri</vt:lpstr>
      <vt:lpstr>PowerPoint Sunusu</vt:lpstr>
      <vt:lpstr>PowerPoint Sunusu</vt:lpstr>
      <vt:lpstr>PowerPoint Sunusu</vt:lpstr>
      <vt:lpstr>PowerPoint Sunusu</vt:lpstr>
      <vt:lpstr>PowerPoint Sunusu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şeref</dc:creator>
  <cp:lastModifiedBy>Ayse Tazegul</cp:lastModifiedBy>
  <cp:revision>102</cp:revision>
  <cp:lastPrinted>1601-01-01T00:00:00Z</cp:lastPrinted>
  <dcterms:created xsi:type="dcterms:W3CDTF">2010-02-02T22:08:07Z</dcterms:created>
  <dcterms:modified xsi:type="dcterms:W3CDTF">2025-12-14T18:59:00Z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