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73" r:id="rId7"/>
    <p:sldId id="261" r:id="rId8"/>
    <p:sldId id="263" r:id="rId9"/>
    <p:sldId id="264" r:id="rId10"/>
    <p:sldId id="265" r:id="rId11"/>
    <p:sldId id="266" r:id="rId12"/>
    <p:sldId id="267" r:id="rId13"/>
    <p:sldId id="268" r:id="rId14"/>
    <p:sldId id="277" r:id="rId15"/>
    <p:sldId id="278" r:id="rId16"/>
    <p:sldId id="279" r:id="rId17"/>
    <p:sldId id="284" r:id="rId18"/>
    <p:sldId id="269" r:id="rId19"/>
    <p:sldId id="270" r:id="rId20"/>
    <p:sldId id="271" r:id="rId21"/>
    <p:sldId id="272" r:id="rId22"/>
    <p:sldId id="274" r:id="rId23"/>
    <p:sldId id="285" r:id="rId24"/>
    <p:sldId id="286"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5.11.2025</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5.11.2025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5.11.2025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5.11.2025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5.11.2025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5.11.2025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5.11.2025</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D9F75050-0E15-4C5B-92B0-66D068882F1F}" type="datetimeFigureOut">
              <a:rPr lang="tr-TR" smtClean="0"/>
              <a:pPr/>
              <a:t>5.11.2025</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D9F75050-0E15-4C5B-92B0-66D068882F1F}" type="datetimeFigureOut">
              <a:rPr lang="tr-TR" smtClean="0"/>
              <a:pPr/>
              <a:t>5.11.2025</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D9F75050-0E15-4C5B-92B0-66D068882F1F}" type="datetimeFigureOut">
              <a:rPr lang="tr-TR" smtClean="0"/>
              <a:pPr/>
              <a:t>5.11.2025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5.11.2025</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5.11.2025</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Su ve Hava Yönetimi </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smtClean="0"/>
              <a:t>Karadeniz kıyılarında 150 </a:t>
            </a:r>
            <a:r>
              <a:rPr lang="tr-TR" dirty="0" err="1" smtClean="0"/>
              <a:t>mm’lere</a:t>
            </a:r>
            <a:r>
              <a:rPr lang="tr-TR" dirty="0" smtClean="0"/>
              <a:t> varan yağış artışı öngörülmekte.</a:t>
            </a:r>
          </a:p>
          <a:p>
            <a:r>
              <a:rPr lang="tr-TR" dirty="0" smtClean="0"/>
              <a:t>Yağış azalmaları en fazla kış mevsiminde olacak. </a:t>
            </a:r>
          </a:p>
          <a:p>
            <a:r>
              <a:rPr lang="tr-TR" dirty="0" smtClean="0"/>
              <a:t>Toplam kar örtüsünde azalmalar yaşanacak. Artan sıcaklıklara paralel olarak kar daha çabuk erime fazına geçecek, bu da bahar aylarının sonlarında ve yaz aylarında su stresini artıracaktır.</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 Sıcak hava dalgalarındaki hızlı artış ile orman yangınları riski artacaktır.</a:t>
            </a:r>
          </a:p>
          <a:p>
            <a:pPr>
              <a:buNone/>
            </a:pPr>
            <a:r>
              <a:rPr lang="tr-TR" dirty="0" smtClean="0"/>
              <a:t>• Ülkemizin doğusu ve güneydoğusunda sıcak hava dalgası beklenen gün sayısı, yüzyıl sonunda yılda 200 günlere ulaşacağı ön görülmektedir..</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Şehirlerde içme ve kullanma suyu şebekelerinin doğru yönetilememesi, </a:t>
            </a:r>
          </a:p>
          <a:p>
            <a:r>
              <a:rPr lang="tr-TR" dirty="0" smtClean="0"/>
              <a:t>İçme ve kullanma suyu şebekelerinin çoğunun ömrünü tamamlamış olması, </a:t>
            </a:r>
          </a:p>
          <a:p>
            <a:r>
              <a:rPr lang="tr-TR" dirty="0" smtClean="0"/>
              <a:t>Yetersiz ve düzensiz bakım onarım yapılması,  Şebekelerde yüksek basınçların olması</a:t>
            </a:r>
            <a:endParaRPr lang="tr-TR" dirty="0"/>
          </a:p>
        </p:txBody>
      </p:sp>
      <p:sp>
        <p:nvSpPr>
          <p:cNvPr id="2" name="1 Başlık"/>
          <p:cNvSpPr>
            <a:spLocks noGrp="1"/>
          </p:cNvSpPr>
          <p:nvPr>
            <p:ph type="title"/>
          </p:nvPr>
        </p:nvSpPr>
        <p:spPr/>
        <p:txBody>
          <a:bodyPr>
            <a:normAutofit fontScale="90000"/>
          </a:bodyPr>
          <a:lstStyle/>
          <a:p>
            <a:r>
              <a:rPr lang="tr-TR" dirty="0" smtClean="0"/>
              <a:t>Türkiye’de Su Kayıplarının Ana Nedenleri</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İllegal kullanımların olması,</a:t>
            </a:r>
          </a:p>
          <a:p>
            <a:r>
              <a:rPr lang="tr-TR" dirty="0" smtClean="0"/>
              <a:t>Hatalı ölçümlerin yapılması, </a:t>
            </a:r>
          </a:p>
          <a:p>
            <a:r>
              <a:rPr lang="tr-TR" dirty="0" smtClean="0"/>
              <a:t>Diğer altyapı çalışmaları nedeniyle sorunların oluşması,</a:t>
            </a:r>
          </a:p>
          <a:p>
            <a:r>
              <a:rPr lang="tr-TR" dirty="0" smtClean="0"/>
              <a:t>Yeterli deneyime sahip olmayan teknik personellerin olması, </a:t>
            </a:r>
          </a:p>
          <a:p>
            <a:r>
              <a:rPr lang="tr-TR" dirty="0" smtClean="0"/>
              <a:t>Finansal zorluklar yaşanması.</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b="1" dirty="0" smtClean="0">
                <a:latin typeface="Times New Roman" pitchFamily="18" charset="0"/>
                <a:cs typeface="Times New Roman" pitchFamily="18" charset="0"/>
              </a:rPr>
              <a:t>Havanın Tanımı</a:t>
            </a:r>
          </a:p>
          <a:p>
            <a:pPr marL="285750" indent="-285750">
              <a:lnSpc>
                <a:spcPct val="150000"/>
              </a:lnSpc>
            </a:pPr>
            <a:r>
              <a:rPr lang="tr-TR" dirty="0" smtClean="0">
                <a:latin typeface="Times New Roman" pitchFamily="18" charset="0"/>
                <a:cs typeface="Times New Roman" pitchFamily="18" charset="0"/>
              </a:rPr>
              <a:t>Hava, yerkürenin etrafını saran atmosferi meydana getiren, normal şartlarda bileşimi %78 azot, %21 oksijen ve %1’de diğer gazlardan oluşan, canlı cansız varlıklara zarar vermeyen doğal bir kaynaktır. </a:t>
            </a:r>
          </a:p>
        </p:txBody>
      </p:sp>
      <p:sp>
        <p:nvSpPr>
          <p:cNvPr id="2" name="1 Başlık"/>
          <p:cNvSpPr>
            <a:spLocks noGrp="1"/>
          </p:cNvSpPr>
          <p:nvPr>
            <p:ph type="title"/>
          </p:nvPr>
        </p:nvSpPr>
        <p:spPr/>
        <p:txBody>
          <a:bodyPr/>
          <a:lstStyle/>
          <a:p>
            <a:r>
              <a:rPr lang="tr-TR" dirty="0" smtClean="0"/>
              <a:t>Hava Yönetimi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r>
              <a:rPr lang="tr-TR" dirty="0" smtClean="0">
                <a:latin typeface="Times New Roman" panose="02020603050405020304" pitchFamily="18" charset="0"/>
                <a:cs typeface="Times New Roman" panose="02020603050405020304" pitchFamily="18" charset="0"/>
              </a:rPr>
              <a:t>Hava kirliliğinin kaynaklarını üç sınıfa ayırabiliriz.</a:t>
            </a:r>
          </a:p>
          <a:p>
            <a:endParaRPr lang="tr-TR" dirty="0" smtClean="0">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Nokta kaynak</a:t>
            </a:r>
          </a:p>
          <a:p>
            <a:endParaRPr lang="tr-TR" b="1"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Büyük emisyon kaynakları, endüstri kuruluşları</a:t>
            </a:r>
          </a:p>
          <a:p>
            <a:endParaRPr lang="tr-TR" dirty="0" smtClean="0">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Çizgi kaynak</a:t>
            </a:r>
          </a:p>
          <a:p>
            <a:endParaRPr lang="tr-TR" b="1"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Karayollarında araçlardan kaynaklanan emisyonlardır.</a:t>
            </a:r>
          </a:p>
          <a:p>
            <a:endParaRPr lang="tr-TR" dirty="0" smtClean="0">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Alan kaynak</a:t>
            </a:r>
          </a:p>
          <a:p>
            <a:endParaRPr lang="tr-TR" b="1"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Meskun alanlar</a:t>
            </a:r>
            <a:endParaRPr lang="tr-TR" dirty="0"/>
          </a:p>
        </p:txBody>
      </p:sp>
      <p:sp>
        <p:nvSpPr>
          <p:cNvPr id="2" name="1 Başlık"/>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Hava kirliliğinin kaynakları</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b="1" dirty="0" smtClean="0">
                <a:latin typeface="Times New Roman" pitchFamily="18" charset="0"/>
                <a:cs typeface="Times New Roman" pitchFamily="18" charset="0"/>
              </a:rPr>
              <a:t>1.3.Hava Kirliliğinin Sebepleri</a:t>
            </a:r>
          </a:p>
          <a:p>
            <a:endParaRPr lang="tr-TR" dirty="0" smtClean="0">
              <a:latin typeface="Times New Roman" pitchFamily="18" charset="0"/>
              <a:cs typeface="Times New Roman" pitchFamily="18" charset="0"/>
            </a:endParaRPr>
          </a:p>
          <a:p>
            <a:pPr marL="285750" indent="-285750"/>
            <a:r>
              <a:rPr lang="tr-TR" dirty="0" smtClean="0">
                <a:latin typeface="Times New Roman" pitchFamily="18" charset="0"/>
                <a:cs typeface="Times New Roman" pitchFamily="18" charset="0"/>
              </a:rPr>
              <a:t>Türkiye’de hızlı sanayileşme ve şehirleşme hareketleri, Cumhuriyet devrinde kendini daha belirgin olarak hissettirmeye başlamış, bilhassa da 1950’lerden sonra </a:t>
            </a:r>
            <a:r>
              <a:rPr lang="tr-TR" b="1" dirty="0" smtClean="0">
                <a:latin typeface="Times New Roman" pitchFamily="18" charset="0"/>
                <a:cs typeface="Times New Roman" pitchFamily="18" charset="0"/>
              </a:rPr>
              <a:t>sanayileşme, şehirleşme ve hızlı nüfus artışı, köyden şehre göç, çarpık şehirleşme </a:t>
            </a:r>
            <a:r>
              <a:rPr lang="tr-TR" dirty="0" smtClean="0">
                <a:latin typeface="Times New Roman" pitchFamily="18" charset="0"/>
                <a:cs typeface="Times New Roman" pitchFamily="18" charset="0"/>
              </a:rPr>
              <a:t>gözle görülür olumsuzluğu beraberinde getirmiştir. Bütün bu zincirleme olayların sonucunda ise, çevrede bozulmalar başlamıştır. </a:t>
            </a:r>
          </a:p>
          <a:p>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57224" y="117693"/>
            <a:ext cx="7708028" cy="5078313"/>
          </a:xfrm>
          <a:prstGeom prst="rect">
            <a:avLst/>
          </a:prstGeom>
        </p:spPr>
        <p:txBody>
          <a:bodyPr wrap="square">
            <a:spAutoFit/>
          </a:bodyPr>
          <a:lstStyle/>
          <a:p>
            <a:r>
              <a:rPr lang="tr-TR" b="1" dirty="0" smtClean="0">
                <a:latin typeface="Times New Roman" pitchFamily="18" charset="0"/>
                <a:cs typeface="Times New Roman" pitchFamily="18" charset="0"/>
              </a:rPr>
              <a:t>1.3.Hava </a:t>
            </a:r>
            <a:r>
              <a:rPr lang="tr-TR" b="1" dirty="0">
                <a:latin typeface="Times New Roman" pitchFamily="18" charset="0"/>
                <a:cs typeface="Times New Roman" pitchFamily="18" charset="0"/>
              </a:rPr>
              <a:t>Kirliliğinin Sebepleri</a:t>
            </a:r>
          </a:p>
          <a:p>
            <a:endParaRPr lang="tr-TR" dirty="0" smtClean="0">
              <a:latin typeface="Times New Roman" pitchFamily="18" charset="0"/>
              <a:cs typeface="Times New Roman" pitchFamily="18" charset="0"/>
            </a:endParaRPr>
          </a:p>
          <a:p>
            <a:pPr marL="285750" indent="-285750">
              <a:buFont typeface="Arial" pitchFamily="34" charset="0"/>
              <a:buChar char="•"/>
            </a:pPr>
            <a:r>
              <a:rPr lang="tr-TR" dirty="0" smtClean="0">
                <a:latin typeface="Times New Roman" pitchFamily="18" charset="0"/>
                <a:cs typeface="Times New Roman" pitchFamily="18" charset="0"/>
              </a:rPr>
              <a:t>Hava </a:t>
            </a:r>
            <a:r>
              <a:rPr lang="tr-TR" dirty="0">
                <a:latin typeface="Times New Roman" pitchFamily="18" charset="0"/>
                <a:cs typeface="Times New Roman" pitchFamily="18" charset="0"/>
              </a:rPr>
              <a:t>kirliliği genel anlamda, sanayi kuruluşlarında meydana gelen emisyonların </a:t>
            </a:r>
            <a:r>
              <a:rPr lang="tr-TR" dirty="0" smtClean="0">
                <a:latin typeface="Times New Roman" pitchFamily="18" charset="0"/>
                <a:cs typeface="Times New Roman" pitchFamily="18" charset="0"/>
              </a:rPr>
              <a:t>yeteri </a:t>
            </a:r>
            <a:r>
              <a:rPr lang="tr-TR" dirty="0">
                <a:latin typeface="Times New Roman" pitchFamily="18" charset="0"/>
                <a:cs typeface="Times New Roman" pitchFamily="18" charset="0"/>
              </a:rPr>
              <a:t>kadar önlem alınmadan atmosfere bırakılması, ulaşım araçlarından kaynaklanan egzoz gazlarının atmosfere verilmesi, çeşitli endüstri tesisleri ve konutlarda yakılan özellikle fosil yakıtlardan ortaya çıkan partikül (toz, zerrecik), duman, is, kükürt, azot oksitleri ve hidrokarbonlardan oluşmaktadır</a:t>
            </a:r>
            <a:r>
              <a:rPr lang="tr-TR" dirty="0" smtClean="0">
                <a:latin typeface="Times New Roman" pitchFamily="18" charset="0"/>
                <a:cs typeface="Times New Roman" pitchFamily="18" charset="0"/>
              </a:rPr>
              <a:t>.</a:t>
            </a:r>
          </a:p>
          <a:p>
            <a:endParaRPr lang="tr-TR" dirty="0">
              <a:latin typeface="Times New Roman" pitchFamily="18" charset="0"/>
              <a:cs typeface="Times New Roman" pitchFamily="18" charset="0"/>
            </a:endParaRPr>
          </a:p>
          <a:p>
            <a:pPr marL="285750" indent="-285750">
              <a:lnSpc>
                <a:spcPct val="150000"/>
              </a:lnSpc>
              <a:buFont typeface="Wingdings" pitchFamily="2" charset="2"/>
              <a:buChar char="ü"/>
            </a:pPr>
            <a:r>
              <a:rPr lang="tr-TR" b="1" dirty="0">
                <a:latin typeface="Times New Roman" pitchFamily="18" charset="0"/>
                <a:cs typeface="Times New Roman" pitchFamily="18" charset="0"/>
              </a:rPr>
              <a:t>Şehirleşme ve Konutların Isıtılması </a:t>
            </a:r>
            <a:endParaRPr lang="tr-TR" b="1" dirty="0" smtClean="0">
              <a:latin typeface="Times New Roman" pitchFamily="18" charset="0"/>
              <a:cs typeface="Times New Roman" pitchFamily="18" charset="0"/>
            </a:endParaRPr>
          </a:p>
          <a:p>
            <a:pPr marL="285750" indent="-285750">
              <a:lnSpc>
                <a:spcPct val="150000"/>
              </a:lnSpc>
              <a:buFont typeface="Wingdings" pitchFamily="2" charset="2"/>
              <a:buChar char="ü"/>
            </a:pPr>
            <a:r>
              <a:rPr lang="tr-TR" b="1" dirty="0">
                <a:latin typeface="Times New Roman" pitchFamily="18" charset="0"/>
                <a:cs typeface="Times New Roman" pitchFamily="18" charset="0"/>
              </a:rPr>
              <a:t>Endüstrileşme </a:t>
            </a:r>
            <a:endParaRPr lang="tr-TR" b="1" dirty="0" smtClean="0">
              <a:latin typeface="Times New Roman" pitchFamily="18" charset="0"/>
              <a:cs typeface="Times New Roman" pitchFamily="18" charset="0"/>
            </a:endParaRPr>
          </a:p>
          <a:p>
            <a:pPr marL="285750" indent="-285750">
              <a:lnSpc>
                <a:spcPct val="150000"/>
              </a:lnSpc>
              <a:buFont typeface="Wingdings" pitchFamily="2" charset="2"/>
              <a:buChar char="ü"/>
            </a:pPr>
            <a:r>
              <a:rPr lang="tr-TR" b="1" dirty="0" smtClean="0">
                <a:latin typeface="Times New Roman" pitchFamily="18" charset="0"/>
                <a:cs typeface="Times New Roman" pitchFamily="18" charset="0"/>
              </a:rPr>
              <a:t>Motorlu </a:t>
            </a:r>
            <a:r>
              <a:rPr lang="tr-TR" b="1" dirty="0">
                <a:latin typeface="Times New Roman" pitchFamily="18" charset="0"/>
                <a:cs typeface="Times New Roman" pitchFamily="18" charset="0"/>
              </a:rPr>
              <a:t>Taşıtlar </a:t>
            </a:r>
            <a:endParaRPr lang="tr-TR" b="1" dirty="0" smtClean="0">
              <a:latin typeface="Times New Roman" pitchFamily="18" charset="0"/>
              <a:cs typeface="Times New Roman" pitchFamily="18" charset="0"/>
            </a:endParaRPr>
          </a:p>
          <a:p>
            <a:pPr marL="285750" indent="-285750">
              <a:lnSpc>
                <a:spcPct val="150000"/>
              </a:lnSpc>
              <a:buFont typeface="Wingdings" pitchFamily="2" charset="2"/>
              <a:buChar char="ü"/>
            </a:pPr>
            <a:r>
              <a:rPr lang="tr-TR" b="1" dirty="0">
                <a:latin typeface="Times New Roman" pitchFamily="18" charset="0"/>
                <a:cs typeface="Times New Roman" pitchFamily="18" charset="0"/>
              </a:rPr>
              <a:t>Atmosferik Özellikler </a:t>
            </a:r>
            <a:endParaRPr lang="tr-TR" b="1" dirty="0" smtClean="0">
              <a:latin typeface="Times New Roman" pitchFamily="18" charset="0"/>
              <a:cs typeface="Times New Roman" pitchFamily="18" charset="0"/>
            </a:endParaRPr>
          </a:p>
          <a:p>
            <a:pPr marL="285750" indent="-285750">
              <a:lnSpc>
                <a:spcPct val="150000"/>
              </a:lnSpc>
              <a:buFont typeface="Wingdings" pitchFamily="2" charset="2"/>
              <a:buChar char="ü"/>
            </a:pPr>
            <a:r>
              <a:rPr lang="tr-TR" b="1" dirty="0" err="1">
                <a:latin typeface="Times New Roman" pitchFamily="18" charset="0"/>
                <a:cs typeface="Times New Roman" pitchFamily="18" charset="0"/>
              </a:rPr>
              <a:t>Topoğrafik</a:t>
            </a:r>
            <a:r>
              <a:rPr lang="tr-TR" b="1" dirty="0">
                <a:latin typeface="Times New Roman" pitchFamily="18" charset="0"/>
                <a:cs typeface="Times New Roman" pitchFamily="18" charset="0"/>
              </a:rPr>
              <a:t> Özelliklerin </a:t>
            </a:r>
            <a:r>
              <a:rPr lang="tr-TR" b="1" dirty="0" smtClean="0">
                <a:latin typeface="Times New Roman" pitchFamily="18" charset="0"/>
                <a:cs typeface="Times New Roman" pitchFamily="18" charset="0"/>
              </a:rPr>
              <a:t>Etkisi</a:t>
            </a:r>
          </a:p>
          <a:p>
            <a:pPr marL="285750" indent="-285750">
              <a:lnSpc>
                <a:spcPct val="150000"/>
              </a:lnSpc>
              <a:buFont typeface="Wingdings" pitchFamily="2" charset="2"/>
              <a:buChar char="ü"/>
            </a:pPr>
            <a:r>
              <a:rPr lang="tr-TR" b="1" dirty="0">
                <a:latin typeface="Times New Roman" pitchFamily="18" charset="0"/>
                <a:cs typeface="Times New Roman" pitchFamily="18" charset="0"/>
              </a:rPr>
              <a:t>Meteorolojik Özelliklerin </a:t>
            </a:r>
            <a:r>
              <a:rPr lang="tr-TR" b="1" dirty="0" smtClean="0">
                <a:latin typeface="Times New Roman" pitchFamily="18" charset="0"/>
                <a:cs typeface="Times New Roman" pitchFamily="18" charset="0"/>
              </a:rPr>
              <a:t>Etkisi</a:t>
            </a:r>
          </a:p>
        </p:txBody>
      </p:sp>
    </p:spTree>
    <p:extLst>
      <p:ext uri="{BB962C8B-B14F-4D97-AF65-F5344CB8AC3E}">
        <p14:creationId xmlns:p14="http://schemas.microsoft.com/office/powerpoint/2010/main" xmlns="" val="1521958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Doğal ve insan kaynaklı iklim değişikliğinin artırdığı aşırı hava ve iklim olaylarının şu an hissedilen kötü etkilerinin ileriki yıllarda katlanarak artması bekleniyor.</a:t>
            </a:r>
            <a:endParaRPr lang="tr-TR" dirty="0"/>
          </a:p>
        </p:txBody>
      </p:sp>
      <p:sp>
        <p:nvSpPr>
          <p:cNvPr id="2" name="1 Başlık"/>
          <p:cNvSpPr>
            <a:spLocks noGrp="1"/>
          </p:cNvSpPr>
          <p:nvPr>
            <p:ph type="title"/>
          </p:nvPr>
        </p:nvSpPr>
        <p:spPr/>
        <p:txBody>
          <a:bodyPr/>
          <a:lstStyle/>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Son yıllarda artan aşırı hava olaylarının can, mal, çevre, doğal kaynaklar, iş ve hizmet sürekliliği için oluşturduğu risklerin önümüzdeki yıllarda çok daha fazla olabileceği konusunda büyük endişeler duyulmaktadır. </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Canlıların ve toplumun bütün kesimlerinin </a:t>
            </a:r>
            <a:r>
              <a:rPr lang="tr-TR" b="1" dirty="0" smtClean="0"/>
              <a:t>ihtiyaçlarını </a:t>
            </a:r>
            <a:r>
              <a:rPr lang="tr-TR" dirty="0" smtClean="0"/>
              <a:t>dikkate alarak, </a:t>
            </a:r>
            <a:r>
              <a:rPr lang="tr-TR" b="1" dirty="0" smtClean="0"/>
              <a:t>havza bazında </a:t>
            </a:r>
            <a:r>
              <a:rPr lang="tr-TR" dirty="0" smtClean="0"/>
              <a:t>su kaynaklarının etkin kullanımını sağlamak, korumak, ve </a:t>
            </a:r>
            <a:r>
              <a:rPr lang="tr-TR" b="1" dirty="0" smtClean="0"/>
              <a:t>olumsuz etkilerini </a:t>
            </a:r>
            <a:r>
              <a:rPr lang="tr-TR" dirty="0" smtClean="0"/>
              <a:t>kontrol altına almak maksadıyla yapılacak koordinasyon, planlama, organizasyon, yatırım, izleme, izin, denetim ve yaptırım </a:t>
            </a:r>
            <a:r>
              <a:rPr lang="tr-TR" b="1" dirty="0" smtClean="0"/>
              <a:t>faaliyetlerinin bütünüdür.</a:t>
            </a:r>
            <a:endParaRPr lang="tr-TR" b="1" dirty="0"/>
          </a:p>
        </p:txBody>
      </p:sp>
      <p:sp>
        <p:nvSpPr>
          <p:cNvPr id="2" name="1 Başlık"/>
          <p:cNvSpPr>
            <a:spLocks noGrp="1"/>
          </p:cNvSpPr>
          <p:nvPr>
            <p:ph type="title"/>
          </p:nvPr>
        </p:nvSpPr>
        <p:spPr/>
        <p:txBody>
          <a:bodyPr/>
          <a:lstStyle/>
          <a:p>
            <a:r>
              <a:rPr lang="tr-TR" dirty="0" smtClean="0"/>
              <a:t>SU YÖNETİMİ KAVRAMI</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“aşırı bir hava olayı”, “belirli bir yerde ve yılın belirli bir zamanında nadiren görülen bir olay” olarak tanımlanmıştır. </a:t>
            </a:r>
            <a:endParaRPr lang="tr-TR" dirty="0"/>
          </a:p>
        </p:txBody>
      </p:sp>
      <p:sp>
        <p:nvSpPr>
          <p:cNvPr id="2" name="1 Başlık"/>
          <p:cNvSpPr>
            <a:spLocks noGrp="1"/>
          </p:cNvSpPr>
          <p:nvPr>
            <p:ph type="title"/>
          </p:nvPr>
        </p:nvSpPr>
        <p:spPr/>
        <p:txBody>
          <a:bodyPr/>
          <a:lstStyle/>
          <a:p>
            <a:r>
              <a:rPr lang="tr-TR" dirty="0" smtClean="0"/>
              <a:t>Aşırı hava olayı nedir?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2003 yılı yaz mevsiminde Avrupa’nın yaşadığı sıcak hava dalgaları, </a:t>
            </a:r>
          </a:p>
          <a:p>
            <a:r>
              <a:rPr lang="tr-TR" dirty="0" smtClean="0"/>
              <a:t>2005 yılında ABD’deki </a:t>
            </a:r>
            <a:r>
              <a:rPr lang="tr-TR" dirty="0" err="1" smtClean="0"/>
              <a:t>Katrina</a:t>
            </a:r>
            <a:r>
              <a:rPr lang="tr-TR" dirty="0" smtClean="0"/>
              <a:t> Tayfunu, </a:t>
            </a:r>
          </a:p>
          <a:p>
            <a:r>
              <a:rPr lang="tr-TR" dirty="0" smtClean="0"/>
              <a:t>2010 yılında Pakistan’da yaşanan seller büyük </a:t>
            </a:r>
            <a:r>
              <a:rPr lang="tr-TR" dirty="0" err="1" smtClean="0"/>
              <a:t>hidro</a:t>
            </a:r>
            <a:r>
              <a:rPr lang="tr-TR" dirty="0" smtClean="0"/>
              <a:t>-meteorolojik afetlerin sadece birkaçıdır.</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d7e7d2019869cc9b21395870f78c4e40.jpg"/>
          <p:cNvPicPr>
            <a:picLocks noGrp="1" noChangeAspect="1"/>
          </p:cNvPicPr>
          <p:nvPr>
            <p:ph idx="1"/>
          </p:nvPr>
        </p:nvPicPr>
        <p:blipFill>
          <a:blip r:embed="rId2"/>
          <a:stretch>
            <a:fillRect/>
          </a:stretch>
        </p:blipFill>
        <p:spPr>
          <a:xfrm>
            <a:off x="0" y="0"/>
            <a:ext cx="9144000" cy="6858000"/>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 y="611802"/>
            <a:ext cx="9019309" cy="646331"/>
          </a:xfrm>
          <a:prstGeom prst="rect">
            <a:avLst/>
          </a:prstGeom>
        </p:spPr>
        <p:txBody>
          <a:bodyPr wrap="square">
            <a:spAutoFit/>
          </a:bodyPr>
          <a:lstStyle/>
          <a:p>
            <a:endParaRPr lang="tr-TR" dirty="0">
              <a:latin typeface="Times New Roman" pitchFamily="18" charset="0"/>
              <a:cs typeface="Times New Roman" pitchFamily="18" charset="0"/>
            </a:endParaRPr>
          </a:p>
          <a:p>
            <a:endParaRPr lang="tr-TR" dirty="0">
              <a:latin typeface="Times New Roman" pitchFamily="18" charset="0"/>
              <a:cs typeface="Times New Roman" pitchFamily="18" charset="0"/>
            </a:endParaRPr>
          </a:p>
        </p:txBody>
      </p:sp>
      <p:sp>
        <p:nvSpPr>
          <p:cNvPr id="4" name="İçerik Yer Tutucusu 3"/>
          <p:cNvSpPr>
            <a:spLocks noGrp="1"/>
          </p:cNvSpPr>
          <p:nvPr>
            <p:ph idx="1"/>
          </p:nvPr>
        </p:nvSpPr>
        <p:spPr>
          <a:xfrm>
            <a:off x="428596" y="1571612"/>
            <a:ext cx="8229600" cy="4325112"/>
          </a:xfrm>
        </p:spPr>
        <p:txBody>
          <a:bodyPr>
            <a:normAutofit fontScale="92500" lnSpcReduction="20000"/>
          </a:bodyPr>
          <a:lstStyle/>
          <a:p>
            <a:pPr>
              <a:buFont typeface="Wingdings" panose="05000000000000000000" pitchFamily="2" charset="2"/>
              <a:buChar char="v"/>
            </a:pPr>
            <a:r>
              <a:rPr lang="tr-TR" dirty="0" smtClean="0">
                <a:latin typeface="Times New Roman" panose="02020603050405020304" pitchFamily="18" charset="0"/>
                <a:cs typeface="Times New Roman" panose="02020603050405020304" pitchFamily="18" charset="0"/>
              </a:rPr>
              <a:t>Ampulünüzü değiştirin.</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Standart akkor ampulünüzü tasarruf ampulü ile değiştirin yılda 75 kg karbondioksit tasarrufu sağlayın.</a:t>
            </a:r>
          </a:p>
          <a:p>
            <a:pPr>
              <a:buFont typeface="Wingdings" panose="05000000000000000000" pitchFamily="2" charset="2"/>
              <a:buChar char="§"/>
            </a:pPr>
            <a:endParaRPr lang="tr-TR"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tr-TR" dirty="0" smtClean="0">
                <a:latin typeface="Times New Roman" panose="02020603050405020304" pitchFamily="18" charset="0"/>
                <a:cs typeface="Times New Roman" panose="02020603050405020304" pitchFamily="18" charset="0"/>
              </a:rPr>
              <a:t>Daha az araba kullanın.</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Daha sık yürüyün, bisiklet kullanın ve toplu taşıma araçlarından daha fazla yararlanın.</a:t>
            </a:r>
          </a:p>
          <a:p>
            <a:pPr>
              <a:buFont typeface="Wingdings" panose="05000000000000000000" pitchFamily="2" charset="2"/>
              <a:buChar char="§"/>
            </a:pPr>
            <a:endParaRPr lang="tr-TR"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tr-TR" dirty="0" smtClean="0">
                <a:latin typeface="Times New Roman" panose="02020603050405020304" pitchFamily="18" charset="0"/>
                <a:cs typeface="Times New Roman" panose="02020603050405020304" pitchFamily="18" charset="0"/>
              </a:rPr>
              <a:t>Lastiklerinizi kontrol edin.</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Düzgün şişirilmiş lastiklerle litre başına aldığınız yol %3 oranında artacaktır.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er 4 litre benzin tasarrufu 10 kg karbondioksiti atmosferimizden uzak tutar.</a:t>
            </a:r>
            <a:endParaRPr lang="tr-TR" dirty="0">
              <a:latin typeface="Times New Roman" panose="02020603050405020304" pitchFamily="18" charset="0"/>
              <a:cs typeface="Times New Roman" panose="02020603050405020304" pitchFamily="18" charset="0"/>
            </a:endParaRPr>
          </a:p>
        </p:txBody>
      </p:sp>
      <p:sp>
        <p:nvSpPr>
          <p:cNvPr id="3" name="Unvan 2"/>
          <p:cNvSpPr>
            <a:spLocks noGrp="1"/>
          </p:cNvSpPr>
          <p:nvPr>
            <p:ph type="title"/>
          </p:nvPr>
        </p:nvSpPr>
        <p:spPr>
          <a:xfrm>
            <a:off x="1268452" y="611801"/>
            <a:ext cx="8229600" cy="1066800"/>
          </a:xfrm>
        </p:spPr>
        <p:txBody>
          <a:bodyPr/>
          <a:lstStyle/>
          <a:p>
            <a:r>
              <a:rPr lang="tr-TR" dirty="0" smtClean="0">
                <a:latin typeface="Times New Roman" panose="02020603050405020304" pitchFamily="18" charset="0"/>
                <a:cs typeface="Times New Roman" panose="02020603050405020304" pitchFamily="18" charset="0"/>
              </a:rPr>
              <a:t>Biz ne yapalım?</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77212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p:txBody>
          <a:bodyPr/>
          <a:lstStyle/>
          <a:p>
            <a:pPr>
              <a:buFont typeface="Wingdings" panose="05000000000000000000" pitchFamily="2" charset="2"/>
              <a:buChar char="v"/>
            </a:pPr>
            <a:r>
              <a:rPr lang="tr-TR" dirty="0" smtClean="0">
                <a:latin typeface="Times New Roman" panose="02020603050405020304" pitchFamily="18" charset="0"/>
                <a:cs typeface="Times New Roman" panose="02020603050405020304" pitchFamily="18" charset="0"/>
              </a:rPr>
              <a:t>Ambalajları fazla olan ürünlerden kaçının.</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Çöpünüzü %10 oranında azaltarak 600 kg karbondioksit tasarrufu yapabilirsiniz.</a:t>
            </a:r>
          </a:p>
          <a:p>
            <a:endParaRPr lang="tr-TR"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tr-TR" dirty="0" smtClean="0">
                <a:latin typeface="Times New Roman" panose="02020603050405020304" pitchFamily="18" charset="0"/>
                <a:cs typeface="Times New Roman" panose="02020603050405020304" pitchFamily="18" charset="0"/>
              </a:rPr>
              <a:t>Bir ağaç dikin.</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Bir ağaç ömrü boyunca 1 ton karbondioksit emer.</a:t>
            </a:r>
            <a:endParaRPr lang="tr-TR" dirty="0">
              <a:latin typeface="Times New Roman" panose="02020603050405020304" pitchFamily="18" charset="0"/>
              <a:cs typeface="Times New Roman" panose="02020603050405020304" pitchFamily="18" charset="0"/>
            </a:endParaRPr>
          </a:p>
        </p:txBody>
      </p:sp>
      <p:sp>
        <p:nvSpPr>
          <p:cNvPr id="5" name="Unvan 4"/>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Biz ne yapalım?</a:t>
            </a:r>
            <a:endParaRPr lang="tr-TR" dirty="0"/>
          </a:p>
        </p:txBody>
      </p:sp>
      <p:pic>
        <p:nvPicPr>
          <p:cNvPr id="2" name="Resim 1"/>
          <p:cNvPicPr>
            <a:picLocks noChangeAspect="1"/>
          </p:cNvPicPr>
          <p:nvPr/>
        </p:nvPicPr>
        <p:blipFill>
          <a:blip r:embed="rId2"/>
          <a:stretch>
            <a:fillRect/>
          </a:stretch>
        </p:blipFill>
        <p:spPr>
          <a:xfrm>
            <a:off x="7000892" y="4357694"/>
            <a:ext cx="1364456" cy="2288280"/>
          </a:xfrm>
          <a:prstGeom prst="rect">
            <a:avLst/>
          </a:prstGeom>
        </p:spPr>
      </p:pic>
    </p:spTree>
    <p:extLst>
      <p:ext uri="{BB962C8B-B14F-4D97-AF65-F5344CB8AC3E}">
        <p14:creationId xmlns:p14="http://schemas.microsoft.com/office/powerpoint/2010/main" xmlns="" val="2638839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Su yönetiminde çok başlılık ve </a:t>
            </a:r>
            <a:r>
              <a:rPr lang="tr-TR" dirty="0" err="1" smtClean="0"/>
              <a:t>kurumlararası</a:t>
            </a:r>
            <a:r>
              <a:rPr lang="tr-TR" dirty="0" smtClean="0"/>
              <a:t> koordinasyon eksikliği, </a:t>
            </a:r>
          </a:p>
          <a:p>
            <a:r>
              <a:rPr lang="tr-TR" dirty="0" smtClean="0"/>
              <a:t>İdari sınırlara bağımlı su yönetimi yaklaşımı,</a:t>
            </a:r>
          </a:p>
          <a:p>
            <a:r>
              <a:rPr lang="tr-TR" dirty="0" smtClean="0"/>
              <a:t>Kirlilik oluştuktan sonra bertaraf odaklı yaklaşımlar, </a:t>
            </a:r>
          </a:p>
          <a:p>
            <a:r>
              <a:rPr lang="tr-TR" dirty="0" smtClean="0"/>
              <a:t>Kalifiye personel eksikliği,  Tesislerin işletme sorunları,</a:t>
            </a:r>
            <a:endParaRPr lang="tr-TR" dirty="0"/>
          </a:p>
        </p:txBody>
      </p:sp>
      <p:sp>
        <p:nvSpPr>
          <p:cNvPr id="2" name="1 Başlık"/>
          <p:cNvSpPr>
            <a:spLocks noGrp="1"/>
          </p:cNvSpPr>
          <p:nvPr>
            <p:ph type="title"/>
          </p:nvPr>
        </p:nvSpPr>
        <p:spPr/>
        <p:txBody>
          <a:bodyPr>
            <a:normAutofit fontScale="90000"/>
          </a:bodyPr>
          <a:lstStyle/>
          <a:p>
            <a:r>
              <a:rPr lang="tr-TR" dirty="0" smtClean="0"/>
              <a:t>ÜLKEMİZDE MEVCUT SU YÖNETİMİNİN GENEL SORUNLARI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Suyun verimli ve etkin kullanılamaması,  İzleme kapasitesi ve altyapısındaki yetersizlikler, </a:t>
            </a:r>
          </a:p>
          <a:p>
            <a:r>
              <a:rPr lang="tr-TR" dirty="0" smtClean="0"/>
              <a:t>Su kaynakları üzerindeki baskılar (iklim değişikliği, nüfus, sanayileşme vs.), </a:t>
            </a:r>
          </a:p>
          <a:p>
            <a:r>
              <a:rPr lang="tr-TR" dirty="0" smtClean="0"/>
              <a:t>Maliyet geri dönüşümünün tam olarak sağlanamaması,</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-Su Kaynaklarının Korunmasından sorumlu kurumlar:</a:t>
            </a:r>
          </a:p>
          <a:p>
            <a:r>
              <a:rPr lang="tr-TR" dirty="0" smtClean="0"/>
              <a:t>Tarım ve Orman Bakanlığı </a:t>
            </a:r>
          </a:p>
          <a:p>
            <a:r>
              <a:rPr lang="tr-TR" dirty="0" smtClean="0"/>
              <a:t>Çevre ve Şehircilik Bakanlığı </a:t>
            </a:r>
          </a:p>
          <a:p>
            <a:r>
              <a:rPr lang="tr-TR" dirty="0" smtClean="0"/>
              <a:t>Büyükşehir Belediyeleri</a:t>
            </a:r>
            <a:endParaRPr lang="tr-TR" dirty="0"/>
          </a:p>
        </p:txBody>
      </p:sp>
      <p:sp>
        <p:nvSpPr>
          <p:cNvPr id="2" name="1 Başlık"/>
          <p:cNvSpPr>
            <a:spLocks noGrp="1"/>
          </p:cNvSpPr>
          <p:nvPr>
            <p:ph type="title"/>
          </p:nvPr>
        </p:nvSpPr>
        <p:spPr/>
        <p:txBody>
          <a:bodyPr>
            <a:normAutofit fontScale="90000"/>
          </a:bodyPr>
          <a:lstStyle/>
          <a:p>
            <a:r>
              <a:rPr lang="tr-TR" dirty="0" smtClean="0"/>
              <a:t>Su Yönetiminden Mesul Kurumlar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-Su Kaynaklarının Tahsisinden sorumlu Kurumlar </a:t>
            </a:r>
          </a:p>
          <a:p>
            <a:r>
              <a:rPr lang="tr-TR" dirty="0" smtClean="0"/>
              <a:t>Tarım ve Orman Bakanlığı </a:t>
            </a:r>
          </a:p>
          <a:p>
            <a:r>
              <a:rPr lang="tr-TR" dirty="0" smtClean="0"/>
              <a:t>Çevre ve Şehircilik Bakanlığı </a:t>
            </a:r>
          </a:p>
          <a:p>
            <a:r>
              <a:rPr lang="tr-TR" dirty="0" smtClean="0"/>
              <a:t>Büyükşehir Belediyeler </a:t>
            </a:r>
          </a:p>
          <a:p>
            <a:r>
              <a:rPr lang="tr-TR" dirty="0" smtClean="0"/>
              <a:t>Enerji ve Tabii Kaynaklar Bakanlığı </a:t>
            </a:r>
          </a:p>
          <a:p>
            <a:r>
              <a:rPr lang="tr-TR" dirty="0" smtClean="0"/>
              <a:t>Valilikler </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dirty="0" smtClean="0"/>
              <a:t>• Su yönetimine ilişkin politikaları belirlemek ve mevzuat hazırlamak, </a:t>
            </a:r>
          </a:p>
          <a:p>
            <a:pPr>
              <a:buNone/>
            </a:pPr>
            <a:r>
              <a:rPr lang="tr-TR" dirty="0" smtClean="0"/>
              <a:t>• Havza yönetim planları hazırlamak, </a:t>
            </a:r>
          </a:p>
          <a:p>
            <a:pPr>
              <a:buNone/>
            </a:pPr>
            <a:r>
              <a:rPr lang="tr-TR" dirty="0" smtClean="0"/>
              <a:t>• Su kirliliğinin önlenmesi ile ilgili tedbirleri havza ölçeğinde belirlemek ve uygulamaların takibini sağlamak, </a:t>
            </a:r>
          </a:p>
          <a:p>
            <a:pPr>
              <a:buNone/>
            </a:pPr>
            <a:r>
              <a:rPr lang="tr-TR" dirty="0" smtClean="0"/>
              <a:t>• Suyun kalite ve miktarının korunmasına yönelik hedef, ilke ve alıcı ortam standartlarını belirlemek, </a:t>
            </a:r>
          </a:p>
          <a:p>
            <a:pPr>
              <a:buNone/>
            </a:pPr>
            <a:r>
              <a:rPr lang="tr-TR" dirty="0" smtClean="0"/>
              <a:t>• Su kalitesini izlemek,</a:t>
            </a:r>
            <a:endParaRPr lang="tr-TR" dirty="0"/>
          </a:p>
        </p:txBody>
      </p:sp>
      <p:sp>
        <p:nvSpPr>
          <p:cNvPr id="2" name="1 Başlık"/>
          <p:cNvSpPr>
            <a:spLocks noGrp="1"/>
          </p:cNvSpPr>
          <p:nvPr>
            <p:ph type="title"/>
          </p:nvPr>
        </p:nvSpPr>
        <p:spPr/>
        <p:txBody>
          <a:bodyPr>
            <a:normAutofit fontScale="90000"/>
          </a:bodyPr>
          <a:lstStyle/>
          <a:p>
            <a:r>
              <a:rPr lang="tr-TR" dirty="0" smtClean="0"/>
              <a:t>SYGM GÖREV VE SORUMLULUKLAR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dirty="0" smtClean="0"/>
              <a:t>• İçme suyu arıtma tesislerinin tasarım esaslarını, normlarını ve kriterlerini belirlemek, projeleri onaylamaya yetkili kurum ve kuruluşları tespit etmek, tesisleri işletecek elemanların eğitimlerini temin etmek, sertifikalarını vermek. </a:t>
            </a:r>
          </a:p>
          <a:p>
            <a:pPr>
              <a:buNone/>
            </a:pPr>
            <a:r>
              <a:rPr lang="tr-TR" dirty="0" smtClean="0"/>
              <a:t>• İklim değişikliğinin su kaynaklarına etkisi ile ilgili çalışmalar yapmak. </a:t>
            </a:r>
          </a:p>
          <a:p>
            <a:pPr>
              <a:buNone/>
            </a:pPr>
            <a:r>
              <a:rPr lang="tr-TR" dirty="0" smtClean="0"/>
              <a:t>• Ulusal su veri tabanını oluşturmak.</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 Ülkemiz üzerinde ortalama sıcaklıklar ciddi oranda artacak. Özellikle doğu ve güneydoğuda </a:t>
            </a:r>
            <a:r>
              <a:rPr lang="tr-TR" dirty="0" smtClean="0"/>
              <a:t>artış daha fazla </a:t>
            </a:r>
            <a:r>
              <a:rPr lang="tr-TR" dirty="0" smtClean="0"/>
              <a:t>olacak. </a:t>
            </a:r>
          </a:p>
          <a:p>
            <a:pPr>
              <a:buNone/>
            </a:pPr>
            <a:r>
              <a:rPr lang="tr-TR" dirty="0" smtClean="0"/>
              <a:t>• Güney ve batı bölgelerde sıcaklık artışı en fazla yaz aylarında yaşanacak.</a:t>
            </a:r>
          </a:p>
          <a:p>
            <a:pPr>
              <a:buNone/>
            </a:pPr>
            <a:r>
              <a:rPr lang="tr-TR" dirty="0" smtClean="0"/>
              <a:t>• Toplam yağışlarda genel olarak bir azalma beklenmekte. En fazla Ege ve Akdeniz kıyıları ile güneydoğu ve doğu bölgelerde.</a:t>
            </a:r>
            <a:endParaRPr lang="tr-TR" dirty="0"/>
          </a:p>
        </p:txBody>
      </p:sp>
      <p:sp>
        <p:nvSpPr>
          <p:cNvPr id="2" name="1 Başlık"/>
          <p:cNvSpPr>
            <a:spLocks noGrp="1"/>
          </p:cNvSpPr>
          <p:nvPr>
            <p:ph type="title"/>
          </p:nvPr>
        </p:nvSpPr>
        <p:spPr/>
        <p:txBody>
          <a:bodyPr>
            <a:normAutofit fontScale="90000"/>
          </a:bodyPr>
          <a:lstStyle/>
          <a:p>
            <a:r>
              <a:rPr lang="tr-TR" dirty="0" smtClean="0"/>
              <a:t>GELECEKTE TÜRKİYE’DE BEKLENEN ETKİLER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69</TotalTime>
  <Words>876</Words>
  <PresentationFormat>Ekran Gösterisi (4:3)</PresentationFormat>
  <Paragraphs>101</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Kalabalık</vt:lpstr>
      <vt:lpstr>Su ve Hava Yönetimi </vt:lpstr>
      <vt:lpstr>SU YÖNETİMİ KAVRAMI</vt:lpstr>
      <vt:lpstr>ÜLKEMİZDE MEVCUT SU YÖNETİMİNİN GENEL SORUNLARI</vt:lpstr>
      <vt:lpstr>Slayt 4</vt:lpstr>
      <vt:lpstr>Su Yönetiminden Mesul Kurumlar</vt:lpstr>
      <vt:lpstr>Slayt 6</vt:lpstr>
      <vt:lpstr>SYGM GÖREV VE SORUMLULUKLAR</vt:lpstr>
      <vt:lpstr>Slayt 8</vt:lpstr>
      <vt:lpstr>GELECEKTE TÜRKİYE’DE BEKLENEN ETKİLER</vt:lpstr>
      <vt:lpstr>Slayt 10</vt:lpstr>
      <vt:lpstr>Slayt 11</vt:lpstr>
      <vt:lpstr>Türkiye’de Su Kayıplarının Ana Nedenleri</vt:lpstr>
      <vt:lpstr>Slayt 13</vt:lpstr>
      <vt:lpstr>Hava Yönetimi </vt:lpstr>
      <vt:lpstr>Hava kirliliğinin kaynakları</vt:lpstr>
      <vt:lpstr>Slayt 16</vt:lpstr>
      <vt:lpstr>Slayt 17</vt:lpstr>
      <vt:lpstr>Slayt 18</vt:lpstr>
      <vt:lpstr>Slayt 19</vt:lpstr>
      <vt:lpstr>Aşırı hava olayı nedir?</vt:lpstr>
      <vt:lpstr>Slayt 21</vt:lpstr>
      <vt:lpstr>Slayt 22</vt:lpstr>
      <vt:lpstr>Biz ne yapalım?</vt:lpstr>
      <vt:lpstr>Biz ne yapalım?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 ve Hava Yönetimi </dc:title>
  <dc:creator>Lenovo</dc:creator>
  <cp:lastModifiedBy>Lenovo</cp:lastModifiedBy>
  <cp:revision>10</cp:revision>
  <dcterms:created xsi:type="dcterms:W3CDTF">2025-11-02T10:02:37Z</dcterms:created>
  <dcterms:modified xsi:type="dcterms:W3CDTF">2025-11-05T06:47:43Z</dcterms:modified>
</cp:coreProperties>
</file>