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notesMasterIdLst>
    <p:notesMasterId r:id="rId61"/>
  </p:notesMasterIdLst>
  <p:sldIdLst>
    <p:sldId id="358" r:id="rId2"/>
    <p:sldId id="354" r:id="rId3"/>
    <p:sldId id="299" r:id="rId4"/>
    <p:sldId id="278" r:id="rId5"/>
    <p:sldId id="310" r:id="rId6"/>
    <p:sldId id="312" r:id="rId7"/>
    <p:sldId id="313" r:id="rId8"/>
    <p:sldId id="300" r:id="rId9"/>
    <p:sldId id="315" r:id="rId10"/>
    <p:sldId id="317" r:id="rId11"/>
    <p:sldId id="318" r:id="rId12"/>
    <p:sldId id="320" r:id="rId13"/>
    <p:sldId id="301" r:id="rId14"/>
    <p:sldId id="280" r:id="rId15"/>
    <p:sldId id="281" r:id="rId16"/>
    <p:sldId id="321" r:id="rId17"/>
    <p:sldId id="322" r:id="rId18"/>
    <p:sldId id="323" r:id="rId19"/>
    <p:sldId id="324" r:id="rId20"/>
    <p:sldId id="325" r:id="rId21"/>
    <p:sldId id="326" r:id="rId22"/>
    <p:sldId id="302" r:id="rId23"/>
    <p:sldId id="282" r:id="rId24"/>
    <p:sldId id="284" r:id="rId25"/>
    <p:sldId id="328" r:id="rId26"/>
    <p:sldId id="329" r:id="rId27"/>
    <p:sldId id="285" r:id="rId28"/>
    <p:sldId id="330" r:id="rId29"/>
    <p:sldId id="304" r:id="rId30"/>
    <p:sldId id="331" r:id="rId31"/>
    <p:sldId id="332" r:id="rId32"/>
    <p:sldId id="303" r:id="rId33"/>
    <p:sldId id="305" r:id="rId34"/>
    <p:sldId id="333" r:id="rId35"/>
    <p:sldId id="288" r:id="rId36"/>
    <p:sldId id="336" r:id="rId37"/>
    <p:sldId id="289" r:id="rId38"/>
    <p:sldId id="338" r:id="rId39"/>
    <p:sldId id="339" r:id="rId40"/>
    <p:sldId id="307" r:id="rId41"/>
    <p:sldId id="341" r:id="rId42"/>
    <p:sldId id="342" r:id="rId43"/>
    <p:sldId id="343" r:id="rId44"/>
    <p:sldId id="293" r:id="rId45"/>
    <p:sldId id="344" r:id="rId46"/>
    <p:sldId id="345" r:id="rId47"/>
    <p:sldId id="346" r:id="rId48"/>
    <p:sldId id="347" r:id="rId49"/>
    <p:sldId id="308" r:id="rId50"/>
    <p:sldId id="291" r:id="rId51"/>
    <p:sldId id="295" r:id="rId52"/>
    <p:sldId id="296" r:id="rId53"/>
    <p:sldId id="348" r:id="rId54"/>
    <p:sldId id="349" r:id="rId55"/>
    <p:sldId id="297" r:id="rId56"/>
    <p:sldId id="350" r:id="rId57"/>
    <p:sldId id="351" r:id="rId58"/>
    <p:sldId id="352" r:id="rId59"/>
    <p:sldId id="356" r:id="rId60"/>
  </p:sldIdLst>
  <p:sldSz cx="9144000" cy="6858000" type="screen4x3"/>
  <p:notesSz cx="6858000" cy="9144000"/>
  <p:custDataLst>
    <p:tags r:id="rId62"/>
  </p:custDataLst>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mn-cs"/>
      </a:defRPr>
    </a:lvl1pPr>
    <a:lvl2pPr marL="457200" algn="l" rtl="0" fontAlgn="base">
      <a:spcBef>
        <a:spcPct val="0"/>
      </a:spcBef>
      <a:spcAft>
        <a:spcPct val="0"/>
      </a:spcAft>
      <a:defRPr sz="2400" kern="1200">
        <a:solidFill>
          <a:schemeClr val="tx1"/>
        </a:solidFill>
        <a:latin typeface="Arial" charset="0"/>
        <a:ea typeface="ＭＳ Ｐゴシック" charset="-128"/>
        <a:cs typeface="+mn-cs"/>
      </a:defRPr>
    </a:lvl2pPr>
    <a:lvl3pPr marL="914400" algn="l" rtl="0" fontAlgn="base">
      <a:spcBef>
        <a:spcPct val="0"/>
      </a:spcBef>
      <a:spcAft>
        <a:spcPct val="0"/>
      </a:spcAft>
      <a:defRPr sz="2400" kern="1200">
        <a:solidFill>
          <a:schemeClr val="tx1"/>
        </a:solidFill>
        <a:latin typeface="Arial" charset="0"/>
        <a:ea typeface="ＭＳ Ｐゴシック" charset="-128"/>
        <a:cs typeface="+mn-cs"/>
      </a:defRPr>
    </a:lvl3pPr>
    <a:lvl4pPr marL="1371600" algn="l" rtl="0" fontAlgn="base">
      <a:spcBef>
        <a:spcPct val="0"/>
      </a:spcBef>
      <a:spcAft>
        <a:spcPct val="0"/>
      </a:spcAft>
      <a:defRPr sz="2400" kern="1200">
        <a:solidFill>
          <a:schemeClr val="tx1"/>
        </a:solidFill>
        <a:latin typeface="Arial" charset="0"/>
        <a:ea typeface="ＭＳ Ｐゴシック" charset="-128"/>
        <a:cs typeface="+mn-cs"/>
      </a:defRPr>
    </a:lvl4pPr>
    <a:lvl5pPr marL="1828800" algn="l" rtl="0" fontAlgn="base">
      <a:spcBef>
        <a:spcPct val="0"/>
      </a:spcBef>
      <a:spcAft>
        <a:spcPct val="0"/>
      </a:spcAft>
      <a:defRPr sz="2400" kern="1200">
        <a:solidFill>
          <a:schemeClr val="tx1"/>
        </a:solidFill>
        <a:latin typeface="Arial" charset="0"/>
        <a:ea typeface="ＭＳ Ｐゴシック" charset="-128"/>
        <a:cs typeface="+mn-cs"/>
      </a:defRPr>
    </a:lvl5pPr>
    <a:lvl6pPr marL="2286000" algn="l" defTabSz="914400" rtl="0" eaLnBrk="1" latinLnBrk="0" hangingPunct="1">
      <a:defRPr sz="2400" kern="1200">
        <a:solidFill>
          <a:schemeClr val="tx1"/>
        </a:solidFill>
        <a:latin typeface="Arial" charset="0"/>
        <a:ea typeface="ＭＳ Ｐゴシック" charset="-128"/>
        <a:cs typeface="+mn-cs"/>
      </a:defRPr>
    </a:lvl6pPr>
    <a:lvl7pPr marL="2743200" algn="l" defTabSz="914400" rtl="0" eaLnBrk="1" latinLnBrk="0" hangingPunct="1">
      <a:defRPr sz="2400" kern="1200">
        <a:solidFill>
          <a:schemeClr val="tx1"/>
        </a:solidFill>
        <a:latin typeface="Arial" charset="0"/>
        <a:ea typeface="ＭＳ Ｐゴシック" charset="-128"/>
        <a:cs typeface="+mn-cs"/>
      </a:defRPr>
    </a:lvl7pPr>
    <a:lvl8pPr marL="3200400" algn="l" defTabSz="914400" rtl="0" eaLnBrk="1" latinLnBrk="0" hangingPunct="1">
      <a:defRPr sz="2400" kern="1200">
        <a:solidFill>
          <a:schemeClr val="tx1"/>
        </a:solidFill>
        <a:latin typeface="Arial" charset="0"/>
        <a:ea typeface="ＭＳ Ｐゴシック" charset="-128"/>
        <a:cs typeface="+mn-cs"/>
      </a:defRPr>
    </a:lvl8pPr>
    <a:lvl9pPr marL="3657600" algn="l" defTabSz="914400" rtl="0" eaLnBrk="1" latinLnBrk="0" hangingPunct="1">
      <a:defRPr sz="2400"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7067" autoAdjust="0"/>
    <p:restoredTop sz="94660"/>
  </p:normalViewPr>
  <p:slideViewPr>
    <p:cSldViewPr>
      <p:cViewPr>
        <p:scale>
          <a:sx n="63" d="100"/>
          <a:sy n="63" d="100"/>
        </p:scale>
        <p:origin x="-684" y="-1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itchFamily="127" charset="0"/>
                <a:ea typeface="+mn-ea"/>
                <a:cs typeface="+mn-cs"/>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itchFamily="127" charset="0"/>
                <a:ea typeface="+mn-ea"/>
                <a:cs typeface="+mn-cs"/>
              </a:defRPr>
            </a:lvl1pPr>
          </a:lstStyle>
          <a:p>
            <a:pPr>
              <a:defRPr/>
            </a:pPr>
            <a:endParaRPr lang="en-US"/>
          </a:p>
        </p:txBody>
      </p:sp>
      <p:sp>
        <p:nvSpPr>
          <p:cNvPr id="78852" name="Placeholder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127" charset="0"/>
                <a:ea typeface="+mn-ea"/>
                <a:cs typeface="+mn-cs"/>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itchFamily="127" charset="0"/>
                <a:ea typeface="+mn-ea"/>
                <a:cs typeface="+mn-cs"/>
              </a:defRPr>
            </a:lvl1pPr>
          </a:lstStyle>
          <a:p>
            <a:pPr>
              <a:defRPr/>
            </a:pPr>
            <a:fld id="{1CE54E9A-6F80-428F-9878-201295448629}" type="slidenum">
              <a:rPr lang="en-US"/>
              <a:pPr>
                <a:defRPr/>
              </a:pPr>
              <a:t>‹#›</a:t>
            </a:fld>
            <a:endParaRPr lang="en-US"/>
          </a:p>
        </p:txBody>
      </p:sp>
    </p:spTree>
    <p:extLst>
      <p:ext uri="{BB962C8B-B14F-4D97-AF65-F5344CB8AC3E}">
        <p14:creationId xmlns:p14="http://schemas.microsoft.com/office/powerpoint/2010/main" xmlns="" val="15053012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27" charset="0"/>
        <a:ea typeface="ＭＳ Ｐゴシック" pitchFamily="-72" charset="-128"/>
        <a:cs typeface="ＭＳ Ｐゴシック" pitchFamily="-72" charset="-128"/>
      </a:defRPr>
    </a:lvl1pPr>
    <a:lvl2pPr marL="457200" algn="l" rtl="0" eaLnBrk="0" fontAlgn="base" hangingPunct="0">
      <a:spcBef>
        <a:spcPct val="30000"/>
      </a:spcBef>
      <a:spcAft>
        <a:spcPct val="0"/>
      </a:spcAft>
      <a:defRPr sz="1200" kern="1200">
        <a:solidFill>
          <a:schemeClr val="tx1"/>
        </a:solidFill>
        <a:latin typeface="Arial" pitchFamily="127" charset="0"/>
        <a:ea typeface="ＭＳ Ｐゴシック" pitchFamily="127" charset="-128"/>
        <a:cs typeface="+mn-cs"/>
      </a:defRPr>
    </a:lvl2pPr>
    <a:lvl3pPr marL="914400" algn="l" rtl="0" eaLnBrk="0" fontAlgn="base" hangingPunct="0">
      <a:spcBef>
        <a:spcPct val="30000"/>
      </a:spcBef>
      <a:spcAft>
        <a:spcPct val="0"/>
      </a:spcAft>
      <a:defRPr sz="1200" kern="1200">
        <a:solidFill>
          <a:schemeClr val="tx1"/>
        </a:solidFill>
        <a:latin typeface="Arial" pitchFamily="127" charset="0"/>
        <a:ea typeface="ＭＳ Ｐゴシック" pitchFamily="127" charset="-128"/>
        <a:cs typeface="+mn-cs"/>
      </a:defRPr>
    </a:lvl3pPr>
    <a:lvl4pPr marL="1371600" algn="l" rtl="0" eaLnBrk="0" fontAlgn="base" hangingPunct="0">
      <a:spcBef>
        <a:spcPct val="30000"/>
      </a:spcBef>
      <a:spcAft>
        <a:spcPct val="0"/>
      </a:spcAft>
      <a:defRPr sz="1200" kern="1200">
        <a:solidFill>
          <a:schemeClr val="tx1"/>
        </a:solidFill>
        <a:latin typeface="Arial" pitchFamily="127" charset="0"/>
        <a:ea typeface="ＭＳ Ｐゴシック" pitchFamily="127" charset="-128"/>
        <a:cs typeface="+mn-cs"/>
      </a:defRPr>
    </a:lvl4pPr>
    <a:lvl5pPr marL="1828800" algn="l" rtl="0" eaLnBrk="0" fontAlgn="base" hangingPunct="0">
      <a:spcBef>
        <a:spcPct val="30000"/>
      </a:spcBef>
      <a:spcAft>
        <a:spcPct val="0"/>
      </a:spcAft>
      <a:defRPr sz="1200" kern="1200">
        <a:solidFill>
          <a:schemeClr val="tx1"/>
        </a:solidFill>
        <a:latin typeface="Arial" pitchFamily="127" charset="0"/>
        <a:ea typeface="ＭＳ Ｐゴシック" pitchFamily="127"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CB688A61-FCBA-4177-ACE2-009B78373877}" type="slidenum">
              <a:rPr lang="en-US" altLang="en-US" sz="1200" smtClean="0"/>
              <a:pPr eaLnBrk="1" hangingPunct="1"/>
              <a:t>3</a:t>
            </a:fld>
            <a:endParaRPr lang="en-US" altLang="en-US" sz="1200" smtClean="0"/>
          </a:p>
        </p:txBody>
      </p:sp>
      <p:sp>
        <p:nvSpPr>
          <p:cNvPr id="81923" name="Placeholder 2"/>
          <p:cNvSpPr>
            <a:spLocks noGrp="1" noRot="1" noChangeAspect="1" noChangeArrowheads="1" noTextEdit="1"/>
          </p:cNvSpPr>
          <p:nvPr>
            <p:ph type="sldImg"/>
          </p:nvPr>
        </p:nvSpPr>
        <p:spPr>
          <a:ln/>
        </p:spPr>
      </p:sp>
      <p:sp>
        <p:nvSpPr>
          <p:cNvPr id="81924"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9511F48E-4B1C-425A-A67A-8FA022F3FBFD}" type="slidenum">
              <a:rPr lang="en-US" altLang="en-US" sz="1200" smtClean="0"/>
              <a:pPr eaLnBrk="1" hangingPunct="1"/>
              <a:t>27</a:t>
            </a:fld>
            <a:endParaRPr lang="en-US" altLang="en-US" sz="1200" smtClean="0"/>
          </a:p>
        </p:txBody>
      </p:sp>
      <p:sp>
        <p:nvSpPr>
          <p:cNvPr id="94211" name="Placeholder 2"/>
          <p:cNvSpPr>
            <a:spLocks noGrp="1" noRot="1" noChangeAspect="1" noChangeArrowheads="1" noTextEdit="1"/>
          </p:cNvSpPr>
          <p:nvPr>
            <p:ph type="sldImg"/>
          </p:nvPr>
        </p:nvSpPr>
        <p:spPr>
          <a:xfrm>
            <a:off x="1144588" y="685800"/>
            <a:ext cx="4572000" cy="3429000"/>
          </a:xfrm>
          <a:ln/>
        </p:spPr>
      </p:sp>
      <p:sp>
        <p:nvSpPr>
          <p:cNvPr id="94212"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8C296D8D-20DB-46EF-90F7-E52D6C7FE5FE}" type="slidenum">
              <a:rPr lang="en-US" altLang="en-US" sz="1200" smtClean="0"/>
              <a:pPr eaLnBrk="1" hangingPunct="1"/>
              <a:t>29</a:t>
            </a:fld>
            <a:endParaRPr lang="en-US" altLang="en-US" sz="1200" smtClean="0"/>
          </a:p>
        </p:txBody>
      </p:sp>
      <p:sp>
        <p:nvSpPr>
          <p:cNvPr id="95235" name="Placeholder 2"/>
          <p:cNvSpPr>
            <a:spLocks noGrp="1" noRot="1" noChangeAspect="1" noChangeArrowheads="1" noTextEdit="1"/>
          </p:cNvSpPr>
          <p:nvPr>
            <p:ph type="sldImg"/>
          </p:nvPr>
        </p:nvSpPr>
        <p:spPr>
          <a:ln/>
        </p:spPr>
      </p:sp>
      <p:sp>
        <p:nvSpPr>
          <p:cNvPr id="95236"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6F700B19-86BF-409A-BB41-BCD1CB3850C0}" type="slidenum">
              <a:rPr lang="en-US" altLang="en-US" sz="1200" smtClean="0"/>
              <a:pPr eaLnBrk="1" hangingPunct="1"/>
              <a:t>32</a:t>
            </a:fld>
            <a:endParaRPr lang="en-US" altLang="en-US" sz="1200" smtClean="0"/>
          </a:p>
        </p:txBody>
      </p:sp>
      <p:sp>
        <p:nvSpPr>
          <p:cNvPr id="96259" name="Placeholder 2"/>
          <p:cNvSpPr>
            <a:spLocks noGrp="1" noRot="1" noChangeAspect="1" noChangeArrowheads="1" noTextEdit="1"/>
          </p:cNvSpPr>
          <p:nvPr>
            <p:ph type="sldImg"/>
          </p:nvPr>
        </p:nvSpPr>
        <p:spPr>
          <a:ln/>
        </p:spPr>
      </p:sp>
      <p:sp>
        <p:nvSpPr>
          <p:cNvPr id="96260"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70B264D0-C7AE-467D-84A6-EA2D28F67BBB}" type="slidenum">
              <a:rPr lang="en-US" altLang="en-US" sz="1200" smtClean="0"/>
              <a:pPr eaLnBrk="1" hangingPunct="1"/>
              <a:t>33</a:t>
            </a:fld>
            <a:endParaRPr lang="en-US" altLang="en-US" sz="1200" smtClean="0"/>
          </a:p>
        </p:txBody>
      </p:sp>
      <p:sp>
        <p:nvSpPr>
          <p:cNvPr id="97283" name="Placeholder 2"/>
          <p:cNvSpPr>
            <a:spLocks noGrp="1" noRot="1" noChangeAspect="1" noChangeArrowheads="1" noTextEdit="1"/>
          </p:cNvSpPr>
          <p:nvPr>
            <p:ph type="sldImg"/>
          </p:nvPr>
        </p:nvSpPr>
        <p:spPr>
          <a:ln/>
        </p:spPr>
      </p:sp>
      <p:sp>
        <p:nvSpPr>
          <p:cNvPr id="97284"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81444221-1F3E-451D-84BD-BC3D4F0D9A92}" type="slidenum">
              <a:rPr lang="en-US" altLang="en-US" sz="1200" smtClean="0"/>
              <a:pPr eaLnBrk="1" hangingPunct="1"/>
              <a:t>35</a:t>
            </a:fld>
            <a:endParaRPr lang="en-US" altLang="en-US" sz="1200" smtClean="0"/>
          </a:p>
        </p:txBody>
      </p:sp>
      <p:sp>
        <p:nvSpPr>
          <p:cNvPr id="98307" name="Placeholder 2"/>
          <p:cNvSpPr>
            <a:spLocks noGrp="1" noRot="1" noChangeAspect="1" noChangeArrowheads="1" noTextEdit="1"/>
          </p:cNvSpPr>
          <p:nvPr>
            <p:ph type="sldImg"/>
          </p:nvPr>
        </p:nvSpPr>
        <p:spPr>
          <a:xfrm>
            <a:off x="1144588" y="685800"/>
            <a:ext cx="4572000" cy="3429000"/>
          </a:xfrm>
          <a:ln/>
        </p:spPr>
      </p:sp>
      <p:sp>
        <p:nvSpPr>
          <p:cNvPr id="98308"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08041A3F-0025-47C6-850F-816B76447EF0}" type="slidenum">
              <a:rPr lang="en-US" altLang="en-US" sz="1200" smtClean="0"/>
              <a:pPr eaLnBrk="1" hangingPunct="1"/>
              <a:t>37</a:t>
            </a:fld>
            <a:endParaRPr lang="en-US" altLang="en-US" sz="1200" smtClean="0"/>
          </a:p>
        </p:txBody>
      </p:sp>
      <p:sp>
        <p:nvSpPr>
          <p:cNvPr id="99331" name="Placeholder 2"/>
          <p:cNvSpPr>
            <a:spLocks noGrp="1" noRot="1" noChangeAspect="1" noChangeArrowheads="1" noTextEdit="1"/>
          </p:cNvSpPr>
          <p:nvPr>
            <p:ph type="sldImg"/>
          </p:nvPr>
        </p:nvSpPr>
        <p:spPr>
          <a:xfrm>
            <a:off x="1144588" y="685800"/>
            <a:ext cx="4572000" cy="3429000"/>
          </a:xfrm>
          <a:ln/>
        </p:spPr>
      </p:sp>
      <p:sp>
        <p:nvSpPr>
          <p:cNvPr id="99332"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8CBE7333-AA28-480A-A01A-B62C48CDC8ED}" type="slidenum">
              <a:rPr lang="en-US" altLang="en-US" sz="1200" smtClean="0"/>
              <a:pPr eaLnBrk="1" hangingPunct="1"/>
              <a:t>40</a:t>
            </a:fld>
            <a:endParaRPr lang="en-US" altLang="en-US" sz="1200" smtClean="0"/>
          </a:p>
        </p:txBody>
      </p:sp>
      <p:sp>
        <p:nvSpPr>
          <p:cNvPr id="100355" name="Placeholder 2"/>
          <p:cNvSpPr>
            <a:spLocks noGrp="1" noRot="1" noChangeAspect="1" noChangeArrowheads="1" noTextEdit="1"/>
          </p:cNvSpPr>
          <p:nvPr>
            <p:ph type="sldImg"/>
          </p:nvPr>
        </p:nvSpPr>
        <p:spPr>
          <a:ln/>
        </p:spPr>
      </p:sp>
      <p:sp>
        <p:nvSpPr>
          <p:cNvPr id="100356"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26E01B7C-6B80-45BC-A3CC-CBF777A9CD62}" type="slidenum">
              <a:rPr lang="en-US" altLang="en-US" sz="1200" smtClean="0"/>
              <a:pPr eaLnBrk="1" hangingPunct="1"/>
              <a:t>44</a:t>
            </a:fld>
            <a:endParaRPr lang="en-US" altLang="en-US" sz="1200" smtClean="0"/>
          </a:p>
        </p:txBody>
      </p:sp>
      <p:sp>
        <p:nvSpPr>
          <p:cNvPr id="103427" name="Placeholder 2"/>
          <p:cNvSpPr>
            <a:spLocks noGrp="1" noRot="1" noChangeAspect="1" noChangeArrowheads="1" noTextEdit="1"/>
          </p:cNvSpPr>
          <p:nvPr>
            <p:ph type="sldImg"/>
          </p:nvPr>
        </p:nvSpPr>
        <p:spPr>
          <a:xfrm>
            <a:off x="1144588" y="685800"/>
            <a:ext cx="4572000" cy="3429000"/>
          </a:xfrm>
          <a:ln/>
        </p:spPr>
      </p:sp>
      <p:sp>
        <p:nvSpPr>
          <p:cNvPr id="103428"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E6EE8571-9223-4DAE-9E95-A4AA155E1AC3}" type="slidenum">
              <a:rPr lang="en-US" altLang="en-US" sz="1200" smtClean="0"/>
              <a:pPr eaLnBrk="1" hangingPunct="1"/>
              <a:t>49</a:t>
            </a:fld>
            <a:endParaRPr lang="en-US" altLang="en-US" sz="1200" smtClean="0"/>
          </a:p>
        </p:txBody>
      </p:sp>
      <p:sp>
        <p:nvSpPr>
          <p:cNvPr id="104451" name="Placeholder 2"/>
          <p:cNvSpPr>
            <a:spLocks noGrp="1" noRot="1" noChangeAspect="1" noChangeArrowheads="1" noTextEdit="1"/>
          </p:cNvSpPr>
          <p:nvPr>
            <p:ph type="sldImg"/>
          </p:nvPr>
        </p:nvSpPr>
        <p:spPr>
          <a:ln/>
        </p:spPr>
      </p:sp>
      <p:sp>
        <p:nvSpPr>
          <p:cNvPr id="104452"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6148E59D-A9E7-4680-B498-9A46A95A31F1}" type="slidenum">
              <a:rPr lang="en-US" altLang="en-US" sz="1200" smtClean="0"/>
              <a:pPr eaLnBrk="1" hangingPunct="1"/>
              <a:t>50</a:t>
            </a:fld>
            <a:endParaRPr lang="en-US" altLang="en-US" sz="1200" smtClean="0"/>
          </a:p>
        </p:txBody>
      </p:sp>
      <p:sp>
        <p:nvSpPr>
          <p:cNvPr id="101379" name="Placeholder 2"/>
          <p:cNvSpPr>
            <a:spLocks noGrp="1" noRot="1" noChangeAspect="1" noChangeArrowheads="1" noTextEdit="1"/>
          </p:cNvSpPr>
          <p:nvPr>
            <p:ph type="sldImg"/>
          </p:nvPr>
        </p:nvSpPr>
        <p:spPr>
          <a:xfrm>
            <a:off x="1144588" y="685800"/>
            <a:ext cx="4572000" cy="3429000"/>
          </a:xfrm>
          <a:ln/>
        </p:spPr>
      </p:sp>
      <p:sp>
        <p:nvSpPr>
          <p:cNvPr id="101380"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BB994D61-1408-4356-A806-CFFF9BD87827}" type="slidenum">
              <a:rPr lang="en-US" altLang="en-US" sz="1200" smtClean="0"/>
              <a:pPr eaLnBrk="1" hangingPunct="1"/>
              <a:t>4</a:t>
            </a:fld>
            <a:endParaRPr lang="en-US" altLang="en-US" sz="1200" smtClean="0"/>
          </a:p>
        </p:txBody>
      </p:sp>
      <p:sp>
        <p:nvSpPr>
          <p:cNvPr id="84995" name="Placeholder 2"/>
          <p:cNvSpPr>
            <a:spLocks noGrp="1" noRot="1" noChangeAspect="1" noChangeArrowheads="1" noTextEdit="1"/>
          </p:cNvSpPr>
          <p:nvPr>
            <p:ph type="sldImg"/>
          </p:nvPr>
        </p:nvSpPr>
        <p:spPr>
          <a:xfrm>
            <a:off x="1144588" y="685800"/>
            <a:ext cx="4572000" cy="3429000"/>
          </a:xfrm>
          <a:ln/>
        </p:spPr>
      </p:sp>
      <p:sp>
        <p:nvSpPr>
          <p:cNvPr id="84996"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3ED7F3CD-0D41-41DF-8229-9089FDBDBC2B}" type="slidenum">
              <a:rPr lang="en-US" altLang="en-US" sz="1200" smtClean="0"/>
              <a:pPr eaLnBrk="1" hangingPunct="1"/>
              <a:t>51</a:t>
            </a:fld>
            <a:endParaRPr lang="en-US" altLang="en-US" sz="1200" smtClean="0"/>
          </a:p>
        </p:txBody>
      </p:sp>
      <p:sp>
        <p:nvSpPr>
          <p:cNvPr id="105475" name="Placeholder 2"/>
          <p:cNvSpPr>
            <a:spLocks noGrp="1" noRot="1" noChangeAspect="1" noChangeArrowheads="1" noTextEdit="1"/>
          </p:cNvSpPr>
          <p:nvPr>
            <p:ph type="sldImg"/>
          </p:nvPr>
        </p:nvSpPr>
        <p:spPr>
          <a:xfrm>
            <a:off x="1144588" y="685800"/>
            <a:ext cx="4572000" cy="3429000"/>
          </a:xfrm>
          <a:ln/>
        </p:spPr>
      </p:sp>
      <p:sp>
        <p:nvSpPr>
          <p:cNvPr id="105476"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8BDFF9C4-FEA3-448B-B36B-59C376B1254B}" type="slidenum">
              <a:rPr lang="en-US" altLang="en-US" sz="1200" smtClean="0"/>
              <a:pPr eaLnBrk="1" hangingPunct="1"/>
              <a:t>52</a:t>
            </a:fld>
            <a:endParaRPr lang="en-US" altLang="en-US" sz="1200" smtClean="0"/>
          </a:p>
        </p:txBody>
      </p:sp>
      <p:sp>
        <p:nvSpPr>
          <p:cNvPr id="106499" name="Placeholder 2"/>
          <p:cNvSpPr>
            <a:spLocks noGrp="1" noRot="1" noChangeAspect="1" noChangeArrowheads="1" noTextEdit="1"/>
          </p:cNvSpPr>
          <p:nvPr>
            <p:ph type="sldImg"/>
          </p:nvPr>
        </p:nvSpPr>
        <p:spPr>
          <a:xfrm>
            <a:off x="1144588" y="685800"/>
            <a:ext cx="4572000" cy="3429000"/>
          </a:xfrm>
          <a:ln/>
        </p:spPr>
      </p:sp>
      <p:sp>
        <p:nvSpPr>
          <p:cNvPr id="106500"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56DD0762-90C5-4248-B5CF-EF8537EF93C5}" type="slidenum">
              <a:rPr lang="en-US" altLang="en-US" sz="1200" smtClean="0"/>
              <a:pPr eaLnBrk="1" hangingPunct="1"/>
              <a:t>55</a:t>
            </a:fld>
            <a:endParaRPr lang="en-US" altLang="en-US" sz="1200" smtClean="0"/>
          </a:p>
        </p:txBody>
      </p:sp>
      <p:sp>
        <p:nvSpPr>
          <p:cNvPr id="107523" name="Placeholder 2"/>
          <p:cNvSpPr>
            <a:spLocks noGrp="1" noRot="1" noChangeAspect="1" noChangeArrowheads="1" noTextEdit="1"/>
          </p:cNvSpPr>
          <p:nvPr>
            <p:ph type="sldImg"/>
          </p:nvPr>
        </p:nvSpPr>
        <p:spPr>
          <a:xfrm>
            <a:off x="1144588" y="685800"/>
            <a:ext cx="4572000" cy="3429000"/>
          </a:xfrm>
          <a:ln/>
        </p:spPr>
      </p:sp>
      <p:sp>
        <p:nvSpPr>
          <p:cNvPr id="107524"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8FE0943D-0A16-413F-995B-E0C4ECF677A8}" type="slidenum">
              <a:rPr lang="en-US" altLang="en-US" sz="1200" smtClean="0"/>
              <a:pPr eaLnBrk="1" hangingPunct="1"/>
              <a:t>8</a:t>
            </a:fld>
            <a:endParaRPr lang="en-US" altLang="en-US" sz="1200" smtClean="0"/>
          </a:p>
        </p:txBody>
      </p:sp>
      <p:sp>
        <p:nvSpPr>
          <p:cNvPr id="86019" name="Placeholder 2"/>
          <p:cNvSpPr>
            <a:spLocks noGrp="1" noRot="1" noChangeAspect="1" noChangeArrowheads="1" noTextEdit="1"/>
          </p:cNvSpPr>
          <p:nvPr>
            <p:ph type="sldImg"/>
          </p:nvPr>
        </p:nvSpPr>
        <p:spPr>
          <a:ln/>
        </p:spPr>
      </p:sp>
      <p:sp>
        <p:nvSpPr>
          <p:cNvPr id="86020"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88F4B96B-5FB8-4F20-AA84-30F0B4510091}" type="slidenum">
              <a:rPr lang="en-US" altLang="en-US" sz="1200" smtClean="0"/>
              <a:pPr eaLnBrk="1" hangingPunct="1"/>
              <a:t>13</a:t>
            </a:fld>
            <a:endParaRPr lang="en-US" altLang="en-US" sz="1200" smtClean="0"/>
          </a:p>
        </p:txBody>
      </p:sp>
      <p:sp>
        <p:nvSpPr>
          <p:cNvPr id="88067" name="Placeholder 2"/>
          <p:cNvSpPr>
            <a:spLocks noGrp="1" noRot="1" noChangeAspect="1" noChangeArrowheads="1" noTextEdit="1"/>
          </p:cNvSpPr>
          <p:nvPr>
            <p:ph type="sldImg"/>
          </p:nvPr>
        </p:nvSpPr>
        <p:spPr>
          <a:ln/>
        </p:spPr>
      </p:sp>
      <p:sp>
        <p:nvSpPr>
          <p:cNvPr id="88068"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4D3D32E6-6B07-4B17-ADB8-DB7BE265DD51}" type="slidenum">
              <a:rPr lang="en-US" altLang="en-US" sz="1200" smtClean="0"/>
              <a:pPr eaLnBrk="1" hangingPunct="1"/>
              <a:t>14</a:t>
            </a:fld>
            <a:endParaRPr lang="en-US" altLang="en-US" sz="1200" smtClean="0"/>
          </a:p>
        </p:txBody>
      </p:sp>
      <p:sp>
        <p:nvSpPr>
          <p:cNvPr id="89091" name="Placeholder 2"/>
          <p:cNvSpPr>
            <a:spLocks noGrp="1" noRot="1" noChangeAspect="1" noChangeArrowheads="1" noTextEdit="1"/>
          </p:cNvSpPr>
          <p:nvPr>
            <p:ph type="sldImg"/>
          </p:nvPr>
        </p:nvSpPr>
        <p:spPr>
          <a:xfrm>
            <a:off x="1144588" y="685800"/>
            <a:ext cx="4572000" cy="3429000"/>
          </a:xfrm>
          <a:ln/>
        </p:spPr>
      </p:sp>
      <p:sp>
        <p:nvSpPr>
          <p:cNvPr id="89092"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4B7F7FD3-A9AD-4FC9-ADA9-5C19CFC3461B}" type="slidenum">
              <a:rPr lang="en-US" altLang="en-US" sz="1200" smtClean="0"/>
              <a:pPr eaLnBrk="1" hangingPunct="1"/>
              <a:t>15</a:t>
            </a:fld>
            <a:endParaRPr lang="en-US" altLang="en-US" sz="1200" smtClean="0"/>
          </a:p>
        </p:txBody>
      </p:sp>
      <p:sp>
        <p:nvSpPr>
          <p:cNvPr id="90115" name="Placeholder 2"/>
          <p:cNvSpPr>
            <a:spLocks noGrp="1" noRot="1" noChangeAspect="1" noChangeArrowheads="1" noTextEdit="1"/>
          </p:cNvSpPr>
          <p:nvPr>
            <p:ph type="sldImg"/>
          </p:nvPr>
        </p:nvSpPr>
        <p:spPr>
          <a:xfrm>
            <a:off x="1144588" y="685800"/>
            <a:ext cx="4572000" cy="3429000"/>
          </a:xfrm>
          <a:ln/>
        </p:spPr>
      </p:sp>
      <p:sp>
        <p:nvSpPr>
          <p:cNvPr id="90116"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6F29AFB3-7968-464D-B4E7-98B646156330}" type="slidenum">
              <a:rPr lang="en-US" altLang="en-US" sz="1200" smtClean="0"/>
              <a:pPr eaLnBrk="1" hangingPunct="1"/>
              <a:t>22</a:t>
            </a:fld>
            <a:endParaRPr lang="en-US" altLang="en-US" sz="1200" smtClean="0"/>
          </a:p>
        </p:txBody>
      </p:sp>
      <p:sp>
        <p:nvSpPr>
          <p:cNvPr id="91139" name="Placeholder 2"/>
          <p:cNvSpPr>
            <a:spLocks noGrp="1" noRot="1" noChangeAspect="1" noChangeArrowheads="1" noTextEdit="1"/>
          </p:cNvSpPr>
          <p:nvPr>
            <p:ph type="sldImg"/>
          </p:nvPr>
        </p:nvSpPr>
        <p:spPr>
          <a:ln/>
        </p:spPr>
      </p:sp>
      <p:sp>
        <p:nvSpPr>
          <p:cNvPr id="91140"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B7454CBF-5FB4-4F16-BBC9-7D46DEF94A82}" type="slidenum">
              <a:rPr lang="en-US" altLang="en-US" sz="1200" smtClean="0"/>
              <a:pPr eaLnBrk="1" hangingPunct="1"/>
              <a:t>23</a:t>
            </a:fld>
            <a:endParaRPr lang="en-US" altLang="en-US" sz="1200" smtClean="0"/>
          </a:p>
        </p:txBody>
      </p:sp>
      <p:sp>
        <p:nvSpPr>
          <p:cNvPr id="92163" name="Placeholder 2"/>
          <p:cNvSpPr>
            <a:spLocks noGrp="1" noRot="1" noChangeAspect="1" noChangeArrowheads="1" noTextEdit="1"/>
          </p:cNvSpPr>
          <p:nvPr>
            <p:ph type="sldImg"/>
          </p:nvPr>
        </p:nvSpPr>
        <p:spPr>
          <a:xfrm>
            <a:off x="1144588" y="685800"/>
            <a:ext cx="4572000" cy="3429000"/>
          </a:xfrm>
          <a:ln/>
        </p:spPr>
      </p:sp>
      <p:sp>
        <p:nvSpPr>
          <p:cNvPr id="92164"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fld id="{F54EB6B8-649C-49F4-A9DB-83E63269C978}" type="slidenum">
              <a:rPr lang="en-US" altLang="en-US" sz="1200" smtClean="0"/>
              <a:pPr eaLnBrk="1" hangingPunct="1"/>
              <a:t>24</a:t>
            </a:fld>
            <a:endParaRPr lang="en-US" altLang="en-US" sz="1200" smtClean="0"/>
          </a:p>
        </p:txBody>
      </p:sp>
      <p:sp>
        <p:nvSpPr>
          <p:cNvPr id="93187" name="Placeholder 2"/>
          <p:cNvSpPr>
            <a:spLocks noGrp="1" noRot="1" noChangeAspect="1" noChangeArrowheads="1" noTextEdit="1"/>
          </p:cNvSpPr>
          <p:nvPr>
            <p:ph type="sldImg"/>
          </p:nvPr>
        </p:nvSpPr>
        <p:spPr>
          <a:xfrm>
            <a:off x="1144588" y="685800"/>
            <a:ext cx="4572000" cy="3429000"/>
          </a:xfrm>
          <a:ln/>
        </p:spPr>
      </p:sp>
      <p:sp>
        <p:nvSpPr>
          <p:cNvPr id="93188" name="Placeholder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2055AC"/>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4618074"/>
            <a:ext cx="9144000" cy="1249326"/>
          </a:xfrm>
        </p:spPr>
        <p:txBody>
          <a:bodyPr>
            <a:normAutofit/>
          </a:bodyPr>
          <a:lstStyle>
            <a:lvl1pPr marL="0" indent="0" algn="ctr">
              <a:buNone/>
              <a:defRPr sz="4000">
                <a:solidFill>
                  <a:schemeClr val="bg1"/>
                </a:solidFill>
                <a:latin typeface="Goudy Old Style" panose="02020502050305020303"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2" name="Title 1"/>
          <p:cNvSpPr>
            <a:spLocks noGrp="1"/>
          </p:cNvSpPr>
          <p:nvPr>
            <p:ph type="ctrTitle"/>
          </p:nvPr>
        </p:nvSpPr>
        <p:spPr>
          <a:xfrm>
            <a:off x="5993" y="6849"/>
            <a:ext cx="7766407" cy="1229476"/>
          </a:xfrm>
        </p:spPr>
        <p:txBody>
          <a:bodyPr/>
          <a:lstStyle>
            <a:lvl1pPr algn="ctr">
              <a:defRPr>
                <a:solidFill>
                  <a:schemeClr val="bg1"/>
                </a:solidFill>
                <a:latin typeface="Goudy Old Style" panose="02020502050305020303" pitchFamily="18" charset="0"/>
              </a:defRPr>
            </a:lvl1pPr>
          </a:lstStyle>
          <a:p>
            <a:r>
              <a:rPr lang="en-US" dirty="0" smtClean="0"/>
              <a:t>Click to edit Master title style</a:t>
            </a:r>
            <a:endParaRPr lang="en-US" dirty="0"/>
          </a:p>
        </p:txBody>
      </p:sp>
      <p:sp>
        <p:nvSpPr>
          <p:cNvPr id="4" name="Rectangle 3"/>
          <p:cNvSpPr/>
          <p:nvPr userDrawn="1"/>
        </p:nvSpPr>
        <p:spPr>
          <a:xfrm>
            <a:off x="0" y="1233996"/>
            <a:ext cx="9144000" cy="15240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4495800"/>
            <a:ext cx="9144000" cy="15240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3"/>
          <p:cNvPicPr>
            <a:picLocks noChangeAspect="1" noChangeArrowheads="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0" y="1386396"/>
            <a:ext cx="9144000" cy="312097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5" name="Footer Placeholder 4"/>
          <p:cNvSpPr>
            <a:spLocks noGrp="1"/>
          </p:cNvSpPr>
          <p:nvPr>
            <p:ph type="ftr" sz="quarter" idx="11"/>
          </p:nvPr>
        </p:nvSpPr>
        <p:spPr>
          <a:xfrm>
            <a:off x="0" y="6508750"/>
            <a:ext cx="9144000" cy="349250"/>
          </a:xfrm>
          <a:prstGeom prst="rect">
            <a:avLst/>
          </a:prstGeom>
        </p:spPr>
        <p:txBody>
          <a:bodyPr/>
          <a:lstStyle>
            <a:lvl1pPr algn="ctr">
              <a:defRPr sz="850">
                <a:solidFill>
                  <a:schemeClr val="bg1"/>
                </a:solidFill>
                <a:latin typeface="+mj-lt"/>
              </a:defRPr>
            </a:lvl1pPr>
          </a:lstStyle>
          <a:p>
            <a:r>
              <a:rPr lang="en-US" dirty="0" smtClean="0"/>
              <a:t>© 2017 McGraw-Hill Education. All Rights Reserved. Authorized only for instructor use in the classroom. No reproduction or distribution without the prior written consent of McGraw-Hill Education.</a:t>
            </a:r>
            <a:endParaRPr lang="en-US" dirty="0"/>
          </a:p>
        </p:txBody>
      </p:sp>
    </p:spTree>
    <p:extLst>
      <p:ext uri="{BB962C8B-B14F-4D97-AF65-F5344CB8AC3E}">
        <p14:creationId xmlns:p14="http://schemas.microsoft.com/office/powerpoint/2010/main" xmlns="" val="4226952501"/>
      </p:ext>
    </p:extLst>
  </p:cSld>
  <p:clrMapOvr>
    <a:masterClrMapping/>
  </p:clrMapOvr>
  <p:timing>
    <p:tnLst>
      <p:par>
        <p:cTn id="1" dur="indefinite" restart="never" nodeType="tmRoot"/>
      </p:par>
    </p:tnLst>
  </p:timing>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 2017 McGraw-Hill Education. All Rights Reserved. </a:t>
            </a: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DA939F8-C3E6-472D-AE5C-3B2906F953D3}" type="slidenum">
              <a:rPr lang="en-US" smtClean="0"/>
              <a:pPr/>
              <a:t>‹#›</a:t>
            </a:fld>
            <a:endParaRPr lang="en-US"/>
          </a:p>
        </p:txBody>
      </p:sp>
    </p:spTree>
    <p:extLst>
      <p:ext uri="{BB962C8B-B14F-4D97-AF65-F5344CB8AC3E}">
        <p14:creationId xmlns:p14="http://schemas.microsoft.com/office/powerpoint/2010/main" xmlns="" val="339289481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 2017 McGraw-Hill Education. All Rights Reserved. </a:t>
            </a: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DA939F8-C3E6-472D-AE5C-3B2906F953D3}" type="slidenum">
              <a:rPr lang="en-US" smtClean="0"/>
              <a:pPr/>
              <a:t>‹#›</a:t>
            </a:fld>
            <a:endParaRPr lang="en-US"/>
          </a:p>
        </p:txBody>
      </p:sp>
    </p:spTree>
    <p:extLst>
      <p:ext uri="{BB962C8B-B14F-4D97-AF65-F5344CB8AC3E}">
        <p14:creationId xmlns:p14="http://schemas.microsoft.com/office/powerpoint/2010/main" xmlns="" val="398312448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1219200" y="1447800"/>
            <a:ext cx="3581400" cy="3840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53000" y="1447800"/>
            <a:ext cx="3581400" cy="3840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sldNum" sz="quarter" idx="10"/>
          </p:nvPr>
        </p:nvSpPr>
        <p:spPr>
          <a:ln/>
        </p:spPr>
        <p:txBody>
          <a:bodyPr/>
          <a:lstStyle>
            <a:lvl1pPr>
              <a:defRPr/>
            </a:lvl1pPr>
          </a:lstStyle>
          <a:p>
            <a:pPr>
              <a:defRPr/>
            </a:pPr>
            <a:r>
              <a:rPr lang="en-US"/>
              <a:t>5-</a:t>
            </a:r>
            <a:fld id="{4E7AD9FE-31DC-49A2-9EB4-2CAB57EB5915}" type="slidenum">
              <a:rPr lang="en-US"/>
              <a:pPr>
                <a:defRPr/>
              </a:pPr>
              <a:t>‹#›</a:t>
            </a:fld>
            <a:endParaRPr lang="en-US"/>
          </a:p>
        </p:txBody>
      </p:sp>
    </p:spTree>
    <p:extLst>
      <p:ext uri="{BB962C8B-B14F-4D97-AF65-F5344CB8AC3E}">
        <p14:creationId xmlns:p14="http://schemas.microsoft.com/office/powerpoint/2010/main" xmlns="" val="17064664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8229600" cy="1143000"/>
          </a:xfrm>
        </p:spPr>
        <p:txBody>
          <a:bodyPr/>
          <a:lstStyle/>
          <a:p>
            <a:r>
              <a:rPr lang="en-US"/>
              <a:t>Click to edit Master title style</a:t>
            </a:r>
          </a:p>
        </p:txBody>
      </p:sp>
      <p:sp>
        <p:nvSpPr>
          <p:cNvPr id="3" name="ClipArt Placeholder 2"/>
          <p:cNvSpPr>
            <a:spLocks noGrp="1"/>
          </p:cNvSpPr>
          <p:nvPr>
            <p:ph type="clipArt" sz="half" idx="1"/>
          </p:nvPr>
        </p:nvSpPr>
        <p:spPr>
          <a:xfrm>
            <a:off x="1219200" y="1447800"/>
            <a:ext cx="3581400" cy="3840163"/>
          </a:xfrm>
        </p:spPr>
        <p:txBody>
          <a:bodyPr/>
          <a:lstStyle/>
          <a:p>
            <a:pPr lvl="0"/>
            <a:endParaRPr lang="en-US" noProof="0"/>
          </a:p>
        </p:txBody>
      </p:sp>
      <p:sp>
        <p:nvSpPr>
          <p:cNvPr id="4" name="Text Placeholder 3"/>
          <p:cNvSpPr>
            <a:spLocks noGrp="1"/>
          </p:cNvSpPr>
          <p:nvPr>
            <p:ph type="body" sz="half" idx="2"/>
          </p:nvPr>
        </p:nvSpPr>
        <p:spPr>
          <a:xfrm>
            <a:off x="4953000" y="1447800"/>
            <a:ext cx="3581400" cy="3840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sldNum" sz="quarter" idx="10"/>
          </p:nvPr>
        </p:nvSpPr>
        <p:spPr>
          <a:ln/>
        </p:spPr>
        <p:txBody>
          <a:bodyPr/>
          <a:lstStyle>
            <a:lvl1pPr>
              <a:defRPr/>
            </a:lvl1pPr>
          </a:lstStyle>
          <a:p>
            <a:pPr>
              <a:defRPr/>
            </a:pPr>
            <a:r>
              <a:rPr lang="en-US"/>
              <a:t>5-</a:t>
            </a:r>
            <a:fld id="{532BFDBC-F05F-4D5F-A03A-66F69322F148}" type="slidenum">
              <a:rPr lang="en-US"/>
              <a:pPr>
                <a:defRPr/>
              </a:pPr>
              <a:t>‹#›</a:t>
            </a:fld>
            <a:endParaRPr lang="en-US"/>
          </a:p>
        </p:txBody>
      </p:sp>
    </p:spTree>
    <p:extLst>
      <p:ext uri="{BB962C8B-B14F-4D97-AF65-F5344CB8AC3E}">
        <p14:creationId xmlns:p14="http://schemas.microsoft.com/office/powerpoint/2010/main" xmlns="" val="4823769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8229600" cy="1143000"/>
          </a:xfrm>
        </p:spPr>
        <p:txBody>
          <a:bodyPr/>
          <a:lstStyle/>
          <a:p>
            <a:r>
              <a:rPr lang="en-US"/>
              <a:t>Click to edit Master title style</a:t>
            </a:r>
          </a:p>
        </p:txBody>
      </p:sp>
      <p:sp>
        <p:nvSpPr>
          <p:cNvPr id="3" name="Chart Placeholder 2"/>
          <p:cNvSpPr>
            <a:spLocks noGrp="1"/>
          </p:cNvSpPr>
          <p:nvPr>
            <p:ph type="chart" sz="half" idx="1"/>
          </p:nvPr>
        </p:nvSpPr>
        <p:spPr>
          <a:xfrm>
            <a:off x="1219200" y="1447800"/>
            <a:ext cx="3581400" cy="3840163"/>
          </a:xfrm>
        </p:spPr>
        <p:txBody>
          <a:bodyPr/>
          <a:lstStyle/>
          <a:p>
            <a:pPr lvl="0"/>
            <a:endParaRPr lang="en-US" noProof="0"/>
          </a:p>
        </p:txBody>
      </p:sp>
      <p:sp>
        <p:nvSpPr>
          <p:cNvPr id="4" name="Text Placeholder 3"/>
          <p:cNvSpPr>
            <a:spLocks noGrp="1"/>
          </p:cNvSpPr>
          <p:nvPr>
            <p:ph type="body" sz="half" idx="2"/>
          </p:nvPr>
        </p:nvSpPr>
        <p:spPr>
          <a:xfrm>
            <a:off x="4953000" y="1447800"/>
            <a:ext cx="3581400" cy="3840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sldNum" sz="quarter" idx="10"/>
          </p:nvPr>
        </p:nvSpPr>
        <p:spPr>
          <a:ln/>
        </p:spPr>
        <p:txBody>
          <a:bodyPr/>
          <a:lstStyle>
            <a:lvl1pPr>
              <a:defRPr/>
            </a:lvl1pPr>
          </a:lstStyle>
          <a:p>
            <a:pPr>
              <a:defRPr/>
            </a:pPr>
            <a:r>
              <a:rPr lang="en-US"/>
              <a:t>10-</a:t>
            </a:r>
            <a:fld id="{BDC03443-823D-4E33-BFC9-7F1C0BAB72CC}" type="slidenum">
              <a:rPr lang="en-US"/>
              <a:pPr>
                <a:defRPr/>
              </a:pPr>
              <a:t>‹#›</a:t>
            </a:fld>
            <a:endParaRPr lang="en-US"/>
          </a:p>
        </p:txBody>
      </p:sp>
    </p:spTree>
    <p:extLst>
      <p:ext uri="{BB962C8B-B14F-4D97-AF65-F5344CB8AC3E}">
        <p14:creationId xmlns:p14="http://schemas.microsoft.com/office/powerpoint/2010/main" xmlns="" val="2017260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7848600" y="6553200"/>
            <a:ext cx="1295400" cy="304800"/>
          </a:xfrm>
          <a:prstGeom prst="rect">
            <a:avLst/>
          </a:prstGeom>
        </p:spPr>
        <p:txBody>
          <a:bodyPr/>
          <a:lstStyle/>
          <a:p>
            <a:r>
              <a:rPr lang="en-US" dirty="0" smtClean="0"/>
              <a:t>1-</a:t>
            </a:r>
            <a:fld id="{9C5BF9B0-2791-427F-8EC9-20B62A3C9DDF}" type="slidenum">
              <a:rPr lang="en-US" smtClean="0"/>
              <a:pPr/>
              <a:t>‹#›</a:t>
            </a:fld>
            <a:endParaRPr lang="en-US" dirty="0" smtClean="0"/>
          </a:p>
          <a:p>
            <a:endParaRPr lang="en-US" dirty="0"/>
          </a:p>
        </p:txBody>
      </p:sp>
      <p:sp>
        <p:nvSpPr>
          <p:cNvPr id="7" name="Footer Placeholder 4"/>
          <p:cNvSpPr>
            <a:spLocks noGrp="1"/>
          </p:cNvSpPr>
          <p:nvPr>
            <p:ph type="ftr" sz="quarter" idx="11"/>
          </p:nvPr>
        </p:nvSpPr>
        <p:spPr>
          <a:xfrm>
            <a:off x="2590800" y="6492875"/>
            <a:ext cx="3276600" cy="365125"/>
          </a:xfrm>
          <a:prstGeom prst="rect">
            <a:avLst/>
          </a:prstGeom>
        </p:spPr>
        <p:txBody>
          <a:bodyPr/>
          <a:lstStyle>
            <a:lvl1pPr>
              <a:defRPr sz="1100">
                <a:latin typeface="Goudy Old Style" panose="02020502050305020303" pitchFamily="18" charset="0"/>
              </a:defRPr>
            </a:lvl1pPr>
          </a:lstStyle>
          <a:p>
            <a:r>
              <a:rPr lang="en-US" dirty="0" smtClean="0"/>
              <a:t>© 2017 McGraw-Hill Education. All Rights Reserved. </a:t>
            </a:r>
            <a:endParaRPr lang="en-US" dirty="0"/>
          </a:p>
        </p:txBody>
      </p:sp>
    </p:spTree>
    <p:extLst>
      <p:ext uri="{BB962C8B-B14F-4D97-AF65-F5344CB8AC3E}">
        <p14:creationId xmlns:p14="http://schemas.microsoft.com/office/powerpoint/2010/main" xmlns="" val="6367824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492875"/>
            <a:ext cx="2895600" cy="365125"/>
          </a:xfrm>
          <a:prstGeom prst="rect">
            <a:avLst/>
          </a:prstGeom>
        </p:spPr>
        <p:txBody>
          <a:bodyPr/>
          <a:lstStyle/>
          <a:p>
            <a:r>
              <a:rPr lang="en-US" smtClean="0"/>
              <a:t>© 2017 McGraw-Hill Education. All Rights Reserved. </a:t>
            </a: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DA939F8-C3E6-472D-AE5C-3B2906F953D3}" type="slidenum">
              <a:rPr lang="en-US" smtClean="0"/>
              <a:pPr/>
              <a:t>‹#›</a:t>
            </a:fld>
            <a:endParaRPr lang="en-US"/>
          </a:p>
        </p:txBody>
      </p:sp>
    </p:spTree>
    <p:extLst>
      <p:ext uri="{BB962C8B-B14F-4D97-AF65-F5344CB8AC3E}">
        <p14:creationId xmlns:p14="http://schemas.microsoft.com/office/powerpoint/2010/main" xmlns="" val="12727246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a:xfrm>
            <a:off x="0" y="6508750"/>
            <a:ext cx="6019800" cy="349250"/>
          </a:xfrm>
          <a:prstGeom prst="rect">
            <a:avLst/>
          </a:prstGeom>
        </p:spPr>
        <p:txBody>
          <a:bodyPr/>
          <a:lstStyle/>
          <a:p>
            <a:r>
              <a:rPr lang="en-US" smtClean="0"/>
              <a:t>© 2017 McGraw-Hill Education. All Rights Reserved. </a:t>
            </a:r>
            <a:endParaRPr lang="en-US" dirty="0"/>
          </a:p>
        </p:txBody>
      </p:sp>
      <p:sp>
        <p:nvSpPr>
          <p:cNvPr id="7" name="Slide Number Placeholder 6"/>
          <p:cNvSpPr>
            <a:spLocks noGrp="1"/>
          </p:cNvSpPr>
          <p:nvPr>
            <p:ph type="sldNum" sz="quarter" idx="12"/>
          </p:nvPr>
        </p:nvSpPr>
        <p:spPr>
          <a:xfrm>
            <a:off x="7005221" y="6492875"/>
            <a:ext cx="2133600" cy="365125"/>
          </a:xfrm>
          <a:prstGeom prst="rect">
            <a:avLst/>
          </a:prstGeom>
        </p:spPr>
        <p:txBody>
          <a:bodyPr/>
          <a:lstStyle/>
          <a:p>
            <a:r>
              <a:rPr lang="en-US" dirty="0" smtClean="0"/>
              <a:t>1-</a:t>
            </a:r>
            <a:fld id="{9C5BF9B0-2791-427F-8EC9-20B62A3C9DDF}" type="slidenum">
              <a:rPr lang="en-US" smtClean="0"/>
              <a:pPr/>
              <a:t>‹#›</a:t>
            </a:fld>
            <a:endParaRPr lang="en-US" dirty="0" smtClean="0"/>
          </a:p>
          <a:p>
            <a:endParaRPr lang="en-US" dirty="0"/>
          </a:p>
        </p:txBody>
      </p:sp>
    </p:spTree>
    <p:extLst>
      <p:ext uri="{BB962C8B-B14F-4D97-AF65-F5344CB8AC3E}">
        <p14:creationId xmlns:p14="http://schemas.microsoft.com/office/powerpoint/2010/main" xmlns="" val="116156601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smtClean="0"/>
              <a:t>© 2017 McGraw-Hill Education. All Rights Reserved. </a:t>
            </a: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3DA939F8-C3E6-472D-AE5C-3B2906F953D3}" type="slidenum">
              <a:rPr lang="en-US" smtClean="0"/>
              <a:pPr/>
              <a:t>‹#›</a:t>
            </a:fld>
            <a:endParaRPr lang="en-US"/>
          </a:p>
        </p:txBody>
      </p:sp>
    </p:spTree>
    <p:extLst>
      <p:ext uri="{BB962C8B-B14F-4D97-AF65-F5344CB8AC3E}">
        <p14:creationId xmlns:p14="http://schemas.microsoft.com/office/powerpoint/2010/main" xmlns="" val="141036040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smtClean="0"/>
              <a:t>© 2017 McGraw-Hill Education. All Rights Reserved. </a:t>
            </a: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3DA939F8-C3E6-472D-AE5C-3B2906F953D3}" type="slidenum">
              <a:rPr lang="en-US" smtClean="0"/>
              <a:pPr/>
              <a:t>‹#›</a:t>
            </a:fld>
            <a:endParaRPr lang="en-US"/>
          </a:p>
        </p:txBody>
      </p:sp>
    </p:spTree>
    <p:extLst>
      <p:ext uri="{BB962C8B-B14F-4D97-AF65-F5344CB8AC3E}">
        <p14:creationId xmlns:p14="http://schemas.microsoft.com/office/powerpoint/2010/main" xmlns="" val="214361064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smtClean="0"/>
              <a:t>© 2017 McGraw-Hill Education. All Rights Reserved. </a:t>
            </a:r>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3DA939F8-C3E6-472D-AE5C-3B2906F953D3}" type="slidenum">
              <a:rPr lang="en-US" smtClean="0"/>
              <a:pPr/>
              <a:t>‹#›</a:t>
            </a:fld>
            <a:endParaRPr lang="en-US"/>
          </a:p>
        </p:txBody>
      </p:sp>
    </p:spTree>
    <p:extLst>
      <p:ext uri="{BB962C8B-B14F-4D97-AF65-F5344CB8AC3E}">
        <p14:creationId xmlns:p14="http://schemas.microsoft.com/office/powerpoint/2010/main" xmlns="" val="223987167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 2017 McGraw-Hill Education. All Rights Reserved. </a:t>
            </a: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3DA939F8-C3E6-472D-AE5C-3B2906F953D3}" type="slidenum">
              <a:rPr lang="en-US" smtClean="0"/>
              <a:pPr/>
              <a:t>‹#›</a:t>
            </a:fld>
            <a:endParaRPr lang="en-US"/>
          </a:p>
        </p:txBody>
      </p:sp>
    </p:spTree>
    <p:extLst>
      <p:ext uri="{BB962C8B-B14F-4D97-AF65-F5344CB8AC3E}">
        <p14:creationId xmlns:p14="http://schemas.microsoft.com/office/powerpoint/2010/main" xmlns="" val="269235455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 2017 McGraw-Hill Education. All Rights Reserved. </a:t>
            </a: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3DA939F8-C3E6-472D-AE5C-3B2906F953D3}" type="slidenum">
              <a:rPr lang="en-US" smtClean="0"/>
              <a:pPr/>
              <a:t>‹#›</a:t>
            </a:fld>
            <a:endParaRPr lang="en-US"/>
          </a:p>
        </p:txBody>
      </p:sp>
    </p:spTree>
    <p:extLst>
      <p:ext uri="{BB962C8B-B14F-4D97-AF65-F5344CB8AC3E}">
        <p14:creationId xmlns:p14="http://schemas.microsoft.com/office/powerpoint/2010/main" xmlns="" val="16449221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600"/>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Rectangle 5"/>
          <p:cNvSpPr>
            <a:spLocks noGrp="1" noChangeArrowheads="1"/>
          </p:cNvSpPr>
          <p:nvPr>
            <p:ph type="sldNum" sz="quarter" idx="4"/>
          </p:nvPr>
        </p:nvSpPr>
        <p:spPr bwMode="auto">
          <a:xfrm>
            <a:off x="8672245" y="6553200"/>
            <a:ext cx="471755"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100" b="0">
                <a:latin typeface="Goudy Old Style" panose="02020502050305020303" pitchFamily="18" charset="0"/>
                <a:ea typeface="Osaka" pitchFamily="127" charset="-128"/>
                <a:cs typeface="Goudy Old Style" panose="02020502050305020303" pitchFamily="18" charset="0"/>
              </a:defRPr>
            </a:lvl1pPr>
          </a:lstStyle>
          <a:p>
            <a:pPr>
              <a:defRPr/>
            </a:pPr>
            <a:r>
              <a:rPr lang="en-US" dirty="0" smtClean="0"/>
              <a:t>1-</a:t>
            </a:r>
            <a:fld id="{9C5BF9B0-2791-427F-8EC9-20B62A3C9DDF}" type="slidenum">
              <a:rPr lang="en-US" smtClean="0"/>
              <a:pPr>
                <a:defRPr/>
              </a:pPr>
              <a:t>‹#›</a:t>
            </a:fld>
            <a:endParaRPr lang="en-US" dirty="0"/>
          </a:p>
        </p:txBody>
      </p:sp>
      <p:sp>
        <p:nvSpPr>
          <p:cNvPr id="8" name="Footer Placeholder 4"/>
          <p:cNvSpPr>
            <a:spLocks noGrp="1"/>
          </p:cNvSpPr>
          <p:nvPr>
            <p:ph type="ftr" sz="quarter" idx="3"/>
          </p:nvPr>
        </p:nvSpPr>
        <p:spPr>
          <a:xfrm>
            <a:off x="2514600" y="6547220"/>
            <a:ext cx="4267200" cy="310780"/>
          </a:xfrm>
          <a:prstGeom prst="rect">
            <a:avLst/>
          </a:prstGeom>
        </p:spPr>
        <p:txBody>
          <a:bodyPr/>
          <a:lstStyle>
            <a:lvl1pPr algn="ctr">
              <a:defRPr sz="1100">
                <a:latin typeface="Goudy Old Style" panose="02020502050305020303" pitchFamily="18" charset="0"/>
              </a:defRPr>
            </a:lvl1pPr>
          </a:lstStyle>
          <a:p>
            <a:r>
              <a:rPr lang="en-US" dirty="0" smtClean="0"/>
              <a:t>© 2017 McGraw-Hill Education. All Rights Reserved. </a:t>
            </a:r>
            <a:endParaRPr lang="en-US" dirty="0"/>
          </a:p>
        </p:txBody>
      </p:sp>
    </p:spTree>
    <p:extLst>
      <p:ext uri="{BB962C8B-B14F-4D97-AF65-F5344CB8AC3E}">
        <p14:creationId xmlns:p14="http://schemas.microsoft.com/office/powerpoint/2010/main" xmlns="" val="79645107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Lst>
  <p:timing>
    <p:tnLst>
      <p:par>
        <p:cTn id="1" dur="indefinite" restart="never" nodeType="tmRoot"/>
      </p:par>
    </p:tnLst>
  </p:timing>
  <p:hf hdr="0" dt="0"/>
  <p:txStyles>
    <p:titleStyle>
      <a:lvl1pPr algn="ctr" defTabSz="914400" rtl="0" eaLnBrk="1" latinLnBrk="0" hangingPunct="1">
        <a:spcBef>
          <a:spcPct val="0"/>
        </a:spcBef>
        <a:buNone/>
        <a:defRPr sz="4400" b="1" kern="1200">
          <a:solidFill>
            <a:srgbClr val="C00000"/>
          </a:solidFill>
          <a:latin typeface="Goudy Old Style" panose="02020502050305020303"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Central Banks in the World Today</a:t>
            </a:r>
            <a:endParaRPr lang="en-US" dirty="0"/>
          </a:p>
        </p:txBody>
      </p:sp>
      <p:sp>
        <p:nvSpPr>
          <p:cNvPr id="3" name="Title 2"/>
          <p:cNvSpPr>
            <a:spLocks noGrp="1"/>
          </p:cNvSpPr>
          <p:nvPr>
            <p:ph type="ctrTitle"/>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 2017 McGraw-Hill Education. All Rights Reserved. Authorized only for instructor use in the classroom. No reproduction or distribution without the prior written consent of McGraw-Hill Education.</a:t>
            </a:r>
            <a:endParaRPr lang="en-US" dirty="0"/>
          </a:p>
        </p:txBody>
      </p:sp>
    </p:spTree>
    <p:extLst>
      <p:ext uri="{BB962C8B-B14F-4D97-AF65-F5344CB8AC3E}">
        <p14:creationId xmlns:p14="http://schemas.microsoft.com/office/powerpoint/2010/main" xmlns="" val="2630258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lstStyle/>
          <a:p>
            <a:pPr eaLnBrk="1" hangingPunct="1"/>
            <a:r>
              <a:rPr lang="en-US" altLang="en-US" smtClean="0">
                <a:ea typeface="ＭＳ Ｐゴシック" charset="-128"/>
              </a:rPr>
              <a:t>The Banker’s Bank</a:t>
            </a:r>
          </a:p>
        </p:txBody>
      </p:sp>
      <p:sp>
        <p:nvSpPr>
          <p:cNvPr id="19460" name="Rectangle 3"/>
          <p:cNvSpPr>
            <a:spLocks noGrp="1" noChangeArrowheads="1"/>
          </p:cNvSpPr>
          <p:nvPr>
            <p:ph idx="1"/>
          </p:nvPr>
        </p:nvSpPr>
        <p:spPr>
          <a:xfrm>
            <a:off x="457200" y="1447800"/>
            <a:ext cx="8229600" cy="4648200"/>
          </a:xfrm>
        </p:spPr>
        <p:txBody>
          <a:bodyPr>
            <a:normAutofit/>
          </a:bodyPr>
          <a:lstStyle/>
          <a:p>
            <a:pPr eaLnBrk="1" hangingPunct="1"/>
            <a:r>
              <a:rPr lang="en-US" altLang="en-US" dirty="0" smtClean="0">
                <a:ea typeface="ＭＳ Ｐゴシック" charset="-128"/>
              </a:rPr>
              <a:t>Every country needs a secure and efficient payments system.</a:t>
            </a:r>
          </a:p>
          <a:p>
            <a:pPr lvl="1" eaLnBrk="1" hangingPunct="1"/>
            <a:r>
              <a:rPr lang="en-US" altLang="en-US" dirty="0" smtClean="0">
                <a:ea typeface="ＭＳ Ｐゴシック" charset="-128"/>
              </a:rPr>
              <a:t>Financial institutions need a cheap and reliable way to transfer funds to one another.</a:t>
            </a:r>
          </a:p>
          <a:p>
            <a:pPr eaLnBrk="1" hangingPunct="1"/>
            <a:r>
              <a:rPr lang="en-US" altLang="en-US" dirty="0" smtClean="0">
                <a:ea typeface="ＭＳ Ｐゴシック" charset="-128"/>
              </a:rPr>
              <a:t>The fact that all banks have account at the central bank makes the it the natural place for interbank payments to be settled.</a:t>
            </a:r>
          </a:p>
          <a:p>
            <a:pPr eaLnBrk="1" hangingPunct="1"/>
            <a:r>
              <a:rPr lang="en-US" altLang="en-US" dirty="0" smtClean="0">
                <a:ea typeface="ＭＳ Ｐゴシック" charset="-128"/>
              </a:rPr>
              <a:t>In 2015, an average of more than $3.3 trillion per day was transferred over </a:t>
            </a:r>
            <a:r>
              <a:rPr lang="en-US" altLang="en-US" dirty="0" err="1" smtClean="0">
                <a:ea typeface="ＭＳ Ｐゴシック" charset="-128"/>
              </a:rPr>
              <a:t>Fedwire</a:t>
            </a:r>
            <a:r>
              <a:rPr lang="en-US" altLang="en-US" dirty="0" smtClean="0">
                <a:ea typeface="ＭＳ Ｐゴシック" charset="-128"/>
              </a:rPr>
              <a:t>.</a:t>
            </a:r>
          </a:p>
        </p:txBody>
      </p:sp>
      <p:sp>
        <p:nvSpPr>
          <p:cNvPr id="4" name="Slide Number Placeholder 3"/>
          <p:cNvSpPr>
            <a:spLocks noGrp="1"/>
          </p:cNvSpPr>
          <p:nvPr>
            <p:ph type="sldNum" sz="quarter" idx="12"/>
          </p:nvPr>
        </p:nvSpPr>
        <p:spPr/>
        <p:txBody>
          <a:bodyPr/>
          <a:lstStyle/>
          <a:p>
            <a:pPr>
              <a:defRPr/>
            </a:pPr>
            <a:r>
              <a:rPr lang="en-US"/>
              <a:t>15-</a:t>
            </a:r>
            <a:fld id="{EADC2CAE-6835-4978-AB8D-9D57D80007CB}" type="slidenum">
              <a:rPr lang="en-US"/>
              <a:pPr>
                <a:defRPr/>
              </a:pPr>
              <a:t>10</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xfrm>
            <a:off x="457200" y="228600"/>
            <a:ext cx="8229600" cy="1143000"/>
          </a:xfrm>
        </p:spPr>
        <p:txBody>
          <a:bodyPr/>
          <a:lstStyle/>
          <a:p>
            <a:pPr eaLnBrk="1" hangingPunct="1"/>
            <a:r>
              <a:rPr lang="en-US" altLang="en-US" dirty="0" smtClean="0">
                <a:ea typeface="ＭＳ Ｐゴシック" charset="-128"/>
              </a:rPr>
              <a:t>The Banker’s Bank</a:t>
            </a:r>
          </a:p>
        </p:txBody>
      </p:sp>
      <p:sp>
        <p:nvSpPr>
          <p:cNvPr id="20484" name="Rectangle 3"/>
          <p:cNvSpPr>
            <a:spLocks noGrp="1" noChangeArrowheads="1"/>
          </p:cNvSpPr>
          <p:nvPr>
            <p:ph idx="1"/>
          </p:nvPr>
        </p:nvSpPr>
        <p:spPr>
          <a:xfrm>
            <a:off x="457200" y="1447800"/>
            <a:ext cx="8229600" cy="4678363"/>
          </a:xfrm>
        </p:spPr>
        <p:txBody>
          <a:bodyPr>
            <a:normAutofit lnSpcReduction="10000"/>
          </a:bodyPr>
          <a:lstStyle/>
          <a:p>
            <a:pPr eaLnBrk="1" hangingPunct="1">
              <a:lnSpc>
                <a:spcPct val="90000"/>
              </a:lnSpc>
            </a:pPr>
            <a:r>
              <a:rPr lang="en-US" altLang="en-US" dirty="0">
                <a:ea typeface="ＭＳ Ｐゴシック" charset="-128"/>
              </a:rPr>
              <a:t>C</a:t>
            </a:r>
            <a:r>
              <a:rPr lang="en-US" altLang="en-US" dirty="0" smtClean="0">
                <a:ea typeface="ＭＳ Ｐゴシック" charset="-128"/>
              </a:rPr>
              <a:t>ommercial banks and nonbank financial institutions have to be monitored so that savers and investors can be confident these institutions are sound.</a:t>
            </a:r>
          </a:p>
          <a:p>
            <a:pPr lvl="1">
              <a:lnSpc>
                <a:spcPct val="90000"/>
              </a:lnSpc>
            </a:pPr>
            <a:r>
              <a:rPr lang="en-US" altLang="en-US" dirty="0">
                <a:ea typeface="ＭＳ Ｐゴシック" charset="-128"/>
              </a:rPr>
              <a:t>Government examiners and supervisors are the only ones who can handle such sensitive information without conflict of interest. </a:t>
            </a:r>
          </a:p>
          <a:p>
            <a:pPr marL="342900" lvl="1" indent="-342900">
              <a:lnSpc>
                <a:spcPct val="90000"/>
              </a:lnSpc>
              <a:buFont typeface="Arial" panose="020B0604020202020204" pitchFamily="34" charset="0"/>
              <a:buChar char="•"/>
            </a:pPr>
            <a:r>
              <a:rPr lang="en-US" altLang="en-US" sz="3200" dirty="0" smtClean="0">
                <a:ea typeface="ＭＳ Ｐゴシック" charset="-128"/>
              </a:rPr>
              <a:t>As </a:t>
            </a:r>
            <a:r>
              <a:rPr lang="en-US" altLang="en-US" sz="3200" dirty="0">
                <a:ea typeface="ＭＳ Ｐゴシック" charset="-128"/>
              </a:rPr>
              <a:t>the government’s bank and the banker’s bank, central banks are the biggest, most powerful players in a country’s financial and economic system.</a:t>
            </a:r>
          </a:p>
          <a:p>
            <a:pPr marL="0" indent="0" eaLnBrk="1" hangingPunct="1">
              <a:lnSpc>
                <a:spcPct val="90000"/>
              </a:lnSpc>
              <a:buNone/>
            </a:pPr>
            <a:endParaRPr lang="en-US" altLang="en-US" dirty="0" smtClean="0">
              <a:ea typeface="ＭＳ Ｐゴシック" charset="-128"/>
            </a:endParaRPr>
          </a:p>
        </p:txBody>
      </p:sp>
      <p:sp>
        <p:nvSpPr>
          <p:cNvPr id="4" name="Slide Number Placeholder 3"/>
          <p:cNvSpPr>
            <a:spLocks noGrp="1"/>
          </p:cNvSpPr>
          <p:nvPr>
            <p:ph type="sldNum" sz="quarter" idx="12"/>
          </p:nvPr>
        </p:nvSpPr>
        <p:spPr/>
        <p:txBody>
          <a:bodyPr/>
          <a:lstStyle/>
          <a:p>
            <a:pPr>
              <a:defRPr/>
            </a:pPr>
            <a:r>
              <a:rPr lang="en-US"/>
              <a:t>15-</a:t>
            </a:r>
            <a:fld id="{524BF09D-39DB-4415-AC01-3EF4EA5D7F98}" type="slidenum">
              <a:rPr lang="en-US"/>
              <a:pPr>
                <a:defRPr/>
              </a:pPr>
              <a:t>11</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p:txBody>
          <a:bodyPr/>
          <a:lstStyle/>
          <a:p>
            <a:pPr eaLnBrk="1" hangingPunct="1"/>
            <a:r>
              <a:rPr lang="en-US" altLang="en-US" smtClean="0">
                <a:ea typeface="ＭＳ Ｐゴシック" charset="-128"/>
              </a:rPr>
              <a:t>The Banker’s Bank</a:t>
            </a:r>
          </a:p>
        </p:txBody>
      </p:sp>
      <p:sp>
        <p:nvSpPr>
          <p:cNvPr id="22532" name="Rectangle 3"/>
          <p:cNvSpPr>
            <a:spLocks noGrp="1" noChangeArrowheads="1"/>
          </p:cNvSpPr>
          <p:nvPr>
            <p:ph idx="1"/>
          </p:nvPr>
        </p:nvSpPr>
        <p:spPr>
          <a:xfrm>
            <a:off x="457200" y="1447800"/>
            <a:ext cx="8229600" cy="4953000"/>
          </a:xfrm>
        </p:spPr>
        <p:txBody>
          <a:bodyPr>
            <a:normAutofit/>
          </a:bodyPr>
          <a:lstStyle/>
          <a:p>
            <a:pPr eaLnBrk="1" hangingPunct="1"/>
            <a:r>
              <a:rPr lang="en-US" altLang="en-US" dirty="0" smtClean="0">
                <a:ea typeface="ＭＳ Ｐゴシック" charset="-128"/>
              </a:rPr>
              <a:t>It is essential that we understand what a central bank is </a:t>
            </a:r>
            <a:r>
              <a:rPr lang="en-US" altLang="en-US" i="1" dirty="0" smtClean="0">
                <a:ea typeface="ＭＳ Ｐゴシック" charset="-128"/>
              </a:rPr>
              <a:t>not</a:t>
            </a:r>
            <a:r>
              <a:rPr lang="en-US" altLang="en-US" dirty="0" smtClean="0">
                <a:ea typeface="ＭＳ Ｐゴシック" charset="-128"/>
              </a:rPr>
              <a:t>.</a:t>
            </a:r>
          </a:p>
          <a:p>
            <a:pPr eaLnBrk="1" hangingPunct="1"/>
            <a:r>
              <a:rPr lang="en-US" altLang="en-US" dirty="0" smtClean="0">
                <a:ea typeface="ＭＳ Ｐゴシック" charset="-128"/>
              </a:rPr>
              <a:t>It does not control securities markets, though it may monitor and participate in bond and stock markets.</a:t>
            </a:r>
          </a:p>
          <a:p>
            <a:pPr eaLnBrk="1" hangingPunct="1"/>
            <a:r>
              <a:rPr lang="en-US" altLang="en-US" dirty="0" smtClean="0">
                <a:ea typeface="ＭＳ Ｐゴシック" charset="-128"/>
              </a:rPr>
              <a:t>It does not control the government’s budget.</a:t>
            </a:r>
          </a:p>
          <a:p>
            <a:pPr lvl="1" eaLnBrk="1" hangingPunct="1"/>
            <a:r>
              <a:rPr lang="en-US" altLang="en-US" dirty="0" smtClean="0">
                <a:ea typeface="ＭＳ Ｐゴシック" charset="-128"/>
              </a:rPr>
              <a:t>That is determined by Congress and the president through </a:t>
            </a:r>
            <a:r>
              <a:rPr lang="en-US" altLang="en-US" dirty="0" smtClean="0">
                <a:solidFill>
                  <a:srgbClr val="FF0000"/>
                </a:solidFill>
                <a:ea typeface="ＭＳ Ｐゴシック" charset="-128"/>
              </a:rPr>
              <a:t>fiscal policy</a:t>
            </a:r>
            <a:r>
              <a:rPr lang="en-US" altLang="en-US" dirty="0" smtClean="0">
                <a:ea typeface="ＭＳ Ｐゴシック" charset="-128"/>
              </a:rPr>
              <a:t>.</a:t>
            </a:r>
          </a:p>
          <a:p>
            <a:pPr lvl="1" eaLnBrk="1" hangingPunct="1"/>
            <a:r>
              <a:rPr lang="en-US" altLang="en-US" dirty="0" smtClean="0">
                <a:ea typeface="ＭＳ Ｐゴシック" charset="-128"/>
              </a:rPr>
              <a:t>The Fed only acts as the Treasury’s bank.</a:t>
            </a:r>
          </a:p>
        </p:txBody>
      </p:sp>
      <p:sp>
        <p:nvSpPr>
          <p:cNvPr id="4" name="Slide Number Placeholder 3"/>
          <p:cNvSpPr>
            <a:spLocks noGrp="1"/>
          </p:cNvSpPr>
          <p:nvPr>
            <p:ph type="sldNum" sz="quarter" idx="12"/>
          </p:nvPr>
        </p:nvSpPr>
        <p:spPr/>
        <p:txBody>
          <a:bodyPr/>
          <a:lstStyle/>
          <a:p>
            <a:pPr>
              <a:defRPr/>
            </a:pPr>
            <a:r>
              <a:rPr lang="en-US"/>
              <a:t>15-</a:t>
            </a:r>
            <a:fld id="{CC9EF139-5D25-494C-94C9-11568381477D}" type="slidenum">
              <a:rPr lang="en-US"/>
              <a:pPr>
                <a:defRPr/>
              </a:pPr>
              <a:t>12</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6"/>
          <p:cNvSpPr>
            <a:spLocks noGrp="1" noChangeArrowheads="1"/>
          </p:cNvSpPr>
          <p:nvPr>
            <p:ph type="title"/>
          </p:nvPr>
        </p:nvSpPr>
        <p:spPr/>
        <p:txBody>
          <a:bodyPr>
            <a:noAutofit/>
          </a:bodyPr>
          <a:lstStyle/>
          <a:p>
            <a:pPr eaLnBrk="1" hangingPunct="1"/>
            <a:r>
              <a:rPr lang="en-US" altLang="en-US" dirty="0" smtClean="0">
                <a:ea typeface="ＭＳ Ｐゴシック" charset="-128"/>
              </a:rPr>
              <a:t>The Functions of a Modern Central Bank</a:t>
            </a:r>
          </a:p>
        </p:txBody>
      </p:sp>
      <p:sp>
        <p:nvSpPr>
          <p:cNvPr id="4" name="Slide Number Placeholder 2"/>
          <p:cNvSpPr>
            <a:spLocks noGrp="1"/>
          </p:cNvSpPr>
          <p:nvPr>
            <p:ph type="sldNum" sz="quarter" idx="12"/>
          </p:nvPr>
        </p:nvSpPr>
        <p:spPr>
          <a:xfrm>
            <a:off x="7008628" y="6492875"/>
            <a:ext cx="2133600" cy="365125"/>
          </a:xfrm>
        </p:spPr>
        <p:txBody>
          <a:bodyPr/>
          <a:lstStyle/>
          <a:p>
            <a:pPr>
              <a:defRPr/>
            </a:pPr>
            <a:r>
              <a:rPr lang="en-US" dirty="0"/>
              <a:t>15-</a:t>
            </a:r>
            <a:fld id="{646B372B-5A73-4535-BC3F-3D791459D7E8}" type="slidenum">
              <a:rPr lang="en-US"/>
              <a:pPr>
                <a:defRPr/>
              </a:pPr>
              <a:t>13</a:t>
            </a:fld>
            <a:endParaRPr lang="en-US" dirty="0"/>
          </a:p>
        </p:txBody>
      </p:sp>
      <p:pic>
        <p:nvPicPr>
          <p:cNvPr id="23558" name="Picture 6"/>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85800" y="1905000"/>
            <a:ext cx="7704534" cy="2743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Footer Placeholder 1"/>
          <p:cNvSpPr>
            <a:spLocks noGrp="1"/>
          </p:cNvSpPr>
          <p:nvPr>
            <p:ph type="ftr" sz="quarter" idx="11"/>
          </p:nvPr>
        </p:nvSpPr>
        <p:spPr>
          <a:xfrm>
            <a:off x="2819400" y="6508750"/>
            <a:ext cx="3200400" cy="349250"/>
          </a:xfrm>
        </p:spPr>
        <p:txBody>
          <a:bodyPr/>
          <a:lstStyle/>
          <a:p>
            <a:r>
              <a:rPr lang="en-US" dirty="0" smtClean="0"/>
              <a:t>© 2017 McGraw-Hill Education. All Rights Reserved.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4"/>
          <p:cNvSpPr>
            <a:spLocks noGrp="1" noChangeArrowheads="1"/>
          </p:cNvSpPr>
          <p:nvPr>
            <p:ph type="title"/>
          </p:nvPr>
        </p:nvSpPr>
        <p:spPr/>
        <p:txBody>
          <a:bodyPr>
            <a:noAutofit/>
          </a:bodyPr>
          <a:lstStyle/>
          <a:p>
            <a:pPr eaLnBrk="1" hangingPunct="1"/>
            <a:r>
              <a:rPr lang="en-US" altLang="en-US" dirty="0" smtClean="0">
                <a:ea typeface="ＭＳ Ｐゴシック" charset="-128"/>
              </a:rPr>
              <a:t>Stability: The Primary Objective of All Central Banks</a:t>
            </a:r>
          </a:p>
        </p:txBody>
      </p:sp>
      <p:sp>
        <p:nvSpPr>
          <p:cNvPr id="24580" name="Rectangle 5"/>
          <p:cNvSpPr>
            <a:spLocks noGrp="1" noChangeArrowheads="1"/>
          </p:cNvSpPr>
          <p:nvPr>
            <p:ph idx="1"/>
          </p:nvPr>
        </p:nvSpPr>
        <p:spPr>
          <a:xfrm>
            <a:off x="457200" y="1752600"/>
            <a:ext cx="8229600" cy="4114800"/>
          </a:xfrm>
        </p:spPr>
        <p:txBody>
          <a:bodyPr>
            <a:normAutofit/>
          </a:bodyPr>
          <a:lstStyle/>
          <a:p>
            <a:pPr eaLnBrk="1" hangingPunct="1">
              <a:lnSpc>
                <a:spcPct val="90000"/>
              </a:lnSpc>
            </a:pPr>
            <a:r>
              <a:rPr lang="en-US" altLang="en-US" dirty="0" smtClean="0">
                <a:ea typeface="ＭＳ Ｐゴシック" charset="-128"/>
              </a:rPr>
              <a:t>Government involvement is justified by the presence of externalities or </a:t>
            </a:r>
            <a:r>
              <a:rPr lang="en-US" altLang="en-US" dirty="0" smtClean="0">
                <a:solidFill>
                  <a:srgbClr val="FF0000"/>
                </a:solidFill>
                <a:ea typeface="ＭＳ Ｐゴシック" charset="-128"/>
              </a:rPr>
              <a:t>public goods</a:t>
            </a:r>
            <a:r>
              <a:rPr lang="en-US" altLang="en-US" dirty="0" smtClean="0">
                <a:ea typeface="ＭＳ Ｐゴシック" charset="-128"/>
              </a:rPr>
              <a:t>.</a:t>
            </a:r>
          </a:p>
          <a:p>
            <a:pPr eaLnBrk="1" hangingPunct="1">
              <a:lnSpc>
                <a:spcPct val="90000"/>
              </a:lnSpc>
            </a:pPr>
            <a:r>
              <a:rPr lang="en-US" altLang="en-US" dirty="0" smtClean="0">
                <a:ea typeface="ＭＳ Ｐゴシック" charset="-128"/>
              </a:rPr>
              <a:t>Economic and financial systems, when left on their own, are prone to episodes of extreme volatility.</a:t>
            </a:r>
          </a:p>
        </p:txBody>
      </p:sp>
      <p:sp>
        <p:nvSpPr>
          <p:cNvPr id="4" name="Slide Number Placeholder 3"/>
          <p:cNvSpPr>
            <a:spLocks noGrp="1"/>
          </p:cNvSpPr>
          <p:nvPr>
            <p:ph type="sldNum" sz="quarter" idx="12"/>
          </p:nvPr>
        </p:nvSpPr>
        <p:spPr/>
        <p:txBody>
          <a:bodyPr/>
          <a:lstStyle/>
          <a:p>
            <a:pPr>
              <a:defRPr/>
            </a:pPr>
            <a:r>
              <a:rPr lang="en-US"/>
              <a:t>15-</a:t>
            </a:r>
            <a:fld id="{C8034BBF-DDEB-46E8-B4A8-DC80EC496999}" type="slidenum">
              <a:rPr lang="en-US"/>
              <a:pPr>
                <a:defRPr/>
              </a:pPr>
              <a:t>14</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5"/>
          <p:cNvSpPr>
            <a:spLocks noGrp="1" noChangeArrowheads="1"/>
          </p:cNvSpPr>
          <p:nvPr>
            <p:ph type="title"/>
          </p:nvPr>
        </p:nvSpPr>
        <p:spPr/>
        <p:txBody>
          <a:bodyPr>
            <a:noAutofit/>
          </a:bodyPr>
          <a:lstStyle/>
          <a:p>
            <a:pPr eaLnBrk="1" hangingPunct="1"/>
            <a:r>
              <a:rPr lang="en-US" altLang="en-US" dirty="0" smtClean="0">
                <a:ea typeface="ＭＳ Ｐゴシック" charset="-128"/>
              </a:rPr>
              <a:t>Stability: The Primary Objective of All Central Banks</a:t>
            </a:r>
          </a:p>
        </p:txBody>
      </p:sp>
      <p:sp>
        <p:nvSpPr>
          <p:cNvPr id="25604" name="Rectangle 6"/>
          <p:cNvSpPr>
            <a:spLocks noGrp="1" noChangeArrowheads="1"/>
          </p:cNvSpPr>
          <p:nvPr>
            <p:ph idx="1"/>
          </p:nvPr>
        </p:nvSpPr>
        <p:spPr>
          <a:xfrm>
            <a:off x="457200" y="1600200"/>
            <a:ext cx="8229600" cy="4953000"/>
          </a:xfrm>
        </p:spPr>
        <p:txBody>
          <a:bodyPr>
            <a:normAutofit lnSpcReduction="10000"/>
          </a:bodyPr>
          <a:lstStyle/>
          <a:p>
            <a:pPr marL="533400" indent="-533400" eaLnBrk="1" hangingPunct="1">
              <a:buFontTx/>
              <a:buNone/>
            </a:pPr>
            <a:r>
              <a:rPr lang="en-US" altLang="en-US" dirty="0" smtClean="0">
                <a:ea typeface="ＭＳ Ｐゴシック" charset="-128"/>
              </a:rPr>
              <a:t>We can easily see examples of failure:</a:t>
            </a:r>
          </a:p>
          <a:p>
            <a:pPr marL="533400" indent="-533400" eaLnBrk="1" hangingPunct="1">
              <a:buFontTx/>
              <a:buAutoNum type="arabicPeriod"/>
            </a:pPr>
            <a:r>
              <a:rPr lang="en-US" altLang="en-US" dirty="0" smtClean="0">
                <a:ea typeface="ＭＳ Ｐゴシック" charset="-128"/>
              </a:rPr>
              <a:t>The Great Depression of the 1930’s when the banking system collapsed.</a:t>
            </a:r>
          </a:p>
          <a:p>
            <a:pPr marL="914400" lvl="1" indent="-457200" eaLnBrk="1" hangingPunct="1"/>
            <a:r>
              <a:rPr lang="en-US" altLang="en-US" dirty="0" smtClean="0">
                <a:ea typeface="ＭＳ Ｐゴシック" charset="-128"/>
              </a:rPr>
              <a:t>Economic historians state that the Fed failed to provide adequate money and credit.</a:t>
            </a:r>
          </a:p>
          <a:p>
            <a:pPr marL="533400" indent="-533400" eaLnBrk="1" hangingPunct="1">
              <a:buFontTx/>
              <a:buAutoNum type="arabicPeriod"/>
            </a:pPr>
            <a:r>
              <a:rPr lang="en-US" altLang="en-US" dirty="0" smtClean="0">
                <a:ea typeface="ＭＳ Ｐゴシック" charset="-128"/>
              </a:rPr>
              <a:t>The crisis of 2007-2009</a:t>
            </a:r>
          </a:p>
          <a:p>
            <a:pPr marL="914400" lvl="1" indent="-457200" eaLnBrk="1" hangingPunct="1"/>
            <a:r>
              <a:rPr lang="en-US" altLang="en-US" dirty="0" smtClean="0">
                <a:ea typeface="ＭＳ Ｐゴシック" charset="-128"/>
              </a:rPr>
              <a:t>The Fed was largely passive as intermediaries took on increasing risk amid the housing bubble.</a:t>
            </a:r>
          </a:p>
          <a:p>
            <a:pPr marL="914400" lvl="1" indent="-457200" eaLnBrk="1" hangingPunct="1"/>
            <a:r>
              <a:rPr lang="en-US" altLang="en-US" dirty="0" smtClean="0">
                <a:ea typeface="ＭＳ Ｐゴシック" charset="-128"/>
              </a:rPr>
              <a:t>It also allowed the crisis to intensify for more than a year after it had begun.</a:t>
            </a:r>
          </a:p>
        </p:txBody>
      </p:sp>
      <p:sp>
        <p:nvSpPr>
          <p:cNvPr id="4" name="Slide Number Placeholder 3"/>
          <p:cNvSpPr>
            <a:spLocks noGrp="1"/>
          </p:cNvSpPr>
          <p:nvPr>
            <p:ph type="sldNum" sz="quarter" idx="12"/>
          </p:nvPr>
        </p:nvSpPr>
        <p:spPr/>
        <p:txBody>
          <a:bodyPr/>
          <a:lstStyle/>
          <a:p>
            <a:pPr>
              <a:defRPr/>
            </a:pPr>
            <a:r>
              <a:rPr lang="en-US"/>
              <a:t>15-</a:t>
            </a:r>
            <a:fld id="{48933319-1EC8-4D60-9C3F-37144FF727AD}" type="slidenum">
              <a:rPr lang="en-US"/>
              <a:pPr>
                <a:defRPr/>
              </a:pPr>
              <a:t>15</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p:txBody>
          <a:bodyPr>
            <a:noAutofit/>
          </a:bodyPr>
          <a:lstStyle/>
          <a:p>
            <a:pPr eaLnBrk="1" hangingPunct="1"/>
            <a:r>
              <a:rPr lang="en-US" altLang="en-US" dirty="0" smtClean="0">
                <a:ea typeface="ＭＳ Ｐゴシック" charset="-128"/>
              </a:rPr>
              <a:t>Stability: The Primary Objective of All Central Banks</a:t>
            </a:r>
          </a:p>
        </p:txBody>
      </p:sp>
      <p:sp>
        <p:nvSpPr>
          <p:cNvPr id="26628" name="Rectangle 3"/>
          <p:cNvSpPr>
            <a:spLocks noGrp="1" noChangeArrowheads="1"/>
          </p:cNvSpPr>
          <p:nvPr>
            <p:ph idx="1"/>
          </p:nvPr>
        </p:nvSpPr>
        <p:spPr>
          <a:xfrm>
            <a:off x="457200" y="1447800"/>
            <a:ext cx="8229600" cy="4724400"/>
          </a:xfrm>
        </p:spPr>
        <p:txBody>
          <a:bodyPr>
            <a:normAutofit/>
          </a:bodyPr>
          <a:lstStyle/>
          <a:p>
            <a:pPr marL="0" indent="0" eaLnBrk="1" hangingPunct="1">
              <a:buFontTx/>
              <a:buNone/>
            </a:pPr>
            <a:r>
              <a:rPr lang="en-US" altLang="en-US" dirty="0" smtClean="0">
                <a:ea typeface="ＭＳ Ｐゴシック" charset="-128"/>
              </a:rPr>
              <a:t>Central bankers work to reduce the volatility of the economic and financial systems by pursuing five specific objectives:</a:t>
            </a:r>
          </a:p>
          <a:p>
            <a:pPr marL="914400" lvl="1" indent="-457200" eaLnBrk="1" hangingPunct="1">
              <a:buFontTx/>
              <a:buAutoNum type="arabicPeriod"/>
            </a:pPr>
            <a:r>
              <a:rPr lang="en-US" altLang="en-US" dirty="0" smtClean="0">
                <a:ea typeface="ＭＳ Ｐゴシック" charset="-128"/>
              </a:rPr>
              <a:t>Low and stable inflation</a:t>
            </a:r>
          </a:p>
          <a:p>
            <a:pPr marL="914400" lvl="1" indent="-457200" eaLnBrk="1" hangingPunct="1">
              <a:buFontTx/>
              <a:buAutoNum type="arabicPeriod"/>
            </a:pPr>
            <a:r>
              <a:rPr lang="en-US" altLang="en-US" dirty="0" smtClean="0">
                <a:ea typeface="ＭＳ Ｐゴシック" charset="-128"/>
              </a:rPr>
              <a:t>High and stable real growth, together with high employment</a:t>
            </a:r>
          </a:p>
          <a:p>
            <a:pPr marL="914400" lvl="1" indent="-457200" eaLnBrk="1" hangingPunct="1">
              <a:buFontTx/>
              <a:buAutoNum type="arabicPeriod"/>
            </a:pPr>
            <a:r>
              <a:rPr lang="en-US" altLang="en-US" dirty="0" smtClean="0">
                <a:ea typeface="ＭＳ Ｐゴシック" charset="-128"/>
              </a:rPr>
              <a:t>Stable financial market and institutions</a:t>
            </a:r>
          </a:p>
          <a:p>
            <a:pPr marL="914400" lvl="1" indent="-457200" eaLnBrk="1" hangingPunct="1">
              <a:buFontTx/>
              <a:buAutoNum type="arabicPeriod"/>
            </a:pPr>
            <a:r>
              <a:rPr lang="en-US" altLang="en-US" dirty="0" smtClean="0">
                <a:ea typeface="ＭＳ Ｐゴシック" charset="-128"/>
              </a:rPr>
              <a:t>Stable interest rates</a:t>
            </a:r>
          </a:p>
          <a:p>
            <a:pPr marL="914400" lvl="1" indent="-457200" eaLnBrk="1" hangingPunct="1">
              <a:buFontTx/>
              <a:buAutoNum type="arabicPeriod"/>
            </a:pPr>
            <a:r>
              <a:rPr lang="en-US" altLang="en-US" dirty="0" smtClean="0">
                <a:ea typeface="ＭＳ Ｐゴシック" charset="-128"/>
              </a:rPr>
              <a:t>A stable exchange rate</a:t>
            </a:r>
          </a:p>
        </p:txBody>
      </p:sp>
      <p:sp>
        <p:nvSpPr>
          <p:cNvPr id="4" name="Slide Number Placeholder 3"/>
          <p:cNvSpPr>
            <a:spLocks noGrp="1"/>
          </p:cNvSpPr>
          <p:nvPr>
            <p:ph type="sldNum" sz="quarter" idx="12"/>
          </p:nvPr>
        </p:nvSpPr>
        <p:spPr/>
        <p:txBody>
          <a:bodyPr/>
          <a:lstStyle/>
          <a:p>
            <a:pPr>
              <a:defRPr/>
            </a:pPr>
            <a:r>
              <a:rPr lang="en-US"/>
              <a:t>15-</a:t>
            </a:r>
            <a:fld id="{A5ACE42C-F6A7-476B-A9BB-DD93830AA2B9}" type="slidenum">
              <a:rPr lang="en-US"/>
              <a:pPr>
                <a:defRPr/>
              </a:pPr>
              <a:t>16</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p:txBody>
          <a:bodyPr>
            <a:noAutofit/>
          </a:bodyPr>
          <a:lstStyle/>
          <a:p>
            <a:pPr eaLnBrk="1" hangingPunct="1"/>
            <a:r>
              <a:rPr lang="en-US" altLang="en-US" dirty="0" smtClean="0">
                <a:ea typeface="ＭＳ Ｐゴシック" charset="-128"/>
              </a:rPr>
              <a:t>Stability: The Primary Objective of All Central Banks</a:t>
            </a:r>
          </a:p>
        </p:txBody>
      </p:sp>
      <p:sp>
        <p:nvSpPr>
          <p:cNvPr id="27652" name="Rectangle 3"/>
          <p:cNvSpPr>
            <a:spLocks noGrp="1" noChangeArrowheads="1"/>
          </p:cNvSpPr>
          <p:nvPr>
            <p:ph idx="1"/>
          </p:nvPr>
        </p:nvSpPr>
        <p:spPr>
          <a:xfrm>
            <a:off x="457200" y="1676400"/>
            <a:ext cx="8229600" cy="5029200"/>
          </a:xfrm>
        </p:spPr>
        <p:txBody>
          <a:bodyPr>
            <a:normAutofit/>
          </a:bodyPr>
          <a:lstStyle/>
          <a:p>
            <a:pPr eaLnBrk="1" hangingPunct="1"/>
            <a:r>
              <a:rPr lang="en-US" altLang="en-US" b="1" i="1" dirty="0" smtClean="0">
                <a:ea typeface="ＭＳ Ｐゴシック" charset="-128"/>
              </a:rPr>
              <a:t>The job of the central bank is to improve general economic welfare by managing and reducing systematic risk</a:t>
            </a:r>
            <a:r>
              <a:rPr lang="en-US" altLang="en-US" dirty="0" smtClean="0">
                <a:ea typeface="ＭＳ Ｐゴシック" charset="-128"/>
              </a:rPr>
              <a:t>.</a:t>
            </a:r>
          </a:p>
          <a:p>
            <a:pPr eaLnBrk="1" hangingPunct="1"/>
            <a:r>
              <a:rPr lang="en-US" altLang="en-US" dirty="0" smtClean="0">
                <a:ea typeface="ＭＳ Ｐゴシック" charset="-128"/>
              </a:rPr>
              <a:t>Instability in any of these five objectives poses a systematic or economy-wide risk.</a:t>
            </a:r>
          </a:p>
          <a:p>
            <a:pPr eaLnBrk="1" hangingPunct="1"/>
            <a:r>
              <a:rPr lang="en-US" altLang="en-US" dirty="0" smtClean="0">
                <a:ea typeface="ＭＳ Ｐゴシック" charset="-128"/>
              </a:rPr>
              <a:t>It is probably impossible to achieve all five of their objectives simultaneously.</a:t>
            </a:r>
          </a:p>
          <a:p>
            <a:pPr lvl="1" eaLnBrk="1" hangingPunct="1"/>
            <a:r>
              <a:rPr lang="en-US" altLang="en-US" dirty="0" smtClean="0">
                <a:ea typeface="ＭＳ Ｐゴシック" charset="-128"/>
              </a:rPr>
              <a:t>Tradeoffs must be made.</a:t>
            </a:r>
          </a:p>
        </p:txBody>
      </p:sp>
      <p:sp>
        <p:nvSpPr>
          <p:cNvPr id="4" name="Slide Number Placeholder 3"/>
          <p:cNvSpPr>
            <a:spLocks noGrp="1"/>
          </p:cNvSpPr>
          <p:nvPr>
            <p:ph type="sldNum" sz="quarter" idx="12"/>
          </p:nvPr>
        </p:nvSpPr>
        <p:spPr/>
        <p:txBody>
          <a:bodyPr/>
          <a:lstStyle/>
          <a:p>
            <a:pPr>
              <a:defRPr/>
            </a:pPr>
            <a:r>
              <a:rPr lang="en-US"/>
              <a:t>15-</a:t>
            </a:r>
            <a:fld id="{FCEB10D4-2F82-44BE-B83D-C4C6D0732220}" type="slidenum">
              <a:rPr lang="en-US"/>
              <a:pPr>
                <a:defRPr/>
              </a:pPr>
              <a:t>17</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p:txBody>
          <a:bodyPr/>
          <a:lstStyle/>
          <a:p>
            <a:pPr eaLnBrk="1" hangingPunct="1"/>
            <a:r>
              <a:rPr lang="en-US" altLang="en-US" dirty="0" smtClean="0">
                <a:ea typeface="ＭＳ Ｐゴシック" charset="-128"/>
              </a:rPr>
              <a:t>Low, Stable Inflation</a:t>
            </a:r>
          </a:p>
        </p:txBody>
      </p:sp>
      <p:sp>
        <p:nvSpPr>
          <p:cNvPr id="28676" name="Rectangle 3"/>
          <p:cNvSpPr>
            <a:spLocks noGrp="1" noChangeArrowheads="1"/>
          </p:cNvSpPr>
          <p:nvPr>
            <p:ph idx="1"/>
          </p:nvPr>
        </p:nvSpPr>
        <p:spPr>
          <a:xfrm>
            <a:off x="457200" y="1447800"/>
            <a:ext cx="8229600" cy="5105400"/>
          </a:xfrm>
        </p:spPr>
        <p:txBody>
          <a:bodyPr>
            <a:normAutofit fontScale="92500" lnSpcReduction="10000"/>
          </a:bodyPr>
          <a:lstStyle/>
          <a:p>
            <a:pPr eaLnBrk="1" hangingPunct="1">
              <a:lnSpc>
                <a:spcPct val="90000"/>
              </a:lnSpc>
            </a:pPr>
            <a:r>
              <a:rPr lang="en-US" altLang="en-US" dirty="0" smtClean="0">
                <a:ea typeface="ＭＳ Ｐゴシック" charset="-128"/>
              </a:rPr>
              <a:t>Many central banks take their primary job as the maintenance of </a:t>
            </a:r>
            <a:r>
              <a:rPr lang="en-US" altLang="en-US" dirty="0" smtClean="0">
                <a:solidFill>
                  <a:srgbClr val="FF0000"/>
                </a:solidFill>
                <a:ea typeface="ＭＳ Ｐゴシック" charset="-128"/>
              </a:rPr>
              <a:t>price stability</a:t>
            </a:r>
            <a:r>
              <a:rPr lang="en-US" altLang="en-US" dirty="0" smtClean="0">
                <a:ea typeface="ＭＳ Ｐゴシック" charset="-128"/>
              </a:rPr>
              <a:t>.</a:t>
            </a:r>
          </a:p>
          <a:p>
            <a:pPr lvl="1" eaLnBrk="1" hangingPunct="1">
              <a:lnSpc>
                <a:spcPct val="90000"/>
              </a:lnSpc>
            </a:pPr>
            <a:r>
              <a:rPr lang="en-US" altLang="en-US" dirty="0" smtClean="0">
                <a:ea typeface="ＭＳ Ｐゴシック" charset="-128"/>
              </a:rPr>
              <a:t>They strive to eliminate inflation.</a:t>
            </a:r>
          </a:p>
          <a:p>
            <a:pPr lvl="1" eaLnBrk="1" hangingPunct="1">
              <a:lnSpc>
                <a:spcPct val="90000"/>
              </a:lnSpc>
            </a:pPr>
            <a:r>
              <a:rPr lang="en-US" altLang="en-US" dirty="0" smtClean="0">
                <a:ea typeface="ＭＳ Ｐゴシック" charset="-128"/>
              </a:rPr>
              <a:t>The consensus is that when inflation rises too high or falls too low for an extended period, the central bank is at fault.</a:t>
            </a:r>
          </a:p>
          <a:p>
            <a:pPr eaLnBrk="1" hangingPunct="1">
              <a:lnSpc>
                <a:spcPct val="90000"/>
              </a:lnSpc>
            </a:pPr>
            <a:r>
              <a:rPr lang="en-US" altLang="en-US" dirty="0" smtClean="0">
                <a:ea typeface="ＭＳ Ｐゴシック" charset="-128"/>
              </a:rPr>
              <a:t>The purchasing power of one dollar, one yen, or one euro should remain stable over long periods of time.</a:t>
            </a:r>
          </a:p>
          <a:p>
            <a:pPr eaLnBrk="1" hangingPunct="1">
              <a:lnSpc>
                <a:spcPct val="90000"/>
              </a:lnSpc>
            </a:pPr>
            <a:r>
              <a:rPr lang="en-US" altLang="en-US" dirty="0" smtClean="0">
                <a:ea typeface="ＭＳ Ｐゴシック" charset="-128"/>
              </a:rPr>
              <a:t>Maintaining price stability enhances money’s usefulness both as a unit of account and as a store of value.</a:t>
            </a:r>
          </a:p>
        </p:txBody>
      </p:sp>
      <p:sp>
        <p:nvSpPr>
          <p:cNvPr id="4" name="Slide Number Placeholder 3"/>
          <p:cNvSpPr>
            <a:spLocks noGrp="1"/>
          </p:cNvSpPr>
          <p:nvPr>
            <p:ph type="sldNum" sz="quarter" idx="12"/>
          </p:nvPr>
        </p:nvSpPr>
        <p:spPr/>
        <p:txBody>
          <a:bodyPr/>
          <a:lstStyle/>
          <a:p>
            <a:pPr>
              <a:defRPr/>
            </a:pPr>
            <a:r>
              <a:rPr lang="en-US"/>
              <a:t>15-</a:t>
            </a:r>
            <a:fld id="{B86A339E-087B-4F08-ACDC-1F00493B0633}" type="slidenum">
              <a:rPr lang="en-US"/>
              <a:pPr>
                <a:defRPr/>
              </a:pPr>
              <a:t>18</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p:txBody>
          <a:bodyPr/>
          <a:lstStyle/>
          <a:p>
            <a:pPr eaLnBrk="1" hangingPunct="1"/>
            <a:r>
              <a:rPr lang="en-US" altLang="en-US" smtClean="0">
                <a:ea typeface="ＭＳ Ｐゴシック" charset="-128"/>
              </a:rPr>
              <a:t>Low, Stable Inflation</a:t>
            </a:r>
          </a:p>
        </p:txBody>
      </p:sp>
      <p:sp>
        <p:nvSpPr>
          <p:cNvPr id="29700" name="Rectangle 3"/>
          <p:cNvSpPr>
            <a:spLocks noGrp="1" noChangeArrowheads="1"/>
          </p:cNvSpPr>
          <p:nvPr>
            <p:ph idx="1"/>
          </p:nvPr>
        </p:nvSpPr>
        <p:spPr/>
        <p:txBody>
          <a:bodyPr/>
          <a:lstStyle/>
          <a:p>
            <a:pPr eaLnBrk="1" hangingPunct="1"/>
            <a:r>
              <a:rPr lang="en-US" altLang="en-US" smtClean="0">
                <a:ea typeface="ＭＳ Ｐゴシック" charset="-128"/>
              </a:rPr>
              <a:t>Prices provide the information individuals and firms need to ensure that resources are allocated to their most productive uses.</a:t>
            </a:r>
          </a:p>
          <a:p>
            <a:pPr eaLnBrk="1" hangingPunct="1"/>
            <a:r>
              <a:rPr lang="en-US" altLang="en-US" smtClean="0">
                <a:ea typeface="ＭＳ Ｐゴシック" charset="-128"/>
              </a:rPr>
              <a:t>But volatile inflation degrades the information content of prices.</a:t>
            </a:r>
          </a:p>
          <a:p>
            <a:pPr eaLnBrk="1" hangingPunct="1"/>
            <a:r>
              <a:rPr lang="en-US" altLang="en-US" smtClean="0">
                <a:ea typeface="ＭＳ Ｐゴシック" charset="-128"/>
              </a:rPr>
              <a:t>If the economy is to run efficiently, we need to be able to tell the reason why prices are changing.</a:t>
            </a:r>
          </a:p>
        </p:txBody>
      </p:sp>
      <p:sp>
        <p:nvSpPr>
          <p:cNvPr id="4" name="Slide Number Placeholder 3"/>
          <p:cNvSpPr>
            <a:spLocks noGrp="1"/>
          </p:cNvSpPr>
          <p:nvPr>
            <p:ph type="sldNum" sz="quarter" idx="12"/>
          </p:nvPr>
        </p:nvSpPr>
        <p:spPr/>
        <p:txBody>
          <a:bodyPr/>
          <a:lstStyle/>
          <a:p>
            <a:pPr>
              <a:defRPr/>
            </a:pPr>
            <a:r>
              <a:rPr lang="en-US"/>
              <a:t>15-</a:t>
            </a:r>
            <a:fld id="{CE6ADE06-EFF9-4A32-8ABE-0367789B6FE6}" type="slidenum">
              <a:rPr lang="en-US"/>
              <a:pPr>
                <a:defRPr/>
              </a:pPr>
              <a:t>19</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457200" y="228600"/>
            <a:ext cx="8229600" cy="1143000"/>
          </a:xfrm>
        </p:spPr>
        <p:txBody>
          <a:bodyPr/>
          <a:lstStyle/>
          <a:p>
            <a:r>
              <a:rPr lang="en-US" altLang="en-US" dirty="0" smtClean="0">
                <a:ea typeface="ＭＳ Ｐゴシック" charset="-128"/>
              </a:rPr>
              <a:t>Learning Objectives</a:t>
            </a:r>
          </a:p>
        </p:txBody>
      </p:sp>
      <p:sp>
        <p:nvSpPr>
          <p:cNvPr id="123907" name="Rectangle 3"/>
          <p:cNvSpPr>
            <a:spLocks noGrp="1" noChangeArrowheads="1"/>
          </p:cNvSpPr>
          <p:nvPr>
            <p:ph idx="1"/>
          </p:nvPr>
        </p:nvSpPr>
        <p:spPr>
          <a:xfrm>
            <a:off x="457200" y="1447800"/>
            <a:ext cx="8229600" cy="4678363"/>
          </a:xfrm>
        </p:spPr>
        <p:txBody>
          <a:bodyPr/>
          <a:lstStyle/>
          <a:p>
            <a:pPr marL="533400" indent="-533400">
              <a:buFontTx/>
              <a:buAutoNum type="arabicPeriod"/>
            </a:pPr>
            <a:r>
              <a:rPr lang="en-US" altLang="en-US" dirty="0" smtClean="0">
                <a:ea typeface="ＭＳ Ｐゴシック" charset="-128"/>
              </a:rPr>
              <a:t>Explain the origin and functions of central banks.</a:t>
            </a:r>
          </a:p>
          <a:p>
            <a:pPr marL="533400" indent="-533400">
              <a:buFontTx/>
              <a:buAutoNum type="arabicPeriod"/>
            </a:pPr>
            <a:r>
              <a:rPr lang="en-US" altLang="en-US" dirty="0" smtClean="0">
                <a:ea typeface="ＭＳ Ｐゴシック" charset="-128"/>
              </a:rPr>
              <a:t>Analyze the objectives of central banks.</a:t>
            </a:r>
          </a:p>
          <a:p>
            <a:pPr marL="533400" indent="-533400">
              <a:buFontTx/>
              <a:buAutoNum type="arabicPeriod"/>
            </a:pPr>
            <a:r>
              <a:rPr lang="en-US" altLang="en-US" dirty="0" smtClean="0">
                <a:ea typeface="ＭＳ Ｐゴシック" charset="-128"/>
              </a:rPr>
              <a:t>Describe the features of an effective central bank.</a:t>
            </a:r>
          </a:p>
          <a:p>
            <a:pPr marL="533400" indent="-533400">
              <a:buFontTx/>
              <a:buAutoNum type="arabicPeriod"/>
            </a:pPr>
            <a:r>
              <a:rPr lang="en-US" altLang="en-US" dirty="0" smtClean="0">
                <a:ea typeface="ＭＳ Ｐゴシック" charset="-128"/>
              </a:rPr>
              <a:t>Discuss the relationship between monetary and fiscal policy.</a:t>
            </a:r>
          </a:p>
        </p:txBody>
      </p:sp>
      <p:sp>
        <p:nvSpPr>
          <p:cNvPr id="5" name="Slide Number Placeholder 3"/>
          <p:cNvSpPr>
            <a:spLocks noGrp="1"/>
          </p:cNvSpPr>
          <p:nvPr>
            <p:ph type="sldNum" sz="quarter" idx="12"/>
          </p:nvPr>
        </p:nvSpPr>
        <p:spPr/>
        <p:txBody>
          <a:bodyPr/>
          <a:lstStyle/>
          <a:p>
            <a:pPr>
              <a:defRPr/>
            </a:pPr>
            <a:r>
              <a:rPr lang="en-US" dirty="0" smtClean="0"/>
              <a:t>15-</a:t>
            </a:r>
            <a:fld id="{8A812E23-5258-49F5-95E4-F773786CE35B}" type="slidenum">
              <a:rPr lang="en-US" smtClean="0"/>
              <a:pPr>
                <a:defRPr/>
              </a:pPr>
              <a:t>2</a:t>
            </a:fld>
            <a:endParaRPr lang="en-US" dirty="0"/>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p:txBody>
          <a:bodyPr/>
          <a:lstStyle/>
          <a:p>
            <a:pPr eaLnBrk="1" hangingPunct="1"/>
            <a:r>
              <a:rPr lang="en-US" altLang="en-US" dirty="0" smtClean="0">
                <a:ea typeface="ＭＳ Ｐゴシック" charset="-128"/>
              </a:rPr>
              <a:t>Low, Stable Inflation</a:t>
            </a:r>
          </a:p>
        </p:txBody>
      </p:sp>
      <p:sp>
        <p:nvSpPr>
          <p:cNvPr id="30724" name="Rectangle 3"/>
          <p:cNvSpPr>
            <a:spLocks noGrp="1" noChangeArrowheads="1"/>
          </p:cNvSpPr>
          <p:nvPr>
            <p:ph idx="1"/>
          </p:nvPr>
        </p:nvSpPr>
        <p:spPr/>
        <p:txBody>
          <a:bodyPr/>
          <a:lstStyle/>
          <a:p>
            <a:pPr eaLnBrk="1" hangingPunct="1"/>
            <a:r>
              <a:rPr lang="en-US" altLang="en-US" smtClean="0">
                <a:ea typeface="ＭＳ Ｐゴシック" charset="-128"/>
              </a:rPr>
              <a:t>The higher inflation is, the less predictable it is, and the more systematic risk it creates.</a:t>
            </a:r>
          </a:p>
          <a:p>
            <a:pPr eaLnBrk="1" hangingPunct="1"/>
            <a:r>
              <a:rPr lang="en-US" altLang="en-US" smtClean="0">
                <a:ea typeface="ＭＳ Ｐゴシック" charset="-128"/>
              </a:rPr>
              <a:t>High inflation is also bad for growth.</a:t>
            </a:r>
          </a:p>
          <a:p>
            <a:pPr eaLnBrk="1" hangingPunct="1"/>
            <a:r>
              <a:rPr lang="en-US" altLang="en-US" smtClean="0">
                <a:ea typeface="ＭＳ Ｐゴシック" charset="-128"/>
              </a:rPr>
              <a:t>In cases of </a:t>
            </a:r>
            <a:r>
              <a:rPr lang="en-US" altLang="en-US" smtClean="0">
                <a:solidFill>
                  <a:srgbClr val="FF0000"/>
                </a:solidFill>
                <a:ea typeface="ＭＳ Ｐゴシック" charset="-128"/>
              </a:rPr>
              <a:t>hyperinflation</a:t>
            </a:r>
            <a:r>
              <a:rPr lang="en-US" altLang="en-US" smtClean="0">
                <a:ea typeface="ＭＳ Ｐゴシック" charset="-128"/>
              </a:rPr>
              <a:t>, </a:t>
            </a:r>
          </a:p>
          <a:p>
            <a:pPr lvl="1" eaLnBrk="1" hangingPunct="1"/>
            <a:r>
              <a:rPr lang="en-US" altLang="en-US" smtClean="0">
                <a:ea typeface="ＭＳ Ｐゴシック" charset="-128"/>
              </a:rPr>
              <a:t>Prices contain virtually no information, and</a:t>
            </a:r>
          </a:p>
          <a:p>
            <a:pPr lvl="1" eaLnBrk="1" hangingPunct="1"/>
            <a:r>
              <a:rPr lang="en-US" altLang="en-US" smtClean="0">
                <a:ea typeface="ＭＳ Ｐゴシック" charset="-128"/>
              </a:rPr>
              <a:t>People use all their energy just coping with the crisis so growth plummets.</a:t>
            </a:r>
          </a:p>
        </p:txBody>
      </p:sp>
      <p:sp>
        <p:nvSpPr>
          <p:cNvPr id="4" name="Slide Number Placeholder 3"/>
          <p:cNvSpPr>
            <a:spLocks noGrp="1"/>
          </p:cNvSpPr>
          <p:nvPr>
            <p:ph type="sldNum" sz="quarter" idx="12"/>
          </p:nvPr>
        </p:nvSpPr>
        <p:spPr/>
        <p:txBody>
          <a:bodyPr/>
          <a:lstStyle/>
          <a:p>
            <a:pPr>
              <a:defRPr/>
            </a:pPr>
            <a:r>
              <a:rPr lang="en-US"/>
              <a:t>15-</a:t>
            </a:r>
            <a:fld id="{A2526FE9-11DB-4C82-824B-641F11569A5A}" type="slidenum">
              <a:rPr lang="en-US"/>
              <a:pPr>
                <a:defRPr/>
              </a:pPr>
              <a:t>20</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p:txBody>
          <a:bodyPr/>
          <a:lstStyle/>
          <a:p>
            <a:pPr eaLnBrk="1" hangingPunct="1"/>
            <a:r>
              <a:rPr lang="en-US" altLang="en-US" dirty="0" smtClean="0">
                <a:ea typeface="ＭＳ Ｐゴシック" charset="-128"/>
              </a:rPr>
              <a:t>Low, Stable Inflation</a:t>
            </a:r>
          </a:p>
        </p:txBody>
      </p:sp>
      <p:sp>
        <p:nvSpPr>
          <p:cNvPr id="31748" name="Rectangle 3"/>
          <p:cNvSpPr>
            <a:spLocks noGrp="1" noChangeArrowheads="1"/>
          </p:cNvSpPr>
          <p:nvPr>
            <p:ph idx="1"/>
          </p:nvPr>
        </p:nvSpPr>
        <p:spPr>
          <a:xfrm>
            <a:off x="457200" y="1447800"/>
            <a:ext cx="8229600" cy="5181600"/>
          </a:xfrm>
        </p:spPr>
        <p:txBody>
          <a:bodyPr>
            <a:normAutofit fontScale="92500" lnSpcReduction="20000"/>
          </a:bodyPr>
          <a:lstStyle/>
          <a:p>
            <a:pPr eaLnBrk="1" hangingPunct="1"/>
            <a:r>
              <a:rPr lang="en-US" altLang="en-US" dirty="0" smtClean="0">
                <a:ea typeface="ＭＳ Ｐゴシック" charset="-128"/>
              </a:rPr>
              <a:t>Most people agree that low inflation should be the primary objective of monetary policy.</a:t>
            </a:r>
          </a:p>
          <a:p>
            <a:pPr eaLnBrk="1" hangingPunct="1"/>
            <a:r>
              <a:rPr lang="en-US" altLang="en-US" dirty="0" smtClean="0">
                <a:ea typeface="ＭＳ Ｐゴシック" charset="-128"/>
              </a:rPr>
              <a:t>Zero inflation is probably too low.</a:t>
            </a:r>
          </a:p>
          <a:p>
            <a:pPr lvl="1" eaLnBrk="1" hangingPunct="1"/>
            <a:r>
              <a:rPr lang="en-US" altLang="en-US" dirty="0" smtClean="0">
                <a:ea typeface="ＭＳ Ｐゴシック" charset="-128"/>
              </a:rPr>
              <a:t>There would be a risk of deflation.</a:t>
            </a:r>
          </a:p>
          <a:p>
            <a:pPr lvl="2" eaLnBrk="1" hangingPunct="1"/>
            <a:r>
              <a:rPr lang="en-US" altLang="en-US" dirty="0" smtClean="0">
                <a:ea typeface="ＭＳ Ｐゴシック" charset="-128"/>
              </a:rPr>
              <a:t>This makes debts more difficult to repay, increasing default, affecting the health of banks.</a:t>
            </a:r>
          </a:p>
          <a:p>
            <a:r>
              <a:rPr lang="en-US" altLang="en-US" dirty="0">
                <a:ea typeface="ＭＳ Ｐゴシック" charset="-128"/>
              </a:rPr>
              <a:t>Zero inflation would also be difficult for companies.</a:t>
            </a:r>
          </a:p>
          <a:p>
            <a:pPr lvl="1"/>
            <a:r>
              <a:rPr lang="en-US" altLang="en-US" dirty="0">
                <a:ea typeface="ＭＳ Ｐゴシック" charset="-128"/>
              </a:rPr>
              <a:t>If an employer wished to cut labor costs, it would need to cut nominal wages which is difficult to do.</a:t>
            </a:r>
          </a:p>
          <a:p>
            <a:r>
              <a:rPr lang="en-US" altLang="en-US" dirty="0">
                <a:ea typeface="ＭＳ Ｐゴシック" charset="-128"/>
              </a:rPr>
              <a:t>So, a small amount of inflation makes </a:t>
            </a:r>
            <a:r>
              <a:rPr lang="en-US" altLang="en-US" dirty="0" smtClean="0">
                <a:ea typeface="ＭＳ Ｐゴシック" charset="-128"/>
              </a:rPr>
              <a:t>labor </a:t>
            </a:r>
            <a:r>
              <a:rPr lang="en-US" altLang="en-US" dirty="0">
                <a:ea typeface="ＭＳ Ｐゴシック" charset="-128"/>
              </a:rPr>
              <a:t>markets work better, at least from an employer’s point of view.</a:t>
            </a:r>
          </a:p>
          <a:p>
            <a:pPr marL="0" indent="0">
              <a:buNone/>
            </a:pPr>
            <a:endParaRPr lang="en-US" altLang="en-US" dirty="0" smtClean="0">
              <a:ea typeface="ＭＳ Ｐゴシック" charset="-128"/>
            </a:endParaRPr>
          </a:p>
        </p:txBody>
      </p:sp>
      <p:sp>
        <p:nvSpPr>
          <p:cNvPr id="4" name="Slide Number Placeholder 3"/>
          <p:cNvSpPr>
            <a:spLocks noGrp="1"/>
          </p:cNvSpPr>
          <p:nvPr>
            <p:ph type="sldNum" sz="quarter" idx="12"/>
          </p:nvPr>
        </p:nvSpPr>
        <p:spPr/>
        <p:txBody>
          <a:bodyPr/>
          <a:lstStyle/>
          <a:p>
            <a:pPr>
              <a:defRPr/>
            </a:pPr>
            <a:r>
              <a:rPr lang="en-US"/>
              <a:t>15-</a:t>
            </a:r>
            <a:fld id="{09D8699A-B847-4329-AA5F-C8A20C84FE40}" type="slidenum">
              <a:rPr lang="en-US"/>
              <a:pPr>
                <a:defRPr/>
              </a:pPr>
              <a:t>21</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p:txBody>
          <a:bodyPr/>
          <a:lstStyle/>
          <a:p>
            <a:pPr eaLnBrk="1" hangingPunct="1"/>
            <a:r>
              <a:rPr lang="en-US" altLang="en-US" smtClean="0">
                <a:ea typeface="ＭＳ Ｐゴシック" charset="-128"/>
              </a:rPr>
              <a:t>High inflation is more volatile than low inflation.</a:t>
            </a:r>
          </a:p>
          <a:p>
            <a:pPr eaLnBrk="1" hangingPunct="1"/>
            <a:r>
              <a:rPr lang="en-US" altLang="en-US" smtClean="0">
                <a:ea typeface="ＭＳ Ｐゴシック" charset="-128"/>
              </a:rPr>
              <a:t>Volatile inflation means more risk which requires compensation.</a:t>
            </a:r>
          </a:p>
          <a:p>
            <a:pPr eaLnBrk="1" hangingPunct="1"/>
            <a:r>
              <a:rPr lang="en-US" altLang="en-US" smtClean="0">
                <a:ea typeface="ＭＳ Ｐゴシック" charset="-128"/>
              </a:rPr>
              <a:t>High inflation means a higher risk premium, so loan rates are higher.</a:t>
            </a:r>
          </a:p>
          <a:p>
            <a:pPr eaLnBrk="1" hangingPunct="1"/>
            <a:r>
              <a:rPr lang="en-US" altLang="en-US" smtClean="0">
                <a:ea typeface="ＭＳ Ｐゴシック" charset="-128"/>
              </a:rPr>
              <a:t>Volatile inflation makes long-term planning even more difficult.</a:t>
            </a:r>
          </a:p>
        </p:txBody>
      </p:sp>
      <p:sp>
        <p:nvSpPr>
          <p:cNvPr id="4" name="Slide Number Placeholder 3"/>
          <p:cNvSpPr>
            <a:spLocks noGrp="1"/>
          </p:cNvSpPr>
          <p:nvPr>
            <p:ph type="sldNum" sz="quarter" idx="12"/>
          </p:nvPr>
        </p:nvSpPr>
        <p:spPr/>
        <p:txBody>
          <a:bodyPr/>
          <a:lstStyle/>
          <a:p>
            <a:pPr>
              <a:defRPr/>
            </a:pPr>
            <a:r>
              <a:rPr lang="en-US"/>
              <a:t>15-</a:t>
            </a:r>
            <a:fld id="{6AF0B606-93F1-4DE0-AC2B-9DB6F454F052}" type="slidenum">
              <a:rPr lang="en-US"/>
              <a:pPr>
                <a:defRPr/>
              </a:pPr>
              <a:t>22</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28600" y="0"/>
            <a:ext cx="5943600" cy="10858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5"/>
          <p:cNvSpPr>
            <a:spLocks noGrp="1" noChangeArrowheads="1"/>
          </p:cNvSpPr>
          <p:nvPr>
            <p:ph type="title"/>
          </p:nvPr>
        </p:nvSpPr>
        <p:spPr/>
        <p:txBody>
          <a:bodyPr/>
          <a:lstStyle/>
          <a:p>
            <a:pPr eaLnBrk="1" hangingPunct="1"/>
            <a:r>
              <a:rPr lang="en-US" altLang="en-US" dirty="0" smtClean="0">
                <a:ea typeface="ＭＳ Ｐゴシック" charset="-128"/>
              </a:rPr>
              <a:t>High &amp; Stable Real Growth</a:t>
            </a:r>
          </a:p>
        </p:txBody>
      </p:sp>
      <p:sp>
        <p:nvSpPr>
          <p:cNvPr id="34820" name="Rectangle 7"/>
          <p:cNvSpPr>
            <a:spLocks noGrp="1" noChangeArrowheads="1"/>
          </p:cNvSpPr>
          <p:nvPr>
            <p:ph idx="1"/>
          </p:nvPr>
        </p:nvSpPr>
        <p:spPr>
          <a:xfrm>
            <a:off x="457200" y="1447800"/>
            <a:ext cx="8229600" cy="4572000"/>
          </a:xfrm>
        </p:spPr>
        <p:txBody>
          <a:bodyPr/>
          <a:lstStyle/>
          <a:p>
            <a:pPr eaLnBrk="1" hangingPunct="1"/>
            <a:r>
              <a:rPr lang="en-US" altLang="en-US" dirty="0" smtClean="0">
                <a:ea typeface="ＭＳ Ｐゴシック" charset="-128"/>
              </a:rPr>
              <a:t>To foster maximum sustainable growth in output and employment was one of Chairman Bernanke’s goals.</a:t>
            </a:r>
          </a:p>
          <a:p>
            <a:pPr lvl="1" eaLnBrk="1" hangingPunct="1"/>
            <a:r>
              <a:rPr lang="en-US" altLang="en-US" dirty="0" smtClean="0">
                <a:ea typeface="ＭＳ Ｐゴシック" charset="-128"/>
              </a:rPr>
              <a:t>This means working to dampen the fluctuations of the business cycle.</a:t>
            </a:r>
          </a:p>
          <a:p>
            <a:pPr eaLnBrk="1" hangingPunct="1"/>
            <a:r>
              <a:rPr lang="en-US" altLang="en-US" dirty="0" smtClean="0">
                <a:ea typeface="ＭＳ Ｐゴシック" charset="-128"/>
              </a:rPr>
              <a:t>By adjusting interest rates, central bankers work to moderate these cycles and stabilize growth and employment.</a:t>
            </a:r>
          </a:p>
        </p:txBody>
      </p:sp>
      <p:sp>
        <p:nvSpPr>
          <p:cNvPr id="5" name="Slide Number Placeholder 3"/>
          <p:cNvSpPr>
            <a:spLocks noGrp="1"/>
          </p:cNvSpPr>
          <p:nvPr>
            <p:ph type="sldNum" sz="quarter" idx="12"/>
          </p:nvPr>
        </p:nvSpPr>
        <p:spPr/>
        <p:txBody>
          <a:bodyPr/>
          <a:lstStyle/>
          <a:p>
            <a:pPr>
              <a:defRPr/>
            </a:pPr>
            <a:r>
              <a:rPr lang="en-US"/>
              <a:t>15-</a:t>
            </a:r>
            <a:fld id="{D2142F03-0DAC-435A-8C4A-407BA42388DC}" type="slidenum">
              <a:rPr lang="en-US"/>
              <a:pPr>
                <a:defRPr/>
              </a:pPr>
              <a:t>23</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4"/>
          <p:cNvSpPr>
            <a:spLocks noGrp="1" noChangeArrowheads="1"/>
          </p:cNvSpPr>
          <p:nvPr>
            <p:ph type="title"/>
          </p:nvPr>
        </p:nvSpPr>
        <p:spPr/>
        <p:txBody>
          <a:bodyPr/>
          <a:lstStyle/>
          <a:p>
            <a:pPr eaLnBrk="1" hangingPunct="1"/>
            <a:r>
              <a:rPr lang="en-US" altLang="en-US" smtClean="0">
                <a:ea typeface="ＭＳ Ｐゴシック" charset="-128"/>
              </a:rPr>
              <a:t>High &amp; Stable Real Growth</a:t>
            </a:r>
          </a:p>
        </p:txBody>
      </p:sp>
      <p:sp>
        <p:nvSpPr>
          <p:cNvPr id="35844" name="Rectangle 5"/>
          <p:cNvSpPr>
            <a:spLocks noGrp="1" noChangeArrowheads="1"/>
          </p:cNvSpPr>
          <p:nvPr>
            <p:ph idx="1"/>
          </p:nvPr>
        </p:nvSpPr>
        <p:spPr>
          <a:xfrm>
            <a:off x="457200" y="1447800"/>
            <a:ext cx="8229600" cy="4572000"/>
          </a:xfrm>
        </p:spPr>
        <p:txBody>
          <a:bodyPr>
            <a:normAutofit lnSpcReduction="10000"/>
          </a:bodyPr>
          <a:lstStyle/>
          <a:p>
            <a:pPr eaLnBrk="1" hangingPunct="1"/>
            <a:r>
              <a:rPr lang="en-US" altLang="en-US" dirty="0" smtClean="0">
                <a:ea typeface="ＭＳ Ｐゴシック" charset="-128"/>
              </a:rPr>
              <a:t>The idea is that there is some long-run </a:t>
            </a:r>
            <a:r>
              <a:rPr lang="en-US" altLang="en-US" i="1" dirty="0" smtClean="0">
                <a:ea typeface="ＭＳ Ｐゴシック" charset="-128"/>
              </a:rPr>
              <a:t>normal</a:t>
            </a:r>
            <a:r>
              <a:rPr lang="en-US" altLang="en-US" dirty="0" smtClean="0">
                <a:ea typeface="ＭＳ Ｐゴシック" charset="-128"/>
              </a:rPr>
              <a:t> level of production called </a:t>
            </a:r>
            <a:r>
              <a:rPr lang="en-US" altLang="en-US" dirty="0" smtClean="0">
                <a:solidFill>
                  <a:srgbClr val="FF0000"/>
                </a:solidFill>
                <a:ea typeface="ＭＳ Ｐゴシック" charset="-128"/>
              </a:rPr>
              <a:t>potential output</a:t>
            </a:r>
            <a:r>
              <a:rPr lang="en-US" altLang="en-US" dirty="0" smtClean="0">
                <a:ea typeface="ＭＳ Ｐゴシック" charset="-128"/>
              </a:rPr>
              <a:t>, which depends on things like</a:t>
            </a:r>
          </a:p>
          <a:p>
            <a:pPr lvl="1" eaLnBrk="1" hangingPunct="1"/>
            <a:r>
              <a:rPr lang="en-US" altLang="en-US" dirty="0" smtClean="0">
                <a:ea typeface="ＭＳ Ｐゴシック" charset="-128"/>
              </a:rPr>
              <a:t>Technology</a:t>
            </a:r>
          </a:p>
          <a:p>
            <a:pPr lvl="1" eaLnBrk="1" hangingPunct="1"/>
            <a:r>
              <a:rPr lang="en-US" altLang="en-US" dirty="0" smtClean="0">
                <a:ea typeface="ＭＳ Ｐゴシック" charset="-128"/>
              </a:rPr>
              <a:t>The size of the capital stock</a:t>
            </a:r>
          </a:p>
          <a:p>
            <a:pPr lvl="1" eaLnBrk="1" hangingPunct="1"/>
            <a:r>
              <a:rPr lang="en-US" altLang="en-US" dirty="0" smtClean="0">
                <a:ea typeface="ＭＳ Ｐゴシック" charset="-128"/>
              </a:rPr>
              <a:t>The number of people who can work</a:t>
            </a:r>
          </a:p>
          <a:p>
            <a:pPr lvl="1" eaLnBrk="1" hangingPunct="1"/>
            <a:r>
              <a:rPr lang="en-US" altLang="en-US" dirty="0">
                <a:ea typeface="ＭＳ Ｐゴシック" charset="-128"/>
              </a:rPr>
              <a:t>U</a:t>
            </a:r>
            <a:r>
              <a:rPr lang="en-US" altLang="en-US" dirty="0" smtClean="0">
                <a:ea typeface="ＭＳ Ｐゴシック" charset="-128"/>
              </a:rPr>
              <a:t>sual working hours.</a:t>
            </a:r>
          </a:p>
          <a:p>
            <a:pPr eaLnBrk="1" hangingPunct="1"/>
            <a:r>
              <a:rPr lang="en-US" altLang="en-US" dirty="0" smtClean="0">
                <a:ea typeface="ＭＳ Ｐゴシック" charset="-128"/>
              </a:rPr>
              <a:t>Growth in these </a:t>
            </a:r>
            <a:r>
              <a:rPr lang="en-US" altLang="en-US" i="1" dirty="0" smtClean="0">
                <a:ea typeface="ＭＳ Ｐゴシック" charset="-128"/>
              </a:rPr>
              <a:t>inputs</a:t>
            </a:r>
            <a:r>
              <a:rPr lang="en-US" altLang="en-US" dirty="0" smtClean="0">
                <a:ea typeface="ＭＳ Ｐゴシック" charset="-128"/>
              </a:rPr>
              <a:t> leads to growth in </a:t>
            </a:r>
            <a:r>
              <a:rPr lang="en-US" altLang="en-US" i="1" dirty="0" smtClean="0">
                <a:ea typeface="ＭＳ Ｐゴシック" charset="-128"/>
              </a:rPr>
              <a:t>potential output</a:t>
            </a:r>
            <a:r>
              <a:rPr lang="en-US" altLang="en-US" dirty="0" smtClean="0">
                <a:ea typeface="ＭＳ Ｐゴシック" charset="-128"/>
              </a:rPr>
              <a:t> -- </a:t>
            </a:r>
            <a:r>
              <a:rPr lang="en-US" altLang="en-US" dirty="0" smtClean="0">
                <a:solidFill>
                  <a:srgbClr val="FF0000"/>
                </a:solidFill>
                <a:ea typeface="ＭＳ Ｐゴシック" charset="-128"/>
              </a:rPr>
              <a:t>sustainable growth</a:t>
            </a:r>
            <a:r>
              <a:rPr lang="en-US" altLang="en-US" dirty="0" smtClean="0">
                <a:ea typeface="ＭＳ Ｐゴシック" charset="-128"/>
              </a:rPr>
              <a:t>.</a:t>
            </a:r>
          </a:p>
        </p:txBody>
      </p:sp>
      <p:sp>
        <p:nvSpPr>
          <p:cNvPr id="4" name="Slide Number Placeholder 3"/>
          <p:cNvSpPr>
            <a:spLocks noGrp="1"/>
          </p:cNvSpPr>
          <p:nvPr>
            <p:ph type="sldNum" sz="quarter" idx="12"/>
          </p:nvPr>
        </p:nvSpPr>
        <p:spPr/>
        <p:txBody>
          <a:bodyPr/>
          <a:lstStyle/>
          <a:p>
            <a:pPr>
              <a:defRPr/>
            </a:pPr>
            <a:r>
              <a:rPr lang="en-US"/>
              <a:t>15-</a:t>
            </a:r>
            <a:fld id="{52217CF1-F05E-475E-9CA9-7C6482CBF371}" type="slidenum">
              <a:rPr lang="en-US"/>
              <a:pPr>
                <a:defRPr/>
              </a:pPr>
              <a:t>24</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p:txBody>
          <a:bodyPr/>
          <a:lstStyle/>
          <a:p>
            <a:pPr eaLnBrk="1" hangingPunct="1"/>
            <a:r>
              <a:rPr lang="en-US" altLang="en-US" smtClean="0">
                <a:ea typeface="ＭＳ Ｐゴシック" charset="-128"/>
              </a:rPr>
              <a:t>High &amp; Stable Real Growth</a:t>
            </a:r>
          </a:p>
        </p:txBody>
      </p:sp>
      <p:sp>
        <p:nvSpPr>
          <p:cNvPr id="36868" name="Rectangle 3"/>
          <p:cNvSpPr>
            <a:spLocks noGrp="1" noChangeArrowheads="1"/>
          </p:cNvSpPr>
          <p:nvPr>
            <p:ph idx="1"/>
          </p:nvPr>
        </p:nvSpPr>
        <p:spPr>
          <a:xfrm>
            <a:off x="457200" y="1447800"/>
            <a:ext cx="8229600" cy="4724400"/>
          </a:xfrm>
        </p:spPr>
        <p:txBody>
          <a:bodyPr>
            <a:normAutofit fontScale="92500"/>
          </a:bodyPr>
          <a:lstStyle/>
          <a:p>
            <a:pPr eaLnBrk="1" hangingPunct="1"/>
            <a:r>
              <a:rPr lang="en-US" altLang="en-US" dirty="0" smtClean="0">
                <a:ea typeface="ＭＳ Ｐゴシック" charset="-128"/>
              </a:rPr>
              <a:t>A period of above-average growth has to be followed by a period of below-average growth.</a:t>
            </a:r>
          </a:p>
          <a:p>
            <a:pPr eaLnBrk="1" hangingPunct="1"/>
            <a:r>
              <a:rPr lang="en-US" altLang="en-US" dirty="0" smtClean="0">
                <a:ea typeface="ＭＳ Ｐゴシック" charset="-128"/>
              </a:rPr>
              <a:t>The job of the central bank during such periods is to change interest rates to adjust growth.</a:t>
            </a:r>
          </a:p>
          <a:p>
            <a:pPr eaLnBrk="1" hangingPunct="1"/>
            <a:r>
              <a:rPr lang="en-US" altLang="en-US" dirty="0" smtClean="0">
                <a:ea typeface="ＭＳ Ｐゴシック" charset="-128"/>
              </a:rPr>
              <a:t>In the long run, stability leads to higher growth.</a:t>
            </a:r>
          </a:p>
          <a:p>
            <a:pPr lvl="1" eaLnBrk="1" hangingPunct="1"/>
            <a:r>
              <a:rPr lang="en-US" altLang="en-US" dirty="0" smtClean="0">
                <a:ea typeface="ＭＳ Ｐゴシック" charset="-128"/>
              </a:rPr>
              <a:t>The greater the uncertainty about future business conditions, the more cautious people will be in making investments of all kinds.</a:t>
            </a:r>
          </a:p>
        </p:txBody>
      </p:sp>
      <p:sp>
        <p:nvSpPr>
          <p:cNvPr id="4" name="Slide Number Placeholder 3"/>
          <p:cNvSpPr>
            <a:spLocks noGrp="1"/>
          </p:cNvSpPr>
          <p:nvPr>
            <p:ph type="sldNum" sz="quarter" idx="12"/>
          </p:nvPr>
        </p:nvSpPr>
        <p:spPr/>
        <p:txBody>
          <a:bodyPr/>
          <a:lstStyle/>
          <a:p>
            <a:pPr>
              <a:defRPr/>
            </a:pPr>
            <a:r>
              <a:rPr lang="en-US"/>
              <a:t>15-</a:t>
            </a:r>
            <a:fld id="{088E6389-57A9-4A89-B39D-6CD0D4E69B75}" type="slidenum">
              <a:rPr lang="en-US"/>
              <a:pPr>
                <a:defRPr/>
              </a:pPr>
              <a:t>25</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p:txBody>
          <a:bodyPr/>
          <a:lstStyle/>
          <a:p>
            <a:pPr eaLnBrk="1" hangingPunct="1"/>
            <a:r>
              <a:rPr lang="en-US" altLang="en-US" smtClean="0">
                <a:ea typeface="ＭＳ Ｐゴシック" charset="-128"/>
              </a:rPr>
              <a:t>High &amp; Stable Real Growth</a:t>
            </a:r>
          </a:p>
        </p:txBody>
      </p:sp>
      <p:sp>
        <p:nvSpPr>
          <p:cNvPr id="37892" name="Rectangle 3"/>
          <p:cNvSpPr>
            <a:spLocks noGrp="1" noChangeArrowheads="1"/>
          </p:cNvSpPr>
          <p:nvPr>
            <p:ph idx="1"/>
          </p:nvPr>
        </p:nvSpPr>
        <p:spPr>
          <a:xfrm>
            <a:off x="457200" y="1447800"/>
            <a:ext cx="8305800" cy="4495800"/>
          </a:xfrm>
        </p:spPr>
        <p:txBody>
          <a:bodyPr>
            <a:normAutofit/>
          </a:bodyPr>
          <a:lstStyle/>
          <a:p>
            <a:pPr eaLnBrk="1" hangingPunct="1"/>
            <a:r>
              <a:rPr lang="en-US" altLang="en-US" dirty="0" smtClean="0">
                <a:ea typeface="ＭＳ Ｐゴシック" charset="-128"/>
              </a:rPr>
              <a:t>Fluctuations in general business conditions are the primary source of systematic risk, so stability is important.</a:t>
            </a:r>
          </a:p>
          <a:p>
            <a:pPr eaLnBrk="1" hangingPunct="1"/>
            <a:r>
              <a:rPr lang="en-US" altLang="en-US" dirty="0" smtClean="0">
                <a:ea typeface="ＭＳ Ｐゴシック" charset="-128"/>
              </a:rPr>
              <a:t>Uncertainty about the future make planning more difficult, so less uncertainty makes everyone better off.</a:t>
            </a:r>
          </a:p>
        </p:txBody>
      </p:sp>
      <p:sp>
        <p:nvSpPr>
          <p:cNvPr id="4" name="Slide Number Placeholder 3"/>
          <p:cNvSpPr>
            <a:spLocks noGrp="1"/>
          </p:cNvSpPr>
          <p:nvPr>
            <p:ph type="sldNum" sz="quarter" idx="12"/>
          </p:nvPr>
        </p:nvSpPr>
        <p:spPr/>
        <p:txBody>
          <a:bodyPr/>
          <a:lstStyle/>
          <a:p>
            <a:pPr>
              <a:defRPr/>
            </a:pPr>
            <a:r>
              <a:rPr lang="en-US"/>
              <a:t>15-</a:t>
            </a:r>
            <a:fld id="{AF6AE722-2F9D-4383-AB55-1F35B18A7AFB}" type="slidenum">
              <a:rPr lang="en-US"/>
              <a:pPr>
                <a:defRPr/>
              </a:pPr>
              <a:t>26</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4"/>
          <p:cNvSpPr>
            <a:spLocks noGrp="1" noChangeArrowheads="1"/>
          </p:cNvSpPr>
          <p:nvPr>
            <p:ph type="title"/>
          </p:nvPr>
        </p:nvSpPr>
        <p:spPr/>
        <p:txBody>
          <a:bodyPr/>
          <a:lstStyle/>
          <a:p>
            <a:pPr eaLnBrk="1" hangingPunct="1"/>
            <a:r>
              <a:rPr lang="en-US" altLang="en-US" dirty="0" smtClean="0">
                <a:ea typeface="ＭＳ Ｐゴシック" charset="-128"/>
              </a:rPr>
              <a:t>Financial System Stability</a:t>
            </a:r>
          </a:p>
        </p:txBody>
      </p:sp>
      <p:sp>
        <p:nvSpPr>
          <p:cNvPr id="38916" name="Rectangle 5"/>
          <p:cNvSpPr>
            <a:spLocks noGrp="1" noChangeArrowheads="1"/>
          </p:cNvSpPr>
          <p:nvPr>
            <p:ph idx="1"/>
          </p:nvPr>
        </p:nvSpPr>
        <p:spPr>
          <a:xfrm>
            <a:off x="457200" y="1447800"/>
            <a:ext cx="8229600" cy="4495800"/>
          </a:xfrm>
        </p:spPr>
        <p:txBody>
          <a:bodyPr>
            <a:normAutofit/>
          </a:bodyPr>
          <a:lstStyle/>
          <a:p>
            <a:pPr eaLnBrk="1" hangingPunct="1"/>
            <a:r>
              <a:rPr lang="en-US" altLang="en-US" dirty="0" smtClean="0">
                <a:ea typeface="ＭＳ Ｐゴシック" charset="-128"/>
              </a:rPr>
              <a:t>The Fed was founded to stop the financial panics that plagued the U.S. during the late 19th and early 20th centuries.</a:t>
            </a:r>
          </a:p>
          <a:p>
            <a:pPr eaLnBrk="1" hangingPunct="1"/>
            <a:r>
              <a:rPr lang="en-US" altLang="en-US" dirty="0">
                <a:solidFill>
                  <a:srgbClr val="FF0000"/>
                </a:solidFill>
                <a:ea typeface="ＭＳ Ｐゴシック" charset="-128"/>
              </a:rPr>
              <a:t>F</a:t>
            </a:r>
            <a:r>
              <a:rPr lang="en-US" altLang="en-US" dirty="0" smtClean="0">
                <a:solidFill>
                  <a:srgbClr val="FF0000"/>
                </a:solidFill>
                <a:ea typeface="ＭＳ Ｐゴシック" charset="-128"/>
              </a:rPr>
              <a:t>inancial system stability</a:t>
            </a:r>
            <a:r>
              <a:rPr lang="en-US" altLang="en-US" dirty="0" smtClean="0">
                <a:ea typeface="ＭＳ Ｐゴシック" charset="-128"/>
              </a:rPr>
              <a:t> is an integral part of every modern central banker’s job.</a:t>
            </a:r>
          </a:p>
        </p:txBody>
      </p:sp>
      <p:sp>
        <p:nvSpPr>
          <p:cNvPr id="4" name="Slide Number Placeholder 3"/>
          <p:cNvSpPr>
            <a:spLocks noGrp="1"/>
          </p:cNvSpPr>
          <p:nvPr>
            <p:ph type="sldNum" sz="quarter" idx="12"/>
          </p:nvPr>
        </p:nvSpPr>
        <p:spPr/>
        <p:txBody>
          <a:bodyPr/>
          <a:lstStyle/>
          <a:p>
            <a:pPr>
              <a:defRPr/>
            </a:pPr>
            <a:r>
              <a:rPr lang="en-US"/>
              <a:t>15-</a:t>
            </a:r>
            <a:fld id="{2636EEC8-6219-41E6-87DD-8E1D1CCFF613}" type="slidenum">
              <a:rPr lang="en-US"/>
              <a:pPr>
                <a:defRPr/>
              </a:pPr>
              <a:t>27</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2"/>
          <p:cNvSpPr>
            <a:spLocks noGrp="1" noChangeArrowheads="1"/>
          </p:cNvSpPr>
          <p:nvPr>
            <p:ph type="title"/>
          </p:nvPr>
        </p:nvSpPr>
        <p:spPr/>
        <p:txBody>
          <a:bodyPr/>
          <a:lstStyle/>
          <a:p>
            <a:pPr eaLnBrk="1" hangingPunct="1"/>
            <a:r>
              <a:rPr lang="en-US" altLang="en-US" dirty="0" smtClean="0">
                <a:ea typeface="ＭＳ Ｐゴシック" charset="-128"/>
              </a:rPr>
              <a:t>Financial System Stability</a:t>
            </a:r>
          </a:p>
        </p:txBody>
      </p:sp>
      <p:sp>
        <p:nvSpPr>
          <p:cNvPr id="39940" name="Rectangle 3"/>
          <p:cNvSpPr>
            <a:spLocks noGrp="1" noChangeArrowheads="1"/>
          </p:cNvSpPr>
          <p:nvPr>
            <p:ph idx="1"/>
          </p:nvPr>
        </p:nvSpPr>
        <p:spPr>
          <a:xfrm>
            <a:off x="457200" y="1295400"/>
            <a:ext cx="8305800" cy="5486400"/>
          </a:xfrm>
        </p:spPr>
        <p:txBody>
          <a:bodyPr>
            <a:normAutofit fontScale="92500" lnSpcReduction="10000"/>
          </a:bodyPr>
          <a:lstStyle/>
          <a:p>
            <a:pPr eaLnBrk="1" hangingPunct="1"/>
            <a:r>
              <a:rPr lang="en-US" altLang="en-US" dirty="0" smtClean="0">
                <a:ea typeface="ＭＳ Ｐゴシック" charset="-128"/>
              </a:rPr>
              <a:t>If people lose faith in financial institutions and markets, they will rush to low-risk alternatives.</a:t>
            </a:r>
          </a:p>
          <a:p>
            <a:pPr lvl="1" eaLnBrk="1" hangingPunct="1"/>
            <a:r>
              <a:rPr lang="en-US" altLang="en-US" dirty="0" smtClean="0">
                <a:ea typeface="ＭＳ Ｐゴシック" charset="-128"/>
              </a:rPr>
              <a:t>Intermediation will stop.</a:t>
            </a:r>
          </a:p>
          <a:p>
            <a:pPr eaLnBrk="1" hangingPunct="1"/>
            <a:r>
              <a:rPr lang="en-US" altLang="en-US" dirty="0" smtClean="0">
                <a:ea typeface="ＭＳ Ｐゴシック" charset="-128"/>
              </a:rPr>
              <a:t>The possibility of a severe disruption in the financial markets is a type of systematic risk.</a:t>
            </a:r>
          </a:p>
          <a:p>
            <a:pPr lvl="1" eaLnBrk="1" hangingPunct="1"/>
            <a:r>
              <a:rPr lang="en-US" altLang="en-US" dirty="0" smtClean="0">
                <a:ea typeface="ＭＳ Ｐゴシック" charset="-128"/>
              </a:rPr>
              <a:t>Central banks must control this risk.</a:t>
            </a:r>
          </a:p>
          <a:p>
            <a:pPr eaLnBrk="1" hangingPunct="1"/>
            <a:r>
              <a:rPr lang="en-US" altLang="en-US" dirty="0" smtClean="0">
                <a:ea typeface="ＭＳ Ｐゴシック" charset="-128"/>
              </a:rPr>
              <a:t>The </a:t>
            </a:r>
            <a:r>
              <a:rPr lang="en-US" altLang="en-US" i="1" dirty="0" smtClean="0">
                <a:ea typeface="ＭＳ Ｐゴシック" charset="-128"/>
              </a:rPr>
              <a:t>value at risk</a:t>
            </a:r>
            <a:r>
              <a:rPr lang="en-US" altLang="en-US" dirty="0" smtClean="0">
                <a:ea typeface="ＭＳ Ｐゴシック" charset="-128"/>
              </a:rPr>
              <a:t> measures the risk of the maximum potential loss of a specific intermediary.</a:t>
            </a:r>
          </a:p>
          <a:p>
            <a:r>
              <a:rPr lang="en-US" altLang="en-US" dirty="0">
                <a:ea typeface="ＭＳ Ｐゴシック" charset="-128"/>
              </a:rPr>
              <a:t>Newer </a:t>
            </a:r>
            <a:r>
              <a:rPr lang="en-US" altLang="en-US" dirty="0" smtClean="0">
                <a:ea typeface="ＭＳ Ｐゴシック" charset="-128"/>
              </a:rPr>
              <a:t>measures </a:t>
            </a:r>
            <a:r>
              <a:rPr lang="en-US" altLang="en-US" dirty="0">
                <a:ea typeface="ＭＳ Ｐゴシック" charset="-128"/>
              </a:rPr>
              <a:t>of risk seek to quantify the impact that losses at an individual intermediary could have on the stability of the </a:t>
            </a:r>
            <a:r>
              <a:rPr lang="en-US" altLang="en-US" i="1" dirty="0">
                <a:ea typeface="ＭＳ Ｐゴシック" charset="-128"/>
              </a:rPr>
              <a:t>financial system as a whole</a:t>
            </a:r>
            <a:r>
              <a:rPr lang="en-US" altLang="en-US" dirty="0">
                <a:ea typeface="ＭＳ Ｐゴシック" charset="-128"/>
              </a:rPr>
              <a:t>.</a:t>
            </a:r>
          </a:p>
          <a:p>
            <a:pPr eaLnBrk="1" hangingPunct="1"/>
            <a:endParaRPr lang="en-US" altLang="en-US" dirty="0" smtClean="0">
              <a:ea typeface="ＭＳ Ｐゴシック" charset="-128"/>
            </a:endParaRPr>
          </a:p>
        </p:txBody>
      </p:sp>
      <p:sp>
        <p:nvSpPr>
          <p:cNvPr id="4" name="Slide Number Placeholder 3"/>
          <p:cNvSpPr>
            <a:spLocks noGrp="1"/>
          </p:cNvSpPr>
          <p:nvPr>
            <p:ph type="sldNum" sz="quarter" idx="12"/>
          </p:nvPr>
        </p:nvSpPr>
        <p:spPr/>
        <p:txBody>
          <a:bodyPr/>
          <a:lstStyle/>
          <a:p>
            <a:pPr>
              <a:defRPr/>
            </a:pPr>
            <a:r>
              <a:rPr lang="en-US"/>
              <a:t>15-</a:t>
            </a:r>
            <a:fld id="{39C3B9B4-1D1C-4542-A119-B903E5C5D1D9}" type="slidenum">
              <a:rPr lang="en-US"/>
              <a:pPr>
                <a:defRPr/>
              </a:pPr>
              <a:t>28</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4"/>
          <p:cNvSpPr>
            <a:spLocks noGrp="1" noChangeArrowheads="1"/>
          </p:cNvSpPr>
          <p:nvPr>
            <p:ph type="title"/>
          </p:nvPr>
        </p:nvSpPr>
        <p:spPr/>
        <p:txBody>
          <a:bodyPr>
            <a:noAutofit/>
          </a:bodyPr>
          <a:lstStyle/>
          <a:p>
            <a:pPr eaLnBrk="1" hangingPunct="1"/>
            <a:r>
              <a:rPr lang="en-US" altLang="en-US" dirty="0" smtClean="0">
                <a:ea typeface="ＭＳ Ｐゴシック" charset="-128"/>
              </a:rPr>
              <a:t>Interest-Rate and Exchange-Rate Stability</a:t>
            </a:r>
          </a:p>
        </p:txBody>
      </p:sp>
      <p:sp>
        <p:nvSpPr>
          <p:cNvPr id="40964" name="Rectangle 5"/>
          <p:cNvSpPr>
            <a:spLocks noGrp="1" noChangeArrowheads="1"/>
          </p:cNvSpPr>
          <p:nvPr>
            <p:ph idx="1"/>
          </p:nvPr>
        </p:nvSpPr>
        <p:spPr>
          <a:xfrm>
            <a:off x="457200" y="1600200"/>
            <a:ext cx="8229600" cy="4419600"/>
          </a:xfrm>
        </p:spPr>
        <p:txBody>
          <a:bodyPr>
            <a:normAutofit/>
          </a:bodyPr>
          <a:lstStyle/>
          <a:p>
            <a:pPr eaLnBrk="1" hangingPunct="1"/>
            <a:r>
              <a:rPr lang="en-US" altLang="en-US" dirty="0" smtClean="0">
                <a:ea typeface="ＭＳ Ｐゴシック" charset="-128"/>
              </a:rPr>
              <a:t>In the hierarchy, </a:t>
            </a:r>
            <a:r>
              <a:rPr lang="en-US" altLang="en-US" i="1" dirty="0" smtClean="0">
                <a:ea typeface="ＭＳ Ｐゴシック" charset="-128"/>
              </a:rPr>
              <a:t>interest-rate stability</a:t>
            </a:r>
            <a:r>
              <a:rPr lang="en-US" altLang="en-US" dirty="0" smtClean="0">
                <a:ea typeface="ＭＳ Ｐゴシック" charset="-128"/>
              </a:rPr>
              <a:t> and </a:t>
            </a:r>
            <a:r>
              <a:rPr lang="en-US" altLang="en-US" i="1" dirty="0" smtClean="0">
                <a:ea typeface="ＭＳ Ｐゴシック" charset="-128"/>
              </a:rPr>
              <a:t>exchange-rate stability</a:t>
            </a:r>
            <a:r>
              <a:rPr lang="en-US" altLang="en-US" dirty="0" smtClean="0">
                <a:ea typeface="ＭＳ Ｐゴシック" charset="-128"/>
              </a:rPr>
              <a:t> are means for achieving the ultimate goal of stabilizing the economy.</a:t>
            </a:r>
          </a:p>
          <a:p>
            <a:pPr lvl="1" eaLnBrk="1" hangingPunct="1"/>
            <a:r>
              <a:rPr lang="en-US" altLang="en-US" dirty="0" smtClean="0">
                <a:ea typeface="ＭＳ Ｐゴシック" charset="-128"/>
              </a:rPr>
              <a:t>They are not ends unto themselves.</a:t>
            </a:r>
          </a:p>
        </p:txBody>
      </p:sp>
      <p:sp>
        <p:nvSpPr>
          <p:cNvPr id="4" name="Slide Number Placeholder 3"/>
          <p:cNvSpPr>
            <a:spLocks noGrp="1"/>
          </p:cNvSpPr>
          <p:nvPr>
            <p:ph type="sldNum" sz="quarter" idx="12"/>
          </p:nvPr>
        </p:nvSpPr>
        <p:spPr/>
        <p:txBody>
          <a:bodyPr/>
          <a:lstStyle/>
          <a:p>
            <a:pPr>
              <a:defRPr/>
            </a:pPr>
            <a:r>
              <a:rPr lang="en-US"/>
              <a:t>15-</a:t>
            </a:r>
            <a:fld id="{24B677B8-B4D5-4B73-B94E-D333F9264313}" type="slidenum">
              <a:rPr lang="en-US"/>
              <a:pPr>
                <a:defRPr/>
              </a:pPr>
              <a:t>29</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6"/>
          <p:cNvSpPr>
            <a:spLocks noGrp="1" noChangeArrowheads="1"/>
          </p:cNvSpPr>
          <p:nvPr>
            <p:ph type="title"/>
          </p:nvPr>
        </p:nvSpPr>
        <p:spPr/>
        <p:txBody>
          <a:bodyPr/>
          <a:lstStyle/>
          <a:p>
            <a:pPr eaLnBrk="1" hangingPunct="1"/>
            <a:r>
              <a:rPr lang="en-US" altLang="en-US" smtClean="0">
                <a:ea typeface="ＭＳ Ｐゴシック" charset="-128"/>
              </a:rPr>
              <a:t>Introduction</a:t>
            </a:r>
          </a:p>
        </p:txBody>
      </p:sp>
      <p:sp>
        <p:nvSpPr>
          <p:cNvPr id="5124" name="Rectangle 7"/>
          <p:cNvSpPr>
            <a:spLocks noGrp="1" noChangeArrowheads="1"/>
          </p:cNvSpPr>
          <p:nvPr>
            <p:ph idx="1"/>
          </p:nvPr>
        </p:nvSpPr>
        <p:spPr/>
        <p:txBody>
          <a:bodyPr/>
          <a:lstStyle/>
          <a:p>
            <a:pPr eaLnBrk="1" hangingPunct="1"/>
            <a:r>
              <a:rPr lang="en-US" altLang="en-US" smtClean="0">
                <a:ea typeface="ＭＳ Ｐゴシック" charset="-128"/>
              </a:rPr>
              <a:t>The </a:t>
            </a:r>
            <a:r>
              <a:rPr lang="en-US" altLang="en-US" smtClean="0">
                <a:solidFill>
                  <a:srgbClr val="FF0000"/>
                </a:solidFill>
                <a:ea typeface="ＭＳ Ｐゴシック" charset="-128"/>
              </a:rPr>
              <a:t>central bank</a:t>
            </a:r>
            <a:r>
              <a:rPr lang="en-US" altLang="en-US" smtClean="0">
                <a:ea typeface="ＭＳ Ｐゴシック" charset="-128"/>
              </a:rPr>
              <a:t> of the U.S. is the Federal Reserve (Fed).</a:t>
            </a:r>
          </a:p>
          <a:p>
            <a:pPr eaLnBrk="1" hangingPunct="1"/>
            <a:r>
              <a:rPr lang="en-US" altLang="en-US" smtClean="0">
                <a:ea typeface="ＭＳ Ｐゴシック" charset="-128"/>
              </a:rPr>
              <a:t>The people who work there are responsible for making sure that our financial system functions smoothly so that the average citizen can carry on without worrying about it.</a:t>
            </a:r>
          </a:p>
        </p:txBody>
      </p:sp>
      <p:sp>
        <p:nvSpPr>
          <p:cNvPr id="4" name="Slide Number Placeholder 3"/>
          <p:cNvSpPr>
            <a:spLocks noGrp="1"/>
          </p:cNvSpPr>
          <p:nvPr>
            <p:ph type="sldNum" sz="quarter" idx="12"/>
          </p:nvPr>
        </p:nvSpPr>
        <p:spPr/>
        <p:txBody>
          <a:bodyPr/>
          <a:lstStyle/>
          <a:p>
            <a:pPr>
              <a:defRPr/>
            </a:pPr>
            <a:r>
              <a:rPr lang="en-US"/>
              <a:t>15-</a:t>
            </a:r>
            <a:fld id="{A58EB93E-821A-4AD5-A90F-C09CBF22CED9}" type="slidenum">
              <a:rPr lang="en-US"/>
              <a:pPr>
                <a:defRPr/>
              </a:pPr>
              <a:t>3</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p:txBody>
          <a:bodyPr>
            <a:noAutofit/>
          </a:bodyPr>
          <a:lstStyle/>
          <a:p>
            <a:pPr eaLnBrk="1" hangingPunct="1"/>
            <a:r>
              <a:rPr lang="en-US" altLang="en-US" dirty="0" smtClean="0">
                <a:ea typeface="ＭＳ Ｐゴシック" charset="-128"/>
              </a:rPr>
              <a:t>Interest-Rate and Exchange-Rate Stability</a:t>
            </a:r>
          </a:p>
        </p:txBody>
      </p:sp>
      <p:sp>
        <p:nvSpPr>
          <p:cNvPr id="41988" name="Rectangle 3"/>
          <p:cNvSpPr>
            <a:spLocks noGrp="1" noChangeArrowheads="1"/>
          </p:cNvSpPr>
          <p:nvPr>
            <p:ph idx="1"/>
          </p:nvPr>
        </p:nvSpPr>
        <p:spPr>
          <a:xfrm>
            <a:off x="457200" y="1676400"/>
            <a:ext cx="8305800" cy="4572000"/>
          </a:xfrm>
        </p:spPr>
        <p:txBody>
          <a:bodyPr>
            <a:normAutofit/>
          </a:bodyPr>
          <a:lstStyle/>
          <a:p>
            <a:pPr marL="533400" indent="-533400" eaLnBrk="1" hangingPunct="1">
              <a:buFontTx/>
              <a:buNone/>
            </a:pPr>
            <a:r>
              <a:rPr lang="en-US" altLang="en-US" dirty="0" smtClean="0">
                <a:ea typeface="ＭＳ Ｐゴシック" charset="-128"/>
              </a:rPr>
              <a:t>Why is interest-rate volatility a problem?</a:t>
            </a:r>
          </a:p>
          <a:p>
            <a:pPr marL="533400" indent="-533400" eaLnBrk="1" hangingPunct="1">
              <a:buFontTx/>
              <a:buAutoNum type="arabicPeriod"/>
            </a:pPr>
            <a:r>
              <a:rPr lang="en-US" altLang="en-US" dirty="0" smtClean="0">
                <a:ea typeface="ＭＳ Ｐゴシック" charset="-128"/>
              </a:rPr>
              <a:t>Most people respond to low interest rates by borrowing and spending more and vice versa.</a:t>
            </a:r>
          </a:p>
          <a:p>
            <a:pPr marL="914400" lvl="1" indent="-457200" eaLnBrk="1" hangingPunct="1"/>
            <a:r>
              <a:rPr lang="en-US" altLang="en-US" dirty="0" smtClean="0">
                <a:ea typeface="ＭＳ Ｐゴシック" charset="-128"/>
              </a:rPr>
              <a:t>Interest-rate volatility makes output unstable.</a:t>
            </a:r>
          </a:p>
          <a:p>
            <a:pPr marL="533400" indent="-533400" eaLnBrk="1" hangingPunct="1">
              <a:buFontTx/>
              <a:buAutoNum type="arabicPeriod"/>
            </a:pPr>
            <a:r>
              <a:rPr lang="en-US" altLang="en-US" dirty="0" smtClean="0">
                <a:ea typeface="ＭＳ Ｐゴシック" charset="-128"/>
              </a:rPr>
              <a:t>Interest-rate volatility means higher risk and therefore a higher risk premium.</a:t>
            </a:r>
          </a:p>
          <a:p>
            <a:pPr marL="914400" lvl="1" indent="-457200" eaLnBrk="1" hangingPunct="1"/>
            <a:r>
              <a:rPr lang="en-US" altLang="en-US" dirty="0" smtClean="0">
                <a:ea typeface="ＭＳ Ｐゴシック" charset="-128"/>
              </a:rPr>
              <a:t>Risk makes financial decisions more difficult, lower productivity, and lessen efficiency.</a:t>
            </a:r>
          </a:p>
        </p:txBody>
      </p:sp>
      <p:sp>
        <p:nvSpPr>
          <p:cNvPr id="4" name="Slide Number Placeholder 3"/>
          <p:cNvSpPr>
            <a:spLocks noGrp="1"/>
          </p:cNvSpPr>
          <p:nvPr>
            <p:ph type="sldNum" sz="quarter" idx="12"/>
          </p:nvPr>
        </p:nvSpPr>
        <p:spPr/>
        <p:txBody>
          <a:bodyPr/>
          <a:lstStyle/>
          <a:p>
            <a:pPr>
              <a:defRPr/>
            </a:pPr>
            <a:r>
              <a:rPr lang="en-US"/>
              <a:t>15-</a:t>
            </a:r>
            <a:fld id="{390BA4E3-9A44-4D74-87D1-F690DF7747F6}" type="slidenum">
              <a:rPr lang="en-US"/>
              <a:pPr>
                <a:defRPr/>
              </a:pPr>
              <a:t>30</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p:txBody>
          <a:bodyPr>
            <a:noAutofit/>
          </a:bodyPr>
          <a:lstStyle/>
          <a:p>
            <a:pPr eaLnBrk="1" hangingPunct="1"/>
            <a:r>
              <a:rPr lang="en-US" altLang="en-US" dirty="0" smtClean="0">
                <a:ea typeface="ＭＳ Ｐゴシック" charset="-128"/>
              </a:rPr>
              <a:t>Interest-Rate an Exchange-Rate Stability</a:t>
            </a:r>
          </a:p>
        </p:txBody>
      </p:sp>
      <p:sp>
        <p:nvSpPr>
          <p:cNvPr id="43012" name="Rectangle 3"/>
          <p:cNvSpPr>
            <a:spLocks noGrp="1" noChangeArrowheads="1"/>
          </p:cNvSpPr>
          <p:nvPr>
            <p:ph idx="1"/>
          </p:nvPr>
        </p:nvSpPr>
        <p:spPr>
          <a:xfrm>
            <a:off x="457200" y="1447800"/>
            <a:ext cx="8229600" cy="4724400"/>
          </a:xfrm>
        </p:spPr>
        <p:txBody>
          <a:bodyPr>
            <a:normAutofit fontScale="92500" lnSpcReduction="10000"/>
          </a:bodyPr>
          <a:lstStyle/>
          <a:p>
            <a:pPr eaLnBrk="1" hangingPunct="1"/>
            <a:r>
              <a:rPr lang="en-US" altLang="en-US" dirty="0" smtClean="0">
                <a:ea typeface="ＭＳ Ｐゴシック" charset="-128"/>
              </a:rPr>
              <a:t>The value of a country’s currency affects the cost of imports to domestic consumers and the cost of exports to foreign buyers.</a:t>
            </a:r>
          </a:p>
          <a:p>
            <a:pPr eaLnBrk="1" hangingPunct="1"/>
            <a:r>
              <a:rPr lang="en-US" altLang="en-US" dirty="0" smtClean="0">
                <a:ea typeface="ＭＳ Ｐゴシック" charset="-128"/>
              </a:rPr>
              <a:t>When the exchange rate is stable, the dollar price of goods is predictable and planning ahead is easier for everyone.</a:t>
            </a:r>
          </a:p>
          <a:p>
            <a:pPr eaLnBrk="1" hangingPunct="1"/>
            <a:r>
              <a:rPr lang="en-US" altLang="en-US" dirty="0" smtClean="0">
                <a:ea typeface="ＭＳ Ｐゴシック" charset="-128"/>
              </a:rPr>
              <a:t>For emerging market countries, exports and imports are central to the structure of the economy.</a:t>
            </a:r>
          </a:p>
          <a:p>
            <a:pPr lvl="1" eaLnBrk="1" hangingPunct="1"/>
            <a:r>
              <a:rPr lang="en-US" altLang="en-US" dirty="0" smtClean="0">
                <a:ea typeface="ＭＳ Ｐゴシック" charset="-128"/>
              </a:rPr>
              <a:t>Stable exchange rates are very important.</a:t>
            </a:r>
          </a:p>
        </p:txBody>
      </p:sp>
      <p:sp>
        <p:nvSpPr>
          <p:cNvPr id="4" name="Slide Number Placeholder 3"/>
          <p:cNvSpPr>
            <a:spLocks noGrp="1"/>
          </p:cNvSpPr>
          <p:nvPr>
            <p:ph type="sldNum" sz="quarter" idx="12"/>
          </p:nvPr>
        </p:nvSpPr>
        <p:spPr/>
        <p:txBody>
          <a:bodyPr/>
          <a:lstStyle/>
          <a:p>
            <a:pPr>
              <a:defRPr/>
            </a:pPr>
            <a:r>
              <a:rPr lang="en-US"/>
              <a:t>15-</a:t>
            </a:r>
            <a:fld id="{33C647E2-9B23-4AC8-8641-3BEBD9595C94}" type="slidenum">
              <a:rPr lang="en-US"/>
              <a:pPr>
                <a:defRPr/>
              </a:pPr>
              <a:t>31</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4"/>
          <p:cNvSpPr>
            <a:spLocks noGrp="1" noChangeArrowheads="1"/>
          </p:cNvSpPr>
          <p:nvPr>
            <p:ph type="title"/>
          </p:nvPr>
        </p:nvSpPr>
        <p:spPr/>
        <p:txBody>
          <a:bodyPr>
            <a:noAutofit/>
          </a:bodyPr>
          <a:lstStyle/>
          <a:p>
            <a:pPr eaLnBrk="1" hangingPunct="1"/>
            <a:r>
              <a:rPr lang="en-US" altLang="en-US" dirty="0" smtClean="0">
                <a:ea typeface="ＭＳ Ｐゴシック" charset="-128"/>
              </a:rPr>
              <a:t>The Objectives of a Modern Central Bank</a:t>
            </a:r>
          </a:p>
        </p:txBody>
      </p:sp>
      <p:sp>
        <p:nvSpPr>
          <p:cNvPr id="4" name="Slide Number Placeholder 2"/>
          <p:cNvSpPr>
            <a:spLocks noGrp="1"/>
          </p:cNvSpPr>
          <p:nvPr>
            <p:ph type="sldNum" sz="quarter" idx="12"/>
          </p:nvPr>
        </p:nvSpPr>
        <p:spPr/>
        <p:txBody>
          <a:bodyPr/>
          <a:lstStyle/>
          <a:p>
            <a:pPr>
              <a:defRPr/>
            </a:pPr>
            <a:r>
              <a:rPr lang="en-US"/>
              <a:t>15-</a:t>
            </a:r>
            <a:fld id="{E4429FF9-F4AE-4ECF-B909-180CC5DD6C60}" type="slidenum">
              <a:rPr lang="en-US"/>
              <a:pPr>
                <a:defRPr/>
              </a:pPr>
              <a:t>32</a:t>
            </a:fld>
            <a:endParaRPr lang="en-US"/>
          </a:p>
        </p:txBody>
      </p:sp>
      <p:pic>
        <p:nvPicPr>
          <p:cNvPr id="44037" name="Picture 5"/>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09600" y="1752600"/>
            <a:ext cx="8112807" cy="3683467"/>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Footer Placeholder 1"/>
          <p:cNvSpPr>
            <a:spLocks noGrp="1"/>
          </p:cNvSpPr>
          <p:nvPr>
            <p:ph type="ftr" sz="quarter" idx="11"/>
          </p:nvPr>
        </p:nvSpPr>
        <p:spPr>
          <a:xfrm>
            <a:off x="2895600" y="6477000"/>
            <a:ext cx="3276600" cy="349250"/>
          </a:xfrm>
        </p:spPr>
        <p:txBody>
          <a:bodyPr/>
          <a:lstStyle/>
          <a:p>
            <a:r>
              <a:rPr lang="en-US" smtClean="0"/>
              <a:t>© 2017 McGraw-Hill Education. All Rights Reserved. </a:t>
            </a:r>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6"/>
          <p:cNvSpPr>
            <a:spLocks noGrp="1" noChangeArrowheads="1"/>
          </p:cNvSpPr>
          <p:nvPr>
            <p:ph idx="1"/>
          </p:nvPr>
        </p:nvSpPr>
        <p:spPr/>
        <p:txBody>
          <a:bodyPr>
            <a:normAutofit fontScale="92500" lnSpcReduction="10000"/>
          </a:bodyPr>
          <a:lstStyle/>
          <a:p>
            <a:pPr eaLnBrk="1" hangingPunct="1"/>
            <a:r>
              <a:rPr lang="en-US" altLang="en-US" dirty="0" smtClean="0">
                <a:ea typeface="ＭＳ Ｐゴシック" charset="-128"/>
              </a:rPr>
              <a:t>During the crisis, did the Fed sacrifice its monetary policy independence and its objective of low, stable inflation?</a:t>
            </a:r>
          </a:p>
          <a:p>
            <a:pPr eaLnBrk="1" hangingPunct="1"/>
            <a:r>
              <a:rPr lang="en-US" altLang="en-US" dirty="0" smtClean="0">
                <a:ea typeface="ＭＳ Ｐゴシック" charset="-128"/>
              </a:rPr>
              <a:t>Many Fed actions in the crisis were radical and precedent-setting.</a:t>
            </a:r>
          </a:p>
          <a:p>
            <a:r>
              <a:rPr lang="en-US" altLang="en-US" dirty="0">
                <a:ea typeface="ＭＳ Ｐゴシック" charset="-128"/>
              </a:rPr>
              <a:t>In a financial crisis, the policy goals may be mutually consistent.</a:t>
            </a:r>
          </a:p>
          <a:p>
            <a:r>
              <a:rPr lang="en-US" altLang="en-US" dirty="0">
                <a:ea typeface="ＭＳ Ｐゴシック" charset="-128"/>
              </a:rPr>
              <a:t>An independent central bank may wish to cooperate with fiscal authorities to promote financial stability and forestall deflation.</a:t>
            </a:r>
          </a:p>
          <a:p>
            <a:pPr eaLnBrk="1" hangingPunct="1"/>
            <a:endParaRPr lang="en-US" altLang="en-US" dirty="0" smtClean="0">
              <a:ea typeface="ＭＳ Ｐゴシック" charset="-128"/>
            </a:endParaRPr>
          </a:p>
        </p:txBody>
      </p:sp>
      <p:sp>
        <p:nvSpPr>
          <p:cNvPr id="4" name="Slide Number Placeholder 3"/>
          <p:cNvSpPr>
            <a:spLocks noGrp="1"/>
          </p:cNvSpPr>
          <p:nvPr>
            <p:ph type="sldNum" sz="quarter" idx="12"/>
          </p:nvPr>
        </p:nvSpPr>
        <p:spPr/>
        <p:txBody>
          <a:bodyPr/>
          <a:lstStyle/>
          <a:p>
            <a:pPr>
              <a:defRPr/>
            </a:pPr>
            <a:r>
              <a:rPr lang="en-US"/>
              <a:t>15-</a:t>
            </a:r>
            <a:fld id="{C5B92437-4224-4978-97E5-EEFA75585D02}" type="slidenum">
              <a:rPr lang="en-US"/>
              <a:pPr>
                <a:defRPr/>
              </a:pPr>
              <a:t>33</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52400" y="5316"/>
            <a:ext cx="4476750" cy="11144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a:xfrm>
            <a:off x="457200" y="1447800"/>
            <a:ext cx="8229600" cy="4419600"/>
          </a:xfrm>
        </p:spPr>
        <p:txBody>
          <a:bodyPr>
            <a:normAutofit/>
          </a:bodyPr>
          <a:lstStyle/>
          <a:p>
            <a:pPr eaLnBrk="1" hangingPunct="1"/>
            <a:r>
              <a:rPr lang="en-US" altLang="en-US" dirty="0" smtClean="0">
                <a:ea typeface="ＭＳ Ｐゴシック" charset="-128"/>
              </a:rPr>
              <a:t>An independent central bank must also be prepared to reverse course when necessary to keep inflation low. </a:t>
            </a:r>
          </a:p>
          <a:p>
            <a:pPr lvl="1"/>
            <a:r>
              <a:rPr lang="en-US" altLang="en-US" dirty="0">
                <a:ea typeface="ＭＳ Ｐゴシック" charset="-128"/>
              </a:rPr>
              <a:t>The difficulty is knowing when to exit.</a:t>
            </a:r>
          </a:p>
          <a:p>
            <a:pPr eaLnBrk="1" hangingPunct="1"/>
            <a:r>
              <a:rPr lang="en-US" altLang="en-US" dirty="0" smtClean="0">
                <a:ea typeface="ＭＳ Ｐゴシック" charset="-128"/>
              </a:rPr>
              <a:t>Political backlash following the bailouts of big banks and nonbanks during the crisis</a:t>
            </a:r>
          </a:p>
        </p:txBody>
      </p:sp>
      <p:sp>
        <p:nvSpPr>
          <p:cNvPr id="4" name="Slide Number Placeholder 3"/>
          <p:cNvSpPr>
            <a:spLocks noGrp="1"/>
          </p:cNvSpPr>
          <p:nvPr>
            <p:ph type="sldNum" sz="quarter" idx="12"/>
          </p:nvPr>
        </p:nvSpPr>
        <p:spPr/>
        <p:txBody>
          <a:bodyPr/>
          <a:lstStyle/>
          <a:p>
            <a:pPr>
              <a:defRPr/>
            </a:pPr>
            <a:r>
              <a:rPr lang="en-US"/>
              <a:t>15-</a:t>
            </a:r>
            <a:fld id="{4E3184A9-6C9D-465B-9052-DB84F624EF12}" type="slidenum">
              <a:rPr lang="en-US"/>
              <a:pPr>
                <a:defRPr/>
              </a:pPr>
              <a:t>34</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1706" y="76200"/>
            <a:ext cx="4476750" cy="11144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4"/>
          <p:cNvSpPr>
            <a:spLocks noGrp="1" noChangeArrowheads="1"/>
          </p:cNvSpPr>
          <p:nvPr>
            <p:ph type="title"/>
          </p:nvPr>
        </p:nvSpPr>
        <p:spPr/>
        <p:txBody>
          <a:bodyPr>
            <a:noAutofit/>
          </a:bodyPr>
          <a:lstStyle/>
          <a:p>
            <a:pPr eaLnBrk="1" hangingPunct="1"/>
            <a:r>
              <a:rPr lang="en-US" altLang="en-US" dirty="0" smtClean="0">
                <a:ea typeface="ＭＳ Ｐゴシック" charset="-128"/>
              </a:rPr>
              <a:t>Meeting the Challenge: Creating a Successful Central Bank</a:t>
            </a:r>
          </a:p>
        </p:txBody>
      </p:sp>
      <p:sp>
        <p:nvSpPr>
          <p:cNvPr id="48132" name="Rectangle 5"/>
          <p:cNvSpPr>
            <a:spLocks noGrp="1" noChangeArrowheads="1"/>
          </p:cNvSpPr>
          <p:nvPr>
            <p:ph idx="1"/>
          </p:nvPr>
        </p:nvSpPr>
        <p:spPr>
          <a:xfrm>
            <a:off x="457200" y="1752600"/>
            <a:ext cx="8229600" cy="4114800"/>
          </a:xfrm>
        </p:spPr>
        <p:txBody>
          <a:bodyPr>
            <a:normAutofit lnSpcReduction="10000"/>
          </a:bodyPr>
          <a:lstStyle/>
          <a:p>
            <a:pPr eaLnBrk="1" hangingPunct="1"/>
            <a:r>
              <a:rPr lang="en-US" altLang="en-US" dirty="0" smtClean="0">
                <a:ea typeface="ＭＳ Ｐゴシック" charset="-128"/>
              </a:rPr>
              <a:t>Prior to the global financial crisis of 2007-2009, inflation was low and stable for over 25 years</a:t>
            </a:r>
          </a:p>
          <a:p>
            <a:pPr marL="287338" indent="-287338">
              <a:lnSpc>
                <a:spcPct val="90000"/>
              </a:lnSpc>
            </a:pPr>
            <a:r>
              <a:rPr lang="en-US" altLang="en-US" dirty="0" smtClean="0">
                <a:ea typeface="ＭＳ Ｐゴシック" charset="-128"/>
              </a:rPr>
              <a:t>Technology </a:t>
            </a:r>
            <a:r>
              <a:rPr lang="en-US" altLang="en-US" dirty="0">
                <a:ea typeface="ＭＳ Ｐゴシック" charset="-128"/>
              </a:rPr>
              <a:t>sparked a boom just as central banks became better at their jobs.</a:t>
            </a:r>
          </a:p>
          <a:p>
            <a:pPr marL="914400" lvl="1" indent="-457200">
              <a:lnSpc>
                <a:spcPct val="90000"/>
              </a:lnSpc>
              <a:buFontTx/>
              <a:buAutoNum type="arabicPeriod"/>
            </a:pPr>
            <a:r>
              <a:rPr lang="en-US" altLang="en-US" dirty="0">
                <a:ea typeface="ＭＳ Ｐゴシック" charset="-128"/>
              </a:rPr>
              <a:t>Monetary policymakers realized that sustainable growth had gone up, so they could keep interest rates low without worrying about inflation.</a:t>
            </a:r>
          </a:p>
          <a:p>
            <a:pPr marL="914400" lvl="1" indent="-457200">
              <a:lnSpc>
                <a:spcPct val="90000"/>
              </a:lnSpc>
              <a:buFontTx/>
              <a:buAutoNum type="arabicPeriod"/>
            </a:pPr>
            <a:r>
              <a:rPr lang="en-US" altLang="en-US" dirty="0">
                <a:ea typeface="ＭＳ Ｐゴシック" charset="-128"/>
              </a:rPr>
              <a:t>Central banks were redesigned.</a:t>
            </a:r>
          </a:p>
          <a:p>
            <a:pPr eaLnBrk="1" hangingPunct="1"/>
            <a:endParaRPr lang="en-US" altLang="en-US" dirty="0" smtClean="0">
              <a:ea typeface="ＭＳ Ｐゴシック" charset="-128"/>
            </a:endParaRPr>
          </a:p>
        </p:txBody>
      </p:sp>
      <p:sp>
        <p:nvSpPr>
          <p:cNvPr id="4" name="Slide Number Placeholder 3"/>
          <p:cNvSpPr>
            <a:spLocks noGrp="1"/>
          </p:cNvSpPr>
          <p:nvPr>
            <p:ph type="sldNum" sz="quarter" idx="12"/>
          </p:nvPr>
        </p:nvSpPr>
        <p:spPr/>
        <p:txBody>
          <a:bodyPr/>
          <a:lstStyle/>
          <a:p>
            <a:pPr>
              <a:defRPr/>
            </a:pPr>
            <a:r>
              <a:rPr lang="en-US"/>
              <a:t>15-</a:t>
            </a:r>
            <a:fld id="{0E43177D-958B-4BB0-81F4-52523A62BEA1}" type="slidenum">
              <a:rPr lang="en-US"/>
              <a:pPr>
                <a:defRPr/>
              </a:pPr>
              <a:t>35</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noChangeArrowheads="1"/>
          </p:cNvSpPr>
          <p:nvPr>
            <p:ph type="title"/>
          </p:nvPr>
        </p:nvSpPr>
        <p:spPr/>
        <p:txBody>
          <a:bodyPr>
            <a:noAutofit/>
          </a:bodyPr>
          <a:lstStyle/>
          <a:p>
            <a:pPr eaLnBrk="1" hangingPunct="1"/>
            <a:r>
              <a:rPr lang="en-US" altLang="en-US" dirty="0" smtClean="0">
                <a:ea typeface="ＭＳ Ｐゴシック" charset="-128"/>
              </a:rPr>
              <a:t>Meeting the Challenge: Creating a Successful Central Bank</a:t>
            </a:r>
          </a:p>
        </p:txBody>
      </p:sp>
      <p:sp>
        <p:nvSpPr>
          <p:cNvPr id="50180" name="Rectangle 3"/>
          <p:cNvSpPr>
            <a:spLocks noGrp="1" noChangeArrowheads="1"/>
          </p:cNvSpPr>
          <p:nvPr>
            <p:ph idx="1"/>
          </p:nvPr>
        </p:nvSpPr>
        <p:spPr>
          <a:xfrm>
            <a:off x="457200" y="1676400"/>
            <a:ext cx="8229600" cy="4572000"/>
          </a:xfrm>
        </p:spPr>
        <p:txBody>
          <a:bodyPr>
            <a:normAutofit/>
          </a:bodyPr>
          <a:lstStyle/>
          <a:p>
            <a:pPr marL="533400" indent="-533400" eaLnBrk="1" hangingPunct="1">
              <a:lnSpc>
                <a:spcPct val="90000"/>
              </a:lnSpc>
            </a:pPr>
            <a:r>
              <a:rPr lang="en-US" altLang="en-US" dirty="0" smtClean="0">
                <a:ea typeface="ＭＳ Ｐゴシック" charset="-128"/>
              </a:rPr>
              <a:t>To be successful, a central bank must:</a:t>
            </a:r>
          </a:p>
          <a:p>
            <a:pPr marL="914400" lvl="1" indent="-457200" eaLnBrk="1" hangingPunct="1">
              <a:lnSpc>
                <a:spcPct val="90000"/>
              </a:lnSpc>
              <a:buFontTx/>
              <a:buAutoNum type="arabicPeriod"/>
            </a:pPr>
            <a:r>
              <a:rPr lang="en-US" altLang="en-US" dirty="0" smtClean="0">
                <a:ea typeface="ＭＳ Ｐゴシック" charset="-128"/>
              </a:rPr>
              <a:t>Be independent of political pressure.</a:t>
            </a:r>
          </a:p>
          <a:p>
            <a:pPr marL="914400" lvl="1" indent="-457200" eaLnBrk="1" hangingPunct="1">
              <a:lnSpc>
                <a:spcPct val="90000"/>
              </a:lnSpc>
              <a:buFontTx/>
              <a:buAutoNum type="arabicPeriod"/>
            </a:pPr>
            <a:r>
              <a:rPr lang="en-US" altLang="en-US" dirty="0" smtClean="0">
                <a:ea typeface="ＭＳ Ｐゴシック" charset="-128"/>
              </a:rPr>
              <a:t>Be accountable to the public and transparent in communicating its policy actions.</a:t>
            </a:r>
          </a:p>
          <a:p>
            <a:pPr marL="914400" lvl="1" indent="-457200" eaLnBrk="1" hangingPunct="1">
              <a:lnSpc>
                <a:spcPct val="90000"/>
              </a:lnSpc>
              <a:buFontTx/>
              <a:buAutoNum type="arabicPeriod"/>
            </a:pPr>
            <a:r>
              <a:rPr lang="en-US" altLang="en-US" dirty="0" smtClean="0">
                <a:ea typeface="ＭＳ Ｐゴシック" charset="-128"/>
              </a:rPr>
              <a:t>Operate within an explicit framework that clearly states its goals and makes clear the trade-offs among them.</a:t>
            </a:r>
          </a:p>
          <a:p>
            <a:pPr marL="914400" lvl="1" indent="-457200" eaLnBrk="1" hangingPunct="1">
              <a:lnSpc>
                <a:spcPct val="90000"/>
              </a:lnSpc>
              <a:buFontTx/>
              <a:buAutoNum type="arabicPeriod"/>
            </a:pPr>
            <a:r>
              <a:rPr lang="en-US" altLang="en-US" dirty="0" smtClean="0">
                <a:ea typeface="ＭＳ Ｐゴシック" charset="-128"/>
              </a:rPr>
              <a:t>Make decisions by committee.</a:t>
            </a:r>
          </a:p>
        </p:txBody>
      </p:sp>
      <p:sp>
        <p:nvSpPr>
          <p:cNvPr id="4" name="Slide Number Placeholder 3"/>
          <p:cNvSpPr>
            <a:spLocks noGrp="1"/>
          </p:cNvSpPr>
          <p:nvPr>
            <p:ph type="sldNum" sz="quarter" idx="12"/>
          </p:nvPr>
        </p:nvSpPr>
        <p:spPr/>
        <p:txBody>
          <a:bodyPr/>
          <a:lstStyle/>
          <a:p>
            <a:pPr>
              <a:defRPr/>
            </a:pPr>
            <a:r>
              <a:rPr lang="en-US"/>
              <a:t>15-</a:t>
            </a:r>
            <a:fld id="{58E71A03-6D48-410A-BD29-EC742FE48EA6}" type="slidenum">
              <a:rPr lang="en-US"/>
              <a:pPr>
                <a:defRPr/>
              </a:pPr>
              <a:t>36</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4"/>
          <p:cNvSpPr>
            <a:spLocks noGrp="1" noChangeArrowheads="1"/>
          </p:cNvSpPr>
          <p:nvPr>
            <p:ph type="title"/>
          </p:nvPr>
        </p:nvSpPr>
        <p:spPr/>
        <p:txBody>
          <a:bodyPr/>
          <a:lstStyle/>
          <a:p>
            <a:pPr eaLnBrk="1" hangingPunct="1"/>
            <a:r>
              <a:rPr lang="en-US" altLang="en-US" dirty="0" smtClean="0">
                <a:ea typeface="ＭＳ Ｐゴシック" charset="-128"/>
              </a:rPr>
              <a:t>The Need for Independence</a:t>
            </a:r>
          </a:p>
        </p:txBody>
      </p:sp>
      <p:sp>
        <p:nvSpPr>
          <p:cNvPr id="51204" name="Rectangle 5"/>
          <p:cNvSpPr>
            <a:spLocks noGrp="1" noChangeArrowheads="1"/>
          </p:cNvSpPr>
          <p:nvPr>
            <p:ph idx="1"/>
          </p:nvPr>
        </p:nvSpPr>
        <p:spPr>
          <a:xfrm>
            <a:off x="457200" y="1219200"/>
            <a:ext cx="8229600" cy="5257800"/>
          </a:xfrm>
        </p:spPr>
        <p:txBody>
          <a:bodyPr>
            <a:normAutofit fontScale="92500"/>
          </a:bodyPr>
          <a:lstStyle/>
          <a:p>
            <a:pPr eaLnBrk="1" hangingPunct="1"/>
            <a:r>
              <a:rPr lang="en-US" altLang="en-US" dirty="0" smtClean="0">
                <a:ea typeface="ＭＳ Ｐゴシック" charset="-128"/>
              </a:rPr>
              <a:t>The idea of </a:t>
            </a:r>
            <a:r>
              <a:rPr lang="en-US" altLang="en-US" dirty="0" smtClean="0">
                <a:solidFill>
                  <a:srgbClr val="FF0000"/>
                </a:solidFill>
                <a:ea typeface="ＭＳ Ｐゴシック" charset="-128"/>
              </a:rPr>
              <a:t>central bank independence</a:t>
            </a:r>
            <a:r>
              <a:rPr lang="en-US" altLang="en-US" dirty="0" smtClean="0">
                <a:ea typeface="ＭＳ Ｐゴシック" charset="-128"/>
              </a:rPr>
              <a:t>, that central banks should be independent of political pressure, is a new one.</a:t>
            </a:r>
          </a:p>
          <a:p>
            <a:pPr eaLnBrk="1" hangingPunct="1"/>
            <a:r>
              <a:rPr lang="en-US" altLang="en-US" dirty="0" smtClean="0">
                <a:ea typeface="ＭＳ Ｐゴシック" charset="-128"/>
              </a:rPr>
              <a:t>Independence has two operational components:</a:t>
            </a:r>
          </a:p>
          <a:p>
            <a:pPr marL="933450" lvl="1" indent="-533400">
              <a:buFontTx/>
              <a:buAutoNum type="arabicPeriod"/>
            </a:pPr>
            <a:r>
              <a:rPr lang="en-US" altLang="en-US" dirty="0">
                <a:ea typeface="ＭＳ Ｐゴシック" charset="-128"/>
              </a:rPr>
              <a:t>Monetary policymakers must be free to control their own budgets.</a:t>
            </a:r>
          </a:p>
          <a:p>
            <a:pPr marL="933450" lvl="1" indent="-533400">
              <a:buFontTx/>
              <a:buAutoNum type="arabicPeriod"/>
            </a:pPr>
            <a:r>
              <a:rPr lang="en-US" altLang="en-US" dirty="0">
                <a:ea typeface="ＭＳ Ｐゴシック" charset="-128"/>
              </a:rPr>
              <a:t>The bank’s policies must not be reversible by people outside the central </a:t>
            </a:r>
            <a:r>
              <a:rPr lang="en-US" altLang="en-US" dirty="0" smtClean="0">
                <a:ea typeface="ＭＳ Ｐゴシック" charset="-128"/>
              </a:rPr>
              <a:t>bank.</a:t>
            </a:r>
          </a:p>
          <a:p>
            <a:pPr marL="857250" lvl="1" indent="-457200"/>
            <a:r>
              <a:rPr lang="en-US" altLang="en-US" dirty="0" smtClean="0">
                <a:ea typeface="ＭＳ Ｐゴシック" charset="-128"/>
              </a:rPr>
              <a:t>The </a:t>
            </a:r>
            <a:r>
              <a:rPr lang="en-US" altLang="en-US" dirty="0">
                <a:ea typeface="ＭＳ Ｐゴシック" charset="-128"/>
              </a:rPr>
              <a:t>U.S. Federal Open Market Committee’s decisions cannot be overridden by the President, Congress or the Supreme Court.</a:t>
            </a:r>
          </a:p>
          <a:p>
            <a:pPr marL="933450" lvl="1" indent="-533400">
              <a:buFontTx/>
              <a:buAutoNum type="arabicPeriod"/>
            </a:pPr>
            <a:endParaRPr lang="en-US" altLang="en-US" dirty="0">
              <a:ea typeface="ＭＳ Ｐゴシック" charset="-128"/>
            </a:endParaRPr>
          </a:p>
          <a:p>
            <a:pPr eaLnBrk="1" hangingPunct="1"/>
            <a:endParaRPr lang="en-US" altLang="en-US" dirty="0" smtClean="0">
              <a:ea typeface="ＭＳ Ｐゴシック" charset="-128"/>
            </a:endParaRPr>
          </a:p>
        </p:txBody>
      </p:sp>
      <p:sp>
        <p:nvSpPr>
          <p:cNvPr id="4" name="Slide Number Placeholder 3"/>
          <p:cNvSpPr>
            <a:spLocks noGrp="1"/>
          </p:cNvSpPr>
          <p:nvPr>
            <p:ph type="sldNum" sz="quarter" idx="12"/>
          </p:nvPr>
        </p:nvSpPr>
        <p:spPr/>
        <p:txBody>
          <a:bodyPr/>
          <a:lstStyle/>
          <a:p>
            <a:pPr>
              <a:defRPr/>
            </a:pPr>
            <a:r>
              <a:rPr lang="en-US"/>
              <a:t>15-</a:t>
            </a:r>
            <a:fld id="{4B02A95E-78E9-4B14-B472-86A544F3CCE6}" type="slidenum">
              <a:rPr lang="en-US"/>
              <a:pPr>
                <a:defRPr/>
              </a:pPr>
              <a:t>37</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p:cNvSpPr>
            <a:spLocks noGrp="1" noChangeArrowheads="1"/>
          </p:cNvSpPr>
          <p:nvPr>
            <p:ph type="title"/>
          </p:nvPr>
        </p:nvSpPr>
        <p:spPr/>
        <p:txBody>
          <a:bodyPr/>
          <a:lstStyle/>
          <a:p>
            <a:pPr eaLnBrk="1" hangingPunct="1"/>
            <a:r>
              <a:rPr lang="en-US" altLang="en-US" smtClean="0">
                <a:ea typeface="ＭＳ Ｐゴシック" charset="-128"/>
              </a:rPr>
              <a:t>The Need for Independence</a:t>
            </a:r>
          </a:p>
        </p:txBody>
      </p:sp>
      <p:sp>
        <p:nvSpPr>
          <p:cNvPr id="53252" name="Rectangle 3"/>
          <p:cNvSpPr>
            <a:spLocks noGrp="1" noChangeArrowheads="1"/>
          </p:cNvSpPr>
          <p:nvPr>
            <p:ph idx="1"/>
          </p:nvPr>
        </p:nvSpPr>
        <p:spPr/>
        <p:txBody>
          <a:bodyPr/>
          <a:lstStyle/>
          <a:p>
            <a:pPr eaLnBrk="1" hangingPunct="1"/>
            <a:r>
              <a:rPr lang="en-US" altLang="en-US" smtClean="0">
                <a:ea typeface="ＭＳ Ｐゴシック" charset="-128"/>
              </a:rPr>
              <a:t>Successful monetary policy requires a long time horizon.</a:t>
            </a:r>
          </a:p>
          <a:p>
            <a:pPr lvl="1" eaLnBrk="1" hangingPunct="1"/>
            <a:r>
              <a:rPr lang="en-US" altLang="en-US" smtClean="0">
                <a:ea typeface="ＭＳ Ｐゴシック" charset="-128"/>
              </a:rPr>
              <a:t>The temptation to forsake long-term goals for short-term gains is impossible for most politicians to resist.</a:t>
            </a:r>
          </a:p>
          <a:p>
            <a:pPr eaLnBrk="1" hangingPunct="1"/>
            <a:r>
              <a:rPr lang="en-US" altLang="en-US" smtClean="0">
                <a:ea typeface="ＭＳ Ｐゴシック" charset="-128"/>
              </a:rPr>
              <a:t>Knowing these tendencies, governments have moved responsibility for monetary policy into a separate, largely apolitical, institution.</a:t>
            </a:r>
          </a:p>
        </p:txBody>
      </p:sp>
      <p:sp>
        <p:nvSpPr>
          <p:cNvPr id="4" name="Slide Number Placeholder 3"/>
          <p:cNvSpPr>
            <a:spLocks noGrp="1"/>
          </p:cNvSpPr>
          <p:nvPr>
            <p:ph type="sldNum" sz="quarter" idx="12"/>
          </p:nvPr>
        </p:nvSpPr>
        <p:spPr/>
        <p:txBody>
          <a:bodyPr/>
          <a:lstStyle/>
          <a:p>
            <a:pPr>
              <a:defRPr/>
            </a:pPr>
            <a:r>
              <a:rPr lang="en-US"/>
              <a:t>15-</a:t>
            </a:r>
            <a:fld id="{AC59D943-44E6-4529-AB91-EB55CBD13A3C}" type="slidenum">
              <a:rPr lang="en-US"/>
              <a:pPr>
                <a:defRPr/>
              </a:pPr>
              <a:t>38</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p:cNvSpPr>
            <a:spLocks noGrp="1" noChangeArrowheads="1"/>
          </p:cNvSpPr>
          <p:nvPr>
            <p:ph type="title"/>
          </p:nvPr>
        </p:nvSpPr>
        <p:spPr/>
        <p:txBody>
          <a:bodyPr/>
          <a:lstStyle/>
          <a:p>
            <a:pPr eaLnBrk="1" hangingPunct="1"/>
            <a:r>
              <a:rPr lang="en-US" altLang="en-US" smtClean="0">
                <a:ea typeface="ＭＳ Ｐゴシック" charset="-128"/>
              </a:rPr>
              <a:t>The Need for Independence</a:t>
            </a:r>
          </a:p>
        </p:txBody>
      </p:sp>
      <p:sp>
        <p:nvSpPr>
          <p:cNvPr id="54276" name="Rectangle 3"/>
          <p:cNvSpPr>
            <a:spLocks noGrp="1" noChangeArrowheads="1"/>
          </p:cNvSpPr>
          <p:nvPr>
            <p:ph idx="1"/>
          </p:nvPr>
        </p:nvSpPr>
        <p:spPr>
          <a:xfrm>
            <a:off x="457200" y="1447800"/>
            <a:ext cx="8305800" cy="4648200"/>
          </a:xfrm>
        </p:spPr>
        <p:txBody>
          <a:bodyPr>
            <a:normAutofit/>
          </a:bodyPr>
          <a:lstStyle/>
          <a:p>
            <a:pPr eaLnBrk="1" hangingPunct="1"/>
            <a:r>
              <a:rPr lang="en-US" altLang="en-US" dirty="0" smtClean="0">
                <a:ea typeface="ＭＳ Ｐゴシック" charset="-128"/>
              </a:rPr>
              <a:t>The Fed’s extraordinary actions during the crisis of 2007-2009 led to political backlash in the U.S. against central bank independence.</a:t>
            </a:r>
          </a:p>
          <a:p>
            <a:pPr eaLnBrk="1" hangingPunct="1"/>
            <a:r>
              <a:rPr lang="en-US" altLang="en-US" dirty="0" smtClean="0">
                <a:ea typeface="ＭＳ Ｐゴシック" charset="-128"/>
              </a:rPr>
              <a:t>The lingering political question is whether Congress will choose to sacrifice the hard-won gains on the inflation front by weakening central bank independence.</a:t>
            </a:r>
          </a:p>
          <a:p>
            <a:pPr lvl="1" eaLnBrk="1" hangingPunct="1"/>
            <a:r>
              <a:rPr lang="en-US" altLang="en-US" dirty="0" smtClean="0">
                <a:ea typeface="ＭＳ Ｐゴシック" charset="-128"/>
              </a:rPr>
              <a:t>It would be another costly legacy of the financial crisis.</a:t>
            </a:r>
          </a:p>
        </p:txBody>
      </p:sp>
      <p:sp>
        <p:nvSpPr>
          <p:cNvPr id="4" name="Slide Number Placeholder 3"/>
          <p:cNvSpPr>
            <a:spLocks noGrp="1"/>
          </p:cNvSpPr>
          <p:nvPr>
            <p:ph type="sldNum" sz="quarter" idx="12"/>
          </p:nvPr>
        </p:nvSpPr>
        <p:spPr/>
        <p:txBody>
          <a:bodyPr/>
          <a:lstStyle/>
          <a:p>
            <a:pPr>
              <a:defRPr/>
            </a:pPr>
            <a:r>
              <a:rPr lang="en-US"/>
              <a:t>15-</a:t>
            </a:r>
            <a:fld id="{140D2F67-2F99-42F3-9049-6CDCCDADF394}" type="slidenum">
              <a:rPr lang="en-US"/>
              <a:pPr>
                <a:defRPr/>
              </a:pPr>
              <a:t>39</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5"/>
          <p:cNvSpPr>
            <a:spLocks noGrp="1" noChangeArrowheads="1"/>
          </p:cNvSpPr>
          <p:nvPr>
            <p:ph type="title"/>
          </p:nvPr>
        </p:nvSpPr>
        <p:spPr/>
        <p:txBody>
          <a:bodyPr/>
          <a:lstStyle/>
          <a:p>
            <a:pPr eaLnBrk="1" hangingPunct="1"/>
            <a:r>
              <a:rPr lang="en-US" altLang="en-US" dirty="0" smtClean="0">
                <a:ea typeface="ＭＳ Ｐゴシック" charset="-128"/>
              </a:rPr>
              <a:t>The Government’s Bank</a:t>
            </a:r>
          </a:p>
        </p:txBody>
      </p:sp>
      <p:sp>
        <p:nvSpPr>
          <p:cNvPr id="9220" name="Rectangle 6"/>
          <p:cNvSpPr>
            <a:spLocks noGrp="1" noChangeArrowheads="1"/>
          </p:cNvSpPr>
          <p:nvPr>
            <p:ph idx="1"/>
          </p:nvPr>
        </p:nvSpPr>
        <p:spPr/>
        <p:txBody>
          <a:bodyPr/>
          <a:lstStyle/>
          <a:p>
            <a:pPr eaLnBrk="1" hangingPunct="1"/>
            <a:r>
              <a:rPr lang="en-US" altLang="en-US" dirty="0" smtClean="0">
                <a:ea typeface="ＭＳ Ｐゴシック" charset="-128"/>
              </a:rPr>
              <a:t>King William of Orange created the central bank to finance wars.</a:t>
            </a:r>
          </a:p>
          <a:p>
            <a:pPr eaLnBrk="1" hangingPunct="1"/>
            <a:r>
              <a:rPr lang="en-US" altLang="en-US" dirty="0" smtClean="0">
                <a:ea typeface="ＭＳ Ｐゴシック" charset="-128"/>
              </a:rPr>
              <a:t>Napoleon Bonaparte did it in an effort to stabilize his country’s economic and financial system.</a:t>
            </a:r>
          </a:p>
          <a:p>
            <a:pPr eaLnBrk="1" hangingPunct="1"/>
            <a:r>
              <a:rPr lang="en-US" altLang="en-US" dirty="0" smtClean="0">
                <a:ea typeface="ＭＳ Ｐゴシック" charset="-128"/>
              </a:rPr>
              <a:t>These examples are more an exception because central banking is largely a 20th century phenomenon.</a:t>
            </a:r>
          </a:p>
        </p:txBody>
      </p:sp>
      <p:sp>
        <p:nvSpPr>
          <p:cNvPr id="4" name="Slide Number Placeholder 3"/>
          <p:cNvSpPr>
            <a:spLocks noGrp="1"/>
          </p:cNvSpPr>
          <p:nvPr>
            <p:ph type="sldNum" sz="quarter" idx="12"/>
          </p:nvPr>
        </p:nvSpPr>
        <p:spPr/>
        <p:txBody>
          <a:bodyPr/>
          <a:lstStyle/>
          <a:p>
            <a:pPr>
              <a:defRPr/>
            </a:pPr>
            <a:r>
              <a:rPr lang="en-US"/>
              <a:t>15-</a:t>
            </a:r>
            <a:fld id="{51891BC0-6439-4DDA-B53F-67B05D17224E}" type="slidenum">
              <a:rPr lang="en-US"/>
              <a:pPr>
                <a:defRPr/>
              </a:pPr>
              <a:t>4</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5"/>
          <p:cNvSpPr>
            <a:spLocks noGrp="1" noChangeArrowheads="1"/>
          </p:cNvSpPr>
          <p:nvPr>
            <p:ph type="body" sz="half" idx="1"/>
          </p:nvPr>
        </p:nvSpPr>
        <p:spPr>
          <a:xfrm>
            <a:off x="76200" y="2133600"/>
            <a:ext cx="3762375" cy="4038600"/>
          </a:xfrm>
        </p:spPr>
        <p:txBody>
          <a:bodyPr>
            <a:normAutofit/>
          </a:bodyPr>
          <a:lstStyle/>
          <a:p>
            <a:pPr eaLnBrk="1" hangingPunct="1">
              <a:buFontTx/>
              <a:buNone/>
            </a:pPr>
            <a:r>
              <a:rPr lang="en-US" altLang="en-US" sz="2400" b="1" dirty="0" smtClean="0">
                <a:ea typeface="ＭＳ Ｐゴシック" charset="-128"/>
              </a:rPr>
              <a:t>  </a:t>
            </a:r>
            <a:br>
              <a:rPr lang="en-US" altLang="en-US" sz="2400" b="1" dirty="0" smtClean="0">
                <a:ea typeface="ＭＳ Ｐゴシック" charset="-128"/>
              </a:rPr>
            </a:br>
            <a:r>
              <a:rPr lang="en-US" altLang="en-US" sz="2400" dirty="0" smtClean="0">
                <a:ea typeface="ＭＳ Ｐゴシック" charset="-128"/>
              </a:rPr>
              <a:t>What drove politicians to give up control over monetary policy?</a:t>
            </a:r>
            <a:br>
              <a:rPr lang="en-US" altLang="en-US" sz="2400" dirty="0" smtClean="0">
                <a:ea typeface="ＭＳ Ｐゴシック" charset="-128"/>
              </a:rPr>
            </a:br>
            <a:endParaRPr lang="en-US" altLang="en-US" sz="2400" b="1" dirty="0" smtClean="0">
              <a:ea typeface="ＭＳ Ｐゴシック" charset="-128"/>
            </a:endParaRPr>
          </a:p>
          <a:p>
            <a:pPr eaLnBrk="1" hangingPunct="1">
              <a:buFontTx/>
              <a:buNone/>
            </a:pPr>
            <a:r>
              <a:rPr lang="en-US" altLang="en-US" sz="2400" dirty="0" smtClean="0">
                <a:ea typeface="ＭＳ Ｐゴシック" charset="-128"/>
              </a:rPr>
              <a:t>    Realization that independent central bankers would deliver lower inflation than they themselves could.</a:t>
            </a:r>
          </a:p>
        </p:txBody>
      </p:sp>
      <p:sp>
        <p:nvSpPr>
          <p:cNvPr id="5" name="Slide Number Placeholder 4"/>
          <p:cNvSpPr>
            <a:spLocks noGrp="1"/>
          </p:cNvSpPr>
          <p:nvPr>
            <p:ph type="sldNum" sz="quarter" idx="10"/>
          </p:nvPr>
        </p:nvSpPr>
        <p:spPr>
          <a:xfrm>
            <a:off x="8534401" y="6553200"/>
            <a:ext cx="609600" cy="304800"/>
          </a:xfrm>
        </p:spPr>
        <p:txBody>
          <a:bodyPr/>
          <a:lstStyle/>
          <a:p>
            <a:pPr>
              <a:defRPr/>
            </a:pPr>
            <a:r>
              <a:rPr lang="en-US" dirty="0"/>
              <a:t>15-</a:t>
            </a:r>
            <a:fld id="{A14A3D84-E6D3-404A-A50B-937DF27B108E}" type="slidenum">
              <a:rPr lang="en-US"/>
              <a:pPr>
                <a:defRPr/>
              </a:pPr>
              <a:t>40</a:t>
            </a:fld>
            <a:endParaRPr lang="en-US" dirty="0"/>
          </a:p>
        </p:txBody>
      </p:sp>
      <p:pic>
        <p:nvPicPr>
          <p:cNvPr id="55301" name="Picture 7"/>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962400" y="1747504"/>
            <a:ext cx="4953000" cy="44269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Footer Placeholder 4"/>
          <p:cNvSpPr txBox="1">
            <a:spLocks/>
          </p:cNvSpPr>
          <p:nvPr/>
        </p:nvSpPr>
        <p:spPr>
          <a:xfrm>
            <a:off x="2590800" y="6508750"/>
            <a:ext cx="3657600" cy="273050"/>
          </a:xfrm>
          <a:prstGeom prst="rect">
            <a:avLst/>
          </a:prstGeom>
        </p:spPr>
        <p:txBody>
          <a:bodyPr/>
          <a:lstStyle>
            <a:defPPr>
              <a:defRPr lang="en-US"/>
            </a:defPPr>
            <a:lvl1pPr marL="0" algn="l" defTabSz="914400" rtl="0" eaLnBrk="1" latinLnBrk="0" hangingPunct="1">
              <a:defRPr sz="1100" kern="1200">
                <a:solidFill>
                  <a:schemeClr val="tx1"/>
                </a:solidFill>
                <a:latin typeface="Goudy Old Style" panose="02020502050305020303"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 2017 McGraw-Hill Education. All Rights Reserved.</a:t>
            </a:r>
            <a:endParaRPr lang="en-US" dirty="0"/>
          </a:p>
        </p:txBody>
      </p:sp>
      <p:pic>
        <p:nvPicPr>
          <p:cNvPr id="6146"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228600" y="76200"/>
            <a:ext cx="3609975" cy="20574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ChangeArrowheads="1"/>
          </p:cNvSpPr>
          <p:nvPr>
            <p:ph type="title"/>
          </p:nvPr>
        </p:nvSpPr>
        <p:spPr/>
        <p:txBody>
          <a:bodyPr>
            <a:noAutofit/>
          </a:bodyPr>
          <a:lstStyle/>
          <a:p>
            <a:pPr eaLnBrk="1" hangingPunct="1"/>
            <a:r>
              <a:rPr lang="en-US" altLang="en-US" dirty="0" smtClean="0">
                <a:ea typeface="ＭＳ Ｐゴシック" charset="-128"/>
              </a:rPr>
              <a:t>The Need for Accountability and Transparency</a:t>
            </a:r>
          </a:p>
        </p:txBody>
      </p:sp>
      <p:sp>
        <p:nvSpPr>
          <p:cNvPr id="59396" name="Rectangle 3"/>
          <p:cNvSpPr>
            <a:spLocks noGrp="1" noChangeArrowheads="1"/>
          </p:cNvSpPr>
          <p:nvPr>
            <p:ph idx="1"/>
          </p:nvPr>
        </p:nvSpPr>
        <p:spPr>
          <a:xfrm>
            <a:off x="457200" y="1600200"/>
            <a:ext cx="8229600" cy="4525963"/>
          </a:xfrm>
        </p:spPr>
        <p:txBody>
          <a:bodyPr>
            <a:normAutofit fontScale="92500" lnSpcReduction="20000"/>
          </a:bodyPr>
          <a:lstStyle/>
          <a:p>
            <a:pPr marL="533400" indent="-533400" eaLnBrk="1" hangingPunct="1">
              <a:buFontTx/>
              <a:buAutoNum type="arabicPeriod"/>
            </a:pPr>
            <a:r>
              <a:rPr lang="en-US" altLang="en-US" dirty="0" smtClean="0">
                <a:ea typeface="ＭＳ Ｐゴシック" charset="-128"/>
              </a:rPr>
              <a:t>Politicians would establish a set of goals.</a:t>
            </a:r>
          </a:p>
          <a:p>
            <a:pPr marL="533400" indent="-533400" eaLnBrk="1" hangingPunct="1">
              <a:buFontTx/>
              <a:buAutoNum type="arabicPeriod"/>
            </a:pPr>
            <a:r>
              <a:rPr lang="en-US" altLang="en-US" dirty="0" smtClean="0">
                <a:ea typeface="ＭＳ Ｐゴシック" charset="-128"/>
              </a:rPr>
              <a:t>The policymakers would publicly report their progress in pursuing those goals.</a:t>
            </a:r>
          </a:p>
          <a:p>
            <a:pPr marL="533400" indent="-533400" eaLnBrk="1" hangingPunct="1"/>
            <a:r>
              <a:rPr lang="en-US" altLang="en-US" dirty="0" smtClean="0">
                <a:ea typeface="ＭＳ Ｐゴシック" charset="-128"/>
              </a:rPr>
              <a:t>Explicit goals foster </a:t>
            </a:r>
            <a:r>
              <a:rPr lang="en-US" altLang="en-US" dirty="0" smtClean="0">
                <a:solidFill>
                  <a:srgbClr val="FF0000"/>
                </a:solidFill>
                <a:ea typeface="ＭＳ Ｐゴシック" charset="-128"/>
              </a:rPr>
              <a:t>accountability</a:t>
            </a:r>
            <a:r>
              <a:rPr lang="en-US" altLang="en-US" dirty="0" smtClean="0">
                <a:ea typeface="ＭＳ Ｐゴシック" charset="-128"/>
              </a:rPr>
              <a:t> and disclosure requirements create </a:t>
            </a:r>
            <a:r>
              <a:rPr lang="en-US" altLang="en-US" dirty="0" smtClean="0">
                <a:solidFill>
                  <a:srgbClr val="FF0000"/>
                </a:solidFill>
                <a:ea typeface="ＭＳ Ｐゴシック" charset="-128"/>
              </a:rPr>
              <a:t>transparency</a:t>
            </a:r>
            <a:r>
              <a:rPr lang="en-US" altLang="en-US" dirty="0" smtClean="0">
                <a:ea typeface="ＭＳ Ｐゴシック" charset="-128"/>
              </a:rPr>
              <a:t>.</a:t>
            </a:r>
          </a:p>
          <a:p>
            <a:pPr marL="533400" indent="-533400" eaLnBrk="1" hangingPunct="1"/>
            <a:r>
              <a:rPr lang="en-US" altLang="en-US" dirty="0" smtClean="0">
                <a:ea typeface="ＭＳ Ｐゴシック" charset="-128"/>
              </a:rPr>
              <a:t>Legislatures usually grant central banks </a:t>
            </a:r>
            <a:r>
              <a:rPr lang="en-US" altLang="en-US" dirty="0" smtClean="0">
                <a:solidFill>
                  <a:srgbClr val="FF0000"/>
                </a:solidFill>
                <a:ea typeface="ＭＳ Ｐゴシック" charset="-128"/>
              </a:rPr>
              <a:t>instrument independence </a:t>
            </a:r>
            <a:r>
              <a:rPr lang="en-US" altLang="en-US" dirty="0" smtClean="0">
                <a:ea typeface="ＭＳ Ｐゴシック" charset="-128"/>
              </a:rPr>
              <a:t>not </a:t>
            </a:r>
            <a:r>
              <a:rPr lang="en-US" altLang="en-US" dirty="0" smtClean="0">
                <a:solidFill>
                  <a:srgbClr val="FF0000"/>
                </a:solidFill>
                <a:ea typeface="ＭＳ Ｐゴシック" charset="-128"/>
              </a:rPr>
              <a:t>goal independence</a:t>
            </a:r>
          </a:p>
          <a:p>
            <a:pPr marL="533400" indent="-533400" eaLnBrk="1" hangingPunct="1"/>
            <a:r>
              <a:rPr lang="en-US" altLang="en-US" dirty="0" smtClean="0">
                <a:ea typeface="ＭＳ Ｐゴシック" charset="-128"/>
              </a:rPr>
              <a:t>The institutional means for assuring accountability and transparency differ from one country to the next.</a:t>
            </a:r>
          </a:p>
        </p:txBody>
      </p:sp>
      <p:sp>
        <p:nvSpPr>
          <p:cNvPr id="4" name="Slide Number Placeholder 3"/>
          <p:cNvSpPr>
            <a:spLocks noGrp="1"/>
          </p:cNvSpPr>
          <p:nvPr>
            <p:ph type="sldNum" sz="quarter" idx="12"/>
          </p:nvPr>
        </p:nvSpPr>
        <p:spPr/>
        <p:txBody>
          <a:bodyPr/>
          <a:lstStyle/>
          <a:p>
            <a:pPr>
              <a:defRPr/>
            </a:pPr>
            <a:r>
              <a:rPr lang="en-US"/>
              <a:t>15-</a:t>
            </a:r>
            <a:fld id="{7F0FFF8D-DDAF-4D15-92EB-549E10BE60B6}" type="slidenum">
              <a:rPr lang="en-US"/>
              <a:pPr>
                <a:defRPr/>
              </a:pPr>
              <a:t>41</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2"/>
          <p:cNvSpPr>
            <a:spLocks noGrp="1" noChangeArrowheads="1"/>
          </p:cNvSpPr>
          <p:nvPr>
            <p:ph type="title"/>
          </p:nvPr>
        </p:nvSpPr>
        <p:spPr/>
        <p:txBody>
          <a:bodyPr>
            <a:noAutofit/>
          </a:bodyPr>
          <a:lstStyle/>
          <a:p>
            <a:pPr eaLnBrk="1" hangingPunct="1"/>
            <a:r>
              <a:rPr lang="en-US" altLang="en-US" dirty="0" smtClean="0">
                <a:ea typeface="ＭＳ Ｐゴシック" charset="-128"/>
              </a:rPr>
              <a:t>The Need for Accountability and Transparency</a:t>
            </a:r>
          </a:p>
        </p:txBody>
      </p:sp>
      <p:sp>
        <p:nvSpPr>
          <p:cNvPr id="60420" name="Rectangle 3"/>
          <p:cNvSpPr>
            <a:spLocks noGrp="1" noChangeArrowheads="1"/>
          </p:cNvSpPr>
          <p:nvPr>
            <p:ph idx="1"/>
          </p:nvPr>
        </p:nvSpPr>
        <p:spPr>
          <a:xfrm>
            <a:off x="457200" y="1447800"/>
            <a:ext cx="8229600" cy="4724400"/>
          </a:xfrm>
        </p:spPr>
        <p:txBody>
          <a:bodyPr>
            <a:normAutofit fontScale="92500"/>
          </a:bodyPr>
          <a:lstStyle/>
          <a:p>
            <a:pPr eaLnBrk="1" hangingPunct="1"/>
            <a:r>
              <a:rPr lang="en-US" altLang="en-US" dirty="0" smtClean="0">
                <a:ea typeface="ＭＳ Ｐゴシック" charset="-128"/>
              </a:rPr>
              <a:t>Today every central bank announces its policy actions almost immediately.</a:t>
            </a:r>
          </a:p>
          <a:p>
            <a:pPr lvl="1" eaLnBrk="1" hangingPunct="1"/>
            <a:r>
              <a:rPr lang="en-US" altLang="en-US" dirty="0" smtClean="0">
                <a:ea typeface="ＭＳ Ｐゴシック" charset="-128"/>
              </a:rPr>
              <a:t>However the extent of the statements that accompany the announcement and the willingness to answer questions vary.</a:t>
            </a:r>
          </a:p>
          <a:p>
            <a:pPr eaLnBrk="1" hangingPunct="1"/>
            <a:r>
              <a:rPr lang="en-US" altLang="en-US" dirty="0" smtClean="0">
                <a:ea typeface="ＭＳ Ｐゴシック" charset="-128"/>
              </a:rPr>
              <a:t>Central bank statements are far more informative today than they were in the early 1990s.</a:t>
            </a:r>
          </a:p>
          <a:p>
            <a:pPr lvl="1" eaLnBrk="1" hangingPunct="1"/>
            <a:r>
              <a:rPr lang="en-US" altLang="en-US" dirty="0" smtClean="0">
                <a:ea typeface="ＭＳ Ｐゴシック" charset="-128"/>
              </a:rPr>
              <a:t>Secrecy is now understood to damage both the policymakers and the economies they are trying to manage.</a:t>
            </a:r>
          </a:p>
        </p:txBody>
      </p:sp>
      <p:sp>
        <p:nvSpPr>
          <p:cNvPr id="4" name="Slide Number Placeholder 3"/>
          <p:cNvSpPr>
            <a:spLocks noGrp="1"/>
          </p:cNvSpPr>
          <p:nvPr>
            <p:ph type="sldNum" sz="quarter" idx="12"/>
          </p:nvPr>
        </p:nvSpPr>
        <p:spPr/>
        <p:txBody>
          <a:bodyPr/>
          <a:lstStyle/>
          <a:p>
            <a:pPr>
              <a:defRPr/>
            </a:pPr>
            <a:r>
              <a:rPr lang="en-US"/>
              <a:t>15-</a:t>
            </a:r>
            <a:fld id="{C8A71879-83C4-452E-8653-1EB145A38010}" type="slidenum">
              <a:rPr lang="en-US"/>
              <a:pPr>
                <a:defRPr/>
              </a:pPr>
              <a:t>42</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p:cNvSpPr>
            <a:spLocks noGrp="1" noChangeArrowheads="1"/>
          </p:cNvSpPr>
          <p:nvPr>
            <p:ph type="title"/>
          </p:nvPr>
        </p:nvSpPr>
        <p:spPr/>
        <p:txBody>
          <a:bodyPr>
            <a:noAutofit/>
          </a:bodyPr>
          <a:lstStyle/>
          <a:p>
            <a:pPr eaLnBrk="1" hangingPunct="1"/>
            <a:r>
              <a:rPr lang="en-US" altLang="en-US" dirty="0" smtClean="0">
                <a:ea typeface="ＭＳ Ｐゴシック" charset="-128"/>
              </a:rPr>
              <a:t>The Need for Accountability and Transparency</a:t>
            </a:r>
          </a:p>
        </p:txBody>
      </p:sp>
      <p:sp>
        <p:nvSpPr>
          <p:cNvPr id="61444" name="Rectangle 3"/>
          <p:cNvSpPr>
            <a:spLocks noGrp="1" noChangeArrowheads="1"/>
          </p:cNvSpPr>
          <p:nvPr>
            <p:ph idx="1"/>
          </p:nvPr>
        </p:nvSpPr>
        <p:spPr>
          <a:xfrm>
            <a:off x="457200" y="1447800"/>
            <a:ext cx="8229600" cy="4572000"/>
          </a:xfrm>
        </p:spPr>
        <p:txBody>
          <a:bodyPr/>
          <a:lstStyle/>
          <a:p>
            <a:pPr eaLnBrk="1" hangingPunct="1"/>
            <a:r>
              <a:rPr lang="en-US" altLang="en-US" dirty="0" smtClean="0">
                <a:ea typeface="ＭＳ Ｐゴシック" charset="-128"/>
              </a:rPr>
              <a:t>The economy and financial markets should respond to information that everyone received, not to speculation about what policymakers are doing.</a:t>
            </a:r>
          </a:p>
          <a:p>
            <a:pPr lvl="1" eaLnBrk="1" hangingPunct="1"/>
            <a:r>
              <a:rPr lang="en-US" altLang="en-US" dirty="0" smtClean="0">
                <a:ea typeface="ＭＳ Ｐゴシック" charset="-128"/>
              </a:rPr>
              <a:t>Policy makers need to be as clear as possible.</a:t>
            </a:r>
          </a:p>
          <a:p>
            <a:pPr eaLnBrk="1" hangingPunct="1"/>
            <a:r>
              <a:rPr lang="en-US" altLang="en-US" dirty="0" smtClean="0">
                <a:ea typeface="ＭＳ Ｐゴシック" charset="-128"/>
              </a:rPr>
              <a:t>Transparency can help counter the uncertainties and anxieties that feed liquidity and deleveraging spirals.</a:t>
            </a:r>
          </a:p>
        </p:txBody>
      </p:sp>
      <p:sp>
        <p:nvSpPr>
          <p:cNvPr id="4" name="Slide Number Placeholder 3"/>
          <p:cNvSpPr>
            <a:spLocks noGrp="1"/>
          </p:cNvSpPr>
          <p:nvPr>
            <p:ph type="sldNum" sz="quarter" idx="12"/>
          </p:nvPr>
        </p:nvSpPr>
        <p:spPr/>
        <p:txBody>
          <a:bodyPr/>
          <a:lstStyle/>
          <a:p>
            <a:pPr>
              <a:defRPr/>
            </a:pPr>
            <a:r>
              <a:rPr lang="en-US"/>
              <a:t>15-</a:t>
            </a:r>
            <a:fld id="{C8F39AD3-FDDC-4608-BEEE-9D7107CB5DEA}" type="slidenum">
              <a:rPr lang="en-US"/>
              <a:pPr>
                <a:defRPr/>
              </a:pPr>
              <a:t>43</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4"/>
          <p:cNvSpPr>
            <a:spLocks noGrp="1" noChangeArrowheads="1"/>
          </p:cNvSpPr>
          <p:nvPr>
            <p:ph type="title"/>
          </p:nvPr>
        </p:nvSpPr>
        <p:spPr/>
        <p:txBody>
          <a:bodyPr>
            <a:noAutofit/>
          </a:bodyPr>
          <a:lstStyle/>
          <a:p>
            <a:pPr eaLnBrk="1" hangingPunct="1"/>
            <a:r>
              <a:rPr lang="en-US" altLang="en-US" dirty="0" smtClean="0">
                <a:ea typeface="ＭＳ Ｐゴシック" charset="-128"/>
              </a:rPr>
              <a:t>The Policy Framework, Policy Tradeoffs, and Credibility</a:t>
            </a:r>
          </a:p>
        </p:txBody>
      </p:sp>
      <p:sp>
        <p:nvSpPr>
          <p:cNvPr id="62468" name="Rectangle 5"/>
          <p:cNvSpPr>
            <a:spLocks noGrp="1" noChangeArrowheads="1"/>
          </p:cNvSpPr>
          <p:nvPr>
            <p:ph idx="1"/>
          </p:nvPr>
        </p:nvSpPr>
        <p:spPr>
          <a:xfrm>
            <a:off x="457200" y="1447800"/>
            <a:ext cx="8229600" cy="4800600"/>
          </a:xfrm>
        </p:spPr>
        <p:txBody>
          <a:bodyPr>
            <a:normAutofit lnSpcReduction="10000"/>
          </a:bodyPr>
          <a:lstStyle/>
          <a:p>
            <a:pPr eaLnBrk="1" hangingPunct="1"/>
            <a:r>
              <a:rPr lang="en-US" altLang="en-US" dirty="0" smtClean="0">
                <a:ea typeface="ＭＳ Ｐゴシック" charset="-128"/>
              </a:rPr>
              <a:t>To meet these objectives, central bankers must be independent, accountable, and good communicators.</a:t>
            </a:r>
          </a:p>
          <a:p>
            <a:pPr eaLnBrk="1" hangingPunct="1"/>
            <a:r>
              <a:rPr lang="en-US" altLang="en-US" dirty="0" smtClean="0">
                <a:ea typeface="ＭＳ Ｐゴシック" charset="-128"/>
              </a:rPr>
              <a:t>These qualities make up the </a:t>
            </a:r>
            <a:r>
              <a:rPr lang="en-US" altLang="en-US" dirty="0" smtClean="0">
                <a:solidFill>
                  <a:srgbClr val="FF0000"/>
                </a:solidFill>
                <a:ea typeface="ＭＳ Ｐゴシック" charset="-128"/>
              </a:rPr>
              <a:t>monetary policy framework</a:t>
            </a:r>
            <a:r>
              <a:rPr lang="en-US" altLang="en-US" dirty="0" smtClean="0">
                <a:ea typeface="ＭＳ Ｐゴシック" charset="-128"/>
              </a:rPr>
              <a:t>.</a:t>
            </a:r>
          </a:p>
          <a:p>
            <a:pPr lvl="1" eaLnBrk="1" hangingPunct="1"/>
            <a:r>
              <a:rPr lang="en-US" altLang="en-US" dirty="0" smtClean="0">
                <a:ea typeface="ＭＳ Ｐゴシック" charset="-128"/>
              </a:rPr>
              <a:t>This exists to resolve ambiguities that arise in the course of the central bank’s work.</a:t>
            </a:r>
          </a:p>
          <a:p>
            <a:pPr lvl="1" eaLnBrk="1" hangingPunct="1"/>
            <a:r>
              <a:rPr lang="en-US" altLang="en-US" dirty="0" smtClean="0">
                <a:ea typeface="ＭＳ Ｐゴシック" charset="-128"/>
              </a:rPr>
              <a:t>Officials have told us what they are going to do.</a:t>
            </a:r>
          </a:p>
          <a:p>
            <a:pPr lvl="1" eaLnBrk="1" hangingPunct="1"/>
            <a:r>
              <a:rPr lang="en-US" altLang="en-US" dirty="0" smtClean="0">
                <a:ea typeface="ＭＳ Ｐゴシック" charset="-128"/>
              </a:rPr>
              <a:t>This helps people plan and keeps officials accountable to the public.</a:t>
            </a:r>
          </a:p>
        </p:txBody>
      </p:sp>
      <p:sp>
        <p:nvSpPr>
          <p:cNvPr id="4" name="Slide Number Placeholder 3"/>
          <p:cNvSpPr>
            <a:spLocks noGrp="1"/>
          </p:cNvSpPr>
          <p:nvPr>
            <p:ph type="sldNum" sz="quarter" idx="12"/>
          </p:nvPr>
        </p:nvSpPr>
        <p:spPr/>
        <p:txBody>
          <a:bodyPr/>
          <a:lstStyle/>
          <a:p>
            <a:pPr>
              <a:defRPr/>
            </a:pPr>
            <a:r>
              <a:rPr lang="en-US"/>
              <a:t>15-</a:t>
            </a:r>
            <a:fld id="{B854CA76-D02F-4D14-A24F-6325B6AAEE28}" type="slidenum">
              <a:rPr lang="en-US"/>
              <a:pPr>
                <a:defRPr/>
              </a:pPr>
              <a:t>44</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p:txBody>
          <a:bodyPr>
            <a:noAutofit/>
          </a:bodyPr>
          <a:lstStyle/>
          <a:p>
            <a:pPr eaLnBrk="1" hangingPunct="1"/>
            <a:r>
              <a:rPr lang="en-US" altLang="en-US" dirty="0" smtClean="0">
                <a:ea typeface="ＭＳ Ｐゴシック" charset="-128"/>
              </a:rPr>
              <a:t>The Policy Framework, Policy Tradeoffs, and Credibility</a:t>
            </a:r>
          </a:p>
        </p:txBody>
      </p:sp>
      <p:sp>
        <p:nvSpPr>
          <p:cNvPr id="63492" name="Rectangle 3"/>
          <p:cNvSpPr>
            <a:spLocks noGrp="1" noChangeArrowheads="1"/>
          </p:cNvSpPr>
          <p:nvPr>
            <p:ph idx="1"/>
          </p:nvPr>
        </p:nvSpPr>
        <p:spPr>
          <a:xfrm>
            <a:off x="457200" y="1447800"/>
            <a:ext cx="8229600" cy="5029200"/>
          </a:xfrm>
        </p:spPr>
        <p:txBody>
          <a:bodyPr>
            <a:normAutofit fontScale="92500"/>
          </a:bodyPr>
          <a:lstStyle/>
          <a:p>
            <a:pPr eaLnBrk="1" hangingPunct="1"/>
            <a:r>
              <a:rPr lang="en-US" altLang="en-US" dirty="0" smtClean="0">
                <a:ea typeface="ＭＳ Ｐゴシック" charset="-128"/>
              </a:rPr>
              <a:t>The monetary policy framework also clarifies the likely responses when goals conflict with one another.</a:t>
            </a:r>
          </a:p>
          <a:p>
            <a:pPr eaLnBrk="1" hangingPunct="1"/>
            <a:r>
              <a:rPr lang="en-US" altLang="en-US" dirty="0" smtClean="0">
                <a:ea typeface="ＭＳ Ｐゴシック" charset="-128"/>
              </a:rPr>
              <a:t>All objectives cannot be reached at the same time, and often the Fed only has one instrument.</a:t>
            </a:r>
          </a:p>
          <a:p>
            <a:pPr lvl="1" eaLnBrk="1" hangingPunct="1"/>
            <a:r>
              <a:rPr lang="en-US" altLang="en-US" dirty="0" smtClean="0">
                <a:ea typeface="ＭＳ Ｐゴシック" charset="-128"/>
              </a:rPr>
              <a:t>It is impossible to use a single instrument to achieve a long list of objectives.</a:t>
            </a:r>
          </a:p>
          <a:p>
            <a:pPr eaLnBrk="1" hangingPunct="1"/>
            <a:r>
              <a:rPr lang="en-US" altLang="en-US" dirty="0" smtClean="0">
                <a:ea typeface="ＭＳ Ｐゴシック" charset="-128"/>
              </a:rPr>
              <a:t>The goal of keeping inflation low and stable, then, can be inconsistent with the goal of avoiding a recession.</a:t>
            </a:r>
          </a:p>
        </p:txBody>
      </p:sp>
      <p:sp>
        <p:nvSpPr>
          <p:cNvPr id="4" name="Slide Number Placeholder 3"/>
          <p:cNvSpPr>
            <a:spLocks noGrp="1"/>
          </p:cNvSpPr>
          <p:nvPr>
            <p:ph type="sldNum" sz="quarter" idx="12"/>
          </p:nvPr>
        </p:nvSpPr>
        <p:spPr/>
        <p:txBody>
          <a:bodyPr/>
          <a:lstStyle/>
          <a:p>
            <a:pPr>
              <a:defRPr/>
            </a:pPr>
            <a:r>
              <a:rPr lang="en-US"/>
              <a:t>15-</a:t>
            </a:r>
            <a:fld id="{45721E8D-420E-4123-A2C1-DF9FBD614459}" type="slidenum">
              <a:rPr lang="en-US"/>
              <a:pPr>
                <a:defRPr/>
              </a:pPr>
              <a:t>45</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2"/>
          <p:cNvSpPr>
            <a:spLocks noGrp="1" noChangeArrowheads="1"/>
          </p:cNvSpPr>
          <p:nvPr>
            <p:ph type="title"/>
          </p:nvPr>
        </p:nvSpPr>
        <p:spPr/>
        <p:txBody>
          <a:bodyPr>
            <a:noAutofit/>
          </a:bodyPr>
          <a:lstStyle/>
          <a:p>
            <a:pPr eaLnBrk="1" hangingPunct="1"/>
            <a:r>
              <a:rPr lang="en-US" altLang="en-US" dirty="0" smtClean="0">
                <a:ea typeface="ＭＳ Ｐゴシック" charset="-128"/>
              </a:rPr>
              <a:t>The Policy Framework, Policy Tradeoffs, and Credibility</a:t>
            </a:r>
          </a:p>
        </p:txBody>
      </p:sp>
      <p:sp>
        <p:nvSpPr>
          <p:cNvPr id="64516" name="Rectangle 3"/>
          <p:cNvSpPr>
            <a:spLocks noGrp="1" noChangeArrowheads="1"/>
          </p:cNvSpPr>
          <p:nvPr>
            <p:ph idx="1"/>
          </p:nvPr>
        </p:nvSpPr>
        <p:spPr>
          <a:xfrm>
            <a:off x="457200" y="1752600"/>
            <a:ext cx="8229600" cy="4419600"/>
          </a:xfrm>
        </p:spPr>
        <p:txBody>
          <a:bodyPr>
            <a:normAutofit/>
          </a:bodyPr>
          <a:lstStyle/>
          <a:p>
            <a:pPr eaLnBrk="1" hangingPunct="1"/>
            <a:r>
              <a:rPr lang="en-US" altLang="en-US" dirty="0" smtClean="0">
                <a:ea typeface="ＭＳ Ｐゴシック" charset="-128"/>
              </a:rPr>
              <a:t>Central bankers face the tradeoff between inflation and growth on a daily basis.</a:t>
            </a:r>
          </a:p>
          <a:p>
            <a:pPr lvl="1" eaLnBrk="1" hangingPunct="1"/>
            <a:r>
              <a:rPr lang="en-US" altLang="en-US" dirty="0" smtClean="0">
                <a:ea typeface="ＭＳ Ｐゴシック" charset="-128"/>
              </a:rPr>
              <a:t>In 2008 the FOMC judged that it was more important to cut the policy rate in an effort to halt the financial contagion that has resulted form the run on Bear Stearns.</a:t>
            </a:r>
          </a:p>
          <a:p>
            <a:pPr lvl="1" eaLnBrk="1" hangingPunct="1"/>
            <a:r>
              <a:rPr lang="en-US" altLang="en-US" dirty="0" smtClean="0">
                <a:ea typeface="ＭＳ Ｐゴシック" charset="-128"/>
              </a:rPr>
              <a:t>Policymakers were forced to choose among competing objectives amid great uncertainty.</a:t>
            </a:r>
          </a:p>
        </p:txBody>
      </p:sp>
      <p:sp>
        <p:nvSpPr>
          <p:cNvPr id="4" name="Slide Number Placeholder 3"/>
          <p:cNvSpPr>
            <a:spLocks noGrp="1"/>
          </p:cNvSpPr>
          <p:nvPr>
            <p:ph type="sldNum" sz="quarter" idx="12"/>
          </p:nvPr>
        </p:nvSpPr>
        <p:spPr/>
        <p:txBody>
          <a:bodyPr/>
          <a:lstStyle/>
          <a:p>
            <a:pPr>
              <a:defRPr/>
            </a:pPr>
            <a:r>
              <a:rPr lang="en-US"/>
              <a:t>15-</a:t>
            </a:r>
            <a:fld id="{FCE55862-8F76-416D-B8AF-0174B41FFF06}" type="slidenum">
              <a:rPr lang="en-US"/>
              <a:pPr>
                <a:defRPr/>
              </a:pPr>
              <a:t>46</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2"/>
          <p:cNvSpPr>
            <a:spLocks noGrp="1" noChangeArrowheads="1"/>
          </p:cNvSpPr>
          <p:nvPr>
            <p:ph type="title"/>
          </p:nvPr>
        </p:nvSpPr>
        <p:spPr/>
        <p:txBody>
          <a:bodyPr>
            <a:noAutofit/>
          </a:bodyPr>
          <a:lstStyle/>
          <a:p>
            <a:pPr eaLnBrk="1" hangingPunct="1"/>
            <a:r>
              <a:rPr lang="en-US" altLang="en-US" dirty="0" smtClean="0">
                <a:ea typeface="ＭＳ Ｐゴシック" charset="-128"/>
              </a:rPr>
              <a:t>The Policy Framework, Policy Tradeoffs, and Credibility</a:t>
            </a:r>
          </a:p>
        </p:txBody>
      </p:sp>
      <p:sp>
        <p:nvSpPr>
          <p:cNvPr id="65540" name="Rectangle 3"/>
          <p:cNvSpPr>
            <a:spLocks noGrp="1" noChangeArrowheads="1"/>
          </p:cNvSpPr>
          <p:nvPr>
            <p:ph idx="1"/>
          </p:nvPr>
        </p:nvSpPr>
        <p:spPr>
          <a:xfrm>
            <a:off x="457200" y="1447800"/>
            <a:ext cx="8229600" cy="4800600"/>
          </a:xfrm>
        </p:spPr>
        <p:txBody>
          <a:bodyPr>
            <a:normAutofit lnSpcReduction="10000"/>
          </a:bodyPr>
          <a:lstStyle/>
          <a:p>
            <a:pPr eaLnBrk="1" hangingPunct="1"/>
            <a:r>
              <a:rPr lang="en-US" altLang="en-US" dirty="0" smtClean="0">
                <a:ea typeface="ＭＳ Ｐゴシック" charset="-128"/>
              </a:rPr>
              <a:t>Because policy goals often conflict, central bankers must make their priorities clear.</a:t>
            </a:r>
          </a:p>
          <a:p>
            <a:pPr eaLnBrk="1" hangingPunct="1"/>
            <a:r>
              <a:rPr lang="en-US" altLang="en-US" dirty="0" smtClean="0">
                <a:ea typeface="ＭＳ Ｐゴシック" charset="-128"/>
              </a:rPr>
              <a:t>The public needs to know:</a:t>
            </a:r>
          </a:p>
          <a:p>
            <a:pPr lvl="1" eaLnBrk="1" hangingPunct="1"/>
            <a:r>
              <a:rPr lang="en-US" altLang="en-US" dirty="0" smtClean="0">
                <a:ea typeface="ＭＳ Ｐゴシック" charset="-128"/>
              </a:rPr>
              <a:t>What policymakers are focusing on and what they are willing to allow to change, and</a:t>
            </a:r>
          </a:p>
          <a:p>
            <a:pPr lvl="1" eaLnBrk="1" hangingPunct="1"/>
            <a:r>
              <a:rPr lang="en-US" altLang="en-US" dirty="0" smtClean="0">
                <a:ea typeface="ＭＳ Ｐゴシック" charset="-128"/>
              </a:rPr>
              <a:t>The roles that interest-rate and exchange-rate stability play in policy deliberations.</a:t>
            </a:r>
          </a:p>
          <a:p>
            <a:pPr eaLnBrk="1" hangingPunct="1"/>
            <a:r>
              <a:rPr lang="en-US" altLang="en-US" dirty="0" smtClean="0">
                <a:ea typeface="ＭＳ Ｐゴシック" charset="-128"/>
              </a:rPr>
              <a:t>This limits the discretionary authority of the central bankers, ensuring that they will do the job with which they have been entrusted.</a:t>
            </a:r>
          </a:p>
        </p:txBody>
      </p:sp>
      <p:sp>
        <p:nvSpPr>
          <p:cNvPr id="4" name="Slide Number Placeholder 3"/>
          <p:cNvSpPr>
            <a:spLocks noGrp="1"/>
          </p:cNvSpPr>
          <p:nvPr>
            <p:ph type="sldNum" sz="quarter" idx="12"/>
          </p:nvPr>
        </p:nvSpPr>
        <p:spPr/>
        <p:txBody>
          <a:bodyPr/>
          <a:lstStyle/>
          <a:p>
            <a:pPr>
              <a:defRPr/>
            </a:pPr>
            <a:r>
              <a:rPr lang="en-US"/>
              <a:t>15-</a:t>
            </a:r>
            <a:fld id="{CB8F11C2-6476-4739-A10F-683FB2C856DC}" type="slidenum">
              <a:rPr lang="en-US"/>
              <a:pPr>
                <a:defRPr/>
              </a:pPr>
              <a:t>47</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2"/>
          <p:cNvSpPr>
            <a:spLocks noGrp="1" noChangeArrowheads="1"/>
          </p:cNvSpPr>
          <p:nvPr>
            <p:ph type="title"/>
          </p:nvPr>
        </p:nvSpPr>
        <p:spPr/>
        <p:txBody>
          <a:bodyPr>
            <a:noAutofit/>
          </a:bodyPr>
          <a:lstStyle/>
          <a:p>
            <a:pPr eaLnBrk="1" hangingPunct="1"/>
            <a:r>
              <a:rPr lang="en-US" altLang="en-US" dirty="0" smtClean="0">
                <a:ea typeface="ＭＳ Ｐゴシック" charset="-128"/>
              </a:rPr>
              <a:t>The Policy Framework, Policy Tradeoffs, and Credibility</a:t>
            </a:r>
          </a:p>
        </p:txBody>
      </p:sp>
      <p:sp>
        <p:nvSpPr>
          <p:cNvPr id="66564" name="Rectangle 3"/>
          <p:cNvSpPr>
            <a:spLocks noGrp="1" noChangeArrowheads="1"/>
          </p:cNvSpPr>
          <p:nvPr>
            <p:ph idx="1"/>
          </p:nvPr>
        </p:nvSpPr>
        <p:spPr>
          <a:xfrm>
            <a:off x="457200" y="1600200"/>
            <a:ext cx="8229600" cy="4267200"/>
          </a:xfrm>
        </p:spPr>
        <p:txBody>
          <a:bodyPr>
            <a:normAutofit/>
          </a:bodyPr>
          <a:lstStyle/>
          <a:p>
            <a:pPr eaLnBrk="1" hangingPunct="1"/>
            <a:r>
              <a:rPr lang="en-US" altLang="en-US" dirty="0" smtClean="0">
                <a:ea typeface="ＭＳ Ｐゴシック" charset="-128"/>
              </a:rPr>
              <a:t>Finally, a well designed policy framework helps policy makers establish </a:t>
            </a:r>
            <a:r>
              <a:rPr lang="en-US" altLang="en-US" dirty="0" smtClean="0">
                <a:solidFill>
                  <a:srgbClr val="FF0000"/>
                </a:solidFill>
                <a:ea typeface="ＭＳ Ｐゴシック" charset="-128"/>
              </a:rPr>
              <a:t>credibility</a:t>
            </a:r>
            <a:r>
              <a:rPr lang="en-US" altLang="en-US" dirty="0" smtClean="0">
                <a:ea typeface="ＭＳ Ｐゴシック" charset="-128"/>
              </a:rPr>
              <a:t>.</a:t>
            </a:r>
          </a:p>
          <a:p>
            <a:pPr lvl="1" eaLnBrk="1" hangingPunct="1"/>
            <a:r>
              <a:rPr lang="en-US" altLang="en-US" dirty="0" smtClean="0">
                <a:ea typeface="ＭＳ Ｐゴシック" charset="-128"/>
              </a:rPr>
              <a:t>For central bankers to achieve their objectives, everyone must trust them to do what they say they are going to do.</a:t>
            </a:r>
          </a:p>
          <a:p>
            <a:pPr eaLnBrk="1" hangingPunct="1"/>
            <a:r>
              <a:rPr lang="en-US" altLang="en-US" dirty="0" smtClean="0">
                <a:ea typeface="ＭＳ Ｐゴシック" charset="-128"/>
              </a:rPr>
              <a:t>Expected inflation creates inflation.</a:t>
            </a:r>
          </a:p>
          <a:p>
            <a:pPr lvl="1" eaLnBrk="1" hangingPunct="1"/>
            <a:r>
              <a:rPr lang="en-US" altLang="en-US" dirty="0" smtClean="0">
                <a:ea typeface="ＭＳ Ｐゴシック" charset="-128"/>
              </a:rPr>
              <a:t>Successful monetary policy, then, requires that inflation expectations be kept under control.</a:t>
            </a:r>
          </a:p>
        </p:txBody>
      </p:sp>
      <p:sp>
        <p:nvSpPr>
          <p:cNvPr id="4" name="Slide Number Placeholder 3"/>
          <p:cNvSpPr>
            <a:spLocks noGrp="1"/>
          </p:cNvSpPr>
          <p:nvPr>
            <p:ph type="sldNum" sz="quarter" idx="12"/>
          </p:nvPr>
        </p:nvSpPr>
        <p:spPr/>
        <p:txBody>
          <a:bodyPr/>
          <a:lstStyle/>
          <a:p>
            <a:pPr>
              <a:defRPr/>
            </a:pPr>
            <a:r>
              <a:rPr lang="en-US"/>
              <a:t>15-</a:t>
            </a:r>
            <a:fld id="{CD7A1FD6-3E9E-4C98-8A7A-2D69135C9041}" type="slidenum">
              <a:rPr lang="en-US"/>
              <a:pPr>
                <a:defRPr/>
              </a:pPr>
              <a:t>48</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4"/>
          <p:cNvSpPr>
            <a:spLocks noGrp="1" noChangeArrowheads="1"/>
          </p:cNvSpPr>
          <p:nvPr>
            <p:ph type="title"/>
          </p:nvPr>
        </p:nvSpPr>
        <p:spPr/>
        <p:txBody>
          <a:bodyPr/>
          <a:lstStyle/>
          <a:p>
            <a:pPr eaLnBrk="1" hangingPunct="1"/>
            <a:r>
              <a:rPr lang="en-US" altLang="en-US" sz="4000" dirty="0" smtClean="0">
                <a:ea typeface="ＭＳ Ｐゴシック" charset="-128"/>
              </a:rPr>
              <a:t>The Principle of Central Bank Design</a:t>
            </a:r>
          </a:p>
        </p:txBody>
      </p:sp>
      <p:sp>
        <p:nvSpPr>
          <p:cNvPr id="4" name="Slide Number Placeholder 2"/>
          <p:cNvSpPr>
            <a:spLocks noGrp="1"/>
          </p:cNvSpPr>
          <p:nvPr>
            <p:ph type="sldNum" sz="quarter" idx="12"/>
          </p:nvPr>
        </p:nvSpPr>
        <p:spPr>
          <a:xfrm>
            <a:off x="7010400" y="6478698"/>
            <a:ext cx="2133600" cy="365125"/>
          </a:xfrm>
        </p:spPr>
        <p:txBody>
          <a:bodyPr/>
          <a:lstStyle/>
          <a:p>
            <a:pPr>
              <a:defRPr/>
            </a:pPr>
            <a:r>
              <a:rPr lang="en-US"/>
              <a:t>15-</a:t>
            </a:r>
            <a:fld id="{0425E534-63B9-4876-90EC-836E71E2D74F}" type="slidenum">
              <a:rPr lang="en-US"/>
              <a:pPr>
                <a:defRPr/>
              </a:pPr>
              <a:t>49</a:t>
            </a:fld>
            <a:endParaRPr lang="en-US"/>
          </a:p>
        </p:txBody>
      </p:sp>
      <p:sp>
        <p:nvSpPr>
          <p:cNvPr id="2" name="Footer Placeholder 1"/>
          <p:cNvSpPr>
            <a:spLocks noGrp="1"/>
          </p:cNvSpPr>
          <p:nvPr>
            <p:ph type="ftr" sz="quarter" idx="11"/>
          </p:nvPr>
        </p:nvSpPr>
        <p:spPr>
          <a:xfrm>
            <a:off x="2895600" y="6508751"/>
            <a:ext cx="3429000" cy="349249"/>
          </a:xfrm>
        </p:spPr>
        <p:txBody>
          <a:bodyPr/>
          <a:lstStyle/>
          <a:p>
            <a:r>
              <a:rPr lang="en-US" dirty="0" smtClean="0"/>
              <a:t>© 2017 McGraw-Hill Education. All Rights Reserved. </a:t>
            </a:r>
            <a:endParaRPr lang="en-US" dirty="0"/>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57201" y="1752599"/>
            <a:ext cx="8379622" cy="3886201"/>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lstStyle/>
          <a:p>
            <a:pPr eaLnBrk="1" hangingPunct="1"/>
            <a:r>
              <a:rPr lang="en-US" altLang="en-US" smtClean="0">
                <a:ea typeface="ＭＳ Ｐゴシック" charset="-128"/>
              </a:rPr>
              <a:t>The Government’s Bank</a:t>
            </a:r>
          </a:p>
        </p:txBody>
      </p:sp>
      <p:sp>
        <p:nvSpPr>
          <p:cNvPr id="10244" name="Rectangle 3"/>
          <p:cNvSpPr>
            <a:spLocks noGrp="1" noChangeArrowheads="1"/>
          </p:cNvSpPr>
          <p:nvPr>
            <p:ph idx="1"/>
          </p:nvPr>
        </p:nvSpPr>
        <p:spPr>
          <a:xfrm>
            <a:off x="457200" y="1371600"/>
            <a:ext cx="8382000" cy="5257800"/>
          </a:xfrm>
        </p:spPr>
        <p:txBody>
          <a:bodyPr>
            <a:normAutofit fontScale="92500"/>
          </a:bodyPr>
          <a:lstStyle/>
          <a:p>
            <a:pPr eaLnBrk="1" hangingPunct="1"/>
            <a:r>
              <a:rPr lang="en-US" altLang="en-US" dirty="0" smtClean="0">
                <a:ea typeface="ＭＳ Ｐゴシック" charset="-128"/>
              </a:rPr>
              <a:t>In 1900, only 18 countries had a central bank.</a:t>
            </a:r>
          </a:p>
          <a:p>
            <a:pPr eaLnBrk="1" hangingPunct="1"/>
            <a:r>
              <a:rPr lang="en-US" altLang="en-US" dirty="0" smtClean="0">
                <a:ea typeface="ＭＳ Ｐゴシック" charset="-128"/>
              </a:rPr>
              <a:t>The U.S. Federal Reserve began operation in 1914.</a:t>
            </a:r>
          </a:p>
          <a:p>
            <a:r>
              <a:rPr lang="en-US" altLang="en-US" dirty="0">
                <a:ea typeface="ＭＳ Ｐゴシック" charset="-128"/>
              </a:rPr>
              <a:t>As the government’s bank, the central bank has a privileged position:</a:t>
            </a:r>
          </a:p>
          <a:p>
            <a:pPr lvl="1"/>
            <a:r>
              <a:rPr lang="en-US" altLang="en-US" dirty="0">
                <a:ea typeface="ＭＳ Ｐゴシック" charset="-128"/>
              </a:rPr>
              <a:t>It has the monopoly on the issuance of currency.</a:t>
            </a:r>
          </a:p>
          <a:p>
            <a:r>
              <a:rPr lang="en-US" altLang="en-US" b="1" i="1" dirty="0">
                <a:ea typeface="ＭＳ Ｐゴシック" charset="-128"/>
              </a:rPr>
              <a:t>The central bank creates money</a:t>
            </a:r>
            <a:r>
              <a:rPr lang="en-US" altLang="en-US" i="1" dirty="0">
                <a:ea typeface="ＭＳ Ｐゴシック" charset="-128"/>
              </a:rPr>
              <a:t>.</a:t>
            </a:r>
            <a:endParaRPr lang="en-US" altLang="en-US" dirty="0">
              <a:ea typeface="ＭＳ Ｐゴシック" charset="-128"/>
            </a:endParaRPr>
          </a:p>
          <a:p>
            <a:r>
              <a:rPr lang="en-US" altLang="en-US" dirty="0">
                <a:ea typeface="ＭＳ Ｐゴシック" charset="-128"/>
              </a:rPr>
              <a:t>Early central banks kept sufficient reserves to redeem their notes in gold.</a:t>
            </a:r>
          </a:p>
          <a:p>
            <a:r>
              <a:rPr lang="en-US" altLang="en-US" dirty="0">
                <a:ea typeface="ＭＳ Ｐゴシック" charset="-128"/>
              </a:rPr>
              <a:t>Today, the Fed has the sole legal authority to issue U.S. dollar bills.</a:t>
            </a:r>
          </a:p>
          <a:p>
            <a:pPr eaLnBrk="1" hangingPunct="1"/>
            <a:endParaRPr lang="en-US" altLang="en-US" dirty="0" smtClean="0">
              <a:ea typeface="ＭＳ Ｐゴシック" charset="-128"/>
            </a:endParaRPr>
          </a:p>
        </p:txBody>
      </p:sp>
      <p:sp>
        <p:nvSpPr>
          <p:cNvPr id="4" name="Slide Number Placeholder 3"/>
          <p:cNvSpPr>
            <a:spLocks noGrp="1"/>
          </p:cNvSpPr>
          <p:nvPr>
            <p:ph type="sldNum" sz="quarter" idx="12"/>
          </p:nvPr>
        </p:nvSpPr>
        <p:spPr/>
        <p:txBody>
          <a:bodyPr/>
          <a:lstStyle/>
          <a:p>
            <a:pPr>
              <a:defRPr/>
            </a:pPr>
            <a:r>
              <a:rPr lang="en-US"/>
              <a:t>15-</a:t>
            </a:r>
            <a:fld id="{24286CB8-EBAF-420B-B084-D3E249525C1C}" type="slidenum">
              <a:rPr lang="en-US"/>
              <a:pPr>
                <a:defRPr/>
              </a:pPr>
              <a:t>5</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4"/>
          <p:cNvSpPr>
            <a:spLocks noGrp="1" noChangeArrowheads="1"/>
          </p:cNvSpPr>
          <p:nvPr>
            <p:ph type="title"/>
          </p:nvPr>
        </p:nvSpPr>
        <p:spPr/>
        <p:txBody>
          <a:bodyPr/>
          <a:lstStyle/>
          <a:p>
            <a:pPr eaLnBrk="1" hangingPunct="1"/>
            <a:r>
              <a:rPr lang="en-US" altLang="en-US" dirty="0" smtClean="0">
                <a:ea typeface="ＭＳ Ｐゴシック" charset="-128"/>
              </a:rPr>
              <a:t>Decision Making by Committee</a:t>
            </a:r>
          </a:p>
        </p:txBody>
      </p:sp>
      <p:sp>
        <p:nvSpPr>
          <p:cNvPr id="56324" name="Rectangle 5"/>
          <p:cNvSpPr>
            <a:spLocks noGrp="1" noChangeArrowheads="1"/>
          </p:cNvSpPr>
          <p:nvPr>
            <p:ph idx="1"/>
          </p:nvPr>
        </p:nvSpPr>
        <p:spPr>
          <a:xfrm>
            <a:off x="457200" y="1371600"/>
            <a:ext cx="8229600" cy="4953000"/>
          </a:xfrm>
        </p:spPr>
        <p:txBody>
          <a:bodyPr>
            <a:normAutofit fontScale="92500"/>
          </a:bodyPr>
          <a:lstStyle/>
          <a:p>
            <a:pPr eaLnBrk="1" hangingPunct="1"/>
            <a:r>
              <a:rPr lang="en-US" altLang="en-US" dirty="0" smtClean="0">
                <a:ea typeface="ＭＳ Ｐゴシック" charset="-128"/>
              </a:rPr>
              <a:t>During normal operations, it is better to rely on a committee than an individual.</a:t>
            </a:r>
          </a:p>
          <a:p>
            <a:r>
              <a:rPr lang="en-US" altLang="en-US" dirty="0">
                <a:ea typeface="ＭＳ Ｐゴシック" charset="-128"/>
              </a:rPr>
              <a:t>Pooling the knowledge, experience, and opinions of a group of people reduces the risk that policy will be dictated by an individual’s quirks.</a:t>
            </a:r>
          </a:p>
          <a:p>
            <a:pPr lvl="1"/>
            <a:r>
              <a:rPr lang="en-US" altLang="en-US" dirty="0">
                <a:ea typeface="ＭＳ Ｐゴシック" charset="-128"/>
              </a:rPr>
              <a:t>Vesting so much power in one individual also poses a legitimacy problem.</a:t>
            </a:r>
          </a:p>
          <a:p>
            <a:r>
              <a:rPr lang="en-US" altLang="en-US" dirty="0">
                <a:ea typeface="ＭＳ Ｐゴシック" charset="-128"/>
              </a:rPr>
              <a:t>Therefore, monetary policy decisions are made by committee in all major central banks in the world.</a:t>
            </a:r>
          </a:p>
          <a:p>
            <a:pPr eaLnBrk="1" hangingPunct="1"/>
            <a:endParaRPr lang="en-US" altLang="en-US" dirty="0" smtClean="0">
              <a:ea typeface="ＭＳ Ｐゴシック" charset="-128"/>
            </a:endParaRPr>
          </a:p>
        </p:txBody>
      </p:sp>
      <p:sp>
        <p:nvSpPr>
          <p:cNvPr id="4" name="Slide Number Placeholder 3"/>
          <p:cNvSpPr>
            <a:spLocks noGrp="1"/>
          </p:cNvSpPr>
          <p:nvPr>
            <p:ph type="sldNum" sz="quarter" idx="12"/>
          </p:nvPr>
        </p:nvSpPr>
        <p:spPr/>
        <p:txBody>
          <a:bodyPr/>
          <a:lstStyle/>
          <a:p>
            <a:pPr>
              <a:defRPr/>
            </a:pPr>
            <a:r>
              <a:rPr lang="en-US"/>
              <a:t>15-</a:t>
            </a:r>
            <a:fld id="{975FE008-B074-4A01-BD80-0C15D025C838}" type="slidenum">
              <a:rPr lang="en-US"/>
              <a:pPr>
                <a:defRPr/>
              </a:pPr>
              <a:t>50</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4"/>
          <p:cNvSpPr>
            <a:spLocks noGrp="1" noChangeArrowheads="1"/>
          </p:cNvSpPr>
          <p:nvPr>
            <p:ph type="title"/>
          </p:nvPr>
        </p:nvSpPr>
        <p:spPr/>
        <p:txBody>
          <a:bodyPr>
            <a:noAutofit/>
          </a:bodyPr>
          <a:lstStyle/>
          <a:p>
            <a:pPr eaLnBrk="1" hangingPunct="1"/>
            <a:r>
              <a:rPr lang="en-US" altLang="en-US" dirty="0" smtClean="0">
                <a:ea typeface="ＭＳ Ｐゴシック" charset="-128"/>
              </a:rPr>
              <a:t>Fitting Everything Together: Central Banks and Fiscal Policy</a:t>
            </a:r>
          </a:p>
        </p:txBody>
      </p:sp>
      <p:sp>
        <p:nvSpPr>
          <p:cNvPr id="68612" name="Rectangle 5"/>
          <p:cNvSpPr>
            <a:spLocks noGrp="1" noChangeArrowheads="1"/>
          </p:cNvSpPr>
          <p:nvPr>
            <p:ph idx="1"/>
          </p:nvPr>
        </p:nvSpPr>
        <p:spPr>
          <a:xfrm>
            <a:off x="457200" y="1447800"/>
            <a:ext cx="8305800" cy="4724400"/>
          </a:xfrm>
        </p:spPr>
        <p:txBody>
          <a:bodyPr>
            <a:normAutofit fontScale="92500"/>
          </a:bodyPr>
          <a:lstStyle/>
          <a:p>
            <a:pPr eaLnBrk="1" hangingPunct="1"/>
            <a:r>
              <a:rPr lang="en-US" altLang="en-US" dirty="0" smtClean="0">
                <a:ea typeface="ＭＳ Ｐゴシック" charset="-128"/>
              </a:rPr>
              <a:t>Before a European country can join the common currency area and adopt the euro it is supposed to meet a number of conditions.</a:t>
            </a:r>
          </a:p>
          <a:p>
            <a:pPr lvl="1" eaLnBrk="1" hangingPunct="1"/>
            <a:r>
              <a:rPr lang="en-US" altLang="en-US" dirty="0" smtClean="0">
                <a:ea typeface="ＭＳ Ｐゴシック" charset="-128"/>
              </a:rPr>
              <a:t>The country’s annual budget deficit cannot exceed 3% of GDP</a:t>
            </a:r>
            <a:r>
              <a:rPr lang="en-US" altLang="en-US" dirty="0">
                <a:ea typeface="ＭＳ Ｐゴシック" charset="-128"/>
              </a:rPr>
              <a:t>.</a:t>
            </a:r>
            <a:endParaRPr lang="en-US" altLang="en-US" dirty="0" smtClean="0">
              <a:ea typeface="ＭＳ Ｐゴシック" charset="-128"/>
            </a:endParaRPr>
          </a:p>
          <a:p>
            <a:pPr lvl="1" eaLnBrk="1" hangingPunct="1"/>
            <a:r>
              <a:rPr lang="en-US" altLang="en-US" dirty="0" smtClean="0">
                <a:ea typeface="ＭＳ Ｐゴシック" charset="-128"/>
              </a:rPr>
              <a:t>The government’s total debt cannot exceed 60% of GDP.</a:t>
            </a:r>
          </a:p>
          <a:p>
            <a:pPr eaLnBrk="1" hangingPunct="1"/>
            <a:r>
              <a:rPr lang="en-US" altLang="en-US" dirty="0" smtClean="0">
                <a:ea typeface="ＭＳ Ｐゴシック" charset="-128"/>
              </a:rPr>
              <a:t>Failure to maintain these standards is supposed to lead to pressure from other member countries and even to substantial penalties.</a:t>
            </a:r>
          </a:p>
        </p:txBody>
      </p:sp>
      <p:sp>
        <p:nvSpPr>
          <p:cNvPr id="4" name="Slide Number Placeholder 3"/>
          <p:cNvSpPr>
            <a:spLocks noGrp="1"/>
          </p:cNvSpPr>
          <p:nvPr>
            <p:ph type="sldNum" sz="quarter" idx="12"/>
          </p:nvPr>
        </p:nvSpPr>
        <p:spPr/>
        <p:txBody>
          <a:bodyPr/>
          <a:lstStyle/>
          <a:p>
            <a:pPr>
              <a:defRPr/>
            </a:pPr>
            <a:r>
              <a:rPr lang="en-US"/>
              <a:t>15-</a:t>
            </a:r>
            <a:fld id="{E321BC25-D5C4-43F3-A96E-24F94E1A7E7E}" type="slidenum">
              <a:rPr lang="en-US"/>
              <a:pPr>
                <a:defRPr/>
              </a:pPr>
              <a:t>51</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4"/>
          <p:cNvSpPr>
            <a:spLocks noGrp="1" noChangeArrowheads="1"/>
          </p:cNvSpPr>
          <p:nvPr>
            <p:ph type="title"/>
          </p:nvPr>
        </p:nvSpPr>
        <p:spPr/>
        <p:txBody>
          <a:bodyPr>
            <a:noAutofit/>
          </a:bodyPr>
          <a:lstStyle/>
          <a:p>
            <a:pPr eaLnBrk="1" hangingPunct="1"/>
            <a:r>
              <a:rPr lang="en-US" altLang="en-US" dirty="0" smtClean="0">
                <a:ea typeface="ＭＳ Ｐゴシック" charset="-128"/>
              </a:rPr>
              <a:t>Fitting Everything Together: Central Banks and Fiscal Policy</a:t>
            </a:r>
          </a:p>
        </p:txBody>
      </p:sp>
      <p:sp>
        <p:nvSpPr>
          <p:cNvPr id="69636" name="Rectangle 5"/>
          <p:cNvSpPr>
            <a:spLocks noGrp="1" noChangeArrowheads="1"/>
          </p:cNvSpPr>
          <p:nvPr>
            <p:ph idx="1"/>
          </p:nvPr>
        </p:nvSpPr>
        <p:spPr>
          <a:xfrm>
            <a:off x="457200" y="1676400"/>
            <a:ext cx="8305800" cy="4191000"/>
          </a:xfrm>
        </p:spPr>
        <p:txBody>
          <a:bodyPr>
            <a:normAutofit/>
          </a:bodyPr>
          <a:lstStyle/>
          <a:p>
            <a:pPr eaLnBrk="1" hangingPunct="1"/>
            <a:r>
              <a:rPr lang="en-US" altLang="en-US" dirty="0" smtClean="0">
                <a:ea typeface="ＭＳ Ｐゴシック" charset="-128"/>
              </a:rPr>
              <a:t>By specifying a range of “acceptable” levels of borrowing, Europeans are trying to restrict the fiscal policies that member countries enact.</a:t>
            </a:r>
          </a:p>
          <a:p>
            <a:pPr lvl="1" eaLnBrk="1" hangingPunct="1"/>
            <a:r>
              <a:rPr lang="en-US" altLang="en-US" dirty="0" smtClean="0">
                <a:ea typeface="ＭＳ Ｐゴシック" charset="-128"/>
              </a:rPr>
              <a:t>For the European Central Bank to do its job effectively, all the member countries’ governments must behave responsibly.</a:t>
            </a:r>
          </a:p>
          <a:p>
            <a:pPr eaLnBrk="1" hangingPunct="1"/>
            <a:r>
              <a:rPr lang="en-US" altLang="en-US" dirty="0" smtClean="0">
                <a:ea typeface="ＭＳ Ｐゴシック" charset="-128"/>
              </a:rPr>
              <a:t>Funding needs create a natural conflict between monetary and fiscal policy makers.</a:t>
            </a:r>
          </a:p>
        </p:txBody>
      </p:sp>
      <p:sp>
        <p:nvSpPr>
          <p:cNvPr id="4" name="Slide Number Placeholder 3"/>
          <p:cNvSpPr>
            <a:spLocks noGrp="1"/>
          </p:cNvSpPr>
          <p:nvPr>
            <p:ph type="sldNum" sz="quarter" idx="12"/>
          </p:nvPr>
        </p:nvSpPr>
        <p:spPr/>
        <p:txBody>
          <a:bodyPr/>
          <a:lstStyle/>
          <a:p>
            <a:pPr>
              <a:defRPr/>
            </a:pPr>
            <a:r>
              <a:rPr lang="en-US"/>
              <a:t>15-</a:t>
            </a:r>
            <a:fld id="{434AC131-949E-43C8-9373-E68D661883AA}" type="slidenum">
              <a:rPr lang="en-US"/>
              <a:pPr>
                <a:defRPr/>
              </a:pPr>
              <a:t>52</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ChangeArrowheads="1"/>
          </p:cNvSpPr>
          <p:nvPr>
            <p:ph type="title"/>
          </p:nvPr>
        </p:nvSpPr>
        <p:spPr/>
        <p:txBody>
          <a:bodyPr>
            <a:noAutofit/>
          </a:bodyPr>
          <a:lstStyle/>
          <a:p>
            <a:pPr eaLnBrk="1" hangingPunct="1"/>
            <a:r>
              <a:rPr lang="en-US" altLang="en-US" dirty="0" smtClean="0">
                <a:ea typeface="ＭＳ Ｐゴシック" charset="-128"/>
              </a:rPr>
              <a:t>Fitting Everything Together: Central Banks and Fiscal Policy</a:t>
            </a:r>
          </a:p>
        </p:txBody>
      </p:sp>
      <p:sp>
        <p:nvSpPr>
          <p:cNvPr id="70660" name="Rectangle 3"/>
          <p:cNvSpPr>
            <a:spLocks noGrp="1" noChangeArrowheads="1"/>
          </p:cNvSpPr>
          <p:nvPr>
            <p:ph idx="1"/>
          </p:nvPr>
        </p:nvSpPr>
        <p:spPr>
          <a:xfrm>
            <a:off x="457200" y="1447800"/>
            <a:ext cx="8229600" cy="4724400"/>
          </a:xfrm>
        </p:spPr>
        <p:txBody>
          <a:bodyPr>
            <a:normAutofit lnSpcReduction="10000"/>
          </a:bodyPr>
          <a:lstStyle/>
          <a:p>
            <a:pPr eaLnBrk="1" hangingPunct="1"/>
            <a:r>
              <a:rPr lang="en-US" altLang="en-US" dirty="0" smtClean="0">
                <a:ea typeface="ＭＳ Ｐゴシック" charset="-128"/>
              </a:rPr>
              <a:t>Central bankers, in their effort to stabilize prices and provide the foundation for high sustainable growth, take a long-term view.</a:t>
            </a:r>
          </a:p>
          <a:p>
            <a:pPr lvl="1" eaLnBrk="1" hangingPunct="1"/>
            <a:r>
              <a:rPr lang="en-US" altLang="en-US" dirty="0" smtClean="0">
                <a:ea typeface="ＭＳ Ｐゴシック" charset="-128"/>
              </a:rPr>
              <a:t>They impose limits on how fast the quantity of money and credit can grow.</a:t>
            </a:r>
          </a:p>
          <a:p>
            <a:pPr eaLnBrk="1" hangingPunct="1"/>
            <a:r>
              <a:rPr lang="en-US" altLang="en-US" dirty="0" smtClean="0">
                <a:ea typeface="ＭＳ Ｐゴシック" charset="-128"/>
              </a:rPr>
              <a:t>In contrast, fiscal policymakers tend to ignore the long-term inflationary effects of their actions.</a:t>
            </a:r>
          </a:p>
          <a:p>
            <a:pPr lvl="1" eaLnBrk="1" hangingPunct="1"/>
            <a:r>
              <a:rPr lang="en-US" altLang="en-US" dirty="0" smtClean="0">
                <a:ea typeface="ＭＳ Ｐゴシック" charset="-128"/>
              </a:rPr>
              <a:t>They look for ways to spend resources today at the expense of prosperity tomorrow.</a:t>
            </a:r>
          </a:p>
        </p:txBody>
      </p:sp>
      <p:sp>
        <p:nvSpPr>
          <p:cNvPr id="4" name="Slide Number Placeholder 3"/>
          <p:cNvSpPr>
            <a:spLocks noGrp="1"/>
          </p:cNvSpPr>
          <p:nvPr>
            <p:ph type="sldNum" sz="quarter" idx="12"/>
          </p:nvPr>
        </p:nvSpPr>
        <p:spPr/>
        <p:txBody>
          <a:bodyPr/>
          <a:lstStyle/>
          <a:p>
            <a:pPr>
              <a:defRPr/>
            </a:pPr>
            <a:r>
              <a:rPr lang="en-US"/>
              <a:t>15-</a:t>
            </a:r>
            <a:fld id="{5D1A9651-F577-4E1B-9586-A0369B6A856C}" type="slidenum">
              <a:rPr lang="en-US"/>
              <a:pPr>
                <a:defRPr/>
              </a:pPr>
              <a:t>53</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2"/>
          <p:cNvSpPr>
            <a:spLocks noGrp="1" noChangeArrowheads="1"/>
          </p:cNvSpPr>
          <p:nvPr>
            <p:ph type="title"/>
          </p:nvPr>
        </p:nvSpPr>
        <p:spPr/>
        <p:txBody>
          <a:bodyPr>
            <a:noAutofit/>
          </a:bodyPr>
          <a:lstStyle/>
          <a:p>
            <a:pPr eaLnBrk="1" hangingPunct="1"/>
            <a:r>
              <a:rPr lang="en-US" altLang="en-US" dirty="0" smtClean="0">
                <a:ea typeface="ＭＳ Ｐゴシック" charset="-128"/>
              </a:rPr>
              <a:t>Fitting Everything Together: Central Banks and Fiscal Policy</a:t>
            </a:r>
          </a:p>
        </p:txBody>
      </p:sp>
      <p:sp>
        <p:nvSpPr>
          <p:cNvPr id="71684" name="Rectangle 3"/>
          <p:cNvSpPr>
            <a:spLocks noGrp="1" noChangeArrowheads="1"/>
          </p:cNvSpPr>
          <p:nvPr>
            <p:ph idx="1"/>
          </p:nvPr>
        </p:nvSpPr>
        <p:spPr>
          <a:xfrm>
            <a:off x="457200" y="1447800"/>
            <a:ext cx="8229600" cy="4800600"/>
          </a:xfrm>
        </p:spPr>
        <p:txBody>
          <a:bodyPr>
            <a:normAutofit lnSpcReduction="10000"/>
          </a:bodyPr>
          <a:lstStyle/>
          <a:p>
            <a:pPr eaLnBrk="1" hangingPunct="1"/>
            <a:r>
              <a:rPr lang="en-US" altLang="en-US" dirty="0" smtClean="0">
                <a:ea typeface="ＭＳ Ｐゴシック" charset="-128"/>
              </a:rPr>
              <a:t>Some fiscal policymakers resort to actions intended to get around restrictions imposed by the central bank.</a:t>
            </a:r>
          </a:p>
          <a:p>
            <a:pPr lvl="1" eaLnBrk="1" hangingPunct="1"/>
            <a:r>
              <a:rPr lang="en-US" altLang="en-US" dirty="0" smtClean="0">
                <a:ea typeface="ＭＳ Ｐゴシック" charset="-128"/>
              </a:rPr>
              <a:t>This erodes what is otherwise an effective and responsible monetary policy.</a:t>
            </a:r>
          </a:p>
          <a:p>
            <a:pPr eaLnBrk="1" hangingPunct="1"/>
            <a:r>
              <a:rPr lang="en-US" altLang="en-US" dirty="0" smtClean="0">
                <a:ea typeface="ＭＳ Ｐゴシック" charset="-128"/>
              </a:rPr>
              <a:t>Today the central bank’s autonomy leaves fiscal policymakers with two options for financing government spending.</a:t>
            </a:r>
          </a:p>
          <a:p>
            <a:pPr lvl="1" eaLnBrk="1" hangingPunct="1"/>
            <a:r>
              <a:rPr lang="en-US" altLang="en-US" dirty="0" smtClean="0">
                <a:ea typeface="ＭＳ Ｐゴシック" charset="-128"/>
              </a:rPr>
              <a:t>Take a share of income and wealth through taxes.</a:t>
            </a:r>
          </a:p>
          <a:p>
            <a:pPr lvl="1" eaLnBrk="1" hangingPunct="1"/>
            <a:r>
              <a:rPr lang="en-US" altLang="en-US" dirty="0" smtClean="0">
                <a:ea typeface="ＭＳ Ｐゴシック" charset="-128"/>
              </a:rPr>
              <a:t>Borrow by issuing bonds in the financial markets.</a:t>
            </a:r>
          </a:p>
        </p:txBody>
      </p:sp>
      <p:sp>
        <p:nvSpPr>
          <p:cNvPr id="4" name="Slide Number Placeholder 3"/>
          <p:cNvSpPr>
            <a:spLocks noGrp="1"/>
          </p:cNvSpPr>
          <p:nvPr>
            <p:ph type="sldNum" sz="quarter" idx="12"/>
          </p:nvPr>
        </p:nvSpPr>
        <p:spPr/>
        <p:txBody>
          <a:bodyPr/>
          <a:lstStyle/>
          <a:p>
            <a:pPr>
              <a:defRPr/>
            </a:pPr>
            <a:r>
              <a:rPr lang="en-US"/>
              <a:t>15-</a:t>
            </a:r>
            <a:fld id="{82B4C148-0B8F-4F48-82B5-3B8B50F1E326}" type="slidenum">
              <a:rPr lang="en-US"/>
              <a:pPr>
                <a:defRPr/>
              </a:pPr>
              <a:t>54</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4"/>
          <p:cNvSpPr>
            <a:spLocks noGrp="1" noChangeArrowheads="1"/>
          </p:cNvSpPr>
          <p:nvPr>
            <p:ph type="title"/>
          </p:nvPr>
        </p:nvSpPr>
        <p:spPr/>
        <p:txBody>
          <a:bodyPr>
            <a:noAutofit/>
          </a:bodyPr>
          <a:lstStyle/>
          <a:p>
            <a:pPr eaLnBrk="1" hangingPunct="1"/>
            <a:r>
              <a:rPr lang="en-US" altLang="en-US" dirty="0" smtClean="0">
                <a:ea typeface="ＭＳ Ｐゴシック" charset="-128"/>
              </a:rPr>
              <a:t>Fitting Everything Together: Central Banks and Fiscal Policy</a:t>
            </a:r>
          </a:p>
        </p:txBody>
      </p:sp>
      <p:sp>
        <p:nvSpPr>
          <p:cNvPr id="72708" name="Rectangle 5"/>
          <p:cNvSpPr>
            <a:spLocks noGrp="1" noChangeArrowheads="1"/>
          </p:cNvSpPr>
          <p:nvPr>
            <p:ph idx="1"/>
          </p:nvPr>
        </p:nvSpPr>
        <p:spPr>
          <a:xfrm>
            <a:off x="457200" y="1676400"/>
            <a:ext cx="8229600" cy="3962400"/>
          </a:xfrm>
        </p:spPr>
        <p:txBody>
          <a:bodyPr>
            <a:normAutofit lnSpcReduction="10000"/>
          </a:bodyPr>
          <a:lstStyle/>
          <a:p>
            <a:pPr eaLnBrk="1" hangingPunct="1"/>
            <a:r>
              <a:rPr lang="en-US" altLang="en-US" dirty="0" smtClean="0">
                <a:ea typeface="ＭＳ Ｐゴシック" charset="-128"/>
              </a:rPr>
              <a:t>If officials can’t raise taxes and are having trouble borrowing, inflation is the only way out.</a:t>
            </a:r>
          </a:p>
          <a:p>
            <a:pPr eaLnBrk="1" hangingPunct="1"/>
            <a:r>
              <a:rPr lang="en-US" altLang="en-US" dirty="0" smtClean="0">
                <a:ea typeface="ＭＳ Ｐゴシック" charset="-128"/>
              </a:rPr>
              <a:t>While central bankers hate it, inflation is a real temptation to shortsighted fiscal policymakers.</a:t>
            </a:r>
          </a:p>
          <a:p>
            <a:pPr eaLnBrk="1" hangingPunct="1"/>
            <a:r>
              <a:rPr lang="en-US" altLang="en-US" dirty="0" smtClean="0">
                <a:ea typeface="ＭＳ Ｐゴシック" charset="-128"/>
              </a:rPr>
              <a:t>Inflation is a way for governments to default on a portion of the debt they owe.</a:t>
            </a:r>
          </a:p>
        </p:txBody>
      </p:sp>
      <p:sp>
        <p:nvSpPr>
          <p:cNvPr id="4" name="Slide Number Placeholder 3"/>
          <p:cNvSpPr>
            <a:spLocks noGrp="1"/>
          </p:cNvSpPr>
          <p:nvPr>
            <p:ph type="sldNum" sz="quarter" idx="12"/>
          </p:nvPr>
        </p:nvSpPr>
        <p:spPr/>
        <p:txBody>
          <a:bodyPr/>
          <a:lstStyle/>
          <a:p>
            <a:pPr>
              <a:defRPr/>
            </a:pPr>
            <a:r>
              <a:rPr lang="en-US"/>
              <a:t>15-</a:t>
            </a:r>
            <a:fld id="{605531BB-9F26-45C1-862D-3A3EDE8B1DD1}" type="slidenum">
              <a:rPr lang="en-US"/>
              <a:pPr>
                <a:defRPr/>
              </a:pPr>
              <a:t>55</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2"/>
          <p:cNvSpPr>
            <a:spLocks noGrp="1" noChangeArrowheads="1"/>
          </p:cNvSpPr>
          <p:nvPr>
            <p:ph type="title"/>
          </p:nvPr>
        </p:nvSpPr>
        <p:spPr>
          <a:xfrm>
            <a:off x="457200" y="152400"/>
            <a:ext cx="8229600" cy="1143000"/>
          </a:xfrm>
        </p:spPr>
        <p:txBody>
          <a:bodyPr>
            <a:noAutofit/>
          </a:bodyPr>
          <a:lstStyle/>
          <a:p>
            <a:pPr eaLnBrk="1" hangingPunct="1"/>
            <a:r>
              <a:rPr lang="en-US" altLang="en-US" dirty="0" smtClean="0">
                <a:ea typeface="ＭＳ Ｐゴシック" charset="-128"/>
              </a:rPr>
              <a:t>Fitting Everything Together: Central Banks and Fiscal Policy</a:t>
            </a:r>
          </a:p>
        </p:txBody>
      </p:sp>
      <p:sp>
        <p:nvSpPr>
          <p:cNvPr id="73732" name="Rectangle 3"/>
          <p:cNvSpPr>
            <a:spLocks noGrp="1" noChangeArrowheads="1"/>
          </p:cNvSpPr>
          <p:nvPr>
            <p:ph idx="1"/>
          </p:nvPr>
        </p:nvSpPr>
        <p:spPr>
          <a:xfrm>
            <a:off x="457200" y="1447800"/>
            <a:ext cx="8305800" cy="4724400"/>
          </a:xfrm>
        </p:spPr>
        <p:txBody>
          <a:bodyPr>
            <a:normAutofit lnSpcReduction="10000"/>
          </a:bodyPr>
          <a:lstStyle/>
          <a:p>
            <a:pPr eaLnBrk="1" hangingPunct="1"/>
            <a:r>
              <a:rPr lang="en-US" altLang="en-US" dirty="0" smtClean="0">
                <a:ea typeface="ＭＳ Ｐゴシック" charset="-128"/>
              </a:rPr>
              <a:t>U.S. </a:t>
            </a:r>
            <a:r>
              <a:rPr lang="en-US" altLang="en-US" dirty="0">
                <a:ea typeface="ＭＳ Ｐゴシック" charset="-128"/>
              </a:rPr>
              <a:t>f</a:t>
            </a:r>
            <a:r>
              <a:rPr lang="en-US" altLang="en-US" dirty="0" smtClean="0">
                <a:ea typeface="ＭＳ Ｐゴシック" charset="-128"/>
              </a:rPr>
              <a:t>iscal and monetary policies to combat the crisis of 2007-2009 led many observers to worry both about future inflation risks and about renewed financial instability.</a:t>
            </a:r>
          </a:p>
          <a:p>
            <a:pPr lvl="1" eaLnBrk="1" hangingPunct="1"/>
            <a:r>
              <a:rPr lang="en-US" altLang="en-US" dirty="0" smtClean="0">
                <a:ea typeface="ＭＳ Ｐゴシック" charset="-128"/>
              </a:rPr>
              <a:t>On the fiscal side, in 2009, the federal government’s deficit surpassed 10% of GDP for the first time since WWII</a:t>
            </a:r>
          </a:p>
          <a:p>
            <a:pPr lvl="1" eaLnBrk="1" hangingPunct="1"/>
            <a:r>
              <a:rPr lang="en-US" altLang="en-US" dirty="0" smtClean="0">
                <a:ea typeface="ＭＳ Ｐゴシック" charset="-128"/>
              </a:rPr>
              <a:t>On the monetary policy side, the Fed lowered the policy interest rate close to zero and accumulated assets at an unprecedented pace as it sought to prevent a meltdown of the financial system.</a:t>
            </a:r>
          </a:p>
        </p:txBody>
      </p:sp>
      <p:sp>
        <p:nvSpPr>
          <p:cNvPr id="4" name="Slide Number Placeholder 3"/>
          <p:cNvSpPr>
            <a:spLocks noGrp="1"/>
          </p:cNvSpPr>
          <p:nvPr>
            <p:ph type="sldNum" sz="quarter" idx="12"/>
          </p:nvPr>
        </p:nvSpPr>
        <p:spPr/>
        <p:txBody>
          <a:bodyPr/>
          <a:lstStyle/>
          <a:p>
            <a:pPr>
              <a:defRPr/>
            </a:pPr>
            <a:r>
              <a:rPr lang="en-US"/>
              <a:t>15-</a:t>
            </a:r>
            <a:fld id="{361AD38E-C6F8-429B-A3AA-CBAC1479AA61}" type="slidenum">
              <a:rPr lang="en-US"/>
              <a:pPr>
                <a:defRPr/>
              </a:pPr>
              <a:t>56</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2"/>
          <p:cNvSpPr>
            <a:spLocks noGrp="1" noChangeArrowheads="1"/>
          </p:cNvSpPr>
          <p:nvPr>
            <p:ph type="title"/>
          </p:nvPr>
        </p:nvSpPr>
        <p:spPr/>
        <p:txBody>
          <a:bodyPr>
            <a:noAutofit/>
          </a:bodyPr>
          <a:lstStyle/>
          <a:p>
            <a:pPr eaLnBrk="1" hangingPunct="1"/>
            <a:r>
              <a:rPr lang="en-US" altLang="en-US" dirty="0" smtClean="0">
                <a:ea typeface="ＭＳ Ｐゴシック" charset="-128"/>
              </a:rPr>
              <a:t>Fitting Everything Together: Central Banks and Fiscal Policy</a:t>
            </a:r>
          </a:p>
        </p:txBody>
      </p:sp>
      <p:sp>
        <p:nvSpPr>
          <p:cNvPr id="74756" name="Rectangle 3"/>
          <p:cNvSpPr>
            <a:spLocks noGrp="1" noChangeArrowheads="1"/>
          </p:cNvSpPr>
          <p:nvPr>
            <p:ph idx="1"/>
          </p:nvPr>
        </p:nvSpPr>
        <p:spPr>
          <a:xfrm>
            <a:off x="457200" y="1600200"/>
            <a:ext cx="8229600" cy="4572000"/>
          </a:xfrm>
        </p:spPr>
        <p:txBody>
          <a:bodyPr>
            <a:normAutofit/>
          </a:bodyPr>
          <a:lstStyle/>
          <a:p>
            <a:pPr eaLnBrk="1" hangingPunct="1">
              <a:lnSpc>
                <a:spcPct val="90000"/>
              </a:lnSpc>
            </a:pPr>
            <a:r>
              <a:rPr lang="en-US" altLang="en-US" dirty="0" smtClean="0">
                <a:ea typeface="ＭＳ Ｐゴシック" charset="-128"/>
              </a:rPr>
              <a:t>Both these policies eventually must be reversed to prevent a large future inflation.</a:t>
            </a:r>
          </a:p>
          <a:p>
            <a:pPr eaLnBrk="1" hangingPunct="1">
              <a:lnSpc>
                <a:spcPct val="90000"/>
              </a:lnSpc>
            </a:pPr>
            <a:r>
              <a:rPr lang="en-US" altLang="en-US" dirty="0" smtClean="0">
                <a:ea typeface="ＭＳ Ｐゴシック" charset="-128"/>
              </a:rPr>
              <a:t>When faced with a fiscal crisis, politicians often look for the easiest way out.</a:t>
            </a:r>
          </a:p>
          <a:p>
            <a:pPr eaLnBrk="1" hangingPunct="1">
              <a:lnSpc>
                <a:spcPct val="90000"/>
              </a:lnSpc>
            </a:pPr>
            <a:r>
              <a:rPr lang="en-US" altLang="en-US" dirty="0" smtClean="0">
                <a:ea typeface="ＭＳ Ｐゴシック" charset="-128"/>
              </a:rPr>
              <a:t>Monetary policy can meet its objective of price stability only if the government lives within its budget and never forces the central bank to finance a fiscal deficit.</a:t>
            </a:r>
          </a:p>
        </p:txBody>
      </p:sp>
      <p:sp>
        <p:nvSpPr>
          <p:cNvPr id="4" name="Slide Number Placeholder 3"/>
          <p:cNvSpPr>
            <a:spLocks noGrp="1"/>
          </p:cNvSpPr>
          <p:nvPr>
            <p:ph type="sldNum" sz="quarter" idx="12"/>
          </p:nvPr>
        </p:nvSpPr>
        <p:spPr/>
        <p:txBody>
          <a:bodyPr/>
          <a:lstStyle/>
          <a:p>
            <a:pPr>
              <a:defRPr/>
            </a:pPr>
            <a:r>
              <a:rPr lang="en-US"/>
              <a:t>15-</a:t>
            </a:r>
            <a:fld id="{02CEC74F-8600-4CC9-BF21-8F3D08CE95C4}" type="slidenum">
              <a:rPr lang="en-US"/>
              <a:pPr>
                <a:defRPr/>
              </a:pPr>
              <a:t>57</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2"/>
          <p:cNvSpPr>
            <a:spLocks noGrp="1" noChangeArrowheads="1"/>
          </p:cNvSpPr>
          <p:nvPr>
            <p:ph type="title"/>
          </p:nvPr>
        </p:nvSpPr>
        <p:spPr>
          <a:xfrm>
            <a:off x="457200" y="76200"/>
            <a:ext cx="8229600" cy="1143000"/>
          </a:xfrm>
        </p:spPr>
        <p:txBody>
          <a:bodyPr>
            <a:noAutofit/>
          </a:bodyPr>
          <a:lstStyle/>
          <a:p>
            <a:pPr eaLnBrk="1" hangingPunct="1"/>
            <a:r>
              <a:rPr lang="en-US" altLang="en-US" dirty="0" smtClean="0">
                <a:ea typeface="ＭＳ Ｐゴシック" charset="-128"/>
              </a:rPr>
              <a:t>Fitting Everything Together: Central Banks and Fiscal Policy</a:t>
            </a:r>
          </a:p>
        </p:txBody>
      </p:sp>
      <p:sp>
        <p:nvSpPr>
          <p:cNvPr id="75780" name="Rectangle 3"/>
          <p:cNvSpPr>
            <a:spLocks noGrp="1" noChangeArrowheads="1"/>
          </p:cNvSpPr>
          <p:nvPr>
            <p:ph idx="1"/>
          </p:nvPr>
        </p:nvSpPr>
        <p:spPr>
          <a:xfrm>
            <a:off x="381000" y="1295400"/>
            <a:ext cx="8534400" cy="5257800"/>
          </a:xfrm>
        </p:spPr>
        <p:txBody>
          <a:bodyPr>
            <a:noAutofit/>
          </a:bodyPr>
          <a:lstStyle/>
          <a:p>
            <a:pPr eaLnBrk="1" hangingPunct="1"/>
            <a:r>
              <a:rPr lang="en-US" altLang="en-US" sz="3000" dirty="0" smtClean="0">
                <a:ea typeface="ＭＳ Ｐゴシック" charset="-128"/>
              </a:rPr>
              <a:t>Responsible fiscal policy is essential to the success of monetary policy.</a:t>
            </a:r>
          </a:p>
          <a:p>
            <a:pPr eaLnBrk="1" hangingPunct="1"/>
            <a:r>
              <a:rPr lang="en-US" altLang="en-US" sz="3000" dirty="0" smtClean="0">
                <a:ea typeface="ＭＳ Ｐゴシック" charset="-128"/>
              </a:rPr>
              <a:t>A poorly designed central bank cannot stabilize prices, output, the financial system, and interest and exchange rates, regardless of the government’s behavior.</a:t>
            </a:r>
          </a:p>
          <a:p>
            <a:pPr eaLnBrk="1" hangingPunct="1"/>
            <a:r>
              <a:rPr lang="en-US" altLang="en-US" sz="3000" dirty="0" smtClean="0">
                <a:ea typeface="ＭＳ Ｐゴシック" charset="-128"/>
              </a:rPr>
              <a:t>To be successful, a central bank must be independent, accountable, and clear about its goals.</a:t>
            </a:r>
          </a:p>
          <a:p>
            <a:pPr eaLnBrk="1" hangingPunct="1"/>
            <a:r>
              <a:rPr lang="en-US" altLang="en-US" sz="3000" dirty="0" smtClean="0">
                <a:ea typeface="ＭＳ Ｐゴシック" charset="-128"/>
              </a:rPr>
              <a:t>It must have a well-articulated communications strategy and a sound decision-making mechanism.</a:t>
            </a:r>
          </a:p>
        </p:txBody>
      </p:sp>
      <p:sp>
        <p:nvSpPr>
          <p:cNvPr id="4" name="Slide Number Placeholder 3"/>
          <p:cNvSpPr>
            <a:spLocks noGrp="1"/>
          </p:cNvSpPr>
          <p:nvPr>
            <p:ph type="sldNum" sz="quarter" idx="12"/>
          </p:nvPr>
        </p:nvSpPr>
        <p:spPr/>
        <p:txBody>
          <a:bodyPr/>
          <a:lstStyle/>
          <a:p>
            <a:pPr>
              <a:defRPr/>
            </a:pPr>
            <a:r>
              <a:rPr lang="en-US"/>
              <a:t>15-</a:t>
            </a:r>
            <a:fld id="{554B0C1C-AA7C-46AC-900D-E2B8FA3B9611}" type="slidenum">
              <a:rPr lang="en-US"/>
              <a:pPr>
                <a:defRPr/>
              </a:pPr>
              <a:t>58</a:t>
            </a:fld>
            <a:endParaRPr lang="en-US"/>
          </a:p>
        </p:txBody>
      </p:sp>
      <p:sp>
        <p:nvSpPr>
          <p:cNvPr id="2" name="Footer Placeholder 1"/>
          <p:cNvSpPr>
            <a:spLocks noGrp="1"/>
          </p:cNvSpPr>
          <p:nvPr>
            <p:ph type="ftr" sz="quarter" idx="11"/>
          </p:nvPr>
        </p:nvSpPr>
        <p:spPr>
          <a:xfrm>
            <a:off x="2590800" y="6645275"/>
            <a:ext cx="3276600" cy="365125"/>
          </a:xfrm>
        </p:spPr>
        <p:txBody>
          <a:bodyPr/>
          <a:lstStyle/>
          <a:p>
            <a:r>
              <a:rPr lang="en-US" dirty="0" smtClean="0"/>
              <a:t>© 2017 McGraw-Hill Education. All Rights Reserved. </a:t>
            </a: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p:cNvSpPr>
            <a:spLocks noGrp="1" noChangeArrowheads="1"/>
          </p:cNvSpPr>
          <p:nvPr>
            <p:ph idx="1"/>
          </p:nvPr>
        </p:nvSpPr>
        <p:spPr>
          <a:xfrm>
            <a:off x="457200" y="1447800"/>
            <a:ext cx="8382000" cy="5029200"/>
          </a:xfrm>
        </p:spPr>
        <p:txBody>
          <a:bodyPr>
            <a:normAutofit fontScale="85000" lnSpcReduction="20000"/>
          </a:bodyPr>
          <a:lstStyle/>
          <a:p>
            <a:r>
              <a:rPr lang="en-US" altLang="en-US" dirty="0" smtClean="0">
                <a:ea typeface="ＭＳ Ｐゴシック" charset="-128"/>
              </a:rPr>
              <a:t>Capital banks can operate safely with negative capital</a:t>
            </a:r>
          </a:p>
          <a:p>
            <a:pPr lvl="1"/>
            <a:r>
              <a:rPr lang="en-US" altLang="en-US" dirty="0" smtClean="0">
                <a:ea typeface="ＭＳ Ｐゴシック" charset="-128"/>
              </a:rPr>
              <a:t>A central bank can issue liabilities regardless of its net worth—it can never be illiquid</a:t>
            </a:r>
          </a:p>
          <a:p>
            <a:pPr lvl="1"/>
            <a:r>
              <a:rPr lang="en-US" altLang="en-US" dirty="0" smtClean="0">
                <a:ea typeface="ＭＳ Ｐゴシック" charset="-128"/>
              </a:rPr>
              <a:t>The central bank’s balance sheet can be consolidated with the government’s broader balance sheet</a:t>
            </a:r>
          </a:p>
          <a:p>
            <a:pPr lvl="1"/>
            <a:r>
              <a:rPr lang="en-US" altLang="en-US" dirty="0" smtClean="0">
                <a:ea typeface="ＭＳ Ｐゴシック" charset="-128"/>
              </a:rPr>
              <a:t>Future profits will offset a moderate capital shortfall in a reasonable time frame</a:t>
            </a:r>
          </a:p>
          <a:p>
            <a:r>
              <a:rPr lang="en-US" altLang="en-US" dirty="0" smtClean="0">
                <a:ea typeface="ＭＳ Ｐゴシック" charset="-128"/>
              </a:rPr>
              <a:t>The real threat arising from significant losses is political, not economic</a:t>
            </a:r>
            <a:endParaRPr lang="en-US" altLang="en-US" dirty="0">
              <a:ea typeface="ＭＳ Ｐゴシック" charset="-128"/>
            </a:endParaRPr>
          </a:p>
          <a:p>
            <a:r>
              <a:rPr lang="en-US" altLang="en-US" dirty="0" smtClean="0">
                <a:ea typeface="ＭＳ Ｐゴシック" charset="-128"/>
              </a:rPr>
              <a:t>Interest rate risk on both sides of the balance sheet</a:t>
            </a:r>
          </a:p>
          <a:p>
            <a:pPr lvl="1"/>
            <a:r>
              <a:rPr lang="en-US" altLang="en-US" dirty="0" smtClean="0">
                <a:ea typeface="ＭＳ Ｐゴシック" charset="-128"/>
              </a:rPr>
              <a:t>On the asset side, rising bonds would lower the value of its long term bonds</a:t>
            </a:r>
          </a:p>
          <a:p>
            <a:pPr lvl="1"/>
            <a:r>
              <a:rPr lang="en-US" altLang="en-US" dirty="0" smtClean="0">
                <a:ea typeface="ＭＳ Ｐゴシック" charset="-128"/>
              </a:rPr>
              <a:t>On the liabilities side, the Fed pays interest on excess reserves</a:t>
            </a:r>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
        <p:nvSpPr>
          <p:cNvPr id="3" name="Slide Number Placeholder 2"/>
          <p:cNvSpPr>
            <a:spLocks noGrp="1"/>
          </p:cNvSpPr>
          <p:nvPr>
            <p:ph type="sldNum" sz="quarter" idx="12"/>
          </p:nvPr>
        </p:nvSpPr>
        <p:spPr/>
        <p:txBody>
          <a:bodyPr/>
          <a:lstStyle/>
          <a:p>
            <a:r>
              <a:rPr lang="en-US" dirty="0" smtClean="0"/>
              <a:t>15-</a:t>
            </a:r>
            <a:fld id="{9C5BF9B0-2791-427F-8EC9-20B62A3C9DDF}" type="slidenum">
              <a:rPr lang="en-US" smtClean="0"/>
              <a:pPr/>
              <a:t>59</a:t>
            </a:fld>
            <a:endParaRPr lang="en-US" dirty="0" smtClean="0"/>
          </a:p>
          <a:p>
            <a:endParaRPr lang="en-US"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28600" y="76200"/>
            <a:ext cx="5562600" cy="11239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457200" y="228600"/>
            <a:ext cx="8229600" cy="1143000"/>
          </a:xfrm>
        </p:spPr>
        <p:txBody>
          <a:bodyPr/>
          <a:lstStyle/>
          <a:p>
            <a:pPr eaLnBrk="1" hangingPunct="1"/>
            <a:r>
              <a:rPr lang="en-US" altLang="en-US" dirty="0" smtClean="0">
                <a:ea typeface="ＭＳ Ｐゴシック" charset="-128"/>
              </a:rPr>
              <a:t>The Government’s Bank</a:t>
            </a:r>
          </a:p>
        </p:txBody>
      </p:sp>
      <p:sp>
        <p:nvSpPr>
          <p:cNvPr id="12292" name="Rectangle 3"/>
          <p:cNvSpPr>
            <a:spLocks noGrp="1" noChangeArrowheads="1"/>
          </p:cNvSpPr>
          <p:nvPr>
            <p:ph idx="1"/>
          </p:nvPr>
        </p:nvSpPr>
        <p:spPr/>
        <p:txBody>
          <a:bodyPr/>
          <a:lstStyle/>
          <a:p>
            <a:pPr eaLnBrk="1" hangingPunct="1"/>
            <a:r>
              <a:rPr lang="en-US" altLang="en-US" dirty="0" smtClean="0">
                <a:ea typeface="ＭＳ Ｐゴシック" charset="-128"/>
              </a:rPr>
              <a:t>The central bank can control the availability of money and credit in a country's economy.</a:t>
            </a:r>
          </a:p>
          <a:p>
            <a:pPr eaLnBrk="1" hangingPunct="1"/>
            <a:r>
              <a:rPr lang="en-US" altLang="en-US" dirty="0" smtClean="0">
                <a:ea typeface="ＭＳ Ｐゴシック" charset="-128"/>
              </a:rPr>
              <a:t>Most central banks go about this by adjusting short-term interest rates: </a:t>
            </a:r>
            <a:r>
              <a:rPr lang="en-US" altLang="en-US" dirty="0" smtClean="0">
                <a:solidFill>
                  <a:srgbClr val="FF0000"/>
                </a:solidFill>
                <a:ea typeface="ＭＳ Ｐゴシック" charset="-128"/>
              </a:rPr>
              <a:t>monetary policy</a:t>
            </a:r>
            <a:r>
              <a:rPr lang="en-US" altLang="en-US" dirty="0" smtClean="0">
                <a:ea typeface="ＭＳ Ｐゴシック" charset="-128"/>
              </a:rPr>
              <a:t>.</a:t>
            </a:r>
          </a:p>
          <a:p>
            <a:pPr lvl="1" eaLnBrk="1" hangingPunct="1"/>
            <a:r>
              <a:rPr lang="en-US" altLang="en-US" dirty="0" smtClean="0">
                <a:ea typeface="ＭＳ Ｐゴシック" charset="-128"/>
              </a:rPr>
              <a:t>They use it to stabilize economic growth and information.</a:t>
            </a:r>
          </a:p>
        </p:txBody>
      </p:sp>
      <p:sp>
        <p:nvSpPr>
          <p:cNvPr id="4" name="Slide Number Placeholder 3"/>
          <p:cNvSpPr>
            <a:spLocks noGrp="1"/>
          </p:cNvSpPr>
          <p:nvPr>
            <p:ph type="sldNum" sz="quarter" idx="12"/>
          </p:nvPr>
        </p:nvSpPr>
        <p:spPr/>
        <p:txBody>
          <a:bodyPr/>
          <a:lstStyle/>
          <a:p>
            <a:pPr>
              <a:defRPr/>
            </a:pPr>
            <a:r>
              <a:rPr lang="en-US"/>
              <a:t>15-</a:t>
            </a:r>
            <a:fld id="{B53A9BE5-E544-4CB7-B433-26A79B8BD572}" type="slidenum">
              <a:rPr lang="en-US"/>
              <a:pPr>
                <a:defRPr/>
              </a:pPr>
              <a:t>6</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pPr eaLnBrk="1" hangingPunct="1"/>
            <a:r>
              <a:rPr lang="en-US" altLang="en-US" smtClean="0">
                <a:ea typeface="ＭＳ Ｐゴシック" charset="-128"/>
              </a:rPr>
              <a:t>The Government’s Bank</a:t>
            </a:r>
          </a:p>
        </p:txBody>
      </p:sp>
      <p:sp>
        <p:nvSpPr>
          <p:cNvPr id="13316" name="Rectangle 3"/>
          <p:cNvSpPr>
            <a:spLocks noGrp="1" noChangeArrowheads="1"/>
          </p:cNvSpPr>
          <p:nvPr>
            <p:ph idx="1"/>
          </p:nvPr>
        </p:nvSpPr>
        <p:spPr>
          <a:xfrm>
            <a:off x="457200" y="1447800"/>
            <a:ext cx="8229600" cy="4572000"/>
          </a:xfrm>
        </p:spPr>
        <p:txBody>
          <a:bodyPr>
            <a:normAutofit/>
          </a:bodyPr>
          <a:lstStyle/>
          <a:p>
            <a:r>
              <a:rPr lang="en-US" altLang="en-US" dirty="0" smtClean="0">
                <a:ea typeface="ＭＳ Ｐゴシック" charset="-128"/>
              </a:rPr>
              <a:t>At its most basic level, printing money is a very profitable business.</a:t>
            </a:r>
          </a:p>
          <a:p>
            <a:pPr marL="914400" lvl="1" indent="-457200" eaLnBrk="1" hangingPunct="1"/>
            <a:r>
              <a:rPr lang="en-US" altLang="en-US" dirty="0" smtClean="0">
                <a:ea typeface="ＭＳ Ｐゴシック" charset="-128"/>
              </a:rPr>
              <a:t>A bill only costs a few cents to print.</a:t>
            </a:r>
          </a:p>
          <a:p>
            <a:r>
              <a:rPr lang="en-US" altLang="en-US" dirty="0" smtClean="0">
                <a:ea typeface="ＭＳ Ｐゴシック" charset="-128"/>
              </a:rPr>
              <a:t>Government officials also know that losing control of the printing presses means losing control of inflation.</a:t>
            </a:r>
          </a:p>
          <a:p>
            <a:pPr marL="914400" lvl="1" indent="-457200" eaLnBrk="1" hangingPunct="1"/>
            <a:r>
              <a:rPr lang="en-US" altLang="en-US" dirty="0" smtClean="0">
                <a:ea typeface="ＭＳ Ｐゴシック" charset="-128"/>
              </a:rPr>
              <a:t>A high rate of money growth creates a high inflation rate.</a:t>
            </a:r>
          </a:p>
        </p:txBody>
      </p:sp>
      <p:sp>
        <p:nvSpPr>
          <p:cNvPr id="4" name="Slide Number Placeholder 3"/>
          <p:cNvSpPr>
            <a:spLocks noGrp="1"/>
          </p:cNvSpPr>
          <p:nvPr>
            <p:ph type="sldNum" sz="quarter" idx="12"/>
          </p:nvPr>
        </p:nvSpPr>
        <p:spPr/>
        <p:txBody>
          <a:bodyPr/>
          <a:lstStyle/>
          <a:p>
            <a:pPr>
              <a:defRPr/>
            </a:pPr>
            <a:r>
              <a:rPr lang="en-US"/>
              <a:t>15-</a:t>
            </a:r>
            <a:fld id="{5F4DDBD6-9E27-41A3-8152-B1F505401D22}" type="slidenum">
              <a:rPr lang="en-US"/>
              <a:pPr>
                <a:defRPr/>
              </a:pPr>
              <a:t>7</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457200" y="1600200"/>
            <a:ext cx="8229600" cy="4525963"/>
          </a:xfrm>
        </p:spPr>
        <p:txBody>
          <a:bodyPr/>
          <a:lstStyle/>
          <a:p>
            <a:pPr eaLnBrk="1" hangingPunct="1"/>
            <a:r>
              <a:rPr lang="en-US" altLang="en-US" dirty="0" smtClean="0">
                <a:ea typeface="ＭＳ Ｐゴシック" charset="-128"/>
              </a:rPr>
              <a:t>Counterfeiting has been used as a weapon in wartime.</a:t>
            </a:r>
          </a:p>
          <a:p>
            <a:pPr lvl="1" eaLnBrk="1" hangingPunct="1"/>
            <a:r>
              <a:rPr lang="en-US" altLang="en-US" dirty="0" smtClean="0">
                <a:ea typeface="ＭＳ Ｐゴシック" charset="-128"/>
              </a:rPr>
              <a:t>The goal was to destabilize the enemy’s currency.</a:t>
            </a:r>
          </a:p>
          <a:p>
            <a:pPr eaLnBrk="1" hangingPunct="1"/>
            <a:r>
              <a:rPr lang="en-US" altLang="en-US" dirty="0" smtClean="0">
                <a:ea typeface="ＭＳ Ｐゴシック" charset="-128"/>
              </a:rPr>
              <a:t>Without a stable currency it is difficult for an economy to run efficiently.</a:t>
            </a:r>
          </a:p>
          <a:p>
            <a:pPr eaLnBrk="1" hangingPunct="1"/>
            <a:r>
              <a:rPr lang="en-US" altLang="en-US" dirty="0" smtClean="0">
                <a:ea typeface="ＭＳ Ｐゴシック" charset="-128"/>
              </a:rPr>
              <a:t>This is why preserving the value of a nation’s currency is one of the central bank’s most important responsibilities.</a:t>
            </a:r>
          </a:p>
        </p:txBody>
      </p:sp>
      <p:sp>
        <p:nvSpPr>
          <p:cNvPr id="4" name="Slide Number Placeholder 3"/>
          <p:cNvSpPr>
            <a:spLocks noGrp="1"/>
          </p:cNvSpPr>
          <p:nvPr>
            <p:ph type="sldNum" sz="quarter" idx="12"/>
          </p:nvPr>
        </p:nvSpPr>
        <p:spPr/>
        <p:txBody>
          <a:bodyPr/>
          <a:lstStyle/>
          <a:p>
            <a:pPr>
              <a:defRPr/>
            </a:pPr>
            <a:r>
              <a:rPr lang="en-US"/>
              <a:t>15-</a:t>
            </a:r>
            <a:fld id="{BA524CBB-AA95-4B6E-A7C3-AFD75EDDB51E}" type="slidenum">
              <a:rPr lang="en-US"/>
              <a:pPr>
                <a:defRPr/>
              </a:pPr>
              <a:t>8</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52400" y="152400"/>
            <a:ext cx="4133850" cy="124777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p:txBody>
          <a:bodyPr/>
          <a:lstStyle/>
          <a:p>
            <a:pPr eaLnBrk="1" hangingPunct="1"/>
            <a:r>
              <a:rPr lang="en-US" altLang="en-US" dirty="0" smtClean="0">
                <a:ea typeface="ＭＳ Ｐゴシック" charset="-128"/>
              </a:rPr>
              <a:t>The Banker’s Bank</a:t>
            </a:r>
          </a:p>
        </p:txBody>
      </p:sp>
      <p:sp>
        <p:nvSpPr>
          <p:cNvPr id="17412" name="Rectangle 3"/>
          <p:cNvSpPr>
            <a:spLocks noGrp="1" noChangeArrowheads="1"/>
          </p:cNvSpPr>
          <p:nvPr>
            <p:ph idx="1"/>
          </p:nvPr>
        </p:nvSpPr>
        <p:spPr>
          <a:xfrm>
            <a:off x="457200" y="1447800"/>
            <a:ext cx="8229600" cy="4495800"/>
          </a:xfrm>
        </p:spPr>
        <p:txBody>
          <a:bodyPr>
            <a:normAutofit lnSpcReduction="10000"/>
          </a:bodyPr>
          <a:lstStyle/>
          <a:p>
            <a:pPr marL="533400" indent="-533400" eaLnBrk="1" hangingPunct="1"/>
            <a:r>
              <a:rPr lang="en-US" altLang="en-US" dirty="0" smtClean="0">
                <a:ea typeface="ＭＳ Ｐゴシック" charset="-128"/>
              </a:rPr>
              <a:t>As the banker’s bank, the central bank took on key roles it plays today:</a:t>
            </a:r>
          </a:p>
          <a:p>
            <a:pPr marL="914400" lvl="1" indent="-457200" eaLnBrk="1" hangingPunct="1">
              <a:buFontTx/>
              <a:buAutoNum type="arabicPeriod"/>
            </a:pPr>
            <a:r>
              <a:rPr lang="en-US" altLang="en-US" dirty="0" smtClean="0">
                <a:ea typeface="ＭＳ Ｐゴシック" charset="-128"/>
              </a:rPr>
              <a:t>To provide loans during times of financial stress,</a:t>
            </a:r>
          </a:p>
          <a:p>
            <a:pPr marL="914400" lvl="1" indent="-457200" eaLnBrk="1" hangingPunct="1">
              <a:buFontTx/>
              <a:buAutoNum type="arabicPeriod"/>
            </a:pPr>
            <a:r>
              <a:rPr lang="en-US" altLang="en-US" dirty="0" smtClean="0">
                <a:ea typeface="ＭＳ Ｐゴシック" charset="-128"/>
              </a:rPr>
              <a:t>To manage the payments system, and</a:t>
            </a:r>
          </a:p>
          <a:p>
            <a:pPr marL="914400" lvl="1" indent="-457200" eaLnBrk="1" hangingPunct="1">
              <a:buFontTx/>
              <a:buAutoNum type="arabicPeriod"/>
            </a:pPr>
            <a:r>
              <a:rPr lang="en-US" altLang="en-US" dirty="0" smtClean="0">
                <a:ea typeface="ＭＳ Ｐゴシック" charset="-128"/>
              </a:rPr>
              <a:t>To oversee commercial banks and the financial system.</a:t>
            </a:r>
          </a:p>
          <a:p>
            <a:pPr marL="533400" indent="-533400" eaLnBrk="1" hangingPunct="1"/>
            <a:r>
              <a:rPr lang="en-US" altLang="en-US" dirty="0" smtClean="0">
                <a:ea typeface="ＭＳ Ｐゴシック" charset="-128"/>
              </a:rPr>
              <a:t>The ability to create money means that the central bank can make loans even when no one else can.</a:t>
            </a:r>
          </a:p>
        </p:txBody>
      </p:sp>
      <p:sp>
        <p:nvSpPr>
          <p:cNvPr id="4" name="Slide Number Placeholder 3"/>
          <p:cNvSpPr>
            <a:spLocks noGrp="1"/>
          </p:cNvSpPr>
          <p:nvPr>
            <p:ph type="sldNum" sz="quarter" idx="12"/>
          </p:nvPr>
        </p:nvSpPr>
        <p:spPr/>
        <p:txBody>
          <a:bodyPr/>
          <a:lstStyle/>
          <a:p>
            <a:pPr>
              <a:defRPr/>
            </a:pPr>
            <a:r>
              <a:rPr lang="en-US"/>
              <a:t>15-</a:t>
            </a:r>
            <a:fld id="{DADAF134-8073-4843-9F33-2BFE9DC9836B}" type="slidenum">
              <a:rPr lang="en-US"/>
              <a:pPr>
                <a:defRPr/>
              </a:pPr>
              <a:t>9</a:t>
            </a:fld>
            <a:endParaRPr lang="en-US"/>
          </a:p>
        </p:txBody>
      </p:sp>
      <p:sp>
        <p:nvSpPr>
          <p:cNvPr id="2" name="Footer Placeholder 1"/>
          <p:cNvSpPr>
            <a:spLocks noGrp="1"/>
          </p:cNvSpPr>
          <p:nvPr>
            <p:ph type="ftr" sz="quarter" idx="11"/>
          </p:nvPr>
        </p:nvSpPr>
        <p:spPr/>
        <p:txBody>
          <a:bodyPr/>
          <a:lstStyle/>
          <a:p>
            <a:r>
              <a:rPr lang="en-US" smtClean="0"/>
              <a:t>© 2017 McGraw-Hill Education. All Rights Reserved. </a:t>
            </a:r>
            <a:endParaRPr lang="en-US"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2"/>
  <p:tag name="MMPROD_UIDATA" val="&lt;database version=&quot;7.0&quot;&gt;&lt;object type=&quot;1&quot; unique_id=&quot;10001&quot;&gt;&lt;object type=&quot;8&quot; unique_id=&quot;11086&quot;&gt;&lt;/object&gt;&lt;object type=&quot;2&quot; unique_id=&quot;11087&quot;&gt;&lt;object type=&quot;3&quot; unique_id=&quot;11088&quot;&gt;&lt;property id=&quot;20148&quot; value=&quot;5&quot;/&gt;&lt;property id=&quot;20300&quot; value=&quot;Slide 1 - &amp;quot;&amp;#x0D;&amp;#x0A;Chapter Fifteen&amp;#x0D;&amp;#x0A;&amp;quot;&quot;/&gt;&lt;property id=&quot;20307&quot; value=&quot;273&quot;/&gt;&lt;/object&gt;&lt;object type=&quot;3&quot; unique_id=&quot;11089&quot;&gt;&lt;property id=&quot;20148&quot; value=&quot;5&quot;/&gt;&lt;property id=&quot;20300&quot; value=&quot;Slide 2 - &amp;quot;Introduction&amp;quot;&quot;/&gt;&lt;property id=&quot;20307&quot; value=&quot;298&quot;/&gt;&lt;/object&gt;&lt;object type=&quot;3&quot; unique_id=&quot;11090&quot;&gt;&lt;property id=&quot;20148&quot; value=&quot;5&quot;/&gt;&lt;property id=&quot;20300&quot; value=&quot;Slide 3 - &amp;quot;Introduction&amp;quot;&quot;/&gt;&lt;property id=&quot;20307&quot; value=&quot;299&quot;/&gt;&lt;/object&gt;&lt;object type=&quot;3&quot; unique_id=&quot;11091&quot;&gt;&lt;property id=&quot;20148&quot; value=&quot;5&quot;/&gt;&lt;property id=&quot;20300&quot; value=&quot;Slide 4 - &amp;quot;Introduction&amp;quot;&quot;/&gt;&lt;property id=&quot;20307&quot; value=&quot;276&quot;/&gt;&lt;/object&gt;&lt;object type=&quot;3&quot; unique_id=&quot;11092&quot;&gt;&lt;property id=&quot;20148&quot; value=&quot;5&quot;/&gt;&lt;property id=&quot;20300&quot; value=&quot;Slide 5 - &amp;quot;Introduction&amp;quot;&quot;/&gt;&lt;property id=&quot;20307&quot; value=&quot;309&quot;/&gt;&lt;/object&gt;&lt;object type=&quot;3&quot; unique_id=&quot;11093&quot;&gt;&lt;property id=&quot;20148&quot; value=&quot;5&quot;/&gt;&lt;property id=&quot;20300&quot; value=&quot;Slide 6 - &amp;quot;The Basics: How Central Banks Originated and Their Role Today&amp;quot;&quot;/&gt;&lt;property id=&quot;20307&quot; value=&quot;277&quot;/&gt;&lt;/object&gt;&lt;object type=&quot;3&quot; unique_id=&quot;11094&quot;&gt;&lt;property id=&quot;20148&quot; value=&quot;5&quot;/&gt;&lt;property id=&quot;20300&quot; value=&quot;Slide 7 - &amp;quot;The Government’s Bank&amp;quot;&quot;/&gt;&lt;property id=&quot;20307&quot; value=&quot;278&quot;/&gt;&lt;/object&gt;&lt;object type=&quot;3&quot; unique_id=&quot;11095&quot;&gt;&lt;property id=&quot;20148&quot; value=&quot;5&quot;/&gt;&lt;property id=&quot;20300&quot; value=&quot;Slide 8 - &amp;quot;The Government’s Bank&amp;quot;&quot;/&gt;&lt;property id=&quot;20307&quot; value=&quot;310&quot;/&gt;&lt;/object&gt;&lt;object type=&quot;3&quot; unique_id=&quot;11096&quot;&gt;&lt;property id=&quot;20148&quot; value=&quot;5&quot;/&gt;&lt;property id=&quot;20300&quot; value=&quot;Slide 9 - &amp;quot;The Government’s Bank&amp;quot;&quot;/&gt;&lt;property id=&quot;20307&quot; value=&quot;311&quot;/&gt;&lt;/object&gt;&lt;object type=&quot;3&quot; unique_id=&quot;11097&quot;&gt;&lt;property id=&quot;20148&quot; value=&quot;5&quot;/&gt;&lt;property id=&quot;20300&quot; value=&quot;Slide 10 - &amp;quot;The Government’s Bank&amp;quot;&quot;/&gt;&lt;property id=&quot;20307&quot; value=&quot;312&quot;/&gt;&lt;/object&gt;&lt;object type=&quot;3&quot; unique_id=&quot;11098&quot;&gt;&lt;property id=&quot;20148&quot; value=&quot;5&quot;/&gt;&lt;property id=&quot;20300&quot; value=&quot;Slide 11 - &amp;quot;The Government’s Bank&amp;quot;&quot;/&gt;&lt;property id=&quot;20307&quot; value=&quot;313&quot;/&gt;&lt;/object&gt;&lt;object type=&quot;3&quot; unique_id=&quot;11099&quot;&gt;&lt;property id=&quot;20148&quot; value=&quot;5&quot;/&gt;&lt;property id=&quot;20300&quot; value=&quot;Slide 12 - &amp;quot;The Government’s Bank&amp;quot;&quot;/&gt;&lt;property id=&quot;20307&quot; value=&quot;314&quot;/&gt;&lt;/object&gt;&lt;object type=&quot;3&quot; unique_id=&quot;11100&quot;&gt;&lt;property id=&quot;20148&quot; value=&quot;5&quot;/&gt;&lt;property id=&quot;20300&quot; value=&quot;Slide 13&quot;/&gt;&lt;property id=&quot;20307&quot; value=&quot;300&quot;/&gt;&lt;/object&gt;&lt;object type=&quot;3&quot; unique_id=&quot;11101&quot;&gt;&lt;property id=&quot;20148&quot; value=&quot;5&quot;/&gt;&lt;property id=&quot;20300&quot; value=&quot;Slide 14 - &amp;quot;The Banker’s Bank&amp;quot;&quot;/&gt;&lt;property id=&quot;20307&quot; value=&quot;279&quot;/&gt;&lt;/object&gt;&lt;object type=&quot;3&quot; unique_id=&quot;11102&quot;&gt;&lt;property id=&quot;20148&quot; value=&quot;5&quot;/&gt;&lt;property id=&quot;20300&quot; value=&quot;Slide 15 - &amp;quot;The Banker’s Bank&amp;quot;&quot;/&gt;&lt;property id=&quot;20307&quot; value=&quot;315&quot;/&gt;&lt;/object&gt;&lt;object type=&quot;3&quot; unique_id=&quot;11103&quot;&gt;&lt;property id=&quot;20148&quot; value=&quot;5&quot;/&gt;&lt;property id=&quot;20300&quot; value=&quot;Slide 16 - &amp;quot;The Banker’s Bank&amp;quot;&quot;/&gt;&lt;property id=&quot;20307&quot; value=&quot;316&quot;/&gt;&lt;/object&gt;&lt;object type=&quot;3&quot; unique_id=&quot;11104&quot;&gt;&lt;property id=&quot;20148&quot; value=&quot;5&quot;/&gt;&lt;property id=&quot;20300&quot; value=&quot;Slide 17 - &amp;quot;The Banker’s Bank&amp;quot;&quot;/&gt;&lt;property id=&quot;20307&quot; value=&quot;317&quot;/&gt;&lt;/object&gt;&lt;object type=&quot;3&quot; unique_id=&quot;11105&quot;&gt;&lt;property id=&quot;20148&quot; value=&quot;5&quot;/&gt;&lt;property id=&quot;20300&quot; value=&quot;Slide 18 - &amp;quot;The Banker’s Bank&amp;quot;&quot;/&gt;&lt;property id=&quot;20307&quot; value=&quot;318&quot;/&gt;&lt;/object&gt;&lt;object type=&quot;3&quot; unique_id=&quot;11106&quot;&gt;&lt;property id=&quot;20148&quot; value=&quot;5&quot;/&gt;&lt;property id=&quot;20300&quot; value=&quot;Slide 19 - &amp;quot;The Banker’s Bank&amp;quot;&quot;/&gt;&lt;property id=&quot;20307&quot; value=&quot;319&quot;/&gt;&lt;/object&gt;&lt;object type=&quot;3&quot; unique_id=&quot;11107&quot;&gt;&lt;property id=&quot;20148&quot; value=&quot;5&quot;/&gt;&lt;property id=&quot;20300&quot; value=&quot;Slide 20 - &amp;quot;The Banker’s Bank&amp;quot;&quot;/&gt;&lt;property id=&quot;20307&quot; value=&quot;320&quot;/&gt;&lt;/object&gt;&lt;object type=&quot;3&quot; unique_id=&quot;11108&quot;&gt;&lt;property id=&quot;20148&quot; value=&quot;5&quot;/&gt;&lt;property id=&quot;20300&quot; value=&quot;Slide 21 - &amp;quot;The Functions of a Modern Central Bank&amp;quot;&quot;/&gt;&lt;property id=&quot;20307&quot; value=&quot;301&quot;/&gt;&lt;/object&gt;&lt;object type=&quot;3&quot; unique_id=&quot;11109&quot;&gt;&lt;property id=&quot;20148&quot; value=&quot;5&quot;/&gt;&lt;property id=&quot;20300&quot; value=&quot;Slide 22 - &amp;quot;Stability: The Primary Objective of All Central Banks&amp;quot;&quot;/&gt;&lt;property id=&quot;20307&quot; value=&quot;280&quot;/&gt;&lt;/object&gt;&lt;object type=&quot;3&quot; unique_id=&quot;11110&quot;&gt;&lt;property id=&quot;20148&quot; value=&quot;5&quot;/&gt;&lt;property id=&quot;20300&quot; value=&quot;Slide 23 - &amp;quot;Stability: The Primary Objective of All Central Banks&amp;quot;&quot;/&gt;&lt;property id=&quot;20307&quot; value=&quot;281&quot;/&gt;&lt;/object&gt;&lt;object type=&quot;3&quot; unique_id=&quot;11111&quot;&gt;&lt;property id=&quot;20148&quot; value=&quot;5&quot;/&gt;&lt;property id=&quot;20300&quot; value=&quot;Slide 24 - &amp;quot;Stability: The Primary Objective of All Central Banks&amp;quot;&quot;/&gt;&lt;property id=&quot;20307&quot; value=&quot;321&quot;/&gt;&lt;/object&gt;&lt;object type=&quot;3&quot; unique_id=&quot;11112&quot;&gt;&lt;property id=&quot;20148&quot; value=&quot;5&quot;/&gt;&lt;property id=&quot;20300&quot; value=&quot;Slide 25 - &amp;quot;Stability: The Primary Objective of All Central Banks&amp;quot;&quot;/&gt;&lt;property id=&quot;20307&quot; value=&quot;322&quot;/&gt;&lt;/object&gt;&lt;object type=&quot;3&quot; unique_id=&quot;11113&quot;&gt;&lt;property id=&quot;20148&quot; value=&quot;5&quot;/&gt;&lt;property id=&quot;20300&quot; value=&quot;Slide 26 - &amp;quot;Low, Stable Inflation&amp;quot;&quot;/&gt;&lt;property id=&quot;20307&quot; value=&quot;323&quot;/&gt;&lt;/object&gt;&lt;object type=&quot;3&quot; unique_id=&quot;11114&quot;&gt;&lt;property id=&quot;20148&quot; value=&quot;5&quot;/&gt;&lt;property id=&quot;20300&quot; value=&quot;Slide 27 - &amp;quot;Low, Stable Inflation&amp;quot;&quot;/&gt;&lt;property id=&quot;20307&quot; value=&quot;324&quot;/&gt;&lt;/object&gt;&lt;object type=&quot;3&quot; unique_id=&quot;11115&quot;&gt;&lt;property id=&quot;20148&quot; value=&quot;5&quot;/&gt;&lt;property id=&quot;20300&quot; value=&quot;Slide 28 - &amp;quot;Low, Stable Inflation&amp;quot;&quot;/&gt;&lt;property id=&quot;20307&quot; value=&quot;325&quot;/&gt;&lt;/object&gt;&lt;object type=&quot;3&quot; unique_id=&quot;11116&quot;&gt;&lt;property id=&quot;20148&quot; value=&quot;5&quot;/&gt;&lt;property id=&quot;20300&quot; value=&quot;Slide 29 - &amp;quot;Low, Stable Inflation&amp;quot;&quot;/&gt;&lt;property id=&quot;20307&quot; value=&quot;326&quot;/&gt;&lt;/object&gt;&lt;object type=&quot;3&quot; unique_id=&quot;11117&quot;&gt;&lt;property id=&quot;20148&quot; value=&quot;5&quot;/&gt;&lt;property id=&quot;20300&quot; value=&quot;Slide 30 - &amp;quot;Low, Stable Inflation&amp;quot;&quot;/&gt;&lt;property id=&quot;20307&quot; value=&quot;327&quot;/&gt;&lt;/object&gt;&lt;object type=&quot;3&quot; unique_id=&quot;11118&quot;&gt;&lt;property id=&quot;20148&quot; value=&quot;5&quot;/&gt;&lt;property id=&quot;20300&quot; value=&quot;Slide 31&quot;/&gt;&lt;property id=&quot;20307&quot; value=&quot;302&quot;/&gt;&lt;/object&gt;&lt;object type=&quot;3&quot; unique_id=&quot;11119&quot;&gt;&lt;property id=&quot;20148&quot; value=&quot;5&quot;/&gt;&lt;property id=&quot;20300&quot; value=&quot;Slide 32 - &amp;quot;High &amp;amp; Stable Real Growth&amp;quot;&quot;/&gt;&lt;property id=&quot;20307&quot; value=&quot;282&quot;/&gt;&lt;/object&gt;&lt;object type=&quot;3&quot; unique_id=&quot;11120&quot;&gt;&lt;property id=&quot;20148&quot; value=&quot;5&quot;/&gt;&lt;property id=&quot;20300&quot; value=&quot;Slide 33 - &amp;quot;High &amp;amp; Stable Real Growth&amp;quot;&quot;/&gt;&lt;property id=&quot;20307&quot; value=&quot;284&quot;/&gt;&lt;/object&gt;&lt;object type=&quot;3&quot; unique_id=&quot;11121&quot;&gt;&lt;property id=&quot;20148&quot; value=&quot;5&quot;/&gt;&lt;property id=&quot;20300&quot; value=&quot;Slide 34 - &amp;quot;High &amp;amp; Stable Real Growth&amp;quot;&quot;/&gt;&lt;property id=&quot;20307&quot; value=&quot;328&quot;/&gt;&lt;/object&gt;&lt;object type=&quot;3&quot; unique_id=&quot;11122&quot;&gt;&lt;property id=&quot;20148&quot; value=&quot;5&quot;/&gt;&lt;property id=&quot;20300&quot; value=&quot;Slide 35 - &amp;quot;High &amp;amp; Stable Real Growth&amp;quot;&quot;/&gt;&lt;property id=&quot;20307&quot; value=&quot;329&quot;/&gt;&lt;/object&gt;&lt;object type=&quot;3&quot; unique_id=&quot;11123&quot;&gt;&lt;property id=&quot;20148&quot; value=&quot;5&quot;/&gt;&lt;property id=&quot;20300&quot; value=&quot;Slide 36 - &amp;quot;Financial System Stability&amp;quot;&quot;/&gt;&lt;property id=&quot;20307&quot; value=&quot;285&quot;/&gt;&lt;/object&gt;&lt;object type=&quot;3&quot; unique_id=&quot;11124&quot;&gt;&lt;property id=&quot;20148&quot; value=&quot;5&quot;/&gt;&lt;property id=&quot;20300&quot; value=&quot;Slide 37 - &amp;quot;Financial System Stability&amp;quot;&quot;/&gt;&lt;property id=&quot;20307&quot; value=&quot;330&quot;/&gt;&lt;/object&gt;&lt;object type=&quot;3&quot; unique_id=&quot;11125&quot;&gt;&lt;property id=&quot;20148&quot; value=&quot;5&quot;/&gt;&lt;property id=&quot;20300&quot; value=&quot;Slide 38 - &amp;quot;Interest-Rate an Exchange-Rate Stability&amp;quot;&quot;/&gt;&lt;property id=&quot;20307&quot; value=&quot;304&quot;/&gt;&lt;/object&gt;&lt;object type=&quot;3&quot; unique_id=&quot;11126&quot;&gt;&lt;property id=&quot;20148&quot; value=&quot;5&quot;/&gt;&lt;property id=&quot;20300&quot; value=&quot;Slide 39 - &amp;quot;Interest-Rate an Exchange-Rate Stability&amp;quot;&quot;/&gt;&lt;property id=&quot;20307&quot; value=&quot;331&quot;/&gt;&lt;/object&gt;&lt;object type=&quot;3&quot; unique_id=&quot;11127&quot;&gt;&lt;property id=&quot;20148&quot; value=&quot;5&quot;/&gt;&lt;property id=&quot;20300&quot; value=&quot;Slide 40 - &amp;quot;Interest-Rate an Exchange-Rate Stability&amp;quot;&quot;/&gt;&lt;property id=&quot;20307&quot; value=&quot;332&quot;/&gt;&lt;/object&gt;&lt;object type=&quot;3&quot; unique_id=&quot;11128&quot;&gt;&lt;property id=&quot;20148&quot; value=&quot;5&quot;/&gt;&lt;property id=&quot;20300&quot; value=&quot;Slide 41 - &amp;quot;Central Bank Objectives:&amp;#x0D;&amp;#x0A;Summary&amp;quot;&quot;/&gt;&lt;property id=&quot;20307&quot; value=&quot;303&quot;/&gt;&lt;/object&gt;&lt;object type=&quot;3&quot; unique_id=&quot;11129&quot;&gt;&lt;property id=&quot;20148&quot; value=&quot;5&quot;/&gt;&lt;property id=&quot;20300&quot; value=&quot;Slide 42&quot;/&gt;&lt;property id=&quot;20307&quot; value=&quot;305&quot;/&gt;&lt;/object&gt;&lt;object type=&quot;3&quot; unique_id=&quot;11130&quot;&gt;&lt;property id=&quot;20148&quot; value=&quot;5&quot;/&gt;&lt;property id=&quot;20300&quot; value=&quot;Slide 43&quot;/&gt;&lt;property id=&quot;20307&quot; value=&quot;333&quot;/&gt;&lt;/object&gt;&lt;object type=&quot;3&quot; unique_id=&quot;11131&quot;&gt;&lt;property id=&quot;20148&quot; value=&quot;5&quot;/&gt;&lt;property id=&quot;20300&quot; value=&quot;Slide 44&quot;/&gt;&lt;property id=&quot;20307&quot; value=&quot;334&quot;/&gt;&lt;/object&gt;&lt;object type=&quot;3&quot; unique_id=&quot;11132&quot;&gt;&lt;property id=&quot;20148&quot; value=&quot;5&quot;/&gt;&lt;property id=&quot;20300&quot; value=&quot;Slide 45 - &amp;quot;Meeting the Challenge: Creating a Successful Central Bank&amp;quot;&quot;/&gt;&lt;property id=&quot;20307&quot; value=&quot;288&quot;/&gt;&lt;/object&gt;&lt;object type=&quot;3&quot; unique_id=&quot;11133&quot;&gt;&lt;property id=&quot;20148&quot; value=&quot;5&quot;/&gt;&lt;property id=&quot;20300&quot; value=&quot;Slide 46 - &amp;quot;Meeting the Challenge: Creating a Successful Central Bank&amp;quot;&quot;/&gt;&lt;property id=&quot;20307&quot; value=&quot;335&quot;/&gt;&lt;/object&gt;&lt;object type=&quot;3&quot; unique_id=&quot;11134&quot;&gt;&lt;property id=&quot;20148&quot; value=&quot;5&quot;/&gt;&lt;property id=&quot;20300&quot; value=&quot;Slide 47 - &amp;quot;Meeting the Challenge: Creating a Successful Central Bank&amp;quot;&quot;/&gt;&lt;property id=&quot;20307&quot; value=&quot;336&quot;/&gt;&lt;/object&gt;&lt;object type=&quot;3&quot; unique_id=&quot;11135&quot;&gt;&lt;property id=&quot;20148&quot; value=&quot;5&quot;/&gt;&lt;property id=&quot;20300&quot; value=&quot;Slide 48 - &amp;quot;The Need for Independence&amp;quot;&quot;/&gt;&lt;property id=&quot;20307&quot; value=&quot;289&quot;/&gt;&lt;/object&gt;&lt;object type=&quot;3&quot; unique_id=&quot;11136&quot;&gt;&lt;property id=&quot;20148&quot; value=&quot;5&quot;/&gt;&lt;property id=&quot;20300&quot; value=&quot;Slide 49 - &amp;quot;The Need for Independence&amp;quot;&quot;/&gt;&lt;property id=&quot;20307&quot; value=&quot;337&quot;/&gt;&lt;/object&gt;&lt;object type=&quot;3&quot; unique_id=&quot;11137&quot;&gt;&lt;property id=&quot;20148&quot; value=&quot;5&quot;/&gt;&lt;property id=&quot;20300&quot; value=&quot;Slide 50 - &amp;quot;The Need for Independence&amp;quot;&quot;/&gt;&lt;property id=&quot;20307&quot; value=&quot;338&quot;/&gt;&lt;/object&gt;&lt;object type=&quot;3&quot; unique_id=&quot;11138&quot;&gt;&lt;property id=&quot;20148&quot; value=&quot;5&quot;/&gt;&lt;property id=&quot;20300&quot; value=&quot;Slide 51 - &amp;quot;The Need for Independence&amp;quot;&quot;/&gt;&lt;property id=&quot;20307&quot; value=&quot;339&quot;/&gt;&lt;/object&gt;&lt;object type=&quot;3&quot; unique_id=&quot;11139&quot;&gt;&lt;property id=&quot;20148&quot; value=&quot;5&quot;/&gt;&lt;property id=&quot;20300&quot; value=&quot;Slide 52&quot;/&gt;&lt;property id=&quot;20307&quot; value=&quot;307&quot;/&gt;&lt;/object&gt;&lt;object type=&quot;3&quot; unique_id=&quot;11140&quot;&gt;&lt;property id=&quot;20148&quot; value=&quot;5&quot;/&gt;&lt;property id=&quot;20300&quot; value=&quot;Slide 53 - &amp;quot;Decision Making by Committee&amp;quot;&quot;/&gt;&lt;property id=&quot;20307&quot; value=&quot;291&quot;/&gt;&lt;/object&gt;&lt;object type=&quot;3&quot; unique_id=&quot;11141&quot;&gt;&lt;property id=&quot;20148&quot; value=&quot;5&quot;/&gt;&lt;property id=&quot;20300&quot; value=&quot;Slide 54 - &amp;quot;Decision Making by Committee&amp;quot;&quot;/&gt;&lt;property id=&quot;20307&quot; value=&quot;340&quot;/&gt;&lt;/object&gt;&lt;object type=&quot;3&quot; unique_id=&quot;11142&quot;&gt;&lt;property id=&quot;20148&quot; value=&quot;5&quot;/&gt;&lt;property id=&quot;20300&quot; value=&quot;Slide 55 - &amp;quot;The Need for Accountability and Transparency&amp;quot;&quot;/&gt;&lt;property id=&quot;20307&quot; value=&quot;292&quot;/&gt;&lt;/object&gt;&lt;object type=&quot;3&quot; unique_id=&quot;11143&quot;&gt;&lt;property id=&quot;20148&quot; value=&quot;5&quot;/&gt;&lt;property id=&quot;20300&quot; value=&quot;Slide 56 - &amp;quot;The Need for Accountability and Transparency&amp;quot;&quot;/&gt;&lt;property id=&quot;20307&quot; value=&quot;341&quot;/&gt;&lt;/object&gt;&lt;object type=&quot;3&quot; unique_id=&quot;11144&quot;&gt;&lt;property id=&quot;20148&quot; value=&quot;5&quot;/&gt;&lt;property id=&quot;20300&quot; value=&quot;Slide 57 - &amp;quot;The Need for Accountability and Transparency&amp;quot;&quot;/&gt;&lt;property id=&quot;20307&quot; value=&quot;342&quot;/&gt;&lt;/object&gt;&lt;object type=&quot;3&quot; unique_id=&quot;11145&quot;&gt;&lt;property id=&quot;20148&quot; value=&quot;5&quot;/&gt;&lt;property id=&quot;20300&quot; value=&quot;Slide 58 - &amp;quot;The Need for Accountability and Transparency&amp;quot;&quot;/&gt;&lt;property id=&quot;20307&quot; value=&quot;343&quot;/&gt;&lt;/object&gt;&lt;object type=&quot;3&quot; unique_id=&quot;11146&quot;&gt;&lt;property id=&quot;20148&quot; value=&quot;5&quot;/&gt;&lt;property id=&quot;20300&quot; value=&quot;Slide 59 - &amp;quot;The Policy Framework, Policy Trade-offs, and Credibility&amp;quot;&quot;/&gt;&lt;property id=&quot;20307&quot; value=&quot;293&quot;/&gt;&lt;/object&gt;&lt;object type=&quot;3&quot; unique_id=&quot;11147&quot;&gt;&lt;property id=&quot;20148&quot; value=&quot;5&quot;/&gt;&lt;property id=&quot;20300&quot; value=&quot;Slide 60 - &amp;quot;The Policy Framework, Policy Trade-offs, and Credibility&amp;quot;&quot;/&gt;&lt;property id=&quot;20307&quot; value=&quot;344&quot;/&gt;&lt;/object&gt;&lt;object type=&quot;3&quot; unique_id=&quot;11148&quot;&gt;&lt;property id=&quot;20148&quot; value=&quot;5&quot;/&gt;&lt;property id=&quot;20300&quot; value=&quot;Slide 61 - &amp;quot;The Policy Framework, Policy Trade-offs, and Credibility&amp;quot;&quot;/&gt;&lt;property id=&quot;20307&quot; value=&quot;345&quot;/&gt;&lt;/object&gt;&lt;object type=&quot;3&quot; unique_id=&quot;11149&quot;&gt;&lt;property id=&quot;20148&quot; value=&quot;5&quot;/&gt;&lt;property id=&quot;20300&quot; value=&quot;Slide 62 - &amp;quot;The Policy Framework, Policy Trade-offs, and Credibility&amp;quot;&quot;/&gt;&lt;property id=&quot;20307&quot; value=&quot;346&quot;/&gt;&lt;/object&gt;&lt;object type=&quot;3&quot; unique_id=&quot;11150&quot;&gt;&lt;property id=&quot;20148&quot; value=&quot;5&quot;/&gt;&lt;property id=&quot;20300&quot; value=&quot;Slide 63 - &amp;quot;The Policy Framework, Policy Trade-offs, and Credibility&amp;quot;&quot;/&gt;&lt;property id=&quot;20307&quot; value=&quot;347&quot;/&gt;&lt;/object&gt;&lt;object type=&quot;3&quot; unique_id=&quot;11151&quot;&gt;&lt;property id=&quot;20148&quot; value=&quot;5&quot;/&gt;&lt;property id=&quot;20300&quot; value=&quot;Slide 64 - &amp;quot;Central Bank Design:&amp;#x0D;&amp;#x0A;Summary&amp;quot;&quot;/&gt;&lt;property id=&quot;20307&quot; value=&quot;308&quot;/&gt;&lt;/object&gt;&lt;object type=&quot;3&quot; unique_id=&quot;11152&quot;&gt;&lt;property id=&quot;20148&quot; value=&quot;5&quot;/&gt;&lt;property id=&quot;20300&quot; value=&quot;Slide 65 - &amp;quot;Fitting Everything Together: Central Banks and Fiscal Policy&amp;quot;&quot;/&gt;&lt;property id=&quot;20307&quot; value=&quot;295&quot;/&gt;&lt;/object&gt;&lt;object type=&quot;3&quot; unique_id=&quot;11153&quot;&gt;&lt;property id=&quot;20148&quot; value=&quot;5&quot;/&gt;&lt;property id=&quot;20300&quot; value=&quot;Slide 66 - &amp;quot;Fitting Everything Together: Central Banks and Fiscal Policy&amp;quot;&quot;/&gt;&lt;property id=&quot;20307&quot; value=&quot;296&quot;/&gt;&lt;/object&gt;&lt;object type=&quot;3&quot; unique_id=&quot;11154&quot;&gt;&lt;property id=&quot;20148&quot; value=&quot;5&quot;/&gt;&lt;property id=&quot;20300&quot; value=&quot;Slide 67 - &amp;quot;Fitting Everything Together: Central Banks and Fiscal Policy&amp;quot;&quot;/&gt;&lt;property id=&quot;20307&quot; value=&quot;348&quot;/&gt;&lt;/object&gt;&lt;object type=&quot;3&quot; unique_id=&quot;11155&quot;&gt;&lt;property id=&quot;20148&quot; value=&quot;5&quot;/&gt;&lt;property id=&quot;20300&quot; value=&quot;Slide 68 - &amp;quot;Fitting Everything Together: Central Banks and Fiscal Policy&amp;quot;&quot;/&gt;&lt;property id=&quot;20307&quot; value=&quot;349&quot;/&gt;&lt;/object&gt;&lt;object type=&quot;3&quot; unique_id=&quot;11156&quot;&gt;&lt;property id=&quot;20148&quot; value=&quot;5&quot;/&gt;&lt;property id=&quot;20300&quot; value=&quot;Slide 69 - &amp;quot;Fitting Everything Together: Central Banks and Fiscal Policy&amp;quot;&quot;/&gt;&lt;property id=&quot;20307&quot; value=&quot;297&quot;/&gt;&lt;/object&gt;&lt;object type=&quot;3&quot; unique_id=&quot;11157&quot;&gt;&lt;property id=&quot;20148&quot; value=&quot;5&quot;/&gt;&lt;property id=&quot;20300&quot; value=&quot;Slide 70 - &amp;quot;Fitting Everything Together: Central Banks and Fiscal Policy&amp;quot;&quot;/&gt;&lt;property id=&quot;20307&quot; value=&quot;350&quot;/&gt;&lt;/object&gt;&lt;object type=&quot;3&quot; unique_id=&quot;11158&quot;&gt;&lt;property id=&quot;20148&quot; value=&quot;5&quot;/&gt;&lt;property id=&quot;20300&quot; value=&quot;Slide 71 - &amp;quot;Fitting Everything Together: Central Banks and Fiscal Policy&amp;quot;&quot;/&gt;&lt;property id=&quot;20307&quot; value=&quot;351&quot;/&gt;&lt;/object&gt;&lt;object type=&quot;3&quot; unique_id=&quot;11159&quot;&gt;&lt;property id=&quot;20148&quot; value=&quot;5&quot;/&gt;&lt;property id=&quot;20300&quot; value=&quot;Slide 72 - &amp;quot;Fitting Everything Together: Central Banks and Fiscal Policy&amp;quot;&quot;/&gt;&lt;property id=&quot;20307&quot; value=&quot;352&quot;/&gt;&lt;/object&gt;&lt;object type=&quot;3&quot; unique_id=&quot;11160&quot;&gt;&lt;property id=&quot;20148&quot; value=&quot;5&quot;/&gt;&lt;property id=&quot;20300&quot; value=&quot;Slide 73&quot;/&gt;&lt;property id=&quot;20307&quot; value=&quot;353&quot;/&gt;&lt;/object&gt;&lt;object type=&quot;3&quot; unique_id=&quot;11161&quot;&gt;&lt;property id=&quot;20148&quot; value=&quot;5&quot;/&gt;&lt;property id=&quot;20300&quot; value=&quot;Slide 74 - &amp;quot;&amp;#x0D;&amp;#x0A;End of&amp;#x0D;&amp;#x0A;Chapter Fifteen&amp;#x0D;&amp;#x0A;&amp;quot;&quot;/&gt;&lt;property id=&quot;20307&quot; value=&quot;274&quot;/&gt;&lt;/object&gt;&lt;/object&gt;&lt;/object&gt;&lt;/database&gt;"/>
  <p:tag name="SECTOMILLISECCONVERTED"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2486</TotalTime>
  <Words>4142</Words>
  <Application>Microsoft Office PowerPoint</Application>
  <PresentationFormat>Ekran Gösterisi (4:3)</PresentationFormat>
  <Paragraphs>415</Paragraphs>
  <Slides>59</Slides>
  <Notes>22</Notes>
  <HiddenSlides>0</HiddenSlides>
  <MMClips>0</MMClips>
  <ScaleCrop>false</ScaleCrop>
  <HeadingPairs>
    <vt:vector size="4" baseType="variant">
      <vt:variant>
        <vt:lpstr>Tema</vt:lpstr>
      </vt:variant>
      <vt:variant>
        <vt:i4>1</vt:i4>
      </vt:variant>
      <vt:variant>
        <vt:lpstr>Slayt Başlıkları</vt:lpstr>
      </vt:variant>
      <vt:variant>
        <vt:i4>59</vt:i4>
      </vt:variant>
    </vt:vector>
  </HeadingPairs>
  <TitlesOfParts>
    <vt:vector size="60" baseType="lpstr">
      <vt:lpstr>1_Office Theme</vt:lpstr>
      <vt:lpstr>Slayt 1</vt:lpstr>
      <vt:lpstr>Learning Objectives</vt:lpstr>
      <vt:lpstr>Introduction</vt:lpstr>
      <vt:lpstr>The Government’s Bank</vt:lpstr>
      <vt:lpstr>The Government’s Bank</vt:lpstr>
      <vt:lpstr>The Government’s Bank</vt:lpstr>
      <vt:lpstr>The Government’s Bank</vt:lpstr>
      <vt:lpstr>Slayt 8</vt:lpstr>
      <vt:lpstr>The Banker’s Bank</vt:lpstr>
      <vt:lpstr>The Banker’s Bank</vt:lpstr>
      <vt:lpstr>The Banker’s Bank</vt:lpstr>
      <vt:lpstr>The Banker’s Bank</vt:lpstr>
      <vt:lpstr>The Functions of a Modern Central Bank</vt:lpstr>
      <vt:lpstr>Stability: The Primary Objective of All Central Banks</vt:lpstr>
      <vt:lpstr>Stability: The Primary Objective of All Central Banks</vt:lpstr>
      <vt:lpstr>Stability: The Primary Objective of All Central Banks</vt:lpstr>
      <vt:lpstr>Stability: The Primary Objective of All Central Banks</vt:lpstr>
      <vt:lpstr>Low, Stable Inflation</vt:lpstr>
      <vt:lpstr>Low, Stable Inflation</vt:lpstr>
      <vt:lpstr>Low, Stable Inflation</vt:lpstr>
      <vt:lpstr>Low, Stable Inflation</vt:lpstr>
      <vt:lpstr>Slayt 22</vt:lpstr>
      <vt:lpstr>High &amp; Stable Real Growth</vt:lpstr>
      <vt:lpstr>High &amp; Stable Real Growth</vt:lpstr>
      <vt:lpstr>High &amp; Stable Real Growth</vt:lpstr>
      <vt:lpstr>High &amp; Stable Real Growth</vt:lpstr>
      <vt:lpstr>Financial System Stability</vt:lpstr>
      <vt:lpstr>Financial System Stability</vt:lpstr>
      <vt:lpstr>Interest-Rate and Exchange-Rate Stability</vt:lpstr>
      <vt:lpstr>Interest-Rate and Exchange-Rate Stability</vt:lpstr>
      <vt:lpstr>Interest-Rate an Exchange-Rate Stability</vt:lpstr>
      <vt:lpstr>The Objectives of a Modern Central Bank</vt:lpstr>
      <vt:lpstr>Slayt 33</vt:lpstr>
      <vt:lpstr>Slayt 34</vt:lpstr>
      <vt:lpstr>Meeting the Challenge: Creating a Successful Central Bank</vt:lpstr>
      <vt:lpstr>Meeting the Challenge: Creating a Successful Central Bank</vt:lpstr>
      <vt:lpstr>The Need for Independence</vt:lpstr>
      <vt:lpstr>The Need for Independence</vt:lpstr>
      <vt:lpstr>The Need for Independence</vt:lpstr>
      <vt:lpstr>Slayt 40</vt:lpstr>
      <vt:lpstr>The Need for Accountability and Transparency</vt:lpstr>
      <vt:lpstr>The Need for Accountability and Transparency</vt:lpstr>
      <vt:lpstr>The Need for Accountability and Transparency</vt:lpstr>
      <vt:lpstr>The Policy Framework, Policy Tradeoffs, and Credibility</vt:lpstr>
      <vt:lpstr>The Policy Framework, Policy Tradeoffs, and Credibility</vt:lpstr>
      <vt:lpstr>The Policy Framework, Policy Tradeoffs, and Credibility</vt:lpstr>
      <vt:lpstr>The Policy Framework, Policy Tradeoffs, and Credibility</vt:lpstr>
      <vt:lpstr>The Policy Framework, Policy Tradeoffs, and Credibility</vt:lpstr>
      <vt:lpstr>The Principle of Central Bank Design</vt:lpstr>
      <vt:lpstr>Decision Making by Committee</vt:lpstr>
      <vt:lpstr>Fitting Everything Together: Central Banks and Fiscal Policy</vt:lpstr>
      <vt:lpstr>Fitting Everything Together: Central Banks and Fiscal Policy</vt:lpstr>
      <vt:lpstr>Fitting Everything Together: Central Banks and Fiscal Policy</vt:lpstr>
      <vt:lpstr>Fitting Everything Together: Central Banks and Fiscal Policy</vt:lpstr>
      <vt:lpstr>Fitting Everything Together: Central Banks and Fiscal Policy</vt:lpstr>
      <vt:lpstr>Fitting Everything Together: Central Banks and Fiscal Policy</vt:lpstr>
      <vt:lpstr>Fitting Everything Together: Central Banks and Fiscal Policy</vt:lpstr>
      <vt:lpstr>Fitting Everything Together: Central Banks and Fiscal Policy</vt:lpstr>
      <vt:lpstr>Slayt 59</vt:lpstr>
    </vt:vector>
  </TitlesOfParts>
  <Company>SBA Information Technologies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15  Central Banks in the World Today</dc:title>
  <dc:creator>Richard T Farmer School of Business</dc:creator>
  <cp:lastModifiedBy>USER</cp:lastModifiedBy>
  <cp:revision>63</cp:revision>
  <dcterms:created xsi:type="dcterms:W3CDTF">2004-06-18T11:45:35Z</dcterms:created>
  <dcterms:modified xsi:type="dcterms:W3CDTF">2020-05-04T09:46:04Z</dcterms:modified>
</cp:coreProperties>
</file>