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1" r:id="rId1"/>
  </p:sldMasterIdLst>
  <p:sldIdLst>
    <p:sldId id="290" r:id="rId2"/>
    <p:sldId id="291" r:id="rId3"/>
    <p:sldId id="293" r:id="rId4"/>
    <p:sldId id="292" r:id="rId5"/>
    <p:sldId id="294" r:id="rId6"/>
    <p:sldId id="295" r:id="rId7"/>
    <p:sldId id="297" r:id="rId8"/>
    <p:sldId id="298" r:id="rId9"/>
    <p:sldId id="299" r:id="rId10"/>
    <p:sldId id="300" r:id="rId11"/>
    <p:sldId id="301" r:id="rId12"/>
    <p:sldId id="302" r:id="rId13"/>
    <p:sldId id="296" r:id="rId14"/>
    <p:sldId id="304" r:id="rId15"/>
    <p:sldId id="305" r:id="rId16"/>
    <p:sldId id="306" r:id="rId17"/>
    <p:sldId id="307" r:id="rId18"/>
    <p:sldId id="308" r:id="rId19"/>
    <p:sldId id="309" r:id="rId20"/>
    <p:sldId id="311"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010A7244-8C12-4A0A-B030-E04BF4F3D085}" type="datetimeFigureOut">
              <a:rPr lang="tr-TR" smtClean="0"/>
              <a:t>12.03.2026</a:t>
            </a:fld>
            <a:endParaRPr lang="tr-TR"/>
          </a:p>
        </p:txBody>
      </p:sp>
      <p:sp>
        <p:nvSpPr>
          <p:cNvPr id="5" name="Footer Placeholder 4"/>
          <p:cNvSpPr>
            <a:spLocks noGrp="1"/>
          </p:cNvSpPr>
          <p:nvPr>
            <p:ph type="ftr" sz="quarter" idx="11"/>
          </p:nvPr>
        </p:nvSpPr>
        <p:spPr>
          <a:xfrm>
            <a:off x="1127124" y="329307"/>
            <a:ext cx="5943668" cy="309201"/>
          </a:xfrm>
        </p:spPr>
        <p:txBody>
          <a:bodyPr/>
          <a:lstStyle/>
          <a:p>
            <a:endParaRPr lang="tr-TR"/>
          </a:p>
        </p:txBody>
      </p:sp>
      <p:sp>
        <p:nvSpPr>
          <p:cNvPr id="6" name="Slide Number Placeholder 5"/>
          <p:cNvSpPr>
            <a:spLocks noGrp="1"/>
          </p:cNvSpPr>
          <p:nvPr>
            <p:ph type="sldNum" sz="quarter" idx="12"/>
          </p:nvPr>
        </p:nvSpPr>
        <p:spPr>
          <a:xfrm>
            <a:off x="9924392" y="134930"/>
            <a:ext cx="811019" cy="503578"/>
          </a:xfrm>
        </p:spPr>
        <p:txBody>
          <a:bodyPr/>
          <a:lstStyle/>
          <a:p>
            <a:fld id="{34EA2DE9-F76A-4C49-A404-FF6B969C3502}" type="slidenum">
              <a:rPr lang="tr-TR" smtClean="0"/>
              <a:t>‹#›</a:t>
            </a:fld>
            <a:endParaRPr lang="tr-T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668985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10A7244-8C12-4A0A-B030-E04BF4F3D085}" type="datetimeFigureOut">
              <a:rPr lang="tr-TR" smtClean="0"/>
              <a:t>12.03.2026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4EA2DE9-F76A-4C49-A404-FF6B969C3502}" type="slidenum">
              <a:rPr lang="tr-TR" smtClean="0"/>
              <a:t>‹#›</a:t>
            </a:fld>
            <a:endParaRPr lang="tr-TR"/>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26471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10A7244-8C12-4A0A-B030-E04BF4F3D085}" type="datetimeFigureOut">
              <a:rPr lang="tr-TR" smtClean="0"/>
              <a:t>12.03.2026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4EA2DE9-F76A-4C49-A404-FF6B969C3502}" type="slidenum">
              <a:rPr lang="tr-TR" smtClean="0"/>
              <a:t>‹#›</a:t>
            </a:fld>
            <a:endParaRPr lang="tr-TR"/>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3515992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lvl1pPr>
              <a:defRPr sz="1200"/>
            </a:lvl1pPr>
          </a:lstStyle>
          <a:p>
            <a:fld id="{010A7244-8C12-4A0A-B030-E04BF4F3D085}" type="datetimeFigureOut">
              <a:rPr lang="tr-TR" smtClean="0"/>
              <a:t>12.03.2026</a:t>
            </a:fld>
            <a:endParaRPr lang="tr-TR"/>
          </a:p>
        </p:txBody>
      </p:sp>
      <p:sp>
        <p:nvSpPr>
          <p:cNvPr id="5" name="Footer Placeholder 4"/>
          <p:cNvSpPr>
            <a:spLocks noGrp="1"/>
          </p:cNvSpPr>
          <p:nvPr>
            <p:ph type="ftr" sz="quarter" idx="11"/>
          </p:nvPr>
        </p:nvSpPr>
        <p:spPr/>
        <p:txBody>
          <a:bodyPr/>
          <a:lstStyle>
            <a:lvl1pPr>
              <a:defRPr sz="1200"/>
            </a:lvl1pPr>
          </a:lstStyle>
          <a:p>
            <a:endParaRPr lang="tr-TR"/>
          </a:p>
        </p:txBody>
      </p:sp>
      <p:sp>
        <p:nvSpPr>
          <p:cNvPr id="6" name="Slide Number Placeholder 5"/>
          <p:cNvSpPr>
            <a:spLocks noGrp="1"/>
          </p:cNvSpPr>
          <p:nvPr>
            <p:ph type="sldNum" sz="quarter" idx="12"/>
          </p:nvPr>
        </p:nvSpPr>
        <p:spPr/>
        <p:txBody>
          <a:bodyPr/>
          <a:lstStyle/>
          <a:p>
            <a:fld id="{34EA2DE9-F76A-4C49-A404-FF6B969C3502}" type="slidenum">
              <a:rPr lang="tr-TR" smtClean="0"/>
              <a:t>‹#›</a:t>
            </a:fld>
            <a:endParaRPr lang="tr-TR"/>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060569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10A7244-8C12-4A0A-B030-E04BF4F3D085}" type="datetimeFigureOut">
              <a:rPr lang="tr-TR" smtClean="0"/>
              <a:t>12.03.2026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4EA2DE9-F76A-4C49-A404-FF6B969C3502}" type="slidenum">
              <a:rPr lang="tr-TR" smtClean="0"/>
              <a:t>‹#›</a:t>
            </a:fld>
            <a:endParaRPr lang="tr-T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55948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10A7244-8C12-4A0A-B030-E04BF4F3D085}" type="datetimeFigureOut">
              <a:rPr lang="tr-TR" smtClean="0"/>
              <a:t>12.03.2026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4EA2DE9-F76A-4C49-A404-FF6B969C3502}" type="slidenum">
              <a:rPr lang="tr-TR" smtClean="0"/>
              <a:t>‹#›</a:t>
            </a:fld>
            <a:endParaRPr lang="tr-T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12322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29166" y="2974448"/>
            <a:ext cx="4645152" cy="249387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094337" y="2971669"/>
            <a:ext cx="4645152" cy="248719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10A7244-8C12-4A0A-B030-E04BF4F3D085}" type="datetimeFigureOut">
              <a:rPr lang="tr-TR" smtClean="0"/>
              <a:t>12.03.2026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4EA2DE9-F76A-4C49-A404-FF6B969C3502}" type="slidenum">
              <a:rPr lang="tr-TR" smtClean="0"/>
              <a:t>‹#›</a:t>
            </a:fld>
            <a:endParaRPr lang="tr-TR"/>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800953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010A7244-8C12-4A0A-B030-E04BF4F3D085}" type="datetimeFigureOut">
              <a:rPr lang="tr-TR" smtClean="0"/>
              <a:t>12.03.2026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4EA2DE9-F76A-4C49-A404-FF6B969C3502}" type="slidenum">
              <a:rPr lang="tr-TR" smtClean="0"/>
              <a:t>‹#›</a:t>
            </a:fld>
            <a:endParaRPr lang="tr-TR"/>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935770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0A7244-8C12-4A0A-B030-E04BF4F3D085}" type="datetimeFigureOut">
              <a:rPr lang="tr-TR" smtClean="0"/>
              <a:t>12.03.2026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4EA2DE9-F76A-4C49-A404-FF6B969C3502}" type="slidenum">
              <a:rPr lang="tr-TR" smtClean="0"/>
              <a:t>‹#›</a:t>
            </a:fld>
            <a:endParaRPr lang="tr-TR"/>
          </a:p>
        </p:txBody>
      </p:sp>
    </p:spTree>
    <p:extLst>
      <p:ext uri="{BB962C8B-B14F-4D97-AF65-F5344CB8AC3E}">
        <p14:creationId xmlns:p14="http://schemas.microsoft.com/office/powerpoint/2010/main" val="821923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10A7244-8C12-4A0A-B030-E04BF4F3D085}" type="datetimeFigureOut">
              <a:rPr lang="tr-TR" smtClean="0"/>
              <a:t>12.03.2026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4EA2DE9-F76A-4C49-A404-FF6B969C3502}" type="slidenum">
              <a:rPr lang="tr-TR" smtClean="0"/>
              <a:t>‹#›</a:t>
            </a:fld>
            <a:endParaRPr lang="tr-T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046862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010A7244-8C12-4A0A-B030-E04BF4F3D085}" type="datetimeFigureOut">
              <a:rPr lang="tr-TR" smtClean="0"/>
              <a:t>12.03.2026</a:t>
            </a:fld>
            <a:endParaRPr lang="tr-TR"/>
          </a:p>
        </p:txBody>
      </p:sp>
      <p:sp>
        <p:nvSpPr>
          <p:cNvPr id="6" name="Footer Placeholder 5"/>
          <p:cNvSpPr>
            <a:spLocks noGrp="1"/>
          </p:cNvSpPr>
          <p:nvPr>
            <p:ph type="ftr" sz="quarter" idx="11"/>
          </p:nvPr>
        </p:nvSpPr>
        <p:spPr>
          <a:xfrm>
            <a:off x="1125300" y="318640"/>
            <a:ext cx="4877818" cy="320931"/>
          </a:xfrm>
        </p:spPr>
        <p:txBody>
          <a:bodyPr/>
          <a:lstStyle/>
          <a:p>
            <a:endParaRPr lang="en-US" dirty="0"/>
          </a:p>
        </p:txBody>
      </p:sp>
      <p:sp>
        <p:nvSpPr>
          <p:cNvPr id="7" name="Slide Number Placeholder 6"/>
          <p:cNvSpPr>
            <a:spLocks noGrp="1"/>
          </p:cNvSpPr>
          <p:nvPr>
            <p:ph type="sldNum" sz="quarter" idx="12"/>
          </p:nvPr>
        </p:nvSpPr>
        <p:spPr>
          <a:xfrm>
            <a:off x="6176794" y="137408"/>
            <a:ext cx="811019" cy="503578"/>
          </a:xfrm>
        </p:spPr>
        <p:txBody>
          <a:bodyPr/>
          <a:lstStyle/>
          <a:p>
            <a:fld id="{34EA2DE9-F76A-4C49-A404-FF6B969C3502}" type="slidenum">
              <a:rPr lang="tr-TR" smtClean="0"/>
              <a:t>‹#›</a:t>
            </a:fld>
            <a:endParaRPr lang="tr-TR"/>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3873290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10A7244-8C12-4A0A-B030-E04BF4F3D085}" type="datetimeFigureOut">
              <a:rPr lang="tr-TR" smtClean="0"/>
              <a:t>12.03.2026</a:t>
            </a:fld>
            <a:endParaRPr lang="tr-TR"/>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34EA2DE9-F76A-4C49-A404-FF6B969C3502}" type="slidenum">
              <a:rPr lang="tr-TR" smtClean="0"/>
              <a:t>‹#›</a:t>
            </a:fld>
            <a:endParaRPr lang="tr-TR"/>
          </a:p>
        </p:txBody>
      </p:sp>
    </p:spTree>
    <p:extLst>
      <p:ext uri="{BB962C8B-B14F-4D97-AF65-F5344CB8AC3E}">
        <p14:creationId xmlns:p14="http://schemas.microsoft.com/office/powerpoint/2010/main" val="2357598901"/>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a:xfrm>
            <a:off x="1130270" y="2171769"/>
            <a:ext cx="10190400" cy="3808338"/>
          </a:xfrm>
        </p:spPr>
        <p:txBody>
          <a:bodyPr>
            <a:normAutofit fontScale="25000" lnSpcReduction="20000"/>
          </a:bodyPr>
          <a:lstStyle/>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tr-TR" sz="9600" dirty="0">
                <a:latin typeface="Times New Roman" panose="02020603050405020304" pitchFamily="18" charset="0"/>
                <a:cs typeface="Times New Roman" panose="02020603050405020304" pitchFamily="18" charset="0"/>
              </a:rPr>
              <a:t>R</a:t>
            </a:r>
            <a:r>
              <a:rPr lang="en-US" sz="9600" dirty="0" err="1">
                <a:latin typeface="Times New Roman" panose="02020603050405020304" pitchFamily="18" charset="0"/>
                <a:cs typeface="Times New Roman" panose="02020603050405020304" pitchFamily="18" charset="0"/>
              </a:rPr>
              <a:t>elationships</a:t>
            </a:r>
            <a:r>
              <a:rPr lang="en-US" sz="9600" dirty="0">
                <a:latin typeface="Times New Roman" panose="02020603050405020304" pitchFamily="18" charset="0"/>
                <a:cs typeface="Times New Roman" panose="02020603050405020304" pitchFamily="18" charset="0"/>
              </a:rPr>
              <a:t> can be our greatest source of both happiness and anxiety. </a:t>
            </a:r>
          </a:p>
          <a:p>
            <a:r>
              <a:rPr lang="tr-TR" sz="9600" dirty="0">
                <a:latin typeface="Times New Roman" panose="02020603050405020304" pitchFamily="18" charset="0"/>
                <a:cs typeface="Times New Roman" panose="02020603050405020304" pitchFamily="18" charset="0"/>
              </a:rPr>
              <a:t>I</a:t>
            </a:r>
            <a:r>
              <a:rPr lang="en-US" sz="9600" dirty="0" err="1">
                <a:latin typeface="Times New Roman" panose="02020603050405020304" pitchFamily="18" charset="0"/>
                <a:cs typeface="Times New Roman" panose="02020603050405020304" pitchFamily="18" charset="0"/>
              </a:rPr>
              <a:t>nterpersonal</a:t>
            </a:r>
            <a:r>
              <a:rPr lang="en-US" sz="9600" dirty="0">
                <a:latin typeface="Times New Roman" panose="02020603050405020304" pitchFamily="18" charset="0"/>
                <a:cs typeface="Times New Roman" panose="02020603050405020304" pitchFamily="18" charset="0"/>
              </a:rPr>
              <a:t> relationships are a very important and indispensable aspect of life.</a:t>
            </a:r>
          </a:p>
          <a:p>
            <a:r>
              <a:rPr lang="en-US" sz="9600" dirty="0">
                <a:latin typeface="Times New Roman" panose="02020603050405020304" pitchFamily="18" charset="0"/>
                <a:cs typeface="Times New Roman" panose="02020603050405020304" pitchFamily="18" charset="0"/>
              </a:rPr>
              <a:t>People are intensely interested in close relationships that involve personal involvement, emotional attachment and continuous interaction.</a:t>
            </a:r>
          </a:p>
          <a:p>
            <a:r>
              <a:rPr lang="en-US" sz="9600" dirty="0">
                <a:latin typeface="Times New Roman" panose="02020603050405020304" pitchFamily="18" charset="0"/>
                <a:cs typeface="Times New Roman" panose="02020603050405020304" pitchFamily="18" charset="0"/>
              </a:rPr>
              <a:t>We have all grown up in a set of family relationships, sometimes satisfying, sometimes not.</a:t>
            </a:r>
          </a:p>
          <a:p>
            <a:r>
              <a:rPr lang="en-US" sz="9600" dirty="0">
                <a:latin typeface="Times New Roman" panose="02020603050405020304" pitchFamily="18" charset="0"/>
                <a:cs typeface="Times New Roman" panose="02020603050405020304" pitchFamily="18" charset="0"/>
              </a:rPr>
              <a:t>As adults we also often have close relationships with friends and perhaps a romantic partner.</a:t>
            </a:r>
          </a:p>
          <a:p>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3584590766"/>
              </p:ext>
            </p:extLst>
          </p:nvPr>
        </p:nvGraphicFramePr>
        <p:xfrm>
          <a:off x="2119909" y="877893"/>
          <a:ext cx="8128000" cy="1124666"/>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112466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80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2800" baseline="0" dirty="0" err="1">
                          <a:latin typeface="Times New Roman" panose="02020603050405020304" pitchFamily="18" charset="0"/>
                          <a:cs typeface="Times New Roman" panose="02020603050405020304" pitchFamily="18" charset="0"/>
                        </a:rPr>
                        <a:t>The</a:t>
                      </a:r>
                      <a:r>
                        <a:rPr lang="tr-TR" sz="2800" baseline="0" dirty="0">
                          <a:latin typeface="Times New Roman" panose="02020603050405020304" pitchFamily="18" charset="0"/>
                          <a:cs typeface="Times New Roman" panose="02020603050405020304" pitchFamily="18" charset="0"/>
                        </a:rPr>
                        <a:t> </a:t>
                      </a:r>
                      <a:r>
                        <a:rPr lang="tr-TR" sz="2800" baseline="0" dirty="0" err="1">
                          <a:latin typeface="Times New Roman" panose="02020603050405020304" pitchFamily="18" charset="0"/>
                          <a:cs typeface="Times New Roman" panose="02020603050405020304" pitchFamily="18" charset="0"/>
                        </a:rPr>
                        <a:t>Importance</a:t>
                      </a:r>
                      <a:r>
                        <a:rPr lang="tr-TR" sz="2800" baseline="0" dirty="0">
                          <a:latin typeface="Times New Roman" panose="02020603050405020304" pitchFamily="18" charset="0"/>
                          <a:cs typeface="Times New Roman" panose="02020603050405020304" pitchFamily="18" charset="0"/>
                        </a:rPr>
                        <a:t> of </a:t>
                      </a:r>
                      <a:r>
                        <a:rPr lang="tr-TR" sz="2800" baseline="0" dirty="0" err="1">
                          <a:latin typeface="Times New Roman" panose="02020603050405020304" pitchFamily="18" charset="0"/>
                          <a:cs typeface="Times New Roman" panose="02020603050405020304" pitchFamily="18" charset="0"/>
                        </a:rPr>
                        <a:t>Relationships</a:t>
                      </a:r>
                      <a:endParaRPr lang="tr-TR" sz="2800" dirty="0">
                        <a:latin typeface="Times New Roman" panose="02020603050405020304" pitchFamily="18" charset="0"/>
                        <a:cs typeface="Times New Roman" panose="02020603050405020304" pitchFamily="18" charset="0"/>
                      </a:endParaRPr>
                    </a:p>
                    <a:p>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494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a:xfrm>
            <a:off x="1130270" y="2171768"/>
            <a:ext cx="9603275" cy="3732907"/>
          </a:xfrm>
        </p:spPr>
        <p:txBody>
          <a:bodyPr>
            <a:normAutofit fontScale="92500" lnSpcReduction="10000"/>
          </a:bodyPr>
          <a:lstStyle/>
          <a:p>
            <a:pPr marL="0" indent="0">
              <a:buNone/>
            </a:pPr>
            <a:r>
              <a:rPr lang="en-US" sz="2600" b="1" dirty="0">
                <a:solidFill>
                  <a:srgbClr val="FF0000"/>
                </a:solidFill>
                <a:latin typeface="Times New Roman" panose="02020603050405020304" pitchFamily="18" charset="0"/>
                <a:cs typeface="Times New Roman" panose="02020603050405020304" pitchFamily="18" charset="0"/>
              </a:rPr>
              <a:t>Attachment</a:t>
            </a:r>
          </a:p>
          <a:p>
            <a:r>
              <a:rPr lang="en-US" b="1" dirty="0">
                <a:latin typeface="Times New Roman" panose="02020603050405020304" pitchFamily="18" charset="0"/>
                <a:cs typeface="Times New Roman" panose="02020603050405020304" pitchFamily="18" charset="0"/>
              </a:rPr>
              <a:t>Individual Differences in Attachment</a:t>
            </a:r>
          </a:p>
          <a:p>
            <a:pPr marL="0" indent="0">
              <a:buNone/>
            </a:pPr>
            <a:r>
              <a:rPr lang="en-US" b="1" i="1" u="sng" dirty="0">
                <a:latin typeface="Times New Roman" panose="02020603050405020304" pitchFamily="18" charset="0"/>
                <a:cs typeface="Times New Roman" panose="02020603050405020304" pitchFamily="18" charset="0"/>
              </a:rPr>
              <a:t>Securely Attached Babies</a:t>
            </a:r>
          </a:p>
          <a:p>
            <a:r>
              <a:rPr lang="en-US" dirty="0">
                <a:latin typeface="Times New Roman" panose="02020603050405020304" pitchFamily="18" charset="0"/>
                <a:cs typeface="Times New Roman" panose="02020603050405020304" pitchFamily="18" charset="0"/>
              </a:rPr>
              <a:t>They use the caregiver as a base of security to explore the environment.</a:t>
            </a:r>
          </a:p>
          <a:p>
            <a:r>
              <a:rPr lang="en-US" dirty="0">
                <a:latin typeface="Times New Roman" panose="02020603050405020304" pitchFamily="18" charset="0"/>
                <a:cs typeface="Times New Roman" panose="02020603050405020304" pitchFamily="18" charset="0"/>
              </a:rPr>
              <a:t>They explore the room and examine toys in the presence of the caregiver.</a:t>
            </a:r>
          </a:p>
          <a:p>
            <a:r>
              <a:rPr lang="en-US" dirty="0">
                <a:latin typeface="Times New Roman" panose="02020603050405020304" pitchFamily="18" charset="0"/>
                <a:cs typeface="Times New Roman" panose="02020603050405020304" pitchFamily="18" charset="0"/>
              </a:rPr>
              <a:t>They protest slightly when the caregiver leaves them.</a:t>
            </a:r>
          </a:p>
          <a:p>
            <a:r>
              <a:rPr lang="en-US" dirty="0">
                <a:latin typeface="Times New Roman" panose="02020603050405020304" pitchFamily="18" charset="0"/>
                <a:cs typeface="Times New Roman" panose="02020603050405020304" pitchFamily="18" charset="0"/>
              </a:rPr>
              <a:t>They communicate when they are reunited. They laugh and jump on their laps.</a:t>
            </a:r>
          </a:p>
          <a:p>
            <a:r>
              <a:rPr lang="en-US" dirty="0">
                <a:latin typeface="Times New Roman" panose="02020603050405020304" pitchFamily="18" charset="0"/>
                <a:cs typeface="Times New Roman" panose="02020603050405020304" pitchFamily="18" charset="0"/>
              </a:rPr>
              <a:t>They often resume their interest in toys after a while after this reunion.</a:t>
            </a: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953254924"/>
              </p:ext>
            </p:extLst>
          </p:nvPr>
        </p:nvGraphicFramePr>
        <p:xfrm>
          <a:off x="2100031" y="594804"/>
          <a:ext cx="8128000" cy="100584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800" baseline="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2400" baseline="0" dirty="0" err="1">
                          <a:latin typeface="Times New Roman" panose="02020603050405020304" pitchFamily="18" charset="0"/>
                          <a:cs typeface="Times New Roman" panose="02020603050405020304" pitchFamily="18" charset="0"/>
                        </a:rPr>
                        <a:t>The</a:t>
                      </a:r>
                      <a:r>
                        <a:rPr lang="tr-TR" sz="2400" baseline="0" dirty="0">
                          <a:latin typeface="Times New Roman" panose="02020603050405020304" pitchFamily="18" charset="0"/>
                          <a:cs typeface="Times New Roman" panose="02020603050405020304" pitchFamily="18" charset="0"/>
                        </a:rPr>
                        <a:t> </a:t>
                      </a:r>
                      <a:r>
                        <a:rPr lang="tr-TR" sz="2400" baseline="0" dirty="0" err="1">
                          <a:latin typeface="Times New Roman" panose="02020603050405020304" pitchFamily="18" charset="0"/>
                          <a:cs typeface="Times New Roman" panose="02020603050405020304" pitchFamily="18" charset="0"/>
                        </a:rPr>
                        <a:t>Importance</a:t>
                      </a:r>
                      <a:r>
                        <a:rPr lang="tr-TR" sz="2400" baseline="0" dirty="0">
                          <a:latin typeface="Times New Roman" panose="02020603050405020304" pitchFamily="18" charset="0"/>
                          <a:cs typeface="Times New Roman" panose="02020603050405020304" pitchFamily="18" charset="0"/>
                        </a:rPr>
                        <a:t> of </a:t>
                      </a:r>
                      <a:r>
                        <a:rPr lang="tr-TR" sz="2400" baseline="0" dirty="0" err="1">
                          <a:latin typeface="Times New Roman" panose="02020603050405020304" pitchFamily="18" charset="0"/>
                          <a:cs typeface="Times New Roman" panose="02020603050405020304" pitchFamily="18" charset="0"/>
                        </a:rPr>
                        <a:t>Relationships</a:t>
                      </a:r>
                      <a:endParaRPr lang="tr-TR" sz="2400" dirty="0">
                        <a:latin typeface="Times New Roman" panose="02020603050405020304" pitchFamily="18" charset="0"/>
                        <a:cs typeface="Times New Roman" panose="02020603050405020304" pitchFamily="18" charset="0"/>
                      </a:endParaRPr>
                    </a:p>
                    <a:p>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2886721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a:xfrm>
            <a:off x="1130270" y="2171768"/>
            <a:ext cx="9603275" cy="3732907"/>
          </a:xfrm>
        </p:spPr>
        <p:txBody>
          <a:bodyPr>
            <a:normAutofit lnSpcReduction="10000"/>
          </a:bodyPr>
          <a:lstStyle/>
          <a:p>
            <a:pPr marL="0" indent="0">
              <a:buNone/>
            </a:pPr>
            <a:r>
              <a:rPr lang="en-US" sz="2600" b="1" dirty="0">
                <a:solidFill>
                  <a:srgbClr val="FF0000"/>
                </a:solidFill>
                <a:latin typeface="Times New Roman" panose="02020603050405020304" pitchFamily="18" charset="0"/>
                <a:cs typeface="Times New Roman" panose="02020603050405020304" pitchFamily="18" charset="0"/>
              </a:rPr>
              <a:t>Attachment</a:t>
            </a:r>
          </a:p>
          <a:p>
            <a:r>
              <a:rPr lang="en-US" b="1" dirty="0">
                <a:latin typeface="Times New Roman" panose="02020603050405020304" pitchFamily="18" charset="0"/>
                <a:cs typeface="Times New Roman" panose="02020603050405020304" pitchFamily="18" charset="0"/>
              </a:rPr>
              <a:t>Individual Differences in Attachment</a:t>
            </a:r>
          </a:p>
          <a:p>
            <a:pPr marL="0" indent="0">
              <a:buNone/>
            </a:pPr>
            <a:r>
              <a:rPr lang="en-US" b="1" i="1" u="sng" dirty="0">
                <a:latin typeface="Times New Roman" panose="02020603050405020304" pitchFamily="18" charset="0"/>
                <a:cs typeface="Times New Roman" panose="02020603050405020304" pitchFamily="18" charset="0"/>
              </a:rPr>
              <a:t>Insecure Avoidant Babies</a:t>
            </a:r>
          </a:p>
          <a:p>
            <a:r>
              <a:rPr lang="en-US" dirty="0">
                <a:latin typeface="Times New Roman" panose="02020603050405020304" pitchFamily="18" charset="0"/>
                <a:cs typeface="Times New Roman" panose="02020603050405020304" pitchFamily="18" charset="0"/>
              </a:rPr>
              <a:t>They have very little contact with their caregiver.</a:t>
            </a:r>
          </a:p>
          <a:p>
            <a:r>
              <a:rPr lang="en-US" dirty="0">
                <a:latin typeface="Times New Roman" panose="02020603050405020304" pitchFamily="18" charset="0"/>
                <a:cs typeface="Times New Roman" panose="02020603050405020304" pitchFamily="18" charset="0"/>
              </a:rPr>
              <a:t>They do not find it strange when the caregiver leaves the room.</a:t>
            </a:r>
          </a:p>
          <a:p>
            <a:r>
              <a:rPr lang="en-US" dirty="0">
                <a:latin typeface="Times New Roman" panose="02020603050405020304" pitchFamily="18" charset="0"/>
                <a:cs typeface="Times New Roman" panose="02020603050405020304" pitchFamily="18" charset="0"/>
              </a:rPr>
              <a:t>They do not react at all to the caregiver coming back during intercourse. They may even turn their backs.</a:t>
            </a:r>
          </a:p>
          <a:p>
            <a:r>
              <a:rPr lang="en-US" dirty="0">
                <a:latin typeface="Times New Roman" panose="02020603050405020304" pitchFamily="18" charset="0"/>
                <a:cs typeface="Times New Roman" panose="02020603050405020304" pitchFamily="18" charset="0"/>
              </a:rPr>
              <a:t>When contact is made, babies withdraw.</a:t>
            </a: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3283713232"/>
              </p:ext>
            </p:extLst>
          </p:nvPr>
        </p:nvGraphicFramePr>
        <p:xfrm>
          <a:off x="2100031" y="594804"/>
          <a:ext cx="8128000" cy="100584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800" baseline="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2400" baseline="0" dirty="0" err="1">
                          <a:latin typeface="Times New Roman" panose="02020603050405020304" pitchFamily="18" charset="0"/>
                          <a:cs typeface="Times New Roman" panose="02020603050405020304" pitchFamily="18" charset="0"/>
                        </a:rPr>
                        <a:t>The</a:t>
                      </a:r>
                      <a:r>
                        <a:rPr lang="tr-TR" sz="2400" baseline="0" dirty="0">
                          <a:latin typeface="Times New Roman" panose="02020603050405020304" pitchFamily="18" charset="0"/>
                          <a:cs typeface="Times New Roman" panose="02020603050405020304" pitchFamily="18" charset="0"/>
                        </a:rPr>
                        <a:t> </a:t>
                      </a:r>
                      <a:r>
                        <a:rPr lang="tr-TR" sz="2400" baseline="0" dirty="0" err="1">
                          <a:latin typeface="Times New Roman" panose="02020603050405020304" pitchFamily="18" charset="0"/>
                          <a:cs typeface="Times New Roman" panose="02020603050405020304" pitchFamily="18" charset="0"/>
                        </a:rPr>
                        <a:t>Importance</a:t>
                      </a:r>
                      <a:r>
                        <a:rPr lang="tr-TR" sz="2400" baseline="0" dirty="0">
                          <a:latin typeface="Times New Roman" panose="02020603050405020304" pitchFamily="18" charset="0"/>
                          <a:cs typeface="Times New Roman" panose="02020603050405020304" pitchFamily="18" charset="0"/>
                        </a:rPr>
                        <a:t> of </a:t>
                      </a:r>
                      <a:r>
                        <a:rPr lang="tr-TR" sz="2400" baseline="0" dirty="0" err="1">
                          <a:latin typeface="Times New Roman" panose="02020603050405020304" pitchFamily="18" charset="0"/>
                          <a:cs typeface="Times New Roman" panose="02020603050405020304" pitchFamily="18" charset="0"/>
                        </a:rPr>
                        <a:t>Relationships</a:t>
                      </a:r>
                      <a:endParaRPr lang="tr-TR" sz="2400" dirty="0">
                        <a:latin typeface="Times New Roman" panose="02020603050405020304" pitchFamily="18" charset="0"/>
                        <a:cs typeface="Times New Roman" panose="02020603050405020304" pitchFamily="18" charset="0"/>
                      </a:endParaRPr>
                    </a:p>
                    <a:p>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2887112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a:xfrm>
            <a:off x="1130271" y="2015732"/>
            <a:ext cx="9924584" cy="3937807"/>
          </a:xfrm>
        </p:spPr>
        <p:txBody>
          <a:bodyPr>
            <a:normAutofit fontScale="92500" lnSpcReduction="20000"/>
          </a:bodyPr>
          <a:lstStyle/>
          <a:p>
            <a:pPr marL="0" indent="0">
              <a:buNone/>
            </a:pPr>
            <a:r>
              <a:rPr lang="en-US" sz="2600" b="1" dirty="0">
                <a:solidFill>
                  <a:srgbClr val="FF0000"/>
                </a:solidFill>
                <a:latin typeface="Times New Roman" panose="02020603050405020304" pitchFamily="18" charset="0"/>
                <a:cs typeface="Times New Roman" panose="02020603050405020304" pitchFamily="18" charset="0"/>
              </a:rPr>
              <a:t>Attachment</a:t>
            </a:r>
          </a:p>
          <a:p>
            <a:r>
              <a:rPr lang="en-US" b="1" dirty="0">
                <a:latin typeface="Times New Roman" panose="02020603050405020304" pitchFamily="18" charset="0"/>
                <a:cs typeface="Times New Roman" panose="02020603050405020304" pitchFamily="18" charset="0"/>
              </a:rPr>
              <a:t>Individual Differences in Attachment</a:t>
            </a:r>
          </a:p>
          <a:p>
            <a:pPr marL="0" indent="0">
              <a:buNone/>
            </a:pPr>
            <a:r>
              <a:rPr lang="en-US" b="1" i="1" u="sng" dirty="0">
                <a:latin typeface="Times New Roman" panose="02020603050405020304" pitchFamily="18" charset="0"/>
                <a:cs typeface="Times New Roman" panose="02020603050405020304" pitchFamily="18" charset="0"/>
              </a:rPr>
              <a:t>Insecure Resistant Babies</a:t>
            </a:r>
          </a:p>
          <a:p>
            <a:r>
              <a:rPr lang="en-US" dirty="0">
                <a:latin typeface="Times New Roman" panose="02020603050405020304" pitchFamily="18" charset="0"/>
                <a:cs typeface="Times New Roman" panose="02020603050405020304" pitchFamily="18" charset="0"/>
              </a:rPr>
              <a:t>They often cling to the mother.</a:t>
            </a:r>
          </a:p>
          <a:p>
            <a:r>
              <a:rPr lang="en-US" dirty="0">
                <a:latin typeface="Times New Roman" panose="02020603050405020304" pitchFamily="18" charset="0"/>
                <a:cs typeface="Times New Roman" panose="02020603050405020304" pitchFamily="18" charset="0"/>
              </a:rPr>
              <a:t>But later they resist this closeness. They may exhibit behaviors such as pushing or hitting her.</a:t>
            </a:r>
          </a:p>
          <a:p>
            <a:r>
              <a:rPr lang="en-US" dirty="0">
                <a:latin typeface="Times New Roman" panose="02020603050405020304" pitchFamily="18" charset="0"/>
                <a:cs typeface="Times New Roman" panose="02020603050405020304" pitchFamily="18" charset="0"/>
              </a:rPr>
              <a:t>They cling anxiously to the caregiver.</a:t>
            </a:r>
          </a:p>
          <a:p>
            <a:r>
              <a:rPr lang="en-US" dirty="0">
                <a:latin typeface="Times New Roman" panose="02020603050405020304" pitchFamily="18" charset="0"/>
                <a:cs typeface="Times New Roman" panose="02020603050405020304" pitchFamily="18" charset="0"/>
              </a:rPr>
              <a:t>They are not interested in exploring the playroom.</a:t>
            </a:r>
          </a:p>
          <a:p>
            <a:r>
              <a:rPr lang="en-US" dirty="0">
                <a:latin typeface="Times New Roman" panose="02020603050405020304" pitchFamily="18" charset="0"/>
                <a:cs typeface="Times New Roman" panose="02020603050405020304" pitchFamily="18" charset="0"/>
              </a:rPr>
              <a:t>They cry violently when the caregiver leaves.</a:t>
            </a:r>
          </a:p>
          <a:p>
            <a:r>
              <a:rPr lang="en-US" dirty="0">
                <a:latin typeface="Times New Roman" panose="02020603050405020304" pitchFamily="18" charset="0"/>
                <a:cs typeface="Times New Roman" panose="02020603050405020304" pitchFamily="18" charset="0"/>
              </a:rPr>
              <a:t>When they come back and try to calm the baby, they do not want this contact and push him </a:t>
            </a:r>
            <a:r>
              <a:rPr lang="en-US" b="1" dirty="0">
                <a:latin typeface="Times New Roman" panose="02020603050405020304" pitchFamily="18" charset="0"/>
                <a:cs typeface="Times New Roman" panose="02020603050405020304" pitchFamily="18" charset="0"/>
              </a:rPr>
              <a:t>away.</a:t>
            </a:r>
            <a:endParaRPr lang="tr-TR" b="1"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2351935404"/>
              </p:ext>
            </p:extLst>
          </p:nvPr>
        </p:nvGraphicFramePr>
        <p:xfrm>
          <a:off x="2100031" y="594804"/>
          <a:ext cx="8128000" cy="118430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11843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tr-TR" sz="1800" baseline="0" dirty="0">
                        <a:latin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tr-TR" sz="2400" baseline="0" dirty="0" err="1">
                          <a:latin typeface="Times New Roman" panose="02020603050405020304" pitchFamily="18" charset="0"/>
                          <a:cs typeface="Times New Roman" panose="02020603050405020304" pitchFamily="18" charset="0"/>
                        </a:rPr>
                        <a:t>The</a:t>
                      </a:r>
                      <a:r>
                        <a:rPr lang="tr-TR" sz="2400" baseline="0" dirty="0">
                          <a:latin typeface="Times New Roman" panose="02020603050405020304" pitchFamily="18" charset="0"/>
                          <a:cs typeface="Times New Roman" panose="02020603050405020304" pitchFamily="18" charset="0"/>
                        </a:rPr>
                        <a:t> </a:t>
                      </a:r>
                      <a:r>
                        <a:rPr lang="tr-TR" sz="2400" baseline="0" dirty="0" err="1">
                          <a:latin typeface="Times New Roman" panose="02020603050405020304" pitchFamily="18" charset="0"/>
                          <a:cs typeface="Times New Roman" panose="02020603050405020304" pitchFamily="18" charset="0"/>
                        </a:rPr>
                        <a:t>Importance</a:t>
                      </a:r>
                      <a:r>
                        <a:rPr lang="tr-TR" sz="2400" baseline="0" dirty="0">
                          <a:latin typeface="Times New Roman" panose="02020603050405020304" pitchFamily="18" charset="0"/>
                          <a:cs typeface="Times New Roman" panose="02020603050405020304" pitchFamily="18" charset="0"/>
                        </a:rPr>
                        <a:t> of </a:t>
                      </a:r>
                      <a:r>
                        <a:rPr lang="tr-TR" sz="2400" baseline="0" dirty="0" err="1">
                          <a:latin typeface="Times New Roman" panose="02020603050405020304" pitchFamily="18" charset="0"/>
                          <a:cs typeface="Times New Roman" panose="02020603050405020304" pitchFamily="18" charset="0"/>
                        </a:rPr>
                        <a:t>Relationships</a:t>
                      </a:r>
                      <a:endParaRPr lang="tr-TR" sz="240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1712077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p:txBody>
          <a:bodyPr>
            <a:normAutofit/>
          </a:bodyPr>
          <a:lstStyle/>
          <a:p>
            <a:pPr marL="0" indent="0">
              <a:buNone/>
            </a:pPr>
            <a:r>
              <a:rPr lang="en-US" sz="2400" b="1" dirty="0">
                <a:solidFill>
                  <a:srgbClr val="FF0000"/>
                </a:solidFill>
                <a:latin typeface="Times New Roman" panose="02020603050405020304" pitchFamily="18" charset="0"/>
                <a:cs typeface="Times New Roman" panose="02020603050405020304" pitchFamily="18" charset="0"/>
              </a:rPr>
              <a:t>Attachment</a:t>
            </a:r>
          </a:p>
          <a:p>
            <a:r>
              <a:rPr lang="en-US" dirty="0">
                <a:latin typeface="Times New Roman" panose="02020603050405020304" pitchFamily="18" charset="0"/>
                <a:cs typeface="Times New Roman" panose="02020603050405020304" pitchFamily="18" charset="0"/>
              </a:rPr>
              <a:t>The development of social bonds, or attachment in its broadest sense, is associated with a general emotional bond between individuals.</a:t>
            </a:r>
          </a:p>
          <a:p>
            <a:r>
              <a:rPr lang="en-US" dirty="0">
                <a:latin typeface="Times New Roman" panose="02020603050405020304" pitchFamily="18" charset="0"/>
                <a:cs typeface="Times New Roman" panose="02020603050405020304" pitchFamily="18" charset="0"/>
              </a:rPr>
              <a:t>Attachment involves consistency in interaction, stability in relationship, and physical contact.</a:t>
            </a:r>
          </a:p>
          <a:p>
            <a:r>
              <a:rPr lang="en-US" dirty="0">
                <a:latin typeface="Times New Roman" panose="02020603050405020304" pitchFamily="18" charset="0"/>
                <a:cs typeface="Times New Roman" panose="02020603050405020304" pitchFamily="18" charset="0"/>
              </a:rPr>
              <a:t>Attachment, more broadly defined, is used to describe how parents and infants maintain physical closeness and how adults experience relationships with their romantic partners.</a:t>
            </a: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3525383464"/>
              </p:ext>
            </p:extLst>
          </p:nvPr>
        </p:nvGraphicFramePr>
        <p:xfrm>
          <a:off x="2100031" y="594804"/>
          <a:ext cx="8128000" cy="100584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800" baseline="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2400" baseline="0" dirty="0" err="1">
                          <a:latin typeface="Times New Roman" panose="02020603050405020304" pitchFamily="18" charset="0"/>
                          <a:cs typeface="Times New Roman" panose="02020603050405020304" pitchFamily="18" charset="0"/>
                        </a:rPr>
                        <a:t>The</a:t>
                      </a:r>
                      <a:r>
                        <a:rPr lang="tr-TR" sz="2400" baseline="0" dirty="0">
                          <a:latin typeface="Times New Roman" panose="02020603050405020304" pitchFamily="18" charset="0"/>
                          <a:cs typeface="Times New Roman" panose="02020603050405020304" pitchFamily="18" charset="0"/>
                        </a:rPr>
                        <a:t> </a:t>
                      </a:r>
                      <a:r>
                        <a:rPr lang="tr-TR" sz="2400" baseline="0" dirty="0" err="1">
                          <a:latin typeface="Times New Roman" panose="02020603050405020304" pitchFamily="18" charset="0"/>
                          <a:cs typeface="Times New Roman" panose="02020603050405020304" pitchFamily="18" charset="0"/>
                        </a:rPr>
                        <a:t>Importance</a:t>
                      </a:r>
                      <a:r>
                        <a:rPr lang="tr-TR" sz="2400" baseline="0" dirty="0">
                          <a:latin typeface="Times New Roman" panose="02020603050405020304" pitchFamily="18" charset="0"/>
                          <a:cs typeface="Times New Roman" panose="02020603050405020304" pitchFamily="18" charset="0"/>
                        </a:rPr>
                        <a:t> of </a:t>
                      </a:r>
                      <a:r>
                        <a:rPr lang="tr-TR" sz="2400" baseline="0" dirty="0" err="1">
                          <a:latin typeface="Times New Roman" panose="02020603050405020304" pitchFamily="18" charset="0"/>
                          <a:cs typeface="Times New Roman" panose="02020603050405020304" pitchFamily="18" charset="0"/>
                        </a:rPr>
                        <a:t>Relationships</a:t>
                      </a:r>
                      <a:endParaRPr lang="tr-TR" sz="2400" dirty="0">
                        <a:latin typeface="Times New Roman" panose="02020603050405020304" pitchFamily="18" charset="0"/>
                        <a:cs typeface="Times New Roman" panose="02020603050405020304" pitchFamily="18" charset="0"/>
                      </a:endParaRPr>
                    </a:p>
                    <a:p>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481399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p:txBody>
          <a:bodyPr>
            <a:normAutofit/>
          </a:bodyPr>
          <a:lstStyle/>
          <a:p>
            <a:pPr marL="0" indent="0">
              <a:buNone/>
            </a:pPr>
            <a:r>
              <a:rPr lang="en-US" b="1" dirty="0">
                <a:latin typeface="Times New Roman" panose="02020603050405020304" pitchFamily="18" charset="0"/>
                <a:cs typeface="Times New Roman" panose="02020603050405020304" pitchFamily="18" charset="0"/>
              </a:rPr>
              <a:t>Loss of Attachment</a:t>
            </a:r>
          </a:p>
          <a:p>
            <a:r>
              <a:rPr lang="en-US" dirty="0">
                <a:latin typeface="Times New Roman" panose="02020603050405020304" pitchFamily="18" charset="0"/>
                <a:cs typeface="Times New Roman" panose="02020603050405020304" pitchFamily="18" charset="0"/>
              </a:rPr>
              <a:t>If the need to develop social bonds is strong, the loss of these bonds is equally strong.</a:t>
            </a:r>
          </a:p>
          <a:p>
            <a:r>
              <a:rPr lang="en-US" dirty="0">
                <a:latin typeface="Times New Roman" panose="02020603050405020304" pitchFamily="18" charset="0"/>
                <a:cs typeface="Times New Roman" panose="02020603050405020304" pitchFamily="18" charset="0"/>
              </a:rPr>
              <a:t>Cognitive factors are important in the loss of attachments, but it should be noted that emotional factors may be even more important.</a:t>
            </a:r>
          </a:p>
          <a:p>
            <a:r>
              <a:rPr lang="en-US" dirty="0">
                <a:latin typeface="Times New Roman" panose="02020603050405020304" pitchFamily="18" charset="0"/>
                <a:cs typeface="Times New Roman" panose="02020603050405020304" pitchFamily="18" charset="0"/>
              </a:rPr>
              <a:t>Research on happiness is consistent with this hypothesis.</a:t>
            </a:r>
          </a:p>
          <a:p>
            <a:r>
              <a:rPr lang="en-US" dirty="0">
                <a:latin typeface="Times New Roman" panose="02020603050405020304" pitchFamily="18" charset="0"/>
                <a:cs typeface="Times New Roman" panose="02020603050405020304" pitchFamily="18" charset="0"/>
              </a:rPr>
              <a:t>Myers (2000) states that the vast majority of people are happier when they are attached than when they are not.</a:t>
            </a: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4238292948"/>
              </p:ext>
            </p:extLst>
          </p:nvPr>
        </p:nvGraphicFramePr>
        <p:xfrm>
          <a:off x="2100031" y="594804"/>
          <a:ext cx="8128000" cy="1144544"/>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114454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800" baseline="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2400" baseline="0" dirty="0" err="1">
                          <a:latin typeface="Times New Roman" panose="02020603050405020304" pitchFamily="18" charset="0"/>
                          <a:cs typeface="Times New Roman" panose="02020603050405020304" pitchFamily="18" charset="0"/>
                        </a:rPr>
                        <a:t>The</a:t>
                      </a:r>
                      <a:r>
                        <a:rPr lang="tr-TR" sz="2400" baseline="0" dirty="0">
                          <a:latin typeface="Times New Roman" panose="02020603050405020304" pitchFamily="18" charset="0"/>
                          <a:cs typeface="Times New Roman" panose="02020603050405020304" pitchFamily="18" charset="0"/>
                        </a:rPr>
                        <a:t> </a:t>
                      </a:r>
                      <a:r>
                        <a:rPr lang="tr-TR" sz="2400" baseline="0" dirty="0" err="1">
                          <a:latin typeface="Times New Roman" panose="02020603050405020304" pitchFamily="18" charset="0"/>
                          <a:cs typeface="Times New Roman" panose="02020603050405020304" pitchFamily="18" charset="0"/>
                        </a:rPr>
                        <a:t>Importance</a:t>
                      </a:r>
                      <a:r>
                        <a:rPr lang="tr-TR" sz="2400" baseline="0" dirty="0">
                          <a:latin typeface="Times New Roman" panose="02020603050405020304" pitchFamily="18" charset="0"/>
                          <a:cs typeface="Times New Roman" panose="02020603050405020304" pitchFamily="18" charset="0"/>
                        </a:rPr>
                        <a:t> of </a:t>
                      </a:r>
                      <a:r>
                        <a:rPr lang="tr-TR" sz="2400" baseline="0" dirty="0" err="1">
                          <a:latin typeface="Times New Roman" panose="02020603050405020304" pitchFamily="18" charset="0"/>
                          <a:cs typeface="Times New Roman" panose="02020603050405020304" pitchFamily="18" charset="0"/>
                        </a:rPr>
                        <a:t>Relationships</a:t>
                      </a:r>
                      <a:endParaRPr lang="tr-TR" sz="2400" dirty="0">
                        <a:latin typeface="Times New Roman" panose="02020603050405020304" pitchFamily="18" charset="0"/>
                        <a:cs typeface="Times New Roman" panose="02020603050405020304" pitchFamily="18" charset="0"/>
                      </a:endParaRPr>
                    </a:p>
                    <a:p>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3533510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p:txBody>
          <a:bodyPr>
            <a:normAutofit lnSpcReduction="10000"/>
          </a:bodyPr>
          <a:lstStyle/>
          <a:p>
            <a:pPr marL="0" indent="0">
              <a:buNone/>
            </a:pPr>
            <a:r>
              <a:rPr lang="en-US" b="1" dirty="0">
                <a:latin typeface="Times New Roman" panose="02020603050405020304" pitchFamily="18" charset="0"/>
                <a:cs typeface="Times New Roman" panose="02020603050405020304" pitchFamily="18" charset="0"/>
              </a:rPr>
              <a:t>Loss of Attachment</a:t>
            </a:r>
          </a:p>
          <a:p>
            <a:r>
              <a:rPr lang="en-US" dirty="0">
                <a:latin typeface="Times New Roman" panose="02020603050405020304" pitchFamily="18" charset="0"/>
                <a:cs typeface="Times New Roman" panose="02020603050405020304" pitchFamily="18" charset="0"/>
              </a:rPr>
              <a:t>Belonging is associated with greater happiness and potentially better health, while loss of social ties is associated with declines in both physical and emotional health.</a:t>
            </a:r>
          </a:p>
          <a:p>
            <a:r>
              <a:rPr lang="en-US" dirty="0">
                <a:latin typeface="Times New Roman" panose="02020603050405020304" pitchFamily="18" charset="0"/>
                <a:cs typeface="Times New Roman" panose="02020603050405020304" pitchFamily="18" charset="0"/>
              </a:rPr>
              <a:t>Anxiety increases and physical health tends to decline when social ties are broken, whether through the breakdown of a friendship, the death of a loved one, or the loss of a partner through divorce.</a:t>
            </a:r>
          </a:p>
          <a:p>
            <a:r>
              <a:rPr lang="en-US" dirty="0">
                <a:latin typeface="Times New Roman" panose="02020603050405020304" pitchFamily="18" charset="0"/>
                <a:cs typeface="Times New Roman" panose="02020603050405020304" pitchFamily="18" charset="0"/>
              </a:rPr>
              <a:t>Myers (2000) states that when our social ties are threatened or severed, negative emotions overwhelm us.</a:t>
            </a: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68562460"/>
              </p:ext>
            </p:extLst>
          </p:nvPr>
        </p:nvGraphicFramePr>
        <p:xfrm>
          <a:off x="2100031" y="594804"/>
          <a:ext cx="8128000" cy="1164422"/>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116442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800" baseline="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2400" baseline="0" dirty="0" err="1">
                          <a:latin typeface="Times New Roman" panose="02020603050405020304" pitchFamily="18" charset="0"/>
                          <a:cs typeface="Times New Roman" panose="02020603050405020304" pitchFamily="18" charset="0"/>
                        </a:rPr>
                        <a:t>The</a:t>
                      </a:r>
                      <a:r>
                        <a:rPr lang="tr-TR" sz="2400" baseline="0" dirty="0">
                          <a:latin typeface="Times New Roman" panose="02020603050405020304" pitchFamily="18" charset="0"/>
                          <a:cs typeface="Times New Roman" panose="02020603050405020304" pitchFamily="18" charset="0"/>
                        </a:rPr>
                        <a:t> </a:t>
                      </a:r>
                      <a:r>
                        <a:rPr lang="tr-TR" sz="2400" baseline="0" dirty="0" err="1">
                          <a:latin typeface="Times New Roman" panose="02020603050405020304" pitchFamily="18" charset="0"/>
                          <a:cs typeface="Times New Roman" panose="02020603050405020304" pitchFamily="18" charset="0"/>
                        </a:rPr>
                        <a:t>Importance</a:t>
                      </a:r>
                      <a:r>
                        <a:rPr lang="tr-TR" sz="2400" baseline="0" dirty="0">
                          <a:latin typeface="Times New Roman" panose="02020603050405020304" pitchFamily="18" charset="0"/>
                          <a:cs typeface="Times New Roman" panose="02020603050405020304" pitchFamily="18" charset="0"/>
                        </a:rPr>
                        <a:t> of </a:t>
                      </a:r>
                      <a:r>
                        <a:rPr lang="tr-TR" sz="2400" baseline="0" dirty="0" err="1">
                          <a:latin typeface="Times New Roman" panose="02020603050405020304" pitchFamily="18" charset="0"/>
                          <a:cs typeface="Times New Roman" panose="02020603050405020304" pitchFamily="18" charset="0"/>
                        </a:rPr>
                        <a:t>Relationships</a:t>
                      </a:r>
                      <a:endParaRPr lang="tr-TR" sz="2400" dirty="0"/>
                    </a:p>
                    <a:p>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2523817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Loneliness</a:t>
            </a:r>
          </a:p>
          <a:p>
            <a:r>
              <a:rPr lang="en-US" dirty="0">
                <a:latin typeface="Times New Roman" panose="02020603050405020304" pitchFamily="18" charset="0"/>
                <a:cs typeface="Times New Roman" panose="02020603050405020304" pitchFamily="18" charset="0"/>
              </a:rPr>
              <a:t>“Loneliness” is felt when a sense of </a:t>
            </a:r>
            <a:r>
              <a:rPr lang="en-US" u="sng" dirty="0">
                <a:latin typeface="Times New Roman" panose="02020603050405020304" pitchFamily="18" charset="0"/>
                <a:cs typeface="Times New Roman" panose="02020603050405020304" pitchFamily="18" charset="0"/>
              </a:rPr>
              <a:t>belonging is lacking.</a:t>
            </a:r>
          </a:p>
          <a:p>
            <a:r>
              <a:rPr lang="en-US" dirty="0">
                <a:latin typeface="Times New Roman" panose="02020603050405020304" pitchFamily="18" charset="0"/>
                <a:cs typeface="Times New Roman" panose="02020603050405020304" pitchFamily="18" charset="0"/>
              </a:rPr>
              <a:t>This is either a “real” or a “perceived” deficiency.</a:t>
            </a:r>
          </a:p>
          <a:p>
            <a:r>
              <a:rPr lang="en-US" dirty="0">
                <a:latin typeface="Times New Roman" panose="02020603050405020304" pitchFamily="18" charset="0"/>
                <a:cs typeface="Times New Roman" panose="02020603050405020304" pitchFamily="18" charset="0"/>
              </a:rPr>
              <a:t>It may not be related to the number of social ties people have.</a:t>
            </a:r>
          </a:p>
          <a:p>
            <a:r>
              <a:rPr lang="en-US" b="1" dirty="0">
                <a:latin typeface="Times New Roman" panose="02020603050405020304" pitchFamily="18" charset="0"/>
                <a:cs typeface="Times New Roman" panose="02020603050405020304" pitchFamily="18" charset="0"/>
              </a:rPr>
              <a:t>Having many relationships is no guarantee that loneliness will not occur.</a:t>
            </a:r>
            <a:endParaRPr lang="tr-TR" b="1"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2657457716"/>
              </p:ext>
            </p:extLst>
          </p:nvPr>
        </p:nvGraphicFramePr>
        <p:xfrm>
          <a:off x="2100031" y="594803"/>
          <a:ext cx="8128000" cy="1224057"/>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122405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800" baseline="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2400" baseline="0" dirty="0" err="1">
                          <a:latin typeface="Times New Roman" panose="02020603050405020304" pitchFamily="18" charset="0"/>
                          <a:cs typeface="Times New Roman" panose="02020603050405020304" pitchFamily="18" charset="0"/>
                        </a:rPr>
                        <a:t>The</a:t>
                      </a:r>
                      <a:r>
                        <a:rPr lang="tr-TR" sz="2400" baseline="0" dirty="0">
                          <a:latin typeface="Times New Roman" panose="02020603050405020304" pitchFamily="18" charset="0"/>
                          <a:cs typeface="Times New Roman" panose="02020603050405020304" pitchFamily="18" charset="0"/>
                        </a:rPr>
                        <a:t> </a:t>
                      </a:r>
                      <a:r>
                        <a:rPr lang="tr-TR" sz="2400" baseline="0" dirty="0" err="1">
                          <a:latin typeface="Times New Roman" panose="02020603050405020304" pitchFamily="18" charset="0"/>
                          <a:cs typeface="Times New Roman" panose="02020603050405020304" pitchFamily="18" charset="0"/>
                        </a:rPr>
                        <a:t>Importance</a:t>
                      </a:r>
                      <a:r>
                        <a:rPr lang="tr-TR" sz="2400" baseline="0" dirty="0">
                          <a:latin typeface="Times New Roman" panose="02020603050405020304" pitchFamily="18" charset="0"/>
                          <a:cs typeface="Times New Roman" panose="02020603050405020304" pitchFamily="18" charset="0"/>
                        </a:rPr>
                        <a:t> of </a:t>
                      </a:r>
                      <a:r>
                        <a:rPr lang="tr-TR" sz="2400" baseline="0" dirty="0" err="1">
                          <a:latin typeface="Times New Roman" panose="02020603050405020304" pitchFamily="18" charset="0"/>
                          <a:cs typeface="Times New Roman" panose="02020603050405020304" pitchFamily="18" charset="0"/>
                        </a:rPr>
                        <a:t>Relationships</a:t>
                      </a:r>
                      <a:endParaRPr lang="tr-TR" sz="2400" dirty="0">
                        <a:latin typeface="Times New Roman" panose="02020603050405020304" pitchFamily="18" charset="0"/>
                        <a:cs typeface="Times New Roman" panose="02020603050405020304" pitchFamily="18" charset="0"/>
                      </a:endParaRPr>
                    </a:p>
                    <a:p>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397368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Loneliness</a:t>
            </a:r>
          </a:p>
          <a:p>
            <a:r>
              <a:rPr lang="en-US" dirty="0">
                <a:latin typeface="Times New Roman" panose="02020603050405020304" pitchFamily="18" charset="0"/>
                <a:cs typeface="Times New Roman" panose="02020603050405020304" pitchFamily="18" charset="0"/>
              </a:rPr>
              <a:t>For some people, loneliness is situational and can occur intermittently throughout life, depending on the circumstances.</a:t>
            </a:r>
          </a:p>
          <a:p>
            <a:r>
              <a:rPr lang="en-US" dirty="0">
                <a:latin typeface="Times New Roman" panose="02020603050405020304" pitchFamily="18" charset="0"/>
                <a:cs typeface="Times New Roman" panose="02020603050405020304" pitchFamily="18" charset="0"/>
              </a:rPr>
              <a:t>For some people, loneliness is constant, regardless of the circumstances.</a:t>
            </a:r>
          </a:p>
          <a:p>
            <a:r>
              <a:rPr lang="en-US" dirty="0">
                <a:latin typeface="Times New Roman" panose="02020603050405020304" pitchFamily="18" charset="0"/>
                <a:cs typeface="Times New Roman" panose="02020603050405020304" pitchFamily="18" charset="0"/>
              </a:rPr>
              <a:t>People who feel consistently lonely may experience a range of depressive and depression-related states.</a:t>
            </a: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2490698372"/>
              </p:ext>
            </p:extLst>
          </p:nvPr>
        </p:nvGraphicFramePr>
        <p:xfrm>
          <a:off x="2100031" y="594804"/>
          <a:ext cx="8128000" cy="109728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2400" baseline="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2400" baseline="0" dirty="0" err="1">
                          <a:latin typeface="Times New Roman" panose="02020603050405020304" pitchFamily="18" charset="0"/>
                          <a:cs typeface="Times New Roman" panose="02020603050405020304" pitchFamily="18" charset="0"/>
                        </a:rPr>
                        <a:t>The</a:t>
                      </a:r>
                      <a:r>
                        <a:rPr lang="tr-TR" sz="2400" baseline="0" dirty="0">
                          <a:latin typeface="Times New Roman" panose="02020603050405020304" pitchFamily="18" charset="0"/>
                          <a:cs typeface="Times New Roman" panose="02020603050405020304" pitchFamily="18" charset="0"/>
                        </a:rPr>
                        <a:t> </a:t>
                      </a:r>
                      <a:r>
                        <a:rPr lang="tr-TR" sz="2400" baseline="0" dirty="0" err="1">
                          <a:latin typeface="Times New Roman" panose="02020603050405020304" pitchFamily="18" charset="0"/>
                          <a:cs typeface="Times New Roman" panose="02020603050405020304" pitchFamily="18" charset="0"/>
                        </a:rPr>
                        <a:t>Importance</a:t>
                      </a:r>
                      <a:r>
                        <a:rPr lang="tr-TR" sz="2400" baseline="0" dirty="0">
                          <a:latin typeface="Times New Roman" panose="02020603050405020304" pitchFamily="18" charset="0"/>
                          <a:cs typeface="Times New Roman" panose="02020603050405020304" pitchFamily="18" charset="0"/>
                        </a:rPr>
                        <a:t> of </a:t>
                      </a:r>
                      <a:r>
                        <a:rPr lang="tr-TR" sz="2400" baseline="0" dirty="0" err="1">
                          <a:latin typeface="Times New Roman" panose="02020603050405020304" pitchFamily="18" charset="0"/>
                          <a:cs typeface="Times New Roman" panose="02020603050405020304" pitchFamily="18" charset="0"/>
                        </a:rPr>
                        <a:t>Relationships</a:t>
                      </a:r>
                      <a:endParaRPr lang="tr-TR" sz="2400" dirty="0">
                        <a:latin typeface="Times New Roman" panose="02020603050405020304" pitchFamily="18" charset="0"/>
                        <a:cs typeface="Times New Roman" panose="02020603050405020304" pitchFamily="18" charset="0"/>
                      </a:endParaRPr>
                    </a:p>
                    <a:p>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373321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Loneliness</a:t>
            </a:r>
          </a:p>
          <a:p>
            <a:pPr marL="0" indent="0">
              <a:buNone/>
            </a:pPr>
            <a:r>
              <a:rPr lang="en-US" b="1" dirty="0" err="1">
                <a:latin typeface="Times New Roman" panose="02020603050405020304" pitchFamily="18" charset="0"/>
                <a:cs typeface="Times New Roman" panose="02020603050405020304" pitchFamily="18" charset="0"/>
              </a:rPr>
              <a:t>Mikulincer</a:t>
            </a:r>
            <a:r>
              <a:rPr lang="en-US" b="1" dirty="0">
                <a:latin typeface="Times New Roman" panose="02020603050405020304" pitchFamily="18" charset="0"/>
                <a:cs typeface="Times New Roman" panose="02020603050405020304" pitchFamily="18" charset="0"/>
              </a:rPr>
              <a:t> and Segal (1990) grouped feelings of loneliness into four different areas.</a:t>
            </a:r>
          </a:p>
          <a:p>
            <a:pPr marL="0" indent="0">
              <a:buNone/>
            </a:pPr>
            <a:r>
              <a:rPr lang="en-US" dirty="0">
                <a:latin typeface="Times New Roman" panose="02020603050405020304" pitchFamily="18" charset="0"/>
                <a:cs typeface="Times New Roman" panose="02020603050405020304" pitchFamily="18" charset="0"/>
              </a:rPr>
              <a:t>1. </a:t>
            </a:r>
            <a:r>
              <a:rPr lang="tr-TR" dirty="0">
                <a:latin typeface="Times New Roman" panose="02020603050405020304" pitchFamily="18" charset="0"/>
                <a:cs typeface="Times New Roman" panose="02020603050405020304" pitchFamily="18" charset="0"/>
              </a:rPr>
              <a:t>D</a:t>
            </a:r>
            <a:r>
              <a:rPr lang="en-US" dirty="0" err="1">
                <a:latin typeface="Times New Roman" panose="02020603050405020304" pitchFamily="18" charset="0"/>
                <a:cs typeface="Times New Roman" panose="02020603050405020304" pitchFamily="18" charset="0"/>
              </a:rPr>
              <a:t>epressive</a:t>
            </a:r>
            <a:r>
              <a:rPr lang="en-US" dirty="0">
                <a:latin typeface="Times New Roman" panose="02020603050405020304" pitchFamily="18" charset="0"/>
                <a:cs typeface="Times New Roman" panose="02020603050405020304" pitchFamily="18" charset="0"/>
              </a:rPr>
              <a:t> loneliness</a:t>
            </a:r>
          </a:p>
          <a:p>
            <a:pPr marL="0" indent="0">
              <a:buNone/>
            </a:pPr>
            <a:r>
              <a:rPr lang="en-US" dirty="0">
                <a:latin typeface="Times New Roman" panose="02020603050405020304" pitchFamily="18" charset="0"/>
                <a:cs typeface="Times New Roman" panose="02020603050405020304" pitchFamily="18" charset="0"/>
              </a:rPr>
              <a:t>2. </a:t>
            </a:r>
            <a:r>
              <a:rPr lang="tr-TR" dirty="0">
                <a:latin typeface="Times New Roman" panose="02020603050405020304" pitchFamily="18" charset="0"/>
                <a:cs typeface="Times New Roman" panose="02020603050405020304" pitchFamily="18" charset="0"/>
              </a:rPr>
              <a:t>E</a:t>
            </a:r>
            <a:r>
              <a:rPr lang="en-US" dirty="0">
                <a:latin typeface="Times New Roman" panose="02020603050405020304" pitchFamily="18" charset="0"/>
                <a:cs typeface="Times New Roman" panose="02020603050405020304" pitchFamily="18" charset="0"/>
              </a:rPr>
              <a:t>motional isolation</a:t>
            </a:r>
          </a:p>
          <a:p>
            <a:pPr marL="0" indent="0">
              <a:buNone/>
            </a:pPr>
            <a:r>
              <a:rPr lang="en-US" dirty="0">
                <a:latin typeface="Times New Roman" panose="02020603050405020304" pitchFamily="18" charset="0"/>
                <a:cs typeface="Times New Roman" panose="02020603050405020304" pitchFamily="18" charset="0"/>
              </a:rPr>
              <a:t>3. </a:t>
            </a:r>
            <a:r>
              <a:rPr lang="tr-TR" dirty="0">
                <a:latin typeface="Times New Roman" panose="02020603050405020304" pitchFamily="18" charset="0"/>
                <a:cs typeface="Times New Roman" panose="02020603050405020304" pitchFamily="18" charset="0"/>
              </a:rPr>
              <a:t>S</a:t>
            </a:r>
            <a:r>
              <a:rPr lang="en-US" dirty="0">
                <a:latin typeface="Times New Roman" panose="02020603050405020304" pitchFamily="18" charset="0"/>
                <a:cs typeface="Times New Roman" panose="02020603050405020304" pitchFamily="18" charset="0"/>
              </a:rPr>
              <a:t>elf-esteem loneliness (in essence fear, shame)</a:t>
            </a:r>
          </a:p>
          <a:p>
            <a:pPr marL="0" indent="0">
              <a:buNone/>
            </a:pPr>
            <a:r>
              <a:rPr lang="en-US" dirty="0">
                <a:latin typeface="Times New Roman" panose="02020603050405020304" pitchFamily="18" charset="0"/>
                <a:cs typeface="Times New Roman" panose="02020603050405020304" pitchFamily="18" charset="0"/>
              </a:rPr>
              <a:t>4. </a:t>
            </a:r>
            <a:r>
              <a:rPr lang="tr-TR" dirty="0">
                <a:latin typeface="Times New Roman" panose="02020603050405020304" pitchFamily="18" charset="0"/>
                <a:cs typeface="Times New Roman" panose="02020603050405020304" pitchFamily="18" charset="0"/>
              </a:rPr>
              <a:t>S</a:t>
            </a:r>
            <a:r>
              <a:rPr lang="en-US" dirty="0" err="1">
                <a:latin typeface="Times New Roman" panose="02020603050405020304" pitchFamily="18" charset="0"/>
                <a:cs typeface="Times New Roman" panose="02020603050405020304" pitchFamily="18" charset="0"/>
              </a:rPr>
              <a:t>ocial</a:t>
            </a:r>
            <a:r>
              <a:rPr lang="en-US" dirty="0">
                <a:latin typeface="Times New Roman" panose="02020603050405020304" pitchFamily="18" charset="0"/>
                <a:cs typeface="Times New Roman" panose="02020603050405020304" pitchFamily="18" charset="0"/>
              </a:rPr>
              <a:t> alienation</a:t>
            </a: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1935128970"/>
              </p:ext>
            </p:extLst>
          </p:nvPr>
        </p:nvGraphicFramePr>
        <p:xfrm>
          <a:off x="2100031" y="594804"/>
          <a:ext cx="8128000" cy="100584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800" baseline="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2400" baseline="0" dirty="0" err="1">
                          <a:latin typeface="Times New Roman" panose="02020603050405020304" pitchFamily="18" charset="0"/>
                          <a:cs typeface="Times New Roman" panose="02020603050405020304" pitchFamily="18" charset="0"/>
                        </a:rPr>
                        <a:t>The</a:t>
                      </a:r>
                      <a:r>
                        <a:rPr lang="tr-TR" sz="2400" baseline="0" dirty="0">
                          <a:latin typeface="Times New Roman" panose="02020603050405020304" pitchFamily="18" charset="0"/>
                          <a:cs typeface="Times New Roman" panose="02020603050405020304" pitchFamily="18" charset="0"/>
                        </a:rPr>
                        <a:t> </a:t>
                      </a:r>
                      <a:r>
                        <a:rPr lang="tr-TR" sz="2400" baseline="0" dirty="0" err="1">
                          <a:latin typeface="Times New Roman" panose="02020603050405020304" pitchFamily="18" charset="0"/>
                          <a:cs typeface="Times New Roman" panose="02020603050405020304" pitchFamily="18" charset="0"/>
                        </a:rPr>
                        <a:t>Importance</a:t>
                      </a:r>
                      <a:r>
                        <a:rPr lang="tr-TR" sz="2400" baseline="0" dirty="0">
                          <a:latin typeface="Times New Roman" panose="02020603050405020304" pitchFamily="18" charset="0"/>
                          <a:cs typeface="Times New Roman" panose="02020603050405020304" pitchFamily="18" charset="0"/>
                        </a:rPr>
                        <a:t> of </a:t>
                      </a:r>
                      <a:r>
                        <a:rPr lang="tr-TR" sz="2400" baseline="0" dirty="0" err="1">
                          <a:latin typeface="Times New Roman" panose="02020603050405020304" pitchFamily="18" charset="0"/>
                          <a:cs typeface="Times New Roman" panose="02020603050405020304" pitchFamily="18" charset="0"/>
                        </a:rPr>
                        <a:t>Relationships</a:t>
                      </a:r>
                      <a:endParaRPr lang="tr-TR" sz="2400" dirty="0">
                        <a:latin typeface="Times New Roman" panose="02020603050405020304" pitchFamily="18" charset="0"/>
                        <a:cs typeface="Times New Roman" panose="02020603050405020304" pitchFamily="18" charset="0"/>
                      </a:endParaRPr>
                    </a:p>
                    <a:p>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3576403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Loneliness</a:t>
            </a:r>
          </a:p>
          <a:p>
            <a:r>
              <a:rPr lang="en-US" dirty="0" err="1">
                <a:latin typeface="Times New Roman" panose="02020603050405020304" pitchFamily="18" charset="0"/>
                <a:cs typeface="Times New Roman" panose="02020603050405020304" pitchFamily="18" charset="0"/>
              </a:rPr>
              <a:t>Mikulincer</a:t>
            </a:r>
            <a:r>
              <a:rPr lang="en-US" dirty="0">
                <a:latin typeface="Times New Roman" panose="02020603050405020304" pitchFamily="18" charset="0"/>
                <a:cs typeface="Times New Roman" panose="02020603050405020304" pitchFamily="18" charset="0"/>
              </a:rPr>
              <a:t> and Segal's (1990) classification shows that different events lead to different types of loneliness.</a:t>
            </a:r>
          </a:p>
          <a:p>
            <a:r>
              <a:rPr lang="en-US" dirty="0">
                <a:latin typeface="Times New Roman" panose="02020603050405020304" pitchFamily="18" charset="0"/>
                <a:cs typeface="Times New Roman" panose="02020603050405020304" pitchFamily="18" charset="0"/>
              </a:rPr>
              <a:t>For example, job loss may result in self-esteem loneliness.</a:t>
            </a:r>
          </a:p>
          <a:p>
            <a:r>
              <a:rPr lang="en-US" dirty="0">
                <a:latin typeface="Times New Roman" panose="02020603050405020304" pitchFamily="18" charset="0"/>
                <a:cs typeface="Times New Roman" panose="02020603050405020304" pitchFamily="18" charset="0"/>
              </a:rPr>
              <a:t>Partner loss may result in depressive loneliness.</a:t>
            </a:r>
          </a:p>
          <a:p>
            <a:r>
              <a:rPr lang="en-US" dirty="0">
                <a:latin typeface="Times New Roman" panose="02020603050405020304" pitchFamily="18" charset="0"/>
                <a:cs typeface="Times New Roman" panose="02020603050405020304" pitchFamily="18" charset="0"/>
              </a:rPr>
              <a:t>Moving to a new place may be the cause of social alienation.</a:t>
            </a: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446260705"/>
              </p:ext>
            </p:extLst>
          </p:nvPr>
        </p:nvGraphicFramePr>
        <p:xfrm>
          <a:off x="2100031" y="594804"/>
          <a:ext cx="8128000" cy="118430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11843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tr-TR" sz="1800" baseline="0" dirty="0">
                        <a:latin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tr-TR" sz="2400" baseline="0" dirty="0" err="1">
                          <a:latin typeface="Times New Roman" panose="02020603050405020304" pitchFamily="18" charset="0"/>
                          <a:cs typeface="Times New Roman" panose="02020603050405020304" pitchFamily="18" charset="0"/>
                        </a:rPr>
                        <a:t>The</a:t>
                      </a:r>
                      <a:r>
                        <a:rPr lang="tr-TR" sz="2400" baseline="0" dirty="0">
                          <a:latin typeface="Times New Roman" panose="02020603050405020304" pitchFamily="18" charset="0"/>
                          <a:cs typeface="Times New Roman" panose="02020603050405020304" pitchFamily="18" charset="0"/>
                        </a:rPr>
                        <a:t> </a:t>
                      </a:r>
                      <a:r>
                        <a:rPr lang="tr-TR" sz="2400" baseline="0" dirty="0" err="1">
                          <a:latin typeface="Times New Roman" panose="02020603050405020304" pitchFamily="18" charset="0"/>
                          <a:cs typeface="Times New Roman" panose="02020603050405020304" pitchFamily="18" charset="0"/>
                        </a:rPr>
                        <a:t>Importance</a:t>
                      </a:r>
                      <a:r>
                        <a:rPr lang="tr-TR" sz="2400" baseline="0" dirty="0">
                          <a:latin typeface="Times New Roman" panose="02020603050405020304" pitchFamily="18" charset="0"/>
                          <a:cs typeface="Times New Roman" panose="02020603050405020304" pitchFamily="18" charset="0"/>
                        </a:rPr>
                        <a:t> of </a:t>
                      </a:r>
                      <a:r>
                        <a:rPr lang="tr-TR" sz="2400" baseline="0" dirty="0" err="1">
                          <a:latin typeface="Times New Roman" panose="02020603050405020304" pitchFamily="18" charset="0"/>
                          <a:cs typeface="Times New Roman" panose="02020603050405020304" pitchFamily="18" charset="0"/>
                        </a:rPr>
                        <a:t>Relationships</a:t>
                      </a:r>
                      <a:endParaRPr lang="tr-TR" sz="240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1330886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a:xfrm>
            <a:off x="1130270" y="2216425"/>
            <a:ext cx="9603275" cy="3688251"/>
          </a:xfrm>
        </p:spPr>
        <p:txBody>
          <a:bodyPr>
            <a:normAutofit lnSpcReduction="10000"/>
          </a:bodyPr>
          <a:lstStyle/>
          <a:p>
            <a:r>
              <a:rPr lang="en-US" dirty="0">
                <a:latin typeface="Times New Roman" panose="02020603050405020304" pitchFamily="18" charset="0"/>
                <a:cs typeface="Times New Roman" panose="02020603050405020304" pitchFamily="18" charset="0"/>
              </a:rPr>
              <a:t>For most of us, the ideal life is a context in which we are in close relationships with other people, such as friendship, marriage and love.</a:t>
            </a:r>
          </a:p>
          <a:p>
            <a:r>
              <a:rPr lang="en-US" dirty="0">
                <a:latin typeface="Times New Roman" panose="02020603050405020304" pitchFamily="18" charset="0"/>
                <a:cs typeface="Times New Roman" panose="02020603050405020304" pitchFamily="18" charset="0"/>
              </a:rPr>
              <a:t>Relationships are both difficult to maintain because they involve participation, emotional attachment and constant interaction, and they are in a place where we need them because they are necessary.</a:t>
            </a:r>
          </a:p>
          <a:p>
            <a:r>
              <a:rPr lang="en-US" dirty="0">
                <a:latin typeface="Times New Roman" panose="02020603050405020304" pitchFamily="18" charset="0"/>
                <a:cs typeface="Times New Roman" panose="02020603050405020304" pitchFamily="18" charset="0"/>
              </a:rPr>
              <a:t>In fact, when we think about the people we are in relationships with in life, it can be said that we know a lot about close relationships or interpersonal relationships.</a:t>
            </a:r>
          </a:p>
          <a:p>
            <a:r>
              <a:rPr lang="en-US" dirty="0">
                <a:latin typeface="Times New Roman" panose="02020603050405020304" pitchFamily="18" charset="0"/>
                <a:cs typeface="Times New Roman" panose="02020603050405020304" pitchFamily="18" charset="0"/>
              </a:rPr>
              <a:t>However, when many of these relationship networks are not conscious choices, it would not be wrong to say that there is always much more to learn in addition to what we know.</a:t>
            </a: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4198323925"/>
              </p:ext>
            </p:extLst>
          </p:nvPr>
        </p:nvGraphicFramePr>
        <p:xfrm>
          <a:off x="2149727" y="883580"/>
          <a:ext cx="8128000" cy="106680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104923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800" baseline="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2800" baseline="0" dirty="0" err="1">
                          <a:latin typeface="Times New Roman" panose="02020603050405020304" pitchFamily="18" charset="0"/>
                          <a:cs typeface="Times New Roman" panose="02020603050405020304" pitchFamily="18" charset="0"/>
                        </a:rPr>
                        <a:t>The</a:t>
                      </a:r>
                      <a:r>
                        <a:rPr lang="tr-TR" sz="2800" baseline="0" dirty="0">
                          <a:latin typeface="Times New Roman" panose="02020603050405020304" pitchFamily="18" charset="0"/>
                          <a:cs typeface="Times New Roman" panose="02020603050405020304" pitchFamily="18" charset="0"/>
                        </a:rPr>
                        <a:t> </a:t>
                      </a:r>
                      <a:r>
                        <a:rPr lang="tr-TR" sz="2800" baseline="0" dirty="0" err="1">
                          <a:latin typeface="Times New Roman" panose="02020603050405020304" pitchFamily="18" charset="0"/>
                          <a:cs typeface="Times New Roman" panose="02020603050405020304" pitchFamily="18" charset="0"/>
                        </a:rPr>
                        <a:t>Importance</a:t>
                      </a:r>
                      <a:r>
                        <a:rPr lang="tr-TR" sz="2800" baseline="0" dirty="0">
                          <a:latin typeface="Times New Roman" panose="02020603050405020304" pitchFamily="18" charset="0"/>
                          <a:cs typeface="Times New Roman" panose="02020603050405020304" pitchFamily="18" charset="0"/>
                        </a:rPr>
                        <a:t> of </a:t>
                      </a:r>
                      <a:r>
                        <a:rPr lang="tr-TR" sz="2800" baseline="0" dirty="0" err="1">
                          <a:latin typeface="Times New Roman" panose="02020603050405020304" pitchFamily="18" charset="0"/>
                          <a:cs typeface="Times New Roman" panose="02020603050405020304" pitchFamily="18" charset="0"/>
                        </a:rPr>
                        <a:t>Relationships</a:t>
                      </a:r>
                      <a:endParaRPr lang="tr-TR" sz="2800" dirty="0">
                        <a:latin typeface="Times New Roman" panose="02020603050405020304" pitchFamily="18" charset="0"/>
                        <a:cs typeface="Times New Roman" panose="02020603050405020304" pitchFamily="18" charset="0"/>
                      </a:endParaRPr>
                    </a:p>
                    <a:p>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905993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8E33E6-3D48-AD0E-6E28-44408382D6C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30500F4-8A89-F0F9-EA7C-AE5E3795BCFC}"/>
              </a:ext>
            </a:extLst>
          </p:cNvPr>
          <p:cNvSpPr>
            <a:spLocks noGrp="1"/>
          </p:cNvSpPr>
          <p:nvPr>
            <p:ph idx="1"/>
          </p:nvPr>
        </p:nvSpPr>
        <p:spPr>
          <a:xfrm>
            <a:off x="1130270" y="2171769"/>
            <a:ext cx="10409060" cy="3294576"/>
          </a:xfrm>
        </p:spPr>
        <p:txBody>
          <a:bodyPr/>
          <a:lstStyle/>
          <a:p>
            <a:pPr marL="0" indent="0" algn="r">
              <a:buNone/>
            </a:pPr>
            <a:endParaRPr lang="tr-TR" dirty="0"/>
          </a:p>
          <a:p>
            <a:pPr marL="0" indent="0" algn="r">
              <a:buNone/>
            </a:pPr>
            <a:endParaRPr lang="tr-TR" dirty="0"/>
          </a:p>
          <a:p>
            <a:pPr marL="0" indent="0" algn="r">
              <a:buNone/>
            </a:pPr>
            <a:endParaRPr lang="tr-TR" dirty="0"/>
          </a:p>
          <a:p>
            <a:pPr marL="0" indent="0" algn="r">
              <a:buNone/>
            </a:pPr>
            <a:endParaRPr lang="tr-TR" dirty="0"/>
          </a:p>
          <a:p>
            <a:pPr marL="0" indent="0" algn="r">
              <a:buNone/>
            </a:pPr>
            <a:r>
              <a:rPr lang="tr-TR" sz="3600" b="1" i="1" dirty="0" err="1">
                <a:solidFill>
                  <a:srgbClr val="FFFF00"/>
                </a:solidFill>
                <a:effectLst>
                  <a:outerShdw blurRad="38100" dist="38100" dir="2700000" algn="tl">
                    <a:srgbClr val="000000">
                      <a:alpha val="43137"/>
                    </a:srgbClr>
                  </a:outerShdw>
                </a:effectLst>
              </a:rPr>
              <a:t>Any</a:t>
            </a:r>
            <a:r>
              <a:rPr lang="tr-TR" sz="3600" b="1" i="1" dirty="0">
                <a:solidFill>
                  <a:srgbClr val="FFFF00"/>
                </a:solidFill>
                <a:effectLst>
                  <a:outerShdw blurRad="38100" dist="38100" dir="2700000" algn="tl">
                    <a:srgbClr val="000000">
                      <a:alpha val="43137"/>
                    </a:srgbClr>
                  </a:outerShdw>
                </a:effectLst>
              </a:rPr>
              <a:t> </a:t>
            </a:r>
            <a:r>
              <a:rPr lang="tr-TR" sz="3600" b="1" i="1" dirty="0" err="1">
                <a:solidFill>
                  <a:srgbClr val="FFFF00"/>
                </a:solidFill>
                <a:effectLst>
                  <a:outerShdw blurRad="38100" dist="38100" dir="2700000" algn="tl">
                    <a:srgbClr val="000000">
                      <a:alpha val="43137"/>
                    </a:srgbClr>
                  </a:outerShdw>
                </a:effectLst>
              </a:rPr>
              <a:t>questions</a:t>
            </a:r>
            <a:r>
              <a:rPr lang="tr-TR" sz="3600" b="1" i="1" dirty="0">
                <a:solidFill>
                  <a:srgbClr val="FFFF00"/>
                </a:solidFill>
                <a:effectLst>
                  <a:outerShdw blurRad="38100" dist="38100" dir="2700000" algn="tl">
                    <a:srgbClr val="000000">
                      <a:alpha val="43137"/>
                    </a:srgbClr>
                  </a:outerShdw>
                </a:effectLst>
              </a:rPr>
              <a:t>? </a:t>
            </a:r>
            <a:r>
              <a:rPr lang="tr-TR" sz="3600" b="1" i="1" dirty="0">
                <a:solidFill>
                  <a:srgbClr val="FFFF00"/>
                </a:solidFill>
                <a:effectLst>
                  <a:outerShdw blurRad="38100" dist="38100" dir="2700000" algn="tl">
                    <a:srgbClr val="000000">
                      <a:alpha val="43137"/>
                    </a:srgbClr>
                  </a:outerShdw>
                </a:effectLst>
                <a:sym typeface="Wingdings" panose="05000000000000000000" pitchFamily="2" charset="2"/>
              </a:rPr>
              <a:t></a:t>
            </a:r>
            <a:endParaRPr lang="tr-TR" sz="3600" b="1" i="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41850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a:xfrm>
            <a:off x="1053549" y="2015732"/>
            <a:ext cx="10001306" cy="3937807"/>
          </a:xfrm>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The Need to Belong</a:t>
            </a:r>
          </a:p>
          <a:p>
            <a:r>
              <a:rPr lang="en-US" dirty="0">
                <a:latin typeface="Times New Roman" panose="02020603050405020304" pitchFamily="18" charset="0"/>
                <a:cs typeface="Times New Roman" panose="02020603050405020304" pitchFamily="18" charset="0"/>
              </a:rPr>
              <a:t>According to Baumeister and Leary (1995), people need other people.</a:t>
            </a:r>
          </a:p>
          <a:p>
            <a:pPr marL="0" indent="0">
              <a:buNone/>
            </a:pPr>
            <a:r>
              <a:rPr lang="en-US" dirty="0">
                <a:latin typeface="Times New Roman" panose="02020603050405020304" pitchFamily="18" charset="0"/>
                <a:cs typeface="Times New Roman" panose="02020603050405020304" pitchFamily="18" charset="0"/>
              </a:rPr>
              <a:t>Because people have the drive to develop and maintain permanent, positive and meaningful interpersonal relationships.</a:t>
            </a:r>
            <a:endParaRPr lang="tr-TR"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According to Baumeister and Leary (1995), there are two aspects of the need to belong.</a:t>
            </a:r>
          </a:p>
          <a:p>
            <a:pPr marL="0" indent="0">
              <a:buNone/>
            </a:pPr>
            <a:r>
              <a:rPr lang="en-US" dirty="0">
                <a:latin typeface="Times New Roman" panose="02020603050405020304" pitchFamily="18" charset="0"/>
                <a:cs typeface="Times New Roman" panose="02020603050405020304" pitchFamily="18" charset="0"/>
              </a:rPr>
              <a:t>1. Frequent and emotionally pleasant interactions with several people</a:t>
            </a:r>
          </a:p>
          <a:p>
            <a:pPr marL="0" indent="0">
              <a:buNone/>
            </a:pPr>
            <a:r>
              <a:rPr lang="en-US" dirty="0">
                <a:latin typeface="Times New Roman" panose="02020603050405020304" pitchFamily="18" charset="0"/>
                <a:cs typeface="Times New Roman" panose="02020603050405020304" pitchFamily="18" charset="0"/>
              </a:rPr>
              <a:t>2. The stability of these emotional relationships over time.</a:t>
            </a: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1431430090"/>
              </p:ext>
            </p:extLst>
          </p:nvPr>
        </p:nvGraphicFramePr>
        <p:xfrm>
          <a:off x="2109970" y="904461"/>
          <a:ext cx="8128000" cy="1111271"/>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111127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800" baseline="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2800" baseline="0" dirty="0" err="1">
                          <a:latin typeface="Times New Roman" panose="02020603050405020304" pitchFamily="18" charset="0"/>
                          <a:cs typeface="Times New Roman" panose="02020603050405020304" pitchFamily="18" charset="0"/>
                        </a:rPr>
                        <a:t>The</a:t>
                      </a:r>
                      <a:r>
                        <a:rPr lang="tr-TR" sz="2800" baseline="0" dirty="0">
                          <a:latin typeface="Times New Roman" panose="02020603050405020304" pitchFamily="18" charset="0"/>
                          <a:cs typeface="Times New Roman" panose="02020603050405020304" pitchFamily="18" charset="0"/>
                        </a:rPr>
                        <a:t> </a:t>
                      </a:r>
                      <a:r>
                        <a:rPr lang="tr-TR" sz="2800" baseline="0" dirty="0" err="1">
                          <a:latin typeface="Times New Roman" panose="02020603050405020304" pitchFamily="18" charset="0"/>
                          <a:cs typeface="Times New Roman" panose="02020603050405020304" pitchFamily="18" charset="0"/>
                        </a:rPr>
                        <a:t>Importance</a:t>
                      </a:r>
                      <a:r>
                        <a:rPr lang="tr-TR" sz="2800" baseline="0" dirty="0">
                          <a:latin typeface="Times New Roman" panose="02020603050405020304" pitchFamily="18" charset="0"/>
                          <a:cs typeface="Times New Roman" panose="02020603050405020304" pitchFamily="18" charset="0"/>
                        </a:rPr>
                        <a:t> of </a:t>
                      </a:r>
                      <a:r>
                        <a:rPr lang="tr-TR" sz="2800" baseline="0" dirty="0" err="1">
                          <a:latin typeface="Times New Roman" panose="02020603050405020304" pitchFamily="18" charset="0"/>
                          <a:cs typeface="Times New Roman" panose="02020603050405020304" pitchFamily="18" charset="0"/>
                        </a:rPr>
                        <a:t>Relationships</a:t>
                      </a:r>
                      <a:endParaRPr lang="tr-TR" sz="2800" dirty="0">
                        <a:latin typeface="Times New Roman" panose="02020603050405020304" pitchFamily="18" charset="0"/>
                        <a:cs typeface="Times New Roman" panose="02020603050405020304" pitchFamily="18" charset="0"/>
                      </a:endParaRPr>
                    </a:p>
                    <a:p>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3902347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The Need to Belong</a:t>
            </a:r>
          </a:p>
          <a:p>
            <a:pPr marL="0" indent="0">
              <a:buNone/>
            </a:pPr>
            <a:r>
              <a:rPr lang="en-US" dirty="0">
                <a:latin typeface="Times New Roman" panose="02020603050405020304" pitchFamily="18" charset="0"/>
                <a:cs typeface="Times New Roman" panose="02020603050405020304" pitchFamily="18" charset="0"/>
              </a:rPr>
              <a:t>According to Baumeister and Leary (1995),</a:t>
            </a:r>
          </a:p>
          <a:p>
            <a:r>
              <a:rPr lang="en-US" dirty="0">
                <a:latin typeface="Times New Roman" panose="02020603050405020304" pitchFamily="18" charset="0"/>
                <a:cs typeface="Times New Roman" panose="02020603050405020304" pitchFamily="18" charset="0"/>
              </a:rPr>
              <a:t>Belonging is a need rather than a desire</a:t>
            </a:r>
            <a:r>
              <a:rPr lang="tr-T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Belonging is a </a:t>
            </a:r>
            <a:r>
              <a:rPr lang="en-US" b="1" dirty="0">
                <a:solidFill>
                  <a:schemeClr val="accent6"/>
                </a:solidFill>
                <a:latin typeface="Times New Roman" panose="02020603050405020304" pitchFamily="18" charset="0"/>
                <a:cs typeface="Times New Roman" panose="02020603050405020304" pitchFamily="18" charset="0"/>
              </a:rPr>
              <a:t>necessity</a:t>
            </a:r>
            <a:r>
              <a:rPr lang="en-US" dirty="0">
                <a:latin typeface="Times New Roman" panose="02020603050405020304" pitchFamily="18" charset="0"/>
                <a:cs typeface="Times New Roman" panose="02020603050405020304" pitchFamily="18" charset="0"/>
              </a:rPr>
              <a:t>, NOT A CHOICE</a:t>
            </a:r>
            <a:r>
              <a:rPr lang="tr-TR" dirty="0">
                <a:latin typeface="Times New Roman" panose="02020603050405020304" pitchFamily="18" charset="0"/>
                <a:cs typeface="Times New Roman" panose="02020603050405020304" pitchFamily="18" charset="0"/>
              </a:rPr>
              <a:t>!</a:t>
            </a:r>
          </a:p>
          <a:p>
            <a:endParaRPr lang="tr-TR" dirty="0">
              <a:latin typeface="Times New Roman" panose="02020603050405020304" pitchFamily="18" charset="0"/>
              <a:cs typeface="Times New Roman" panose="02020603050405020304" pitchFamily="18" charset="0"/>
            </a:endParaRPr>
          </a:p>
          <a:p>
            <a:r>
              <a:rPr lang="tr-TR" b="1" dirty="0">
                <a:solidFill>
                  <a:schemeClr val="accent6"/>
                </a:solidFill>
                <a:latin typeface="Times New Roman" panose="02020603050405020304" pitchFamily="18" charset="0"/>
                <a:cs typeface="Times New Roman" panose="02020603050405020304" pitchFamily="18" charset="0"/>
              </a:rPr>
              <a:t>WHAT DO YOU THINK?</a:t>
            </a:r>
          </a:p>
        </p:txBody>
      </p:sp>
      <p:graphicFrame>
        <p:nvGraphicFramePr>
          <p:cNvPr id="5" name="Tablo 4"/>
          <p:cNvGraphicFramePr>
            <a:graphicFrameLocks noGrp="1"/>
          </p:cNvGraphicFramePr>
          <p:nvPr>
            <p:extLst>
              <p:ext uri="{D42A27DB-BD31-4B8C-83A1-F6EECF244321}">
                <p14:modId xmlns:p14="http://schemas.microsoft.com/office/powerpoint/2010/main" val="1982001723"/>
              </p:ext>
            </p:extLst>
          </p:nvPr>
        </p:nvGraphicFramePr>
        <p:xfrm>
          <a:off x="2100031" y="594803"/>
          <a:ext cx="8128000" cy="1243935"/>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124393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800" baseline="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2400" baseline="0" dirty="0" err="1">
                          <a:latin typeface="Times New Roman" panose="02020603050405020304" pitchFamily="18" charset="0"/>
                          <a:cs typeface="Times New Roman" panose="02020603050405020304" pitchFamily="18" charset="0"/>
                        </a:rPr>
                        <a:t>The</a:t>
                      </a:r>
                      <a:r>
                        <a:rPr lang="tr-TR" sz="2400" baseline="0" dirty="0">
                          <a:latin typeface="Times New Roman" panose="02020603050405020304" pitchFamily="18" charset="0"/>
                          <a:cs typeface="Times New Roman" panose="02020603050405020304" pitchFamily="18" charset="0"/>
                        </a:rPr>
                        <a:t> </a:t>
                      </a:r>
                      <a:r>
                        <a:rPr lang="tr-TR" sz="2400" baseline="0" dirty="0" err="1">
                          <a:latin typeface="Times New Roman" panose="02020603050405020304" pitchFamily="18" charset="0"/>
                          <a:cs typeface="Times New Roman" panose="02020603050405020304" pitchFamily="18" charset="0"/>
                        </a:rPr>
                        <a:t>Importance</a:t>
                      </a:r>
                      <a:r>
                        <a:rPr lang="tr-TR" sz="2400" baseline="0" dirty="0">
                          <a:latin typeface="Times New Roman" panose="02020603050405020304" pitchFamily="18" charset="0"/>
                          <a:cs typeface="Times New Roman" panose="02020603050405020304" pitchFamily="18" charset="0"/>
                        </a:rPr>
                        <a:t> of </a:t>
                      </a:r>
                      <a:r>
                        <a:rPr lang="tr-TR" sz="2400" baseline="0" dirty="0" err="1">
                          <a:latin typeface="Times New Roman" panose="02020603050405020304" pitchFamily="18" charset="0"/>
                          <a:cs typeface="Times New Roman" panose="02020603050405020304" pitchFamily="18" charset="0"/>
                        </a:rPr>
                        <a:t>Relationships</a:t>
                      </a:r>
                      <a:endParaRPr lang="tr-TR" sz="2400" dirty="0">
                        <a:latin typeface="Times New Roman" panose="02020603050405020304" pitchFamily="18" charset="0"/>
                        <a:cs typeface="Times New Roman" panose="02020603050405020304" pitchFamily="18" charset="0"/>
                      </a:endParaRPr>
                    </a:p>
                    <a:p>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3831321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p:txBody>
          <a:bodyPr>
            <a:normAutofit/>
          </a:bodyPr>
          <a:lstStyle/>
          <a:p>
            <a:pPr marL="0" indent="0">
              <a:buNone/>
            </a:pPr>
            <a:r>
              <a:rPr lang="en-US" b="1" dirty="0">
                <a:latin typeface="Times New Roman" panose="02020603050405020304" pitchFamily="18" charset="0"/>
                <a:cs typeface="Times New Roman" panose="02020603050405020304" pitchFamily="18" charset="0"/>
              </a:rPr>
              <a:t>The Need to Belong</a:t>
            </a:r>
          </a:p>
          <a:p>
            <a:r>
              <a:rPr lang="en-US" dirty="0">
                <a:latin typeface="Times New Roman" panose="02020603050405020304" pitchFamily="18" charset="0"/>
                <a:cs typeface="Times New Roman" panose="02020603050405020304" pitchFamily="18" charset="0"/>
              </a:rPr>
              <a:t>If belonging is a basic need, then this need must be woven into human life in some specific way.</a:t>
            </a:r>
          </a:p>
          <a:p>
            <a:r>
              <a:rPr lang="en-US" dirty="0">
                <a:latin typeface="Times New Roman" panose="02020603050405020304" pitchFamily="18" charset="0"/>
                <a:cs typeface="Times New Roman" panose="02020603050405020304" pitchFamily="18" charset="0"/>
              </a:rPr>
              <a:t>People are motivated to form social bonds and to maintain those bonds.</a:t>
            </a:r>
          </a:p>
          <a:p>
            <a:r>
              <a:rPr lang="en-US" dirty="0">
                <a:latin typeface="Times New Roman" panose="02020603050405020304" pitchFamily="18" charset="0"/>
                <a:cs typeface="Times New Roman" panose="02020603050405020304" pitchFamily="18" charset="0"/>
              </a:rPr>
              <a:t>Both cognitive and emotional processes must develop within the framework of such bonds, so that positive bonds are associated with positive outcomes, and the loss of positive bonds with negative outcomes.</a:t>
            </a: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1605180158"/>
              </p:ext>
            </p:extLst>
          </p:nvPr>
        </p:nvGraphicFramePr>
        <p:xfrm>
          <a:off x="2100031" y="594804"/>
          <a:ext cx="8128000" cy="1144544"/>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114454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800" baseline="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2400" baseline="0" dirty="0" err="1">
                          <a:latin typeface="Times New Roman" panose="02020603050405020304" pitchFamily="18" charset="0"/>
                          <a:cs typeface="Times New Roman" panose="02020603050405020304" pitchFamily="18" charset="0"/>
                        </a:rPr>
                        <a:t>The</a:t>
                      </a:r>
                      <a:r>
                        <a:rPr lang="tr-TR" sz="2400" baseline="0" dirty="0">
                          <a:latin typeface="Times New Roman" panose="02020603050405020304" pitchFamily="18" charset="0"/>
                          <a:cs typeface="Times New Roman" panose="02020603050405020304" pitchFamily="18" charset="0"/>
                        </a:rPr>
                        <a:t> </a:t>
                      </a:r>
                      <a:r>
                        <a:rPr lang="tr-TR" sz="2400" baseline="0" dirty="0" err="1">
                          <a:latin typeface="Times New Roman" panose="02020603050405020304" pitchFamily="18" charset="0"/>
                          <a:cs typeface="Times New Roman" panose="02020603050405020304" pitchFamily="18" charset="0"/>
                        </a:rPr>
                        <a:t>Importance</a:t>
                      </a:r>
                      <a:r>
                        <a:rPr lang="tr-TR" sz="2400" baseline="0" dirty="0">
                          <a:latin typeface="Times New Roman" panose="02020603050405020304" pitchFamily="18" charset="0"/>
                          <a:cs typeface="Times New Roman" panose="02020603050405020304" pitchFamily="18" charset="0"/>
                        </a:rPr>
                        <a:t> of </a:t>
                      </a:r>
                      <a:r>
                        <a:rPr lang="tr-TR" sz="2400" baseline="0" dirty="0" err="1">
                          <a:latin typeface="Times New Roman" panose="02020603050405020304" pitchFamily="18" charset="0"/>
                          <a:cs typeface="Times New Roman" panose="02020603050405020304" pitchFamily="18" charset="0"/>
                        </a:rPr>
                        <a:t>Relationships</a:t>
                      </a:r>
                      <a:endParaRPr lang="tr-TR" sz="2400" dirty="0">
                        <a:latin typeface="Times New Roman" panose="02020603050405020304" pitchFamily="18" charset="0"/>
                        <a:cs typeface="Times New Roman" panose="02020603050405020304" pitchFamily="18" charset="0"/>
                      </a:endParaRPr>
                    </a:p>
                    <a:p>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1905988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p:txBody>
          <a:bodyPr>
            <a:normAutofit lnSpcReduction="10000"/>
          </a:bodyPr>
          <a:lstStyle/>
          <a:p>
            <a:pPr marL="0" indent="0">
              <a:buNone/>
            </a:pPr>
            <a:r>
              <a:rPr lang="en-US" b="1" dirty="0">
                <a:latin typeface="Times New Roman" panose="02020603050405020304" pitchFamily="18" charset="0"/>
                <a:cs typeface="Times New Roman" panose="02020603050405020304" pitchFamily="18" charset="0"/>
              </a:rPr>
              <a:t>The Need to Belong</a:t>
            </a:r>
          </a:p>
          <a:p>
            <a:r>
              <a:rPr lang="en-US" dirty="0">
                <a:latin typeface="Times New Roman" panose="02020603050405020304" pitchFamily="18" charset="0"/>
                <a:cs typeface="Times New Roman" panose="02020603050405020304" pitchFamily="18" charset="0"/>
              </a:rPr>
              <a:t>Neither close ties without ongoing interaction nor ongoing interaction without ongoing interaction is effective.</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Relationships that include both are the most satisfying.</a:t>
            </a:r>
          </a:p>
          <a:p>
            <a:r>
              <a:rPr lang="en-US" dirty="0">
                <a:latin typeface="Times New Roman" panose="02020603050405020304" pitchFamily="18" charset="0"/>
                <a:cs typeface="Times New Roman" panose="02020603050405020304" pitchFamily="18" charset="0"/>
              </a:rPr>
              <a:t>Finally, the need for social relatedness should decrease once a person's need to belong is met, and the loss of that relationship should motivate the person to replace it with someone else.</a:t>
            </a: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3771827120"/>
              </p:ext>
            </p:extLst>
          </p:nvPr>
        </p:nvGraphicFramePr>
        <p:xfrm>
          <a:off x="2100031" y="594803"/>
          <a:ext cx="8128000" cy="1204179"/>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120417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800" baseline="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2400" baseline="0" dirty="0" err="1">
                          <a:latin typeface="Times New Roman" panose="02020603050405020304" pitchFamily="18" charset="0"/>
                          <a:cs typeface="Times New Roman" panose="02020603050405020304" pitchFamily="18" charset="0"/>
                        </a:rPr>
                        <a:t>The</a:t>
                      </a:r>
                      <a:r>
                        <a:rPr lang="tr-TR" sz="2400" baseline="0" dirty="0">
                          <a:latin typeface="Times New Roman" panose="02020603050405020304" pitchFamily="18" charset="0"/>
                          <a:cs typeface="Times New Roman" panose="02020603050405020304" pitchFamily="18" charset="0"/>
                        </a:rPr>
                        <a:t> </a:t>
                      </a:r>
                      <a:r>
                        <a:rPr lang="tr-TR" sz="2400" baseline="0" dirty="0" err="1">
                          <a:latin typeface="Times New Roman" panose="02020603050405020304" pitchFamily="18" charset="0"/>
                          <a:cs typeface="Times New Roman" panose="02020603050405020304" pitchFamily="18" charset="0"/>
                        </a:rPr>
                        <a:t>Importance</a:t>
                      </a:r>
                      <a:r>
                        <a:rPr lang="tr-TR" sz="2400" baseline="0" dirty="0">
                          <a:latin typeface="Times New Roman" panose="02020603050405020304" pitchFamily="18" charset="0"/>
                          <a:cs typeface="Times New Roman" panose="02020603050405020304" pitchFamily="18" charset="0"/>
                        </a:rPr>
                        <a:t> of </a:t>
                      </a:r>
                      <a:r>
                        <a:rPr lang="tr-TR" sz="2400" baseline="0" dirty="0" err="1">
                          <a:latin typeface="Times New Roman" panose="02020603050405020304" pitchFamily="18" charset="0"/>
                          <a:cs typeface="Times New Roman" panose="02020603050405020304" pitchFamily="18" charset="0"/>
                        </a:rPr>
                        <a:t>Relationships</a:t>
                      </a:r>
                      <a:endParaRPr lang="tr-TR" sz="2400" dirty="0">
                        <a:latin typeface="Times New Roman" panose="02020603050405020304" pitchFamily="18" charset="0"/>
                        <a:cs typeface="Times New Roman" panose="02020603050405020304" pitchFamily="18" charset="0"/>
                      </a:endParaRPr>
                    </a:p>
                    <a:p>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1969815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a:xfrm>
            <a:off x="1130270" y="2171768"/>
            <a:ext cx="9603275" cy="3861283"/>
          </a:xfrm>
        </p:spPr>
        <p:txBody>
          <a:bodyPr>
            <a:normAutofit fontScale="92500" lnSpcReduction="10000"/>
          </a:bodyPr>
          <a:lstStyle/>
          <a:p>
            <a:pPr marL="0" indent="0">
              <a:buNone/>
            </a:pPr>
            <a:r>
              <a:rPr lang="en-US" sz="2800" b="1" u="sng" dirty="0">
                <a:solidFill>
                  <a:srgbClr val="FF0000"/>
                </a:solidFill>
                <a:latin typeface="Times New Roman" panose="02020603050405020304" pitchFamily="18" charset="0"/>
                <a:cs typeface="Times New Roman" panose="02020603050405020304" pitchFamily="18" charset="0"/>
              </a:rPr>
              <a:t>Attachment</a:t>
            </a:r>
          </a:p>
          <a:p>
            <a:r>
              <a:rPr lang="en-US" dirty="0">
                <a:latin typeface="Times New Roman" panose="02020603050405020304" pitchFamily="18" charset="0"/>
                <a:cs typeface="Times New Roman" panose="02020603050405020304" pitchFamily="18" charset="0"/>
              </a:rPr>
              <a:t>Attachment is a close emotional bond between two people.</a:t>
            </a:r>
          </a:p>
          <a:p>
            <a:r>
              <a:rPr lang="en-US" dirty="0">
                <a:latin typeface="Times New Roman" panose="02020603050405020304" pitchFamily="18" charset="0"/>
                <a:cs typeface="Times New Roman" panose="02020603050405020304" pitchFamily="18" charset="0"/>
              </a:rPr>
              <a:t>John Bowlby </a:t>
            </a:r>
            <a:r>
              <a:rPr lang="tr-T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both babies and caregivers are equipped to develop attachment.</a:t>
            </a:r>
          </a:p>
          <a:p>
            <a:pPr lvl="1"/>
            <a:r>
              <a:rPr lang="en-US" dirty="0">
                <a:latin typeface="Times New Roman" panose="02020603050405020304" pitchFamily="18" charset="0"/>
                <a:cs typeface="Times New Roman" panose="02020603050405020304" pitchFamily="18" charset="0"/>
              </a:rPr>
              <a:t>Babies cry, coo, and laugh.</a:t>
            </a:r>
          </a:p>
          <a:p>
            <a:pPr lvl="1"/>
            <a:r>
              <a:rPr lang="en-US" dirty="0">
                <a:latin typeface="Times New Roman" panose="02020603050405020304" pitchFamily="18" charset="0"/>
                <a:cs typeface="Times New Roman" panose="02020603050405020304" pitchFamily="18" charset="0"/>
              </a:rPr>
              <a:t>They crawl, walk, and follow their mother.</a:t>
            </a:r>
          </a:p>
          <a:p>
            <a:r>
              <a:rPr lang="en-US" dirty="0">
                <a:latin typeface="Times New Roman" panose="02020603050405020304" pitchFamily="18" charset="0"/>
                <a:cs typeface="Times New Roman" panose="02020603050405020304" pitchFamily="18" charset="0"/>
              </a:rPr>
              <a:t>The primary outcome is to keep the primary caregiver close. </a:t>
            </a:r>
            <a:endParaRPr lang="tr-TR"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The long-term effect is to increase </a:t>
            </a:r>
            <a:r>
              <a:rPr lang="en-US" b="1" dirty="0">
                <a:latin typeface="Times New Roman" panose="02020603050405020304" pitchFamily="18" charset="0"/>
                <a:cs typeface="Times New Roman" panose="02020603050405020304" pitchFamily="18" charset="0"/>
              </a:rPr>
              <a:t>the baby's chances of survival.</a:t>
            </a:r>
          </a:p>
          <a:p>
            <a:r>
              <a:rPr lang="en-US" dirty="0">
                <a:latin typeface="Times New Roman" panose="02020603050405020304" pitchFamily="18" charset="0"/>
                <a:cs typeface="Times New Roman" panose="02020603050405020304" pitchFamily="18" charset="0"/>
              </a:rPr>
              <a:t>Attachment does not occur overnight. It progresses through a series of stages. </a:t>
            </a:r>
            <a:endParaRPr lang="tr-TR"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Bowlby's conceptualization of attachment is based on </a:t>
            </a:r>
            <a:r>
              <a:rPr lang="en-US" b="1" dirty="0">
                <a:latin typeface="Times New Roman" panose="02020603050405020304" pitchFamily="18" charset="0"/>
                <a:cs typeface="Times New Roman" panose="02020603050405020304" pitchFamily="18" charset="0"/>
              </a:rPr>
              <a:t>four stages.</a:t>
            </a:r>
            <a:endParaRPr lang="tr-TR" b="1"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2417553642"/>
              </p:ext>
            </p:extLst>
          </p:nvPr>
        </p:nvGraphicFramePr>
        <p:xfrm>
          <a:off x="2100031" y="594804"/>
          <a:ext cx="8128000" cy="100584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800" baseline="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2400" baseline="0" dirty="0" err="1">
                          <a:latin typeface="Times New Roman" panose="02020603050405020304" pitchFamily="18" charset="0"/>
                          <a:cs typeface="Times New Roman" panose="02020603050405020304" pitchFamily="18" charset="0"/>
                        </a:rPr>
                        <a:t>The</a:t>
                      </a:r>
                      <a:r>
                        <a:rPr lang="tr-TR" sz="2400" baseline="0" dirty="0">
                          <a:latin typeface="Times New Roman" panose="02020603050405020304" pitchFamily="18" charset="0"/>
                          <a:cs typeface="Times New Roman" panose="02020603050405020304" pitchFamily="18" charset="0"/>
                        </a:rPr>
                        <a:t> </a:t>
                      </a:r>
                      <a:r>
                        <a:rPr lang="tr-TR" sz="2400" baseline="0" dirty="0" err="1">
                          <a:latin typeface="Times New Roman" panose="02020603050405020304" pitchFamily="18" charset="0"/>
                          <a:cs typeface="Times New Roman" panose="02020603050405020304" pitchFamily="18" charset="0"/>
                        </a:rPr>
                        <a:t>Importance</a:t>
                      </a:r>
                      <a:r>
                        <a:rPr lang="tr-TR" sz="2400" baseline="0" dirty="0">
                          <a:latin typeface="Times New Roman" panose="02020603050405020304" pitchFamily="18" charset="0"/>
                          <a:cs typeface="Times New Roman" panose="02020603050405020304" pitchFamily="18" charset="0"/>
                        </a:rPr>
                        <a:t> of </a:t>
                      </a:r>
                      <a:r>
                        <a:rPr lang="tr-TR" sz="2400" baseline="0" dirty="0" err="1">
                          <a:latin typeface="Times New Roman" panose="02020603050405020304" pitchFamily="18" charset="0"/>
                          <a:cs typeface="Times New Roman" panose="02020603050405020304" pitchFamily="18" charset="0"/>
                        </a:rPr>
                        <a:t>Relationships</a:t>
                      </a:r>
                      <a:endParaRPr lang="tr-TR" sz="2400" dirty="0">
                        <a:latin typeface="Times New Roman" panose="02020603050405020304" pitchFamily="18" charset="0"/>
                        <a:cs typeface="Times New Roman" panose="02020603050405020304" pitchFamily="18" charset="0"/>
                      </a:endParaRPr>
                    </a:p>
                    <a:p>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3145860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a:xfrm>
            <a:off x="1130270" y="2171769"/>
            <a:ext cx="9603275" cy="3901040"/>
          </a:xfrm>
        </p:spPr>
        <p:txBody>
          <a:bodyPr>
            <a:normAutofit fontScale="92500"/>
          </a:bodyPr>
          <a:lstStyle/>
          <a:p>
            <a:pPr marL="0" indent="0">
              <a:buNone/>
            </a:pPr>
            <a:r>
              <a:rPr lang="en-US" sz="2800" b="1" u="sng" dirty="0">
                <a:solidFill>
                  <a:srgbClr val="FF0000"/>
                </a:solidFill>
                <a:latin typeface="Times New Roman" panose="02020603050405020304" pitchFamily="18" charset="0"/>
                <a:cs typeface="Times New Roman" panose="02020603050405020304" pitchFamily="18" charset="0"/>
              </a:rPr>
              <a:t>Attachment</a:t>
            </a:r>
          </a:p>
          <a:p>
            <a:r>
              <a:rPr lang="en-US" b="1" dirty="0">
                <a:latin typeface="Times New Roman" panose="02020603050405020304" pitchFamily="18" charset="0"/>
                <a:cs typeface="Times New Roman" panose="02020603050405020304" pitchFamily="18" charset="0"/>
              </a:rPr>
              <a:t>Stage one (birth to </a:t>
            </a:r>
            <a:r>
              <a:rPr lang="tr-TR" b="1" dirty="0">
                <a:latin typeface="Times New Roman" panose="02020603050405020304" pitchFamily="18" charset="0"/>
                <a:cs typeface="Times New Roman" panose="02020603050405020304" pitchFamily="18" charset="0"/>
              </a:rPr>
              <a:t>2</a:t>
            </a:r>
            <a:r>
              <a:rPr lang="en-US" b="1" dirty="0">
                <a:latin typeface="Times New Roman" panose="02020603050405020304" pitchFamily="18" charset="0"/>
                <a:cs typeface="Times New Roman" panose="02020603050405020304" pitchFamily="18" charset="0"/>
              </a:rPr>
              <a:t> months): </a:t>
            </a:r>
            <a:r>
              <a:rPr lang="en-US" dirty="0">
                <a:latin typeface="Times New Roman" panose="02020603050405020304" pitchFamily="18" charset="0"/>
                <a:cs typeface="Times New Roman" panose="02020603050405020304" pitchFamily="18" charset="0"/>
              </a:rPr>
              <a:t>Babies direct their attachments to human figures. During this period, strangers, siblings, and parents equally elicit smiles and cries from the baby.</a:t>
            </a:r>
          </a:p>
          <a:p>
            <a:r>
              <a:rPr lang="en-US" b="1" dirty="0">
                <a:latin typeface="Times New Roman" panose="02020603050405020304" pitchFamily="18" charset="0"/>
                <a:cs typeface="Times New Roman" panose="02020603050405020304" pitchFamily="18" charset="0"/>
              </a:rPr>
              <a:t>Stage two (</a:t>
            </a:r>
            <a:r>
              <a:rPr lang="tr-TR" b="1" dirty="0">
                <a:latin typeface="Times New Roman" panose="02020603050405020304" pitchFamily="18" charset="0"/>
                <a:cs typeface="Times New Roman" panose="02020603050405020304" pitchFamily="18" charset="0"/>
              </a:rPr>
              <a:t>2</a:t>
            </a:r>
            <a:r>
              <a:rPr lang="en-US" b="1" dirty="0">
                <a:latin typeface="Times New Roman" panose="02020603050405020304" pitchFamily="18" charset="0"/>
                <a:cs typeface="Times New Roman" panose="02020603050405020304" pitchFamily="18" charset="0"/>
              </a:rPr>
              <a:t> to </a:t>
            </a:r>
            <a:r>
              <a:rPr lang="tr-TR" b="1" dirty="0">
                <a:latin typeface="Times New Roman" panose="02020603050405020304" pitchFamily="18" charset="0"/>
                <a:cs typeface="Times New Roman" panose="02020603050405020304" pitchFamily="18" charset="0"/>
              </a:rPr>
              <a:t>7</a:t>
            </a:r>
            <a:r>
              <a:rPr lang="en-US" b="1" dirty="0">
                <a:latin typeface="Times New Roman" panose="02020603050405020304" pitchFamily="18" charset="0"/>
                <a:cs typeface="Times New Roman" panose="02020603050405020304" pitchFamily="18" charset="0"/>
              </a:rPr>
              <a:t> months): </a:t>
            </a:r>
            <a:r>
              <a:rPr lang="en-US" dirty="0">
                <a:latin typeface="Times New Roman" panose="02020603050405020304" pitchFamily="18" charset="0"/>
                <a:cs typeface="Times New Roman" panose="02020603050405020304" pitchFamily="18" charset="0"/>
              </a:rPr>
              <a:t>Babies begin to distinguish the familiar from the unfamiliar. In this case, babies begin to focus their attachment on a figure. This is usually the caregiver.</a:t>
            </a:r>
          </a:p>
          <a:p>
            <a:r>
              <a:rPr lang="en-US" b="1" dirty="0">
                <a:latin typeface="Times New Roman" panose="02020603050405020304" pitchFamily="18" charset="0"/>
                <a:cs typeface="Times New Roman" panose="02020603050405020304" pitchFamily="18" charset="0"/>
              </a:rPr>
              <a:t>Stage three (</a:t>
            </a:r>
            <a:r>
              <a:rPr lang="tr-TR" b="1" dirty="0">
                <a:latin typeface="Times New Roman" panose="02020603050405020304" pitchFamily="18" charset="0"/>
                <a:cs typeface="Times New Roman" panose="02020603050405020304" pitchFamily="18" charset="0"/>
              </a:rPr>
              <a:t>7</a:t>
            </a:r>
            <a:r>
              <a:rPr lang="en-US" b="1" dirty="0">
                <a:latin typeface="Times New Roman" panose="02020603050405020304" pitchFamily="18" charset="0"/>
                <a:cs typeface="Times New Roman" panose="02020603050405020304" pitchFamily="18" charset="0"/>
              </a:rPr>
              <a:t> to 24 months): </a:t>
            </a:r>
            <a:r>
              <a:rPr lang="en-US" dirty="0">
                <a:latin typeface="Times New Roman" panose="02020603050405020304" pitchFamily="18" charset="0"/>
                <a:cs typeface="Times New Roman" panose="02020603050405020304" pitchFamily="18" charset="0"/>
              </a:rPr>
              <a:t>Specific attachments develop. Babies' communication with their primary caregivers, such as their mothers or fathers, increases.</a:t>
            </a:r>
          </a:p>
          <a:p>
            <a:r>
              <a:rPr lang="en-US" b="1" dirty="0">
                <a:latin typeface="Times New Roman" panose="02020603050405020304" pitchFamily="18" charset="0"/>
                <a:cs typeface="Times New Roman" panose="02020603050405020304" pitchFamily="18" charset="0"/>
              </a:rPr>
              <a:t>Stage four (over 24 months): </a:t>
            </a:r>
            <a:r>
              <a:rPr lang="en-US" dirty="0">
                <a:latin typeface="Times New Roman" panose="02020603050405020304" pitchFamily="18" charset="0"/>
                <a:cs typeface="Times New Roman" panose="02020603050405020304" pitchFamily="18" charset="0"/>
              </a:rPr>
              <a:t>Babies become aware of others' feelings, goals, and plans and take this into account when shaping their actions.</a:t>
            </a: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1048945206"/>
              </p:ext>
            </p:extLst>
          </p:nvPr>
        </p:nvGraphicFramePr>
        <p:xfrm>
          <a:off x="2100031" y="594803"/>
          <a:ext cx="8128000" cy="1049235"/>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104923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800" baseline="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2400" baseline="0" dirty="0" err="1">
                          <a:latin typeface="Times New Roman" panose="02020603050405020304" pitchFamily="18" charset="0"/>
                          <a:cs typeface="Times New Roman" panose="02020603050405020304" pitchFamily="18" charset="0"/>
                        </a:rPr>
                        <a:t>The</a:t>
                      </a:r>
                      <a:r>
                        <a:rPr lang="tr-TR" sz="2400" baseline="0" dirty="0">
                          <a:latin typeface="Times New Roman" panose="02020603050405020304" pitchFamily="18" charset="0"/>
                          <a:cs typeface="Times New Roman" panose="02020603050405020304" pitchFamily="18" charset="0"/>
                        </a:rPr>
                        <a:t> </a:t>
                      </a:r>
                      <a:r>
                        <a:rPr lang="tr-TR" sz="2400" baseline="0" dirty="0" err="1">
                          <a:latin typeface="Times New Roman" panose="02020603050405020304" pitchFamily="18" charset="0"/>
                          <a:cs typeface="Times New Roman" panose="02020603050405020304" pitchFamily="18" charset="0"/>
                        </a:rPr>
                        <a:t>Importance</a:t>
                      </a:r>
                      <a:r>
                        <a:rPr lang="tr-TR" sz="2400" baseline="0" dirty="0">
                          <a:latin typeface="Times New Roman" panose="02020603050405020304" pitchFamily="18" charset="0"/>
                          <a:cs typeface="Times New Roman" panose="02020603050405020304" pitchFamily="18" charset="0"/>
                        </a:rPr>
                        <a:t> of </a:t>
                      </a:r>
                      <a:r>
                        <a:rPr lang="tr-TR" sz="2400" baseline="0" dirty="0" err="1">
                          <a:latin typeface="Times New Roman" panose="02020603050405020304" pitchFamily="18" charset="0"/>
                          <a:cs typeface="Times New Roman" panose="02020603050405020304" pitchFamily="18" charset="0"/>
                        </a:rPr>
                        <a:t>Relationships</a:t>
                      </a:r>
                      <a:endParaRPr lang="tr-TR" sz="2400" dirty="0">
                        <a:latin typeface="Times New Roman" panose="02020603050405020304" pitchFamily="18" charset="0"/>
                        <a:cs typeface="Times New Roman" panose="02020603050405020304" pitchFamily="18" charset="0"/>
                      </a:endParaRPr>
                    </a:p>
                    <a:p>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4034292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sp>
        <p:nvSpPr>
          <p:cNvPr id="3" name="Alt Başlık 2"/>
          <p:cNvSpPr>
            <a:spLocks noGrp="1"/>
          </p:cNvSpPr>
          <p:nvPr>
            <p:ph idx="1"/>
          </p:nvPr>
        </p:nvSpPr>
        <p:spPr>
          <a:xfrm>
            <a:off x="1130270" y="2171768"/>
            <a:ext cx="9603275" cy="3732907"/>
          </a:xfrm>
        </p:spPr>
        <p:txBody>
          <a:bodyPr>
            <a:normAutofit fontScale="92500" lnSpcReduction="20000"/>
          </a:bodyPr>
          <a:lstStyle/>
          <a:p>
            <a:pPr marL="0" indent="0">
              <a:buNone/>
            </a:pPr>
            <a:r>
              <a:rPr lang="en-US" sz="2800" b="1" u="sng" dirty="0">
                <a:solidFill>
                  <a:srgbClr val="FF0000"/>
                </a:solidFill>
                <a:latin typeface="Times New Roman" panose="02020603050405020304" pitchFamily="18" charset="0"/>
                <a:cs typeface="Times New Roman" panose="02020603050405020304" pitchFamily="18" charset="0"/>
              </a:rPr>
              <a:t>Attachment</a:t>
            </a:r>
          </a:p>
          <a:p>
            <a:pPr marL="0" indent="0">
              <a:buNone/>
            </a:pPr>
            <a:r>
              <a:rPr lang="en-US" b="1" u="sng" dirty="0">
                <a:latin typeface="Times New Roman" panose="02020603050405020304" pitchFamily="18" charset="0"/>
                <a:cs typeface="Times New Roman" panose="02020603050405020304" pitchFamily="18" charset="0"/>
              </a:rPr>
              <a:t>Individual Differences in Attachment</a:t>
            </a:r>
          </a:p>
          <a:p>
            <a:pPr marL="0" indent="0">
              <a:buNone/>
            </a:pPr>
            <a:r>
              <a:rPr lang="en-US" b="1" dirty="0">
                <a:latin typeface="Times New Roman" panose="02020603050405020304" pitchFamily="18" charset="0"/>
                <a:cs typeface="Times New Roman" panose="02020603050405020304" pitchFamily="18" charset="0"/>
              </a:rPr>
              <a:t>But does the quality of attachment change with the differences in individual experiences?</a:t>
            </a:r>
          </a:p>
          <a:p>
            <a:pPr marL="0" indent="0">
              <a:buNone/>
            </a:pPr>
            <a:r>
              <a:rPr lang="en-US" dirty="0">
                <a:latin typeface="Times New Roman" panose="02020603050405020304" pitchFamily="18" charset="0"/>
                <a:cs typeface="Times New Roman" panose="02020603050405020304" pitchFamily="18" charset="0"/>
              </a:rPr>
              <a:t>Mary Ainsworth thought so</a:t>
            </a:r>
            <a:r>
              <a:rPr lang="tr-TR"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sym typeface="Wingdings" panose="05000000000000000000" pitchFamily="2" charset="2"/>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She developed an observational scale called </a:t>
            </a:r>
            <a:r>
              <a:rPr lang="tr-TR" u="sng" dirty="0">
                <a:latin typeface="Times New Roman" panose="02020603050405020304" pitchFamily="18" charset="0"/>
                <a:cs typeface="Times New Roman" panose="02020603050405020304" pitchFamily="18" charset="0"/>
              </a:rPr>
              <a:t>T</a:t>
            </a:r>
            <a:r>
              <a:rPr lang="en-US" u="sng" dirty="0">
                <a:latin typeface="Times New Roman" panose="02020603050405020304" pitchFamily="18" charset="0"/>
                <a:cs typeface="Times New Roman" panose="02020603050405020304" pitchFamily="18" charset="0"/>
              </a:rPr>
              <a:t>he Strange Environment.</a:t>
            </a:r>
          </a:p>
          <a:p>
            <a:r>
              <a:rPr lang="en-US" dirty="0">
                <a:latin typeface="Times New Roman" panose="02020603050405020304" pitchFamily="18" charset="0"/>
                <a:cs typeface="Times New Roman" panose="02020603050405020304" pitchFamily="18" charset="0"/>
              </a:rPr>
              <a:t>This scale involved babies being put into a series of experiences with their caregivers and their reactions to these situations were measured.</a:t>
            </a:r>
          </a:p>
          <a:p>
            <a:r>
              <a:rPr lang="en-US" dirty="0">
                <a:latin typeface="Times New Roman" panose="02020603050405020304" pitchFamily="18" charset="0"/>
                <a:cs typeface="Times New Roman" panose="02020603050405020304" pitchFamily="18" charset="0"/>
              </a:rPr>
              <a:t>An assessment of babies' attachment was made by looking at their reactions to the strange environment.</a:t>
            </a: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3302094685"/>
              </p:ext>
            </p:extLst>
          </p:nvPr>
        </p:nvGraphicFramePr>
        <p:xfrm>
          <a:off x="2100031" y="594804"/>
          <a:ext cx="8128000" cy="1164422"/>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450178264"/>
                    </a:ext>
                  </a:extLst>
                </a:gridCol>
              </a:tblGrid>
              <a:tr h="116442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800" baseline="0" dirty="0">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2400" baseline="0" dirty="0" err="1">
                          <a:latin typeface="Times New Roman" panose="02020603050405020304" pitchFamily="18" charset="0"/>
                          <a:cs typeface="Times New Roman" panose="02020603050405020304" pitchFamily="18" charset="0"/>
                        </a:rPr>
                        <a:t>The</a:t>
                      </a:r>
                      <a:r>
                        <a:rPr lang="tr-TR" sz="2400" baseline="0" dirty="0">
                          <a:latin typeface="Times New Roman" panose="02020603050405020304" pitchFamily="18" charset="0"/>
                          <a:cs typeface="Times New Roman" panose="02020603050405020304" pitchFamily="18" charset="0"/>
                        </a:rPr>
                        <a:t> </a:t>
                      </a:r>
                      <a:r>
                        <a:rPr lang="tr-TR" sz="2400" baseline="0" dirty="0" err="1">
                          <a:latin typeface="Times New Roman" panose="02020603050405020304" pitchFamily="18" charset="0"/>
                          <a:cs typeface="Times New Roman" panose="02020603050405020304" pitchFamily="18" charset="0"/>
                        </a:rPr>
                        <a:t>Importance</a:t>
                      </a:r>
                      <a:r>
                        <a:rPr lang="tr-TR" sz="2400" baseline="0" dirty="0">
                          <a:latin typeface="Times New Roman" panose="02020603050405020304" pitchFamily="18" charset="0"/>
                          <a:cs typeface="Times New Roman" panose="02020603050405020304" pitchFamily="18" charset="0"/>
                        </a:rPr>
                        <a:t> of </a:t>
                      </a:r>
                      <a:r>
                        <a:rPr lang="tr-TR" sz="2400" baseline="0" dirty="0" err="1">
                          <a:latin typeface="Times New Roman" panose="02020603050405020304" pitchFamily="18" charset="0"/>
                          <a:cs typeface="Times New Roman" panose="02020603050405020304" pitchFamily="18" charset="0"/>
                        </a:rPr>
                        <a:t>Relationships</a:t>
                      </a:r>
                      <a:endParaRPr lang="tr-TR" sz="2400" dirty="0">
                        <a:latin typeface="Times New Roman" panose="02020603050405020304" pitchFamily="18" charset="0"/>
                        <a:cs typeface="Times New Roman" panose="02020603050405020304" pitchFamily="18" charset="0"/>
                      </a:endParaRPr>
                    </a:p>
                    <a:p>
                      <a:endParaRPr lang="tr-TR" dirty="0"/>
                    </a:p>
                  </a:txBody>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3275330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eri">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Gallery</Template>
  <TotalTime>864</TotalTime>
  <Words>1467</Words>
  <Application>Microsoft Office PowerPoint</Application>
  <PresentationFormat>Geniş ekran</PresentationFormat>
  <Paragraphs>154</Paragraphs>
  <Slides>20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Arial</vt:lpstr>
      <vt:lpstr>Century Gothic</vt:lpstr>
      <vt:lpstr>Times New Roman</vt:lpstr>
      <vt:lpstr>Wingdings</vt:lpstr>
      <vt:lpstr>Galeri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DERS İZLENCESİ</dc:title>
  <dc:creator>user148</dc:creator>
  <cp:lastModifiedBy>Sena D</cp:lastModifiedBy>
  <cp:revision>104</cp:revision>
  <dcterms:created xsi:type="dcterms:W3CDTF">2024-02-27T07:03:22Z</dcterms:created>
  <dcterms:modified xsi:type="dcterms:W3CDTF">2026-03-12T20:39:35Z</dcterms:modified>
</cp:coreProperties>
</file>