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sldIdLst>
    <p:sldId id="320" r:id="rId2"/>
    <p:sldId id="321" r:id="rId3"/>
    <p:sldId id="259" r:id="rId4"/>
    <p:sldId id="261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322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5" r:id="rId27"/>
    <p:sldId id="323" r:id="rId28"/>
    <p:sldId id="291" r:id="rId29"/>
    <p:sldId id="292" r:id="rId30"/>
    <p:sldId id="294" r:id="rId31"/>
    <p:sldId id="295" r:id="rId32"/>
    <p:sldId id="298" r:id="rId33"/>
    <p:sldId id="299" r:id="rId34"/>
    <p:sldId id="301" r:id="rId35"/>
    <p:sldId id="302" r:id="rId36"/>
    <p:sldId id="303" r:id="rId37"/>
    <p:sldId id="308" r:id="rId38"/>
    <p:sldId id="309" r:id="rId39"/>
    <p:sldId id="310" r:id="rId40"/>
    <p:sldId id="311" r:id="rId41"/>
    <p:sldId id="313" r:id="rId42"/>
    <p:sldId id="314" r:id="rId43"/>
    <p:sldId id="315" r:id="rId44"/>
    <p:sldId id="316" r:id="rId45"/>
    <p:sldId id="318" r:id="rId46"/>
    <p:sldId id="319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4349"/>
    <a:srgbClr val="CF9A31"/>
    <a:srgbClr val="9E223D"/>
    <a:srgbClr val="898989"/>
    <a:srgbClr val="751928"/>
    <a:srgbClr val="651526"/>
    <a:srgbClr val="7F1B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72" autoAdjust="0"/>
    <p:restoredTop sz="94660"/>
  </p:normalViewPr>
  <p:slideViewPr>
    <p:cSldViewPr>
      <p:cViewPr>
        <p:scale>
          <a:sx n="100" d="100"/>
          <a:sy n="100" d="100"/>
        </p:scale>
        <p:origin x="348" y="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6E9C0-10F6-4158-B1FE-E0C9C3DA1F82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B1E92-AC2A-42EA-9DB4-09634D3080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416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4C391260-8905-46DB-8206-E67A67FB0922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6861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7F9B284C-8184-4DB8-AFE9-96E3E2B05C6C}" type="slidenum">
              <a:rPr lang="en-US" altLang="en-US" sz="1200" smtClean="0"/>
              <a:pPr eaLnBrk="1" hangingPunct="1"/>
              <a:t>28</a:t>
            </a:fld>
            <a:endParaRPr lang="en-US" altLang="en-US" sz="1200" smtClean="0"/>
          </a:p>
        </p:txBody>
      </p:sp>
      <p:sp>
        <p:nvSpPr>
          <p:cNvPr id="7885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4BD98D85-FD1F-4BA0-A9B5-FA75F7B4956E}" type="slidenum">
              <a:rPr lang="en-US" altLang="en-US" sz="1200" smtClean="0"/>
              <a:pPr eaLnBrk="1" hangingPunct="1"/>
              <a:t>34</a:t>
            </a:fld>
            <a:endParaRPr lang="en-US" altLang="en-US" sz="1200" smtClean="0"/>
          </a:p>
        </p:txBody>
      </p:sp>
      <p:sp>
        <p:nvSpPr>
          <p:cNvPr id="8089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BC55A4EB-43C8-42A8-8F81-95EBB0AD2868}" type="slidenum">
              <a:rPr lang="en-US" altLang="en-US" sz="1200" smtClean="0"/>
              <a:pPr eaLnBrk="1" hangingPunct="1"/>
              <a:t>36</a:t>
            </a:fld>
            <a:endParaRPr lang="en-US" altLang="en-US" sz="1200" smtClean="0"/>
          </a:p>
        </p:txBody>
      </p:sp>
      <p:sp>
        <p:nvSpPr>
          <p:cNvPr id="8192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9F30E400-222D-4379-869B-459EA25FE98E}" type="slidenum">
              <a:rPr lang="en-US" altLang="en-US" sz="1200" smtClean="0"/>
              <a:pPr eaLnBrk="1" hangingPunct="1"/>
              <a:t>37</a:t>
            </a:fld>
            <a:endParaRPr lang="en-US" altLang="en-US" sz="1200" smtClean="0"/>
          </a:p>
        </p:txBody>
      </p:sp>
      <p:sp>
        <p:nvSpPr>
          <p:cNvPr id="8397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C2BF59DF-1785-45E1-B3B8-7D66A7108784}" type="slidenum">
              <a:rPr lang="en-US" altLang="en-US" sz="1200" smtClean="0"/>
              <a:pPr eaLnBrk="1" hangingPunct="1"/>
              <a:t>41</a:t>
            </a:fld>
            <a:endParaRPr lang="en-US" altLang="en-US" sz="1200" smtClean="0"/>
          </a:p>
        </p:txBody>
      </p:sp>
      <p:sp>
        <p:nvSpPr>
          <p:cNvPr id="8499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E2D0961F-9B5E-4DC5-9952-76F9ABA3F33A}" type="slidenum">
              <a:rPr lang="en-US" altLang="en-US" sz="1200" smtClean="0"/>
              <a:pPr eaLnBrk="1" hangingPunct="1"/>
              <a:t>42</a:t>
            </a:fld>
            <a:endParaRPr lang="en-US" altLang="en-US" sz="1200" smtClean="0"/>
          </a:p>
        </p:txBody>
      </p:sp>
      <p:sp>
        <p:nvSpPr>
          <p:cNvPr id="8601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15A6D6BF-F5DC-416C-B1DE-50DD15BBB723}" type="slidenum">
              <a:rPr lang="en-US" altLang="en-US" sz="1200" smtClean="0"/>
              <a:pPr eaLnBrk="1" hangingPunct="1"/>
              <a:t>45</a:t>
            </a:fld>
            <a:endParaRPr lang="en-US" altLang="en-US" sz="1200" smtClean="0"/>
          </a:p>
        </p:txBody>
      </p:sp>
      <p:sp>
        <p:nvSpPr>
          <p:cNvPr id="8704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D31D7380-430B-48C4-B5E5-7A9D9E415C65}" type="slidenum">
              <a:rPr lang="en-US" altLang="en-US" sz="1200" smtClean="0"/>
              <a:pPr eaLnBrk="1" hangingPunct="1"/>
              <a:t>46</a:t>
            </a:fld>
            <a:endParaRPr lang="en-US" altLang="en-US" sz="1200" smtClean="0"/>
          </a:p>
        </p:txBody>
      </p:sp>
      <p:sp>
        <p:nvSpPr>
          <p:cNvPr id="8806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36B403B4-EDFE-4D1C-9870-A8CE7E8ED2EB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  <p:sp>
        <p:nvSpPr>
          <p:cNvPr id="7168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C725F63A-16DC-4427-A09F-87F8A87B9527}" type="slidenum">
              <a:rPr lang="en-US" altLang="en-US" sz="1200" smtClean="0"/>
              <a:pPr eaLnBrk="1" hangingPunct="1"/>
              <a:t>15</a:t>
            </a:fld>
            <a:endParaRPr lang="en-US" altLang="en-US" sz="1200" smtClean="0"/>
          </a:p>
        </p:txBody>
      </p:sp>
      <p:sp>
        <p:nvSpPr>
          <p:cNvPr id="7270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FEE3049B-6AF2-4530-9C9A-591BE3F23644}" type="slidenum">
              <a:rPr lang="en-US" altLang="en-US" sz="1200" smtClean="0"/>
              <a:pPr eaLnBrk="1" hangingPunct="1"/>
              <a:t>18</a:t>
            </a:fld>
            <a:endParaRPr lang="en-US" altLang="en-US" sz="1200" smtClean="0"/>
          </a:p>
        </p:txBody>
      </p:sp>
      <p:sp>
        <p:nvSpPr>
          <p:cNvPr id="7475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2A3A3ADC-97F7-4C64-A167-121021AFAE0C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  <p:sp>
        <p:nvSpPr>
          <p:cNvPr id="7373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EC7C01C0-2CFF-42FC-881D-ED0A954FEBEE}" type="slidenum">
              <a:rPr lang="en-US" altLang="en-US" sz="1200" smtClean="0"/>
              <a:pPr eaLnBrk="1" hangingPunct="1"/>
              <a:t>22</a:t>
            </a:fld>
            <a:endParaRPr lang="en-US" altLang="en-US" sz="1200" smtClean="0"/>
          </a:p>
        </p:txBody>
      </p:sp>
      <p:sp>
        <p:nvSpPr>
          <p:cNvPr id="75779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E376F87A-5947-4208-B970-AC91DC53F14C}" type="slidenum">
              <a:rPr lang="en-US" altLang="en-US" sz="1200" smtClean="0"/>
              <a:pPr eaLnBrk="1" hangingPunct="1"/>
              <a:t>23</a:t>
            </a:fld>
            <a:endParaRPr lang="en-US" altLang="en-US" sz="1200" smtClean="0"/>
          </a:p>
        </p:txBody>
      </p:sp>
      <p:sp>
        <p:nvSpPr>
          <p:cNvPr id="7680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15A02148-09F6-4553-889D-C1EFD88EFC3B}" type="slidenum">
              <a:rPr lang="en-US" altLang="en-US" sz="1200" smtClean="0"/>
              <a:pPr eaLnBrk="1" hangingPunct="1"/>
              <a:t>24</a:t>
            </a:fld>
            <a:endParaRPr lang="en-US" altLang="en-US" sz="1200" smtClean="0"/>
          </a:p>
        </p:txBody>
      </p:sp>
      <p:sp>
        <p:nvSpPr>
          <p:cNvPr id="77827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fld id="{7632C2FD-0978-48D6-8E58-CFF770BEB341}" type="slidenum">
              <a:rPr lang="en-US" altLang="en-US" sz="1200" smtClean="0"/>
              <a:pPr eaLnBrk="1" hangingPunct="1"/>
              <a:t>26</a:t>
            </a:fld>
            <a:endParaRPr lang="en-US" altLang="en-US" sz="1200" smtClean="0"/>
          </a:p>
        </p:txBody>
      </p:sp>
      <p:sp>
        <p:nvSpPr>
          <p:cNvPr id="7987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55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9144000" cy="1371600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  <a:latin typeface="Goudy Old Style" panose="020205020503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3" y="6849"/>
            <a:ext cx="7766407" cy="122947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udy Old Style" panose="020205020503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1233996"/>
            <a:ext cx="9144000" cy="152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495800"/>
            <a:ext cx="9144000" cy="1524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86396"/>
            <a:ext cx="9144000" cy="3120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8750"/>
            <a:ext cx="9144000" cy="349250"/>
          </a:xfrm>
          <a:prstGeom prst="rect">
            <a:avLst/>
          </a:prstGeom>
        </p:spPr>
        <p:txBody>
          <a:bodyPr/>
          <a:lstStyle>
            <a:lvl1pPr algn="ctr">
              <a:defRPr sz="85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© 2017 McGraw-Hill Education. All Rights Reserved. Authorized only for instructor use in the classroom. No reproduction or distribution without the prior written consent of McGraw-Hill Education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1-</a:t>
            </a:r>
            <a:fld id="{9C5BF9B0-2791-427F-8EC9-20B62A3C9D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6597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299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7179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6477000"/>
            <a:ext cx="1295400" cy="381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1-</a:t>
            </a:r>
            <a:fld id="{9C5BF9B0-2791-427F-8EC9-20B62A3C9DDF}" type="slidenum">
              <a:rPr lang="en-US" smtClean="0"/>
              <a:pPr/>
              <a:t>‹#›</a:t>
            </a:fld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6492875"/>
            <a:ext cx="34290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dirty="0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4902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© 2017 McGraw-Hill Education.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939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508750"/>
            <a:ext cx="6019800" cy="349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05221" y="6492875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1-</a:t>
            </a:r>
            <a:fld id="{9C5BF9B0-2791-427F-8EC9-20B62A3C9DDF}" type="slidenum">
              <a:rPr lang="en-US" smtClean="0"/>
              <a:pPr/>
              <a:t>‹#›</a:t>
            </a:fld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7456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6597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5793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0546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5980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939F8-C3E6-472D-AE5C-3B2906F95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075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775" y="16097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2245" y="6553200"/>
            <a:ext cx="47175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1-</a:t>
            </a:r>
            <a:fld id="{9C5BF9B0-2791-427F-8EC9-20B62A3C9D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600" y="6547220"/>
            <a:ext cx="4267200" cy="310780"/>
          </a:xfrm>
          <a:prstGeom prst="rect">
            <a:avLst/>
          </a:prstGeom>
        </p:spPr>
        <p:txBody>
          <a:bodyPr/>
          <a:lstStyle>
            <a:lvl1pPr algn="ctr"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dirty="0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471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latin typeface="Goudy Old Style" panose="020205020503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Financial Instruments, Financial Markets, and Financial Institutions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2017 McGraw-Hill Education. All Rights Reserved. Authorized only for instructor use in the classroom. No reproduction or distribution without the prior written consent of McGraw-Hill Education.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3899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447800"/>
            <a:ext cx="7315200" cy="4648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When losses are experienced, firms try to </a:t>
            </a:r>
            <a:r>
              <a:rPr lang="en-US" altLang="en-US" i="1" dirty="0" smtClean="0"/>
              <a:t>deleverage </a:t>
            </a:r>
            <a:r>
              <a:rPr lang="en-US" altLang="en-US" dirty="0" smtClean="0"/>
              <a:t>to raise net worth.</a:t>
            </a:r>
          </a:p>
          <a:p>
            <a:pPr lvl="2" eaLnBrk="1" hangingPunct="1"/>
            <a:r>
              <a:rPr lang="en-US" altLang="en-US" dirty="0" smtClean="0"/>
              <a:t>As many institutions deleveraged, prices fell, losses increased, and net worth fell.</a:t>
            </a:r>
          </a:p>
          <a:p>
            <a:pPr lvl="1" eaLnBrk="1" hangingPunct="1"/>
            <a:r>
              <a:rPr lang="en-US" altLang="en-US" dirty="0" smtClean="0"/>
              <a:t>This is called the “paradox of leverage”.</a:t>
            </a:r>
          </a:p>
          <a:p>
            <a:pPr lvl="2" eaLnBrk="1" hangingPunct="1"/>
            <a:r>
              <a:rPr lang="en-US" altLang="en-US" dirty="0" smtClean="0"/>
              <a:t>Reinforces the leverage spiral </a:t>
            </a:r>
          </a:p>
          <a:p>
            <a:pPr lvl="2" eaLnBrk="1" hangingPunct="1"/>
            <a:r>
              <a:rPr lang="en-US" altLang="en-US" dirty="0" smtClean="0"/>
              <a:t>Both spirals fed the cycle of falling prices and widespread deleveraging - the hallmark of the financial crisis of 2007-2009.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2862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6289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/>
              <a:t>Characteristics of Financial Instruments</a:t>
            </a:r>
          </a:p>
        </p:txBody>
      </p:sp>
      <p:sp>
        <p:nvSpPr>
          <p:cNvPr id="14340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229600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These contracts are very complex.</a:t>
            </a:r>
          </a:p>
          <a:p>
            <a:pPr eaLnBrk="1" hangingPunct="1"/>
            <a:r>
              <a:rPr lang="en-US" altLang="en-US" dirty="0" smtClean="0"/>
              <a:t>This complexity is costly, and people do not want to bear these costs.</a:t>
            </a:r>
          </a:p>
          <a:p>
            <a:pPr eaLnBrk="1" hangingPunct="1"/>
            <a:r>
              <a:rPr lang="en-US" altLang="en-US" i="1" dirty="0" smtClean="0"/>
              <a:t>Standardization</a:t>
            </a:r>
            <a:r>
              <a:rPr lang="en-US" altLang="en-US" dirty="0" smtClean="0"/>
              <a:t> of financial instruments overcomes potential costs of complexity.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Financial </a:t>
            </a:r>
            <a:r>
              <a:rPr lang="en-US" altLang="en-US" dirty="0"/>
              <a:t>instruments also communicate </a:t>
            </a:r>
            <a:r>
              <a:rPr lang="en-US" altLang="en-US" i="1" dirty="0"/>
              <a:t>information</a:t>
            </a:r>
            <a:r>
              <a:rPr lang="en-US" altLang="en-US" dirty="0"/>
              <a:t>, summarizing certain details about the issuer.</a:t>
            </a:r>
          </a:p>
          <a:p>
            <a:pPr lvl="1" eaLnBrk="1" hangingPunct="1"/>
            <a:endParaRPr lang="en-US" altLang="en-US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72158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Characteristics of Financial Instruments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Mechanisms exist to reduce the cost of monitoring the behavior of </a:t>
            </a:r>
            <a:r>
              <a:rPr lang="en-US" altLang="en-US" i="1" dirty="0" smtClean="0"/>
              <a:t>counterparties</a:t>
            </a:r>
            <a:r>
              <a:rPr lang="en-US" altLang="en-US" dirty="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A counterparty is the person or institution on the other side of the contract.</a:t>
            </a:r>
          </a:p>
          <a:p>
            <a:r>
              <a:rPr lang="en-US" altLang="en-US" dirty="0"/>
              <a:t>The solution to the high cost of obtaining information is to standardize both the instrument and the information about the issuer.</a:t>
            </a:r>
          </a:p>
          <a:p>
            <a:r>
              <a:rPr lang="en-US" altLang="en-US" dirty="0"/>
              <a:t>Financial instruments are designed to handle the problem of </a:t>
            </a:r>
            <a:r>
              <a:rPr lang="en-US" altLang="en-US" i="1" dirty="0"/>
              <a:t>asymmetric information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/>
              <a:t>Borrowers have some information they don’t disclose to lenders.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428119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Underlying Versus Derivative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77225" cy="4638675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FF0000"/>
                </a:solidFill>
              </a:rPr>
              <a:t>Underlying instruments</a:t>
            </a:r>
            <a:r>
              <a:rPr lang="en-US" altLang="en-US" sz="3200" dirty="0"/>
              <a:t> are used by savers/lenders to transfer resources directly to investors/borrowers.</a:t>
            </a:r>
            <a:endParaRPr lang="en-US" altLang="en-US" dirty="0"/>
          </a:p>
          <a:p>
            <a:pPr lvl="1"/>
            <a:r>
              <a:rPr lang="en-US" dirty="0" smtClean="0"/>
              <a:t>This improves </a:t>
            </a:r>
            <a:r>
              <a:rPr lang="en-US" altLang="en-US" dirty="0"/>
              <a:t> the efficient allocation of resources</a:t>
            </a:r>
            <a:r>
              <a:rPr lang="en-US" altLang="en-US" dirty="0" smtClean="0"/>
              <a:t>.</a:t>
            </a:r>
          </a:p>
          <a:p>
            <a:pPr lvl="2"/>
            <a:r>
              <a:rPr lang="en-US" altLang="en-US" dirty="0" smtClean="0"/>
              <a:t>Examples: stocks and bonds</a:t>
            </a:r>
          </a:p>
          <a:p>
            <a:pPr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>
                <a:solidFill>
                  <a:srgbClr val="FF0000"/>
                </a:solidFill>
              </a:rPr>
              <a:t>Derivative instruments</a:t>
            </a:r>
            <a:r>
              <a:rPr lang="en-US" altLang="en-US" dirty="0"/>
              <a:t> are those where their value and payoffs are “derived” from the behavior of the underlying instruments.</a:t>
            </a:r>
          </a:p>
          <a:p>
            <a:pPr lvl="1"/>
            <a:r>
              <a:rPr lang="en-US" altLang="en-US" dirty="0"/>
              <a:t>Examples are futures, options, and swaps.</a:t>
            </a:r>
          </a:p>
          <a:p>
            <a:pPr lvl="1"/>
            <a:r>
              <a:rPr lang="en-US" altLang="en-US" dirty="0"/>
              <a:t>The primary use is to shift risk among investors.</a:t>
            </a:r>
          </a:p>
          <a:p>
            <a:pPr lvl="2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13</a:t>
            </a:fld>
            <a:endParaRPr lang="en-US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6943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A Primer for Valuing Financial Instruments</a:t>
            </a:r>
          </a:p>
        </p:txBody>
      </p:sp>
      <p:sp>
        <p:nvSpPr>
          <p:cNvPr id="19460" name="Rectangle 7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001000" cy="4648200"/>
          </a:xfrm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/>
              <a:t>Four fundamental characteristics influence the value of a financial instrument: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/>
              <a:t>Size of the payment: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dirty="0" smtClean="0"/>
              <a:t>Larger payment - more valuable.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/>
              <a:t>Timing of payment: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dirty="0" smtClean="0"/>
              <a:t>Payment is sooner - more valuable.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/>
              <a:t>Likelihood payment is made: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dirty="0" smtClean="0"/>
              <a:t>More likely to be made - more valuable.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dirty="0" smtClean="0"/>
              <a:t>Conditions under with payment is made: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dirty="0" smtClean="0">
                <a:sym typeface="Symbol" charset="2"/>
              </a:rPr>
              <a:t>Made when we need them - more valuable.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33364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/>
              <a:t>A Primer for Valuing Financial Instruments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772400" cy="48768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dirty="0" smtClean="0"/>
              <a:t>We organize financial instruments by how they are used:</a:t>
            </a:r>
          </a:p>
          <a:p>
            <a:pPr marL="533400" indent="-533400" eaLnBrk="1" hangingPunct="1"/>
            <a:r>
              <a:rPr lang="en-US" altLang="en-US" dirty="0" smtClean="0"/>
              <a:t>Primarily used as stores of value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Bank loans</a:t>
            </a:r>
          </a:p>
          <a:p>
            <a:pPr marL="914400" lvl="1" indent="-457200" eaLnBrk="1" hangingPunct="1"/>
            <a:r>
              <a:rPr lang="en-US" altLang="en-US" dirty="0" smtClean="0"/>
              <a:t>Borrower obtains resources from a lender to be repaid in the future.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Bonds</a:t>
            </a:r>
          </a:p>
          <a:p>
            <a:pPr marL="914400" lvl="1" indent="-457200" eaLnBrk="1" hangingPunct="1"/>
            <a:r>
              <a:rPr lang="en-US" altLang="en-US" dirty="0" smtClean="0"/>
              <a:t>A form of a loan issued by a corporation or government.</a:t>
            </a:r>
          </a:p>
          <a:p>
            <a:pPr marL="914400" lvl="1" indent="-457200" eaLnBrk="1" hangingPunct="1"/>
            <a:r>
              <a:rPr lang="en-US" altLang="en-US" dirty="0" smtClean="0"/>
              <a:t>Can be bought and sold in financial markets.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58102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/>
              <a:t>A Primer for Valuing Financial Instruments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00200"/>
            <a:ext cx="7315200" cy="4800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AutoNum type="arabicPeriod" startAt="3"/>
            </a:pPr>
            <a:r>
              <a:rPr lang="en-US" altLang="en-US" dirty="0" smtClean="0"/>
              <a:t>Home mortgages</a:t>
            </a:r>
          </a:p>
          <a:p>
            <a:pPr marL="990600" lvl="1" indent="-533400" eaLnBrk="1" hangingPunct="1"/>
            <a:r>
              <a:rPr lang="en-US" altLang="en-US" dirty="0" smtClean="0"/>
              <a:t>Home buyers usually need to borrow using the home as </a:t>
            </a:r>
            <a:r>
              <a:rPr lang="en-US" altLang="en-US" dirty="0" smtClean="0">
                <a:solidFill>
                  <a:srgbClr val="FF0000"/>
                </a:solidFill>
              </a:rPr>
              <a:t>collateral</a:t>
            </a:r>
            <a:r>
              <a:rPr lang="en-US" altLang="en-US" dirty="0" smtClean="0"/>
              <a:t> for the loan.</a:t>
            </a:r>
          </a:p>
          <a:p>
            <a:pPr marL="1371600" lvl="2" indent="-457200" eaLnBrk="1" hangingPunct="1"/>
            <a:r>
              <a:rPr lang="en-US" altLang="en-US" dirty="0" smtClean="0"/>
              <a:t>A specific asset the borrower pledges to protect the lender’s interests.</a:t>
            </a:r>
          </a:p>
          <a:p>
            <a:pPr eaLnBrk="1" hangingPunct="1">
              <a:buFontTx/>
              <a:buAutoNum type="arabicPeriod" startAt="4"/>
            </a:pPr>
            <a:r>
              <a:rPr lang="en-US" altLang="en-US" dirty="0" smtClean="0"/>
              <a:t>Stocks</a:t>
            </a:r>
          </a:p>
          <a:p>
            <a:pPr marL="990600" lvl="1" indent="-533400" eaLnBrk="1" hangingPunct="1"/>
            <a:r>
              <a:rPr lang="en-US" altLang="en-US" dirty="0" smtClean="0"/>
              <a:t>The holder owns a small piece of the firm and entitled to part of its profits.</a:t>
            </a:r>
          </a:p>
          <a:p>
            <a:pPr marL="990600" lvl="1" indent="-533400" eaLnBrk="1" hangingPunct="1"/>
            <a:r>
              <a:rPr lang="en-US" altLang="en-US" dirty="0" smtClean="0"/>
              <a:t>Firms sell stocks to raise money.</a:t>
            </a:r>
          </a:p>
          <a:p>
            <a:pPr marL="990600" lvl="1" indent="-533400" eaLnBrk="1" hangingPunct="1"/>
            <a:r>
              <a:rPr lang="en-US" altLang="en-US" dirty="0" smtClean="0"/>
              <a:t>Primarily used as a stores of wealth.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9453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4000" dirty="0" smtClean="0"/>
              <a:t>A Primer for Valuing Financial Instruments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315200" cy="4876800"/>
          </a:xfrm>
        </p:spPr>
        <p:txBody>
          <a:bodyPr/>
          <a:lstStyle/>
          <a:p>
            <a:pPr eaLnBrk="1" hangingPunct="1">
              <a:buFontTx/>
              <a:buAutoNum type="arabicPeriod" startAt="5"/>
            </a:pPr>
            <a:r>
              <a:rPr lang="en-US" altLang="en-US" dirty="0" smtClean="0"/>
              <a:t>Asset-backed securities</a:t>
            </a:r>
          </a:p>
          <a:p>
            <a:pPr marL="990600" lvl="1" indent="-533400" eaLnBrk="1" hangingPunct="1"/>
            <a:r>
              <a:rPr lang="en-US" altLang="en-US" dirty="0" smtClean="0"/>
              <a:t>Shares in the returns or payments arising from specific assets, such as home mortgages and student loans.</a:t>
            </a:r>
          </a:p>
          <a:p>
            <a:pPr marL="990600" lvl="1" indent="-533400"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</a:rPr>
              <a:t>Mortgage backed securities</a:t>
            </a:r>
            <a:r>
              <a:rPr lang="en-US" altLang="en-US" dirty="0" smtClean="0"/>
              <a:t> bundle a large number of mortgages together into a pool in which shares are sold.</a:t>
            </a:r>
          </a:p>
          <a:p>
            <a:pPr marL="1371600" lvl="2" indent="-457200" eaLnBrk="1" hangingPunct="1"/>
            <a:r>
              <a:rPr lang="en-US" altLang="en-US" dirty="0" smtClean="0"/>
              <a:t>Securities backed by </a:t>
            </a:r>
            <a:r>
              <a:rPr lang="en-US" altLang="en-US" i="1" dirty="0" smtClean="0"/>
              <a:t>sub-prime mortgages</a:t>
            </a:r>
            <a:r>
              <a:rPr lang="en-US" altLang="en-US" dirty="0" smtClean="0"/>
              <a:t> played an important role in the financial crisis of 2007-2009.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310612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8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75438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The biggest risk we all face is becoming disabled and losing our earning capacity.</a:t>
            </a:r>
          </a:p>
          <a:p>
            <a:pPr lvl="1" eaLnBrk="1" hangingPunct="1"/>
            <a:r>
              <a:rPr lang="en-US" altLang="en-US" dirty="0" smtClean="0"/>
              <a:t>Insuring against this should be one of our highest priorities.</a:t>
            </a:r>
          </a:p>
          <a:p>
            <a:pPr eaLnBrk="1" hangingPunct="1"/>
            <a:r>
              <a:rPr lang="en-US" altLang="en-US" dirty="0" smtClean="0"/>
              <a:t>It is important to assess to make sure you have enough insurance.</a:t>
            </a:r>
          </a:p>
          <a:p>
            <a:pPr eaLnBrk="1" hangingPunct="1"/>
            <a:r>
              <a:rPr lang="en-US" altLang="en-US" dirty="0" smtClean="0"/>
              <a:t>Disability insurance is one way to transfer that risk to someone else.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57626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8712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Financial Instruments Used Primarily to Transfer Risk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7620000" cy="4572000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dirty="0" smtClean="0"/>
              <a:t>Insurance contracts.</a:t>
            </a:r>
          </a:p>
          <a:p>
            <a:pPr marL="990600" lvl="1" indent="-533400" eaLnBrk="1" hangingPunct="1"/>
            <a:r>
              <a:rPr lang="en-US" altLang="en-US" dirty="0" smtClean="0"/>
              <a:t>Primary purpose is to assure that payments will be made under particular, and often rare, circumstances.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 smtClean="0"/>
              <a:t>Futures contracts.</a:t>
            </a:r>
          </a:p>
          <a:p>
            <a:pPr marL="990600" lvl="1" indent="-533400" eaLnBrk="1" hangingPunct="1"/>
            <a:r>
              <a:rPr lang="en-US" altLang="en-US" dirty="0" smtClean="0"/>
              <a:t>An agreement between two parties to exchange a fixed quantity of a commodity or an asset at a fixed price on a set future date.</a:t>
            </a:r>
          </a:p>
          <a:p>
            <a:pPr marL="990600" lvl="1" indent="-533400" eaLnBrk="1" hangingPunct="1"/>
            <a:r>
              <a:rPr lang="en-US" altLang="en-US" dirty="0" smtClean="0"/>
              <a:t>A </a:t>
            </a:r>
            <a:r>
              <a:rPr lang="en-US" altLang="en-US" i="1" dirty="0" smtClean="0"/>
              <a:t>price </a:t>
            </a:r>
            <a:r>
              <a:rPr lang="en-US" altLang="en-US" dirty="0" smtClean="0"/>
              <a:t>is always specified.</a:t>
            </a:r>
          </a:p>
          <a:p>
            <a:pPr marL="990600" lvl="1" indent="-533400" eaLnBrk="1" hangingPunct="1"/>
            <a:r>
              <a:rPr lang="en-US" altLang="en-US" dirty="0" smtClean="0"/>
              <a:t>This is a type of derivative instrument.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03617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Explain what financial instruments are, how they are used, and how they are valued.</a:t>
            </a:r>
          </a:p>
          <a:p>
            <a:pPr marL="514350" indent="-514350">
              <a:buAutoNum type="arabicPeriod"/>
            </a:pPr>
            <a:r>
              <a:rPr lang="en-US" dirty="0" smtClean="0"/>
              <a:t>Discuss the role and structure of financial markets and identity the characteristics of a well-run financial market.</a:t>
            </a:r>
          </a:p>
          <a:p>
            <a:pPr marL="514350" indent="-514350">
              <a:buAutoNum type="arabicPeriod"/>
            </a:pPr>
            <a:r>
              <a:rPr lang="en-US" dirty="0" smtClean="0"/>
              <a:t>Describe the role of financial institutions and structure of the financial industry.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2</a:t>
            </a:fld>
            <a:endParaRPr lang="en-US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6519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Financial Instruments Used Primarily to Transfer Risk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7315200" cy="4724400"/>
          </a:xfrm>
        </p:spPr>
        <p:txBody>
          <a:bodyPr/>
          <a:lstStyle/>
          <a:p>
            <a:pPr marL="609600" indent="-609600" eaLnBrk="1" hangingPunct="1">
              <a:buFontTx/>
              <a:buAutoNum type="arabicPeriod" startAt="3"/>
            </a:pPr>
            <a:r>
              <a:rPr lang="en-US" altLang="en-US" dirty="0" smtClean="0"/>
              <a:t>Options</a:t>
            </a:r>
          </a:p>
          <a:p>
            <a:pPr marL="990600" lvl="1" indent="-533400" eaLnBrk="1" hangingPunct="1"/>
            <a:r>
              <a:rPr lang="en-US" altLang="en-US" dirty="0" smtClean="0"/>
              <a:t>Derivative instruments whose prices are based on the value of an underlying asset.</a:t>
            </a:r>
          </a:p>
          <a:p>
            <a:pPr marL="990600" lvl="1" indent="-533400" eaLnBrk="1" hangingPunct="1"/>
            <a:r>
              <a:rPr lang="en-US" altLang="en-US" dirty="0" smtClean="0"/>
              <a:t>Give the holder the right, not obligation, to buy or sell a fixed quantity of the asset at a pre-determined price on either a specific date or at any time during a specified period.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62951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smtClean="0"/>
              <a:t>Financial Instruments Used Primarily to Transfer Risk</a:t>
            </a:r>
          </a:p>
        </p:txBody>
      </p:sp>
      <p:sp>
        <p:nvSpPr>
          <p:cNvPr id="1064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buFont typeface="Arial" charset="0"/>
              <a:buAutoNum type="arabicPeriod" startAt="4"/>
            </a:pPr>
            <a:r>
              <a:rPr lang="en-US" altLang="en-US" dirty="0" smtClean="0"/>
              <a:t>Swaps</a:t>
            </a:r>
          </a:p>
          <a:p>
            <a:pPr marL="914400" lvl="1" indent="-457200" eaLnBrk="1" hangingPunct="1"/>
            <a:r>
              <a:rPr lang="en-US" altLang="en-US" dirty="0" smtClean="0"/>
              <a:t>Agreements to exchange two specific cash flows at certain times in the future.</a:t>
            </a:r>
          </a:p>
          <a:p>
            <a:pPr marL="914400" lvl="1" indent="-457200" eaLnBrk="1" hangingPunct="1"/>
            <a:r>
              <a:rPr lang="en-US" altLang="en-US" dirty="0" smtClean="0"/>
              <a:t>Come in many varieties reflecting differences in maturity, payment frequency, and underlying cash flows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378122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Financial Markets</a:t>
            </a:r>
            <a:endParaRPr lang="en-US" altLang="en-US" sz="4000" smtClean="0"/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Financial markets are places where financial instruments are bought and sold.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These markets are the economy’s central nervous system.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These markets enable both firms and individuals to find financing for their activities.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These markets promote economic efficiency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417832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Role of Financial Markets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495800"/>
          </a:xfrm>
        </p:spPr>
        <p:txBody>
          <a:bodyPr>
            <a:normAutofit fontScale="92500"/>
          </a:bodyPr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smtClean="0"/>
              <a:t>Market liquidity:</a:t>
            </a:r>
          </a:p>
          <a:p>
            <a:pPr marL="914400" lvl="1" indent="-457200" eaLnBrk="1" hangingPunct="1"/>
            <a:r>
              <a:rPr lang="en-US" altLang="en-US" smtClean="0"/>
              <a:t>Ensure owners can buy and sell financial instruments cheaply.</a:t>
            </a:r>
          </a:p>
          <a:p>
            <a:pPr marL="914400" lvl="1" indent="-457200" eaLnBrk="1" hangingPunct="1"/>
            <a:r>
              <a:rPr lang="en-US" altLang="en-US" smtClean="0"/>
              <a:t>Keeps transactions costs low.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mtClean="0"/>
              <a:t>Information:</a:t>
            </a:r>
          </a:p>
          <a:p>
            <a:pPr marL="914400" lvl="1" indent="-457200" eaLnBrk="1" hangingPunct="1"/>
            <a:r>
              <a:rPr lang="en-US" altLang="en-US" smtClean="0"/>
              <a:t>Pool and communication information about issuers of financial instruments.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smtClean="0"/>
              <a:t>Risk sharing:</a:t>
            </a:r>
          </a:p>
          <a:p>
            <a:pPr marL="914400" lvl="1" indent="-457200" eaLnBrk="1" hangingPunct="1"/>
            <a:r>
              <a:rPr lang="en-US" altLang="en-US" smtClean="0"/>
              <a:t>Provide individuals a place to buy and sell risk.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66635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The Structure of Financial Markets</a:t>
            </a:r>
          </a:p>
        </p:txBody>
      </p:sp>
      <p:sp>
        <p:nvSpPr>
          <p:cNvPr id="28676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dirty="0" smtClean="0"/>
              <a:t>Distinguish between primary or secondary markets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 smtClean="0"/>
              <a:t>Categorize by the way they trade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dirty="0" smtClean="0"/>
              <a:t>Group based on the type of instrument they trade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14939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Primary versus Secondary Markets</a:t>
            </a:r>
            <a:endParaRPr lang="en-US" altLang="en-US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 </a:t>
            </a:r>
            <a:r>
              <a:rPr lang="en-US" altLang="en-US" dirty="0" smtClean="0">
                <a:solidFill>
                  <a:srgbClr val="FF0000"/>
                </a:solidFill>
              </a:rPr>
              <a:t>primary market</a:t>
            </a:r>
            <a:r>
              <a:rPr lang="en-US" altLang="en-US" dirty="0" smtClean="0"/>
              <a:t> is one in which a borrower obtains funds from a lender by selling newly issued securities.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Secondary financial markets</a:t>
            </a:r>
            <a:r>
              <a:rPr lang="en-US" altLang="en-US" dirty="0"/>
              <a:t> are those where people can buy and sell existing securities.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85428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Trading is what makes financial markets work.</a:t>
            </a:r>
          </a:p>
          <a:p>
            <a:r>
              <a:rPr lang="en-US" altLang="en-US" dirty="0"/>
              <a:t>You can place a market order.</a:t>
            </a:r>
          </a:p>
          <a:p>
            <a:r>
              <a:rPr lang="en-US" altLang="en-US" dirty="0" smtClean="0"/>
              <a:t>You </a:t>
            </a:r>
            <a:r>
              <a:rPr lang="en-US" altLang="en-US" dirty="0"/>
              <a:t>can place a limit </a:t>
            </a:r>
            <a:r>
              <a:rPr lang="en-US" altLang="en-US" dirty="0" smtClean="0"/>
              <a:t>order</a:t>
            </a:r>
          </a:p>
          <a:p>
            <a:r>
              <a:rPr lang="en-US" altLang="en-US" dirty="0"/>
              <a:t>Executing a trade requires someone on the other side.</a:t>
            </a:r>
          </a:p>
          <a:p>
            <a:pPr lvl="1"/>
            <a:r>
              <a:rPr lang="en-US" altLang="en-US" dirty="0"/>
              <a:t>Can seek help of a broker who can facilitate access to an electronic trading system known as an Electronic Communication network (ECN).</a:t>
            </a:r>
          </a:p>
          <a:p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52959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1770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 a well known stock, the NYSE is another place from which to order.</a:t>
            </a:r>
          </a:p>
          <a:p>
            <a:pPr lvl="1"/>
            <a:r>
              <a:rPr lang="en-US" altLang="en-US" dirty="0"/>
              <a:t>Liquidity may be supplemented by designated market makers (DMMs).</a:t>
            </a:r>
          </a:p>
          <a:p>
            <a:r>
              <a:rPr lang="en-US" altLang="en-US" dirty="0"/>
              <a:t>The system combines the buy (sell) orders of different customers at each price.</a:t>
            </a:r>
          </a:p>
          <a:p>
            <a:pPr lvl="1"/>
            <a:r>
              <a:rPr lang="en-US" altLang="en-US" dirty="0"/>
              <a:t>We can see the aggregate supply (demand) of the stock at that price.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9C5BF9B0-2791-427F-8EC9-20B62A3C9DDF}" type="slidenum">
              <a:rPr lang="en-US" smtClean="0"/>
              <a:pPr/>
              <a:t>27</a:t>
            </a:fld>
            <a:endParaRPr lang="en-US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52959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39331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Centralized Exchanges, OTCs, and ECNs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001000" cy="4724400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/>
              <a:t>Historically there were:</a:t>
            </a:r>
          </a:p>
          <a:p>
            <a:pPr lvl="1"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</a:rPr>
              <a:t>Centralized exchanges</a:t>
            </a:r>
            <a:r>
              <a:rPr lang="en-US" altLang="en-US" dirty="0" smtClean="0"/>
              <a:t> - buyers and sellers meet in a central, physical location.</a:t>
            </a:r>
          </a:p>
          <a:p>
            <a:pPr lvl="1"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</a:rPr>
              <a:t>Over-the-counter markets (OTS’s)</a:t>
            </a:r>
            <a:r>
              <a:rPr lang="en-US" altLang="en-US" dirty="0" smtClean="0"/>
              <a:t> - decentralized markets where dealers stand ready to buy and sell securities electronically.</a:t>
            </a:r>
          </a:p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/>
              <a:t>More recently, there are </a:t>
            </a:r>
            <a:r>
              <a:rPr lang="en-US" altLang="en-US" dirty="0" smtClean="0">
                <a:solidFill>
                  <a:srgbClr val="FF0000"/>
                </a:solidFill>
              </a:rPr>
              <a:t>electronic communication networks (ECN’s):</a:t>
            </a:r>
          </a:p>
          <a:p>
            <a:pPr lvl="1"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/>
              <a:t>Electronic system bringing buyers and sellers together without the use of a broker or dealer.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48905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86800" cy="12192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Centralized Exchanges, OTCs, and ECNs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077200" cy="4876800"/>
          </a:xfrm>
        </p:spPr>
        <p:txBody>
          <a:bodyPr>
            <a:normAutofit/>
          </a:bodyPr>
          <a:lstStyle/>
          <a:p>
            <a:pPr marL="533400" indent="-533400" eaLnBrk="1" hangingPunct="1"/>
            <a:r>
              <a:rPr lang="en-US" altLang="en-US" dirty="0" smtClean="0"/>
              <a:t>Pace of structural change has accelerated dramatically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 smtClean="0"/>
              <a:t>Ongoing technological advances in computing and communications</a:t>
            </a:r>
          </a:p>
          <a:p>
            <a:pPr marL="1371600" lvl="2" indent="-457200" eaLnBrk="1" hangingPunct="1"/>
            <a:r>
              <a:rPr lang="en-US" altLang="en-US" dirty="0" smtClean="0"/>
              <a:t>Physical location of exchange less important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en-US" dirty="0" smtClean="0"/>
              <a:t>Increased globalization</a:t>
            </a:r>
          </a:p>
          <a:p>
            <a:pPr marL="1371600" lvl="2" indent="-457200" eaLnBrk="1" hangingPunct="1"/>
            <a:r>
              <a:rPr lang="en-US" altLang="en-US" dirty="0" smtClean="0"/>
              <a:t>Encouraged more cross border mergers of exchanges.</a:t>
            </a:r>
          </a:p>
          <a:p>
            <a:pPr marL="1371600" lvl="2" indent="-457200" eaLnBrk="1" hangingPunct="1"/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48717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/>
              <a:t>3</a:t>
            </a:r>
            <a:r>
              <a:rPr lang="en-US" dirty="0" smtClean="0"/>
              <a:t>-</a:t>
            </a:r>
            <a:fld id="{9C5BF9B0-2791-427F-8EC9-20B62A3C9DD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447800"/>
            <a:ext cx="73152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Times" charset="0"/>
              <a:buChar char="•"/>
            </a:pPr>
            <a:r>
              <a:rPr lang="en-US" altLang="en-US" sz="3000" dirty="0" smtClean="0">
                <a:solidFill>
                  <a:srgbClr val="FF0000"/>
                </a:solidFill>
                <a:latin typeface="+mj-lt"/>
              </a:rPr>
              <a:t>Indirect Finance</a:t>
            </a:r>
            <a:r>
              <a:rPr lang="en-US" altLang="en-US" sz="3000" dirty="0" smtClean="0">
                <a:latin typeface="+mj-lt"/>
              </a:rPr>
              <a:t>: An institution stands between lender and borrower.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500" dirty="0" smtClean="0">
                <a:latin typeface="+mj-lt"/>
              </a:rPr>
              <a:t>We get a loan from a bank or finance company to buy a car.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Times" charset="0"/>
              <a:buChar char="•"/>
            </a:pPr>
            <a:r>
              <a:rPr lang="en-US" altLang="en-US" sz="3000" dirty="0" smtClean="0">
                <a:solidFill>
                  <a:srgbClr val="FF0000"/>
                </a:solidFill>
                <a:latin typeface="+mj-lt"/>
              </a:rPr>
              <a:t>Direct Finance</a:t>
            </a:r>
            <a:r>
              <a:rPr lang="en-US" altLang="en-US" sz="3000" dirty="0" smtClean="0">
                <a:latin typeface="+mj-lt"/>
              </a:rPr>
              <a:t>: Borrowers sell securities directly to lenders in the financial markets.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500" dirty="0" smtClean="0">
                <a:latin typeface="+mj-lt"/>
              </a:rPr>
              <a:t>Direct finance provides financing for governments and corporations.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Times" charset="0"/>
              <a:buChar char="•"/>
            </a:pPr>
            <a:r>
              <a:rPr lang="en-US" altLang="en-US" sz="3000" dirty="0" smtClean="0">
                <a:solidFill>
                  <a:srgbClr val="FF0000"/>
                </a:solidFill>
                <a:latin typeface="+mj-lt"/>
              </a:rPr>
              <a:t>Asset</a:t>
            </a:r>
            <a:r>
              <a:rPr lang="en-US" altLang="en-US" sz="3000" dirty="0" smtClean="0">
                <a:latin typeface="+mj-lt"/>
              </a:rPr>
              <a:t>: Something of value that you own.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Font typeface="Times" charset="0"/>
              <a:buChar char="•"/>
            </a:pPr>
            <a:r>
              <a:rPr lang="en-US" altLang="en-US" sz="3000" dirty="0" smtClean="0">
                <a:solidFill>
                  <a:srgbClr val="FF0000"/>
                </a:solidFill>
                <a:latin typeface="+mj-lt"/>
              </a:rPr>
              <a:t>Liability</a:t>
            </a:r>
            <a:r>
              <a:rPr lang="en-US" altLang="en-US" sz="3000" dirty="0" smtClean="0">
                <a:latin typeface="+mj-lt"/>
              </a:rPr>
              <a:t>: Something you owe.</a:t>
            </a:r>
          </a:p>
          <a:p>
            <a:pPr marL="914400" lvl="1" indent="-457200">
              <a:lnSpc>
                <a:spcPct val="90000"/>
              </a:lnSpc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239633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Centralized Exchanges, OTCs, and ECNs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Decentralized electronic exchanges has benefits</a:t>
            </a:r>
          </a:p>
          <a:p>
            <a:pPr lvl="1" eaLnBrk="1" hangingPunct="1"/>
            <a:r>
              <a:rPr lang="en-US" altLang="en-US" dirty="0" smtClean="0"/>
              <a:t>Customers can see their orders</a:t>
            </a:r>
          </a:p>
          <a:p>
            <a:pPr lvl="1" eaLnBrk="1" hangingPunct="1"/>
            <a:r>
              <a:rPr lang="en-US" altLang="en-US" dirty="0" smtClean="0"/>
              <a:t>Orders happen quickly </a:t>
            </a:r>
          </a:p>
          <a:p>
            <a:pPr lvl="1" eaLnBrk="1" hangingPunct="1"/>
            <a:r>
              <a:rPr lang="en-US" altLang="en-US" dirty="0" smtClean="0"/>
              <a:t>Can trade 24 hours a day</a:t>
            </a:r>
          </a:p>
          <a:p>
            <a:pPr lvl="1" eaLnBrk="1" hangingPunct="1"/>
            <a:r>
              <a:rPr lang="en-US" altLang="en-US" dirty="0" smtClean="0"/>
              <a:t>Low cost</a:t>
            </a:r>
          </a:p>
          <a:p>
            <a:pPr lvl="1" eaLnBrk="1" hangingPunct="1"/>
            <a:r>
              <a:rPr lang="en-US" altLang="en-US" dirty="0" smtClean="0"/>
              <a:t>Reduces operational risk, like when the NYSE was inaccessible for days after 9-11.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161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219200"/>
          </a:xfrm>
        </p:spPr>
        <p:txBody>
          <a:bodyPr>
            <a:normAutofit/>
          </a:bodyPr>
          <a:lstStyle/>
          <a:p>
            <a:r>
              <a:rPr lang="en-US" altLang="en-US" sz="4000" dirty="0" smtClean="0"/>
              <a:t>Centralized Exchanges, OTCs, and ECNs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848600" cy="4800600"/>
          </a:xfrm>
        </p:spPr>
        <p:txBody>
          <a:bodyPr>
            <a:normAutofit fontScale="92500" lnSpcReduction="20000"/>
          </a:bodyPr>
          <a:lstStyle/>
          <a:p>
            <a:pPr marL="533400" indent="-533400"/>
            <a:r>
              <a:rPr lang="en-US" altLang="en-US" dirty="0" smtClean="0"/>
              <a:t>But it also has risks</a:t>
            </a:r>
          </a:p>
          <a:p>
            <a:pPr marL="914400" lvl="1" indent="-457200"/>
            <a:r>
              <a:rPr lang="en-US" altLang="en-US" dirty="0"/>
              <a:t>The system has proven prone to errors </a:t>
            </a:r>
          </a:p>
          <a:p>
            <a:pPr marL="1314450" lvl="2" indent="-457200"/>
            <a:r>
              <a:rPr lang="en-US" altLang="en-US" dirty="0">
                <a:solidFill>
                  <a:srgbClr val="FF0000"/>
                </a:solidFill>
              </a:rPr>
              <a:t>Trading algorithm</a:t>
            </a:r>
            <a:r>
              <a:rPr lang="en-US" altLang="en-US" dirty="0"/>
              <a:t> a rule based program for automatically executing hundreds or thousands of trades.</a:t>
            </a:r>
          </a:p>
          <a:p>
            <a:pPr marL="1314450" lvl="2" indent="-457200"/>
            <a:r>
              <a:rPr lang="en-US" altLang="en-US" dirty="0">
                <a:solidFill>
                  <a:srgbClr val="FF0000"/>
                </a:solidFill>
              </a:rPr>
              <a:t>High frequency traders (HFTs) </a:t>
            </a:r>
            <a:r>
              <a:rPr lang="en-US" altLang="en-US" dirty="0"/>
              <a:t>can purchase or sell thousands of stocks in seconds.</a:t>
            </a:r>
          </a:p>
          <a:p>
            <a:pPr marL="533400" indent="-533400"/>
            <a:r>
              <a:rPr lang="en-US" altLang="en-US" dirty="0" smtClean="0"/>
              <a:t>We also see that efforts to speed up electronic trading drain resources from other uses.</a:t>
            </a:r>
          </a:p>
          <a:p>
            <a:pPr marL="533400" lvl="1" indent="-533400">
              <a:buFont typeface="Arial" panose="020B0604020202020204" pitchFamily="34" charset="0"/>
              <a:buChar char="•"/>
            </a:pPr>
            <a:r>
              <a:rPr lang="en-US" altLang="en-US" sz="3200" dirty="0"/>
              <a:t>Could diminish the willingness of market makers to provide liquidity.</a:t>
            </a:r>
          </a:p>
          <a:p>
            <a:pPr marL="533400" indent="-533400"/>
            <a:endParaRPr lang="en-US" altLang="en-US" dirty="0" smtClean="0"/>
          </a:p>
          <a:p>
            <a:pPr marL="533400" indent="-533400"/>
            <a:endParaRPr lang="en-US" altLang="en-US" dirty="0" smtClean="0"/>
          </a:p>
          <a:p>
            <a:pPr marL="857250" lvl="2" indent="0">
              <a:buNone/>
            </a:pPr>
            <a:endParaRPr lang="en-US" altLang="en-US" dirty="0" smtClean="0"/>
          </a:p>
          <a:p>
            <a:pPr marL="857250" lvl="2" indent="0">
              <a:buNone/>
            </a:pPr>
            <a:endParaRPr lang="en-US" altLang="en-US" dirty="0" smtClean="0"/>
          </a:p>
          <a:p>
            <a:pPr marL="914400" lvl="1" indent="-457200"/>
            <a:endParaRPr lang="en-US" alt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4068143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Table 3.4: The Structure of Financial Markets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7391400" cy="461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203304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7467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 smtClean="0"/>
              <a:t>High-frequency trading (HFT) poses at least five problems</a:t>
            </a:r>
          </a:p>
          <a:p>
            <a:pPr marL="514350" indent="-514350">
              <a:buAutoNum type="arabicPeriod"/>
            </a:pPr>
            <a:r>
              <a:rPr lang="en-US" altLang="en-US" dirty="0" smtClean="0"/>
              <a:t>It amplifies the risks of electronic operations</a:t>
            </a:r>
          </a:p>
          <a:p>
            <a:pPr marL="514350" indent="-514350">
              <a:buAutoNum type="arabicPeriod"/>
            </a:pPr>
            <a:r>
              <a:rPr lang="en-US" altLang="en-US" dirty="0" smtClean="0"/>
              <a:t>The complex real-time interaction of HFT algorithms can overwhelm trading platforms and disrupt the markets</a:t>
            </a:r>
          </a:p>
          <a:p>
            <a:pPr marL="514350" indent="-514350">
              <a:buAutoNum type="arabicPeriod"/>
            </a:pPr>
            <a:r>
              <a:rPr lang="en-US" altLang="en-US" dirty="0" smtClean="0"/>
              <a:t>The prevalence of HFT weakens the position of market makers, who provide liquidity to traditional investors</a:t>
            </a:r>
          </a:p>
          <a:p>
            <a:pPr marL="514350" indent="-514350">
              <a:buAutoNum type="arabicPeriod"/>
            </a:pPr>
            <a:r>
              <a:rPr lang="en-US" altLang="en-US" dirty="0" smtClean="0"/>
              <a:t>Creates a temptation for front-running customer orders, which damages investor confidence</a:t>
            </a:r>
          </a:p>
          <a:p>
            <a:pPr marL="514350" indent="-514350">
              <a:buAutoNum type="arabicPeriod"/>
            </a:pPr>
            <a:r>
              <a:rPr lang="en-US" altLang="en-US" dirty="0" smtClean="0"/>
              <a:t>It can trigger a socially unproductive arms race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2386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947003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Debt and Equity versus Derivative Markets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924800" cy="4724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Used to distinguish between markets where </a:t>
            </a:r>
            <a:r>
              <a:rPr lang="en-US" altLang="en-US" i="1" dirty="0" smtClean="0"/>
              <a:t>debt and equity</a:t>
            </a:r>
            <a:r>
              <a:rPr lang="en-US" altLang="en-US" dirty="0" smtClean="0"/>
              <a:t> are traded and those where </a:t>
            </a:r>
            <a:r>
              <a:rPr lang="en-US" altLang="en-US" i="1" dirty="0" smtClean="0"/>
              <a:t>derivative instruments</a:t>
            </a:r>
            <a:r>
              <a:rPr lang="en-US" altLang="en-US" dirty="0" smtClean="0"/>
              <a:t> are traded.</a:t>
            </a:r>
          </a:p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err="1" smtClean="0">
                <a:solidFill>
                  <a:srgbClr val="FF0000"/>
                </a:solidFill>
              </a:rPr>
              <a:t>Dept</a:t>
            </a:r>
            <a:r>
              <a:rPr lang="en-US" altLang="en-US" dirty="0" smtClean="0">
                <a:solidFill>
                  <a:srgbClr val="FF0000"/>
                </a:solidFill>
              </a:rPr>
              <a:t> markets</a:t>
            </a:r>
            <a:r>
              <a:rPr lang="en-US" altLang="en-US" dirty="0" smtClean="0"/>
              <a:t> are markets for loans, mortgages, and bonds.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</a:rPr>
              <a:t>Equity markets</a:t>
            </a:r>
            <a:r>
              <a:rPr lang="en-US" altLang="en-US" dirty="0" smtClean="0"/>
              <a:t> are the markets for stocks.</a:t>
            </a:r>
          </a:p>
          <a:p>
            <a:pPr eaLnBrk="1" hangingPunct="1">
              <a:buClr>
                <a:schemeClr val="tx1"/>
              </a:buClr>
              <a:buFont typeface="Times" charset="0"/>
              <a:buChar char="•"/>
            </a:pPr>
            <a:r>
              <a:rPr lang="en-US" altLang="en-US" dirty="0" smtClean="0">
                <a:solidFill>
                  <a:srgbClr val="FF0000"/>
                </a:solidFill>
              </a:rPr>
              <a:t>Derivative markets</a:t>
            </a:r>
            <a:r>
              <a:rPr lang="en-US" altLang="en-US" dirty="0" smtClean="0"/>
              <a:t> are the markets where investors trade instruments like futures, options, and swaps.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299479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Debt and Equity versus Derivative Markets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772400" cy="4572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/>
              <a:t>In debt and equity markets, actual claims are bought and sold for immediate cash payments.</a:t>
            </a:r>
          </a:p>
          <a:p>
            <a:pPr eaLnBrk="1" hangingPunct="1"/>
            <a:r>
              <a:rPr lang="en-US" altLang="en-US" dirty="0" smtClean="0"/>
              <a:t>In derivative markets, investors make agreements that are settled later.</a:t>
            </a:r>
          </a:p>
          <a:p>
            <a:pPr eaLnBrk="1" hangingPunct="1"/>
            <a:r>
              <a:rPr lang="en-US" altLang="en-US" dirty="0" smtClean="0"/>
              <a:t>Debt instruments categorized by the loan’s maturity</a:t>
            </a:r>
          </a:p>
          <a:p>
            <a:pPr lvl="1" eaLnBrk="1" hangingPunct="1"/>
            <a:r>
              <a:rPr lang="en-US" altLang="en-US" dirty="0" smtClean="0"/>
              <a:t>Repaid in less than a year - traded in </a:t>
            </a:r>
            <a:r>
              <a:rPr lang="en-US" altLang="en-US" dirty="0" smtClean="0">
                <a:solidFill>
                  <a:srgbClr val="FF0000"/>
                </a:solidFill>
              </a:rPr>
              <a:t>money markets</a:t>
            </a:r>
            <a:r>
              <a:rPr lang="en-US" altLang="en-US" dirty="0" smtClean="0"/>
              <a:t>.</a:t>
            </a:r>
          </a:p>
          <a:p>
            <a:pPr lvl="1" eaLnBrk="1" hangingPunct="1"/>
            <a:r>
              <a:rPr lang="en-US" altLang="en-US" dirty="0" smtClean="0"/>
              <a:t>Maturity of more than a year - traded in </a:t>
            </a:r>
            <a:r>
              <a:rPr lang="en-US" altLang="en-US" dirty="0" smtClean="0">
                <a:solidFill>
                  <a:srgbClr val="FF0000"/>
                </a:solidFill>
              </a:rPr>
              <a:t>bond markets</a:t>
            </a:r>
            <a:r>
              <a:rPr lang="en-US" altLang="en-US" dirty="0" smtClean="0"/>
              <a:t>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45575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6868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Characteristics of a Well-Run Financial Market</a:t>
            </a:r>
          </a:p>
        </p:txBody>
      </p:sp>
      <p:sp>
        <p:nvSpPr>
          <p:cNvPr id="44036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001000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Essential characteristics of a well-run financial market:</a:t>
            </a:r>
          </a:p>
          <a:p>
            <a:pPr lvl="1" eaLnBrk="1" hangingPunct="1"/>
            <a:r>
              <a:rPr lang="en-US" altLang="en-US" dirty="0" smtClean="0"/>
              <a:t>Must be designed to keep transaction costs low.</a:t>
            </a:r>
          </a:p>
          <a:p>
            <a:pPr lvl="1" eaLnBrk="1" hangingPunct="1"/>
            <a:r>
              <a:rPr lang="en-US" altLang="en-US" dirty="0" smtClean="0"/>
              <a:t>Information the market pools and communicates must be accurate and widely available.</a:t>
            </a:r>
          </a:p>
          <a:p>
            <a:pPr lvl="1" eaLnBrk="1" hangingPunct="1"/>
            <a:r>
              <a:rPr lang="en-US" altLang="en-US" dirty="0" smtClean="0"/>
              <a:t>Borrowers promises to pay lenders much be credible.</a:t>
            </a:r>
          </a:p>
          <a:p>
            <a:pPr lvl="1" eaLnBrk="1" hangingPunct="1"/>
            <a:r>
              <a:rPr lang="en-US" altLang="en-US" dirty="0" smtClean="0"/>
              <a:t>Lenders must be able to enforce their right of repayment quickly and at low cost.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05612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Financial Institutions</a:t>
            </a:r>
            <a:endParaRPr lang="en-US" altLang="en-US" sz="4000" dirty="0" smtClean="0"/>
          </a:p>
        </p:txBody>
      </p:sp>
      <p:sp>
        <p:nvSpPr>
          <p:cNvPr id="49156" name="Rectangle 4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924800" cy="4724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Firms that provide access to the financial markets, both </a:t>
            </a:r>
          </a:p>
          <a:p>
            <a:pPr lvl="1" eaLnBrk="1" hangingPunct="1"/>
            <a:r>
              <a:rPr lang="en-US" altLang="en-US" dirty="0" smtClean="0"/>
              <a:t>to savers who wish to purchase financial instruments directly and </a:t>
            </a:r>
          </a:p>
          <a:p>
            <a:pPr lvl="1" eaLnBrk="1" hangingPunct="1"/>
            <a:r>
              <a:rPr lang="en-US" altLang="en-US" dirty="0" smtClean="0"/>
              <a:t>to borrowers who want to issue them.</a:t>
            </a:r>
          </a:p>
          <a:p>
            <a:pPr eaLnBrk="1" hangingPunct="1"/>
            <a:r>
              <a:rPr lang="en-US" altLang="en-US" dirty="0" smtClean="0"/>
              <a:t>Also known as financial intermediaries.</a:t>
            </a:r>
          </a:p>
          <a:p>
            <a:pPr lvl="1" eaLnBrk="1" hangingPunct="1"/>
            <a:r>
              <a:rPr lang="en-US" altLang="en-US" dirty="0" smtClean="0"/>
              <a:t>Examples:  banks, insurance companies, securities firms, and pension funds.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333554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Role of Financial Institutions</a:t>
            </a:r>
          </a:p>
        </p:txBody>
      </p:sp>
      <p:sp>
        <p:nvSpPr>
          <p:cNvPr id="50180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848600" cy="4648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To reduce transaction costs by specializing in the issuance of standardized securities.</a:t>
            </a:r>
          </a:p>
          <a:p>
            <a:pPr eaLnBrk="1" hangingPunct="1"/>
            <a:r>
              <a:rPr lang="en-US" altLang="en-US" dirty="0" smtClean="0"/>
              <a:t>To reduce the information costs of screening and monitoring borrowers.</a:t>
            </a:r>
          </a:p>
          <a:p>
            <a:pPr lvl="1" eaLnBrk="1" hangingPunct="1"/>
            <a:r>
              <a:rPr lang="en-US" altLang="en-US" dirty="0" smtClean="0"/>
              <a:t>They curb asymmetries, helping resources flow to most productive uses.</a:t>
            </a:r>
          </a:p>
          <a:p>
            <a:pPr eaLnBrk="1" hangingPunct="1"/>
            <a:r>
              <a:rPr lang="en-US" altLang="en-US" dirty="0" smtClean="0"/>
              <a:t>To give savers ready access to their funds.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30124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6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924800" cy="4648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smtClean="0"/>
              <a:t>Financial intermediation and leverage in the U.S. have shifted away from traditional banks and toward other financial institutions less subject to government regulations.</a:t>
            </a:r>
          </a:p>
          <a:p>
            <a:pPr lvl="1" eaLnBrk="1" hangingPunct="1"/>
            <a:r>
              <a:rPr lang="en-US" altLang="en-US" dirty="0" smtClean="0"/>
              <a:t>Brokerages, insurers, hedge funds, etc.</a:t>
            </a:r>
          </a:p>
          <a:p>
            <a:pPr eaLnBrk="1" hangingPunct="1"/>
            <a:r>
              <a:rPr lang="en-US" altLang="en-US" dirty="0" smtClean="0"/>
              <a:t>These have become known as shadow banks.</a:t>
            </a:r>
          </a:p>
          <a:p>
            <a:pPr lvl="1" eaLnBrk="1" hangingPunct="1"/>
            <a:r>
              <a:rPr lang="en-US" altLang="en-US" dirty="0" smtClean="0"/>
              <a:t>Provide services that compete with banks but do not accept deposits.</a:t>
            </a:r>
          </a:p>
          <a:p>
            <a:pPr lvl="1" eaLnBrk="1" hangingPunct="1"/>
            <a:r>
              <a:rPr lang="en-US" altLang="en-US" dirty="0" smtClean="0"/>
              <a:t>Take on more risk than traditional banks and are less transparent.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40957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8000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Financial development is linked to economic growth.</a:t>
            </a:r>
          </a:p>
          <a:p>
            <a:r>
              <a:rPr lang="en-US" altLang="en-US" dirty="0"/>
              <a:t>The role of the financial system is to facilitate production, employment, and consumption.</a:t>
            </a:r>
          </a:p>
          <a:p>
            <a:r>
              <a:rPr lang="en-US" altLang="en-US" dirty="0"/>
              <a:t>Resources are funneled through the system so resources flow to their most efficient uses.</a:t>
            </a:r>
          </a:p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11829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85775" y="1524001"/>
            <a:ext cx="8201025" cy="461168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smtClean="0"/>
              <a:t>The rise of highly leveraged shadow banks, combined with government relaxation of rules for traditional banks, permitted a rise of leverage in the financial system as a whole.</a:t>
            </a:r>
          </a:p>
          <a:p>
            <a:pPr eaLnBrk="1" hangingPunct="1"/>
            <a:r>
              <a:rPr lang="en-US" altLang="en-US" dirty="0" smtClean="0"/>
              <a:t>Rapid growth in some financial instruments made it easier to conceal leverage and risk-taking.</a:t>
            </a:r>
          </a:p>
          <a:p>
            <a:r>
              <a:rPr lang="en-US" altLang="en-US" dirty="0"/>
              <a:t>The financial crisis of 2007-2009 transformed shadow banking.</a:t>
            </a:r>
          </a:p>
          <a:p>
            <a:pPr lvl="1"/>
            <a:r>
              <a:rPr lang="en-US" altLang="en-US" dirty="0"/>
              <a:t>Scrutinize any financial institution that could, by risk taking, pose a threat to the financial system.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40957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4016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534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The Structure of the Financial Industry</a:t>
            </a:r>
            <a:endParaRPr lang="en-US" altLang="en-US" dirty="0" smtClean="0"/>
          </a:p>
        </p:txBody>
      </p:sp>
      <p:sp>
        <p:nvSpPr>
          <p:cNvPr id="54276" name="Rectangle 7"/>
          <p:cNvSpPr>
            <a:spLocks noGrp="1" noChangeArrowheads="1"/>
          </p:cNvSpPr>
          <p:nvPr>
            <p:ph idx="1"/>
          </p:nvPr>
        </p:nvSpPr>
        <p:spPr>
          <a:xfrm>
            <a:off x="685800" y="1570038"/>
            <a:ext cx="7848600" cy="43735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We can divide intermediaries into two broad categories:</a:t>
            </a:r>
          </a:p>
          <a:p>
            <a:pPr lvl="1" eaLnBrk="1" hangingPunct="1"/>
            <a:r>
              <a:rPr lang="en-US" altLang="en-US" dirty="0" smtClean="0"/>
              <a:t>Depository institutions,</a:t>
            </a:r>
          </a:p>
          <a:p>
            <a:pPr lvl="2" eaLnBrk="1" hangingPunct="1"/>
            <a:r>
              <a:rPr lang="en-US" altLang="en-US" dirty="0" smtClean="0"/>
              <a:t>Take deposits and make loans</a:t>
            </a:r>
          </a:p>
          <a:p>
            <a:pPr lvl="2" eaLnBrk="1" hangingPunct="1"/>
            <a:r>
              <a:rPr lang="en-US" altLang="en-US" dirty="0" smtClean="0"/>
              <a:t>What most people think of as banks</a:t>
            </a:r>
          </a:p>
          <a:p>
            <a:pPr lvl="1" eaLnBrk="1" hangingPunct="1"/>
            <a:r>
              <a:rPr lang="en-US" altLang="en-US" dirty="0" smtClean="0"/>
              <a:t>Non-depository institutions.</a:t>
            </a:r>
          </a:p>
          <a:p>
            <a:pPr lvl="2" eaLnBrk="1" hangingPunct="1"/>
            <a:r>
              <a:rPr lang="en-US" altLang="en-US" dirty="0" smtClean="0"/>
              <a:t>Include insurance companies, securities firms, mutual fund companies, hedge funds, private equity or venture capital firms, finance </a:t>
            </a:r>
            <a:r>
              <a:rPr lang="en-US" altLang="en-US" dirty="0" err="1" smtClean="0"/>
              <a:t>compnaies</a:t>
            </a:r>
            <a:r>
              <a:rPr lang="en-US" altLang="en-US" dirty="0" smtClean="0"/>
              <a:t>, and pension funds.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958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The Structure of the Financial Industry</a:t>
            </a:r>
            <a:endParaRPr lang="en-US" altLang="en-US" dirty="0" smtClean="0"/>
          </a:p>
        </p:txBody>
      </p:sp>
      <p:sp>
        <p:nvSpPr>
          <p:cNvPr id="55300" name="Rectangle 6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315200" cy="46482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Depository institutions take deposits and make loans.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Insurance companies accept premiums, which they invest, in return for promising compensation to policy holders under certain events.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en-US" dirty="0" smtClean="0"/>
              <a:t>Pension funds invest individual and company contributions in stocks, bonds, and real estate in order to provide payments to retired workers.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40740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86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smtClean="0"/>
              <a:t>The Structure of the Financial Industry</a:t>
            </a:r>
            <a:endParaRPr lang="en-US" altLang="en-US" dirty="0" smtClean="0"/>
          </a:p>
        </p:txBody>
      </p:sp>
      <p:sp>
        <p:nvSpPr>
          <p:cNvPr id="56324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371600"/>
            <a:ext cx="7315200" cy="4724400"/>
          </a:xfrm>
        </p:spPr>
        <p:txBody>
          <a:bodyPr>
            <a:normAutofit fontScale="85000" lnSpcReduction="10000"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 startAt="4"/>
            </a:pPr>
            <a:r>
              <a:rPr lang="en-US" altLang="en-US" dirty="0" smtClean="0"/>
              <a:t>Securities firms include brokers, investment banks, underwriters, mutual fund companies private equity firms, and venture capital firms.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dirty="0" smtClean="0"/>
              <a:t>Brokers and investment banks issue stocks and bonds to corporate customers, trade them, and advise customers.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dirty="0" smtClean="0"/>
              <a:t>Mutual-fund companies pool the resources of individuals and companies and invest them in portfolios - passive investing.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dirty="0" smtClean="0"/>
              <a:t>Hedge funds do the same for small groups of wealthy investors.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dirty="0"/>
              <a:t>Private equity and venture capital firms also serve wealthy investors by acquiring controlling stakes in a few firms and manage them actively.</a:t>
            </a:r>
          </a:p>
          <a:p>
            <a:pPr marL="914400" lvl="1" indent="-457200" eaLnBrk="1" hangingPunct="1">
              <a:lnSpc>
                <a:spcPct val="90000"/>
              </a:lnSpc>
            </a:pPr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17997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58200" cy="1143000"/>
          </a:xfrm>
        </p:spPr>
        <p:txBody>
          <a:bodyPr>
            <a:normAutofit/>
          </a:bodyPr>
          <a:lstStyle/>
          <a:p>
            <a:r>
              <a:rPr lang="en-US" altLang="en-US" sz="4000" dirty="0" smtClean="0"/>
              <a:t>The Structure of the Financial Industry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315200" cy="4648200"/>
          </a:xfrm>
        </p:spPr>
        <p:txBody>
          <a:bodyPr>
            <a:normAutofit/>
          </a:bodyPr>
          <a:lstStyle/>
          <a:p>
            <a:pPr marL="533400" indent="-533400" eaLnBrk="1" hangingPunct="1">
              <a:buFontTx/>
              <a:buAutoNum type="arabicPeriod" startAt="5"/>
            </a:pPr>
            <a:r>
              <a:rPr lang="en-US" altLang="en-US" dirty="0" smtClean="0"/>
              <a:t>Finance companies raise funds directly in the financial markets in order to make loans to individuals and firms.</a:t>
            </a:r>
          </a:p>
          <a:p>
            <a:pPr marL="533400" indent="-533400" eaLnBrk="1" hangingPunct="1">
              <a:buFontTx/>
              <a:buAutoNum type="arabicPeriod" startAt="5"/>
            </a:pPr>
            <a:r>
              <a:rPr lang="en-US" altLang="en-US" dirty="0" smtClean="0"/>
              <a:t>Government-sponsored enterprises (GSEs) are federal credit agencies that provide loans directly for farmers and home mortgagors.</a:t>
            </a:r>
          </a:p>
          <a:p>
            <a:pPr marL="914400" lvl="1" indent="-457200" eaLnBrk="1" hangingPunct="1"/>
            <a:endParaRPr lang="en-US" altLang="en-US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xmlns="" val="33277130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Figure 3.2: Flow of Funds through Financial Institutions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5939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484313"/>
            <a:ext cx="54673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5683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Financial access promotes both economic equality and economic growth</a:t>
            </a:r>
          </a:p>
          <a:p>
            <a:pPr eaLnBrk="1" hangingPunct="1"/>
            <a:r>
              <a:rPr lang="en-US" altLang="en-US" dirty="0" smtClean="0"/>
              <a:t>Finance allows countries to mobilize domestic savings effectively, lowering transaction costs </a:t>
            </a:r>
          </a:p>
          <a:p>
            <a:pPr lvl="1"/>
            <a:r>
              <a:rPr lang="en-US" altLang="en-US" dirty="0" smtClean="0"/>
              <a:t>Efficient means of payment broadens the markets for goods and services and facilitates a greater division of labor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dirty="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9050"/>
            <a:ext cx="44862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5659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>
              <a:buNone/>
            </a:pPr>
            <a:r>
              <a:rPr lang="en-US" altLang="en-US" dirty="0"/>
              <a:t>We will survey the financial system in three steps: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Financial instruments or securities</a:t>
            </a:r>
          </a:p>
          <a:p>
            <a:pPr marL="990600" lvl="1" indent="-533400"/>
            <a:r>
              <a:rPr lang="en-US" altLang="en-US" dirty="0"/>
              <a:t>Stocks, bonds, loans and insurance.</a:t>
            </a:r>
          </a:p>
          <a:p>
            <a:pPr marL="990600" lvl="1" indent="-533400"/>
            <a:r>
              <a:rPr lang="en-US" altLang="en-US" dirty="0"/>
              <a:t>What is their role in our economy?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Financial Markets</a:t>
            </a:r>
          </a:p>
          <a:p>
            <a:pPr marL="990600" lvl="1" indent="-533400"/>
            <a:r>
              <a:rPr lang="en-US" altLang="en-US" dirty="0"/>
              <a:t>New York Stock Exchange, Nasdaq.</a:t>
            </a:r>
          </a:p>
          <a:p>
            <a:pPr marL="990600" lvl="1" indent="-533400"/>
            <a:r>
              <a:rPr lang="en-US" altLang="en-US" dirty="0"/>
              <a:t>Where investors trade financial instruments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Financial institutions</a:t>
            </a:r>
          </a:p>
          <a:p>
            <a:pPr marL="990600" lvl="1" indent="-533400"/>
            <a:r>
              <a:rPr lang="en-US" altLang="en-US" dirty="0"/>
              <a:t>What they are and what they do.</a:t>
            </a:r>
          </a:p>
          <a:p>
            <a:pPr marL="990600" lvl="1" indent="-533400"/>
            <a:endParaRPr lang="en-US" altLang="en-US" dirty="0"/>
          </a:p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459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Figure 3.1: Funds Flowing through the Financial System</a:t>
            </a:r>
            <a:endParaRPr 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/>
              <a:t>3</a:t>
            </a:r>
            <a:r>
              <a:rPr lang="en-US" dirty="0" smtClean="0"/>
              <a:t>-</a:t>
            </a:r>
            <a:fld id="{9C5BF9B0-2791-427F-8EC9-20B62A3C9DD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8213" y="1790700"/>
            <a:ext cx="72675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05409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Financial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en-US" b="1" dirty="0"/>
              <a:t>Financial Instruments</a:t>
            </a:r>
            <a:r>
              <a:rPr lang="en-US" altLang="en-US" i="1" dirty="0"/>
              <a:t>: The written legal obligation of one party to transfer something of value, usually money, to another party at some future date, under specified conditions</a:t>
            </a:r>
            <a:r>
              <a:rPr lang="en-US" alt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The enforceability of the obligation is important.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Financial instruments </a:t>
            </a:r>
            <a:r>
              <a:rPr lang="en-US" altLang="en-US" i="1" dirty="0"/>
              <a:t>obligate one party</a:t>
            </a:r>
            <a:r>
              <a:rPr lang="en-US" altLang="en-US" dirty="0"/>
              <a:t> (person, company, or government) to transfer something to another party.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Financial instruments specify payment will be made at </a:t>
            </a:r>
            <a:r>
              <a:rPr lang="en-US" altLang="en-US" i="1" dirty="0"/>
              <a:t>some future date</a:t>
            </a:r>
            <a:r>
              <a:rPr lang="en-US" alt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Financial instruments </a:t>
            </a:r>
            <a:r>
              <a:rPr lang="en-US" altLang="en-US" i="1" dirty="0"/>
              <a:t>specify conditions</a:t>
            </a:r>
            <a:r>
              <a:rPr lang="en-US" altLang="en-US" dirty="0"/>
              <a:t> under which a payment will be made.</a:t>
            </a:r>
          </a:p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9760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Uses of Financial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Three functions: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Financial instruments act as a means of payment (like money).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Employees take stock options as payment for working.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Financial instruments act as stores of value (like money).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Financial instruments can be used to transfer purchasing power into the future.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Financial instruments allow for the transfer of risk (unlike money).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Futures and insurance contracts allows one person to transfer risk to another.</a:t>
            </a:r>
          </a:p>
          <a:p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3-</a:t>
            </a:r>
            <a:fld id="{9C5BF9B0-2791-427F-8EC9-20B62A3C9DD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McGraw-Hill Education.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3897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7620000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 use of borrowing to finance part of an investment is called </a:t>
            </a:r>
            <a:r>
              <a:rPr lang="en-US" altLang="en-US" i="1" dirty="0" smtClean="0"/>
              <a:t>leverage.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Leverage played a key role in the financial crisis of 2007-2009.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The more leverage, the greater the risk that an adverse surprise will lead to bankruptcy.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During the crisis, some financial firms leveraged more than 30 times their net worth.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For those important firms, small declines in assets made these firms vulnerable.</a:t>
            </a: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>
                <a:latin typeface="Goudy Old Style" panose="02020502050305020303" pitchFamily="18" charset="0"/>
                <a:ea typeface="Osaka" pitchFamily="127" charset="-128"/>
                <a:cs typeface="Goudy Old Style" panose="02020502050305020303" pitchFamily="18" charset="0"/>
              </a:defRPr>
            </a:lvl1pPr>
          </a:lstStyle>
          <a:p>
            <a:pPr>
              <a:defRPr/>
            </a:pPr>
            <a:r>
              <a:rPr lang="en-US" dirty="0"/>
              <a:t>3</a:t>
            </a:r>
            <a:r>
              <a:rPr lang="en-US" dirty="0" smtClean="0"/>
              <a:t>-</a:t>
            </a:r>
            <a:fld id="{9C5BF9B0-2791-427F-8EC9-20B62A3C9DD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>
                <a:latin typeface="Goudy Old Style" panose="02020502050305020303" pitchFamily="18" charset="0"/>
              </a:defRPr>
            </a:lvl1pPr>
          </a:lstStyle>
          <a:p>
            <a:r>
              <a:rPr lang="en-US" sz="900" smtClean="0"/>
              <a:t>© 2017 McGraw-Hill Education. All Rights Reserved.</a:t>
            </a:r>
            <a:endParaRPr lang="en-US" sz="9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2862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3282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3015</Words>
  <Application>Microsoft Office PowerPoint</Application>
  <PresentationFormat>Ekran Gösterisi (4:3)</PresentationFormat>
  <Paragraphs>354</Paragraphs>
  <Slides>46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47" baseType="lpstr">
      <vt:lpstr>1_Office Theme</vt:lpstr>
      <vt:lpstr>Chapter 3</vt:lpstr>
      <vt:lpstr>Learning Objectives</vt:lpstr>
      <vt:lpstr>Introduction</vt:lpstr>
      <vt:lpstr>Introduction</vt:lpstr>
      <vt:lpstr>Introduction</vt:lpstr>
      <vt:lpstr>Figure 3.1: Funds Flowing through the Financial System</vt:lpstr>
      <vt:lpstr>Financial Instruments</vt:lpstr>
      <vt:lpstr>Uses of Financial Instruments</vt:lpstr>
      <vt:lpstr>Slayt 9</vt:lpstr>
      <vt:lpstr>Slayt 10</vt:lpstr>
      <vt:lpstr>Characteristics of Financial Instruments</vt:lpstr>
      <vt:lpstr>Characteristics of Financial Instruments</vt:lpstr>
      <vt:lpstr>Underlying Versus Derivative Instruments</vt:lpstr>
      <vt:lpstr>A Primer for Valuing Financial Instruments</vt:lpstr>
      <vt:lpstr>A Primer for Valuing Financial Instruments</vt:lpstr>
      <vt:lpstr>A Primer for Valuing Financial Instruments</vt:lpstr>
      <vt:lpstr>A Primer for Valuing Financial Instruments</vt:lpstr>
      <vt:lpstr>Slayt 18</vt:lpstr>
      <vt:lpstr>Financial Instruments Used Primarily to Transfer Risk</vt:lpstr>
      <vt:lpstr>Financial Instruments Used Primarily to Transfer Risk</vt:lpstr>
      <vt:lpstr>Financial Instruments Used Primarily to Transfer Risk</vt:lpstr>
      <vt:lpstr>Financial Markets</vt:lpstr>
      <vt:lpstr>The Role of Financial Markets</vt:lpstr>
      <vt:lpstr>The Structure of Financial Markets</vt:lpstr>
      <vt:lpstr>Primary versus Secondary Markets</vt:lpstr>
      <vt:lpstr>Slayt 26</vt:lpstr>
      <vt:lpstr>Slayt 27</vt:lpstr>
      <vt:lpstr>Centralized Exchanges, OTCs, and ECNs</vt:lpstr>
      <vt:lpstr>Centralized Exchanges, OTCs, and ECNs</vt:lpstr>
      <vt:lpstr>Centralized Exchanges, OTCs, and ECNs</vt:lpstr>
      <vt:lpstr>Centralized Exchanges, OTCs, and ECNs</vt:lpstr>
      <vt:lpstr>Table 3.4: The Structure of Financial Markets</vt:lpstr>
      <vt:lpstr>Slayt 33</vt:lpstr>
      <vt:lpstr>Debt and Equity versus Derivative Markets</vt:lpstr>
      <vt:lpstr>Debt and Equity versus Derivative Markets</vt:lpstr>
      <vt:lpstr>Characteristics of a Well-Run Financial Market</vt:lpstr>
      <vt:lpstr>Financial Institutions</vt:lpstr>
      <vt:lpstr>The Role of Financial Institutions</vt:lpstr>
      <vt:lpstr>Slayt 39</vt:lpstr>
      <vt:lpstr>Slayt 40</vt:lpstr>
      <vt:lpstr>The Structure of the Financial Industry</vt:lpstr>
      <vt:lpstr>The Structure of the Financial Industry</vt:lpstr>
      <vt:lpstr>The Structure of the Financial Industry</vt:lpstr>
      <vt:lpstr>The Structure of the Financial Industry</vt:lpstr>
      <vt:lpstr>Figure 3.2: Flow of Funds through Financial Institutions</vt:lpstr>
      <vt:lpstr>Slayt 46</vt:lpstr>
    </vt:vector>
  </TitlesOfParts>
  <Company>The McGraw-Hill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Kouvelis, Christina</dc:creator>
  <cp:lastModifiedBy>USER</cp:lastModifiedBy>
  <cp:revision>20</cp:revision>
  <dcterms:created xsi:type="dcterms:W3CDTF">2014-01-14T05:20:45Z</dcterms:created>
  <dcterms:modified xsi:type="dcterms:W3CDTF">2020-04-20T07:13:13Z</dcterms:modified>
</cp:coreProperties>
</file>