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73" r:id="rId3"/>
    <p:sldId id="274" r:id="rId4"/>
    <p:sldId id="299" r:id="rId5"/>
    <p:sldId id="276" r:id="rId6"/>
    <p:sldId id="275" r:id="rId7"/>
    <p:sldId id="277" r:id="rId8"/>
    <p:sldId id="278" r:id="rId9"/>
    <p:sldId id="279" r:id="rId10"/>
    <p:sldId id="280" r:id="rId11"/>
    <p:sldId id="300" r:id="rId12"/>
    <p:sldId id="301" r:id="rId13"/>
    <p:sldId id="302" r:id="rId14"/>
    <p:sldId id="282" r:id="rId15"/>
    <p:sldId id="283" r:id="rId16"/>
    <p:sldId id="284" r:id="rId17"/>
    <p:sldId id="285" r:id="rId18"/>
    <p:sldId id="286" r:id="rId19"/>
    <p:sldId id="288" r:id="rId20"/>
    <p:sldId id="287" r:id="rId21"/>
    <p:sldId id="307" r:id="rId22"/>
    <p:sldId id="308" r:id="rId23"/>
    <p:sldId id="292" r:id="rId24"/>
    <p:sldId id="309" r:id="rId25"/>
    <p:sldId id="310" r:id="rId26"/>
    <p:sldId id="311" r:id="rId27"/>
    <p:sldId id="297" r:id="rId28"/>
    <p:sldId id="298" r:id="rId29"/>
    <p:sldId id="30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64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1" autoAdjust="0"/>
    <p:restoredTop sz="86388" autoAdjust="0"/>
  </p:normalViewPr>
  <p:slideViewPr>
    <p:cSldViewPr snapToGrid="0">
      <p:cViewPr>
        <p:scale>
          <a:sx n="70" d="100"/>
          <a:sy n="70" d="100"/>
        </p:scale>
        <p:origin x="-1140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24E27-8339-4ECA-B520-437CE765662F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7B59A-86A2-437E-9BD1-97C7EBEB5B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5446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3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</a:t>
            </a:r>
          </a:p>
        </p:txBody>
      </p: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93" name="Rectangle 2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2794" name="Rectangle 26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32795" name="Rectangle 27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</p:spTree>
    <p:extLst>
      <p:ext uri="{BB962C8B-B14F-4D97-AF65-F5344CB8AC3E}">
        <p14:creationId xmlns:p14="http://schemas.microsoft.com/office/powerpoint/2010/main" val="2266972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17</a:t>
            </a:r>
          </a:p>
        </p:txBody>
      </p:sp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39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34331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F13D0B7-867B-43FB-BB34-61505C4C115F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4096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25</a:t>
            </a:r>
          </a:p>
        </p:txBody>
      </p:sp>
      <p:sp>
        <p:nvSpPr>
          <p:cNvPr id="4096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096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096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103114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0138E15-B5B1-4A24-BD8D-9417D7794F57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26</a:t>
            </a:r>
          </a:p>
        </p:txBody>
      </p:sp>
      <p:sp>
        <p:nvSpPr>
          <p:cNvPr id="4198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115157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CDA9A78-DEE4-4F55-B9D3-BF08A8A10EE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27</a:t>
            </a:r>
          </a:p>
        </p:txBody>
      </p:sp>
      <p:sp>
        <p:nvSpPr>
          <p:cNvPr id="4301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301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301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990860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94137A2-B6A0-4948-8849-C39E381AB544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28</a:t>
            </a:r>
          </a:p>
        </p:txBody>
      </p:sp>
      <p:sp>
        <p:nvSpPr>
          <p:cNvPr id="4403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403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404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81491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AD4A5880-776C-408F-A658-DDA3C7E9924E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4505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29</a:t>
            </a:r>
          </a:p>
        </p:txBody>
      </p:sp>
      <p:sp>
        <p:nvSpPr>
          <p:cNvPr id="4506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506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506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601995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D10C7A-93A2-46EA-970F-A16BE47857FE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710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32</a:t>
            </a:r>
          </a:p>
        </p:txBody>
      </p:sp>
      <p:sp>
        <p:nvSpPr>
          <p:cNvPr id="4710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711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711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84033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E219C54-8265-47D9-AF95-0802BD94B97E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32</a:t>
            </a:r>
          </a:p>
        </p:txBody>
      </p:sp>
      <p:sp>
        <p:nvSpPr>
          <p:cNvPr id="4608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608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608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5461248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17</a:t>
            </a:r>
          </a:p>
        </p:txBody>
      </p:sp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223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223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01522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20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084724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On average, firms in the United States hold a much higher proportion of their assets in cash and marketable securities than was once</a:t>
            </a:r>
            <a:r>
              <a:rPr lang="en-US" baseline="0" dirty="0" smtClean="0"/>
              <a:t> the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09CE9-472F-49B2-BDE5-7E3D6C3FF1A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679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20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325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53255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662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F9D16DA-2938-41EB-97B1-114715D961B9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2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22</a:t>
            </a: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2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4823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4824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37450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A0E451A-4D7D-473E-B283-FD48DF214B9A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21</a:t>
            </a: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379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80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864211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7BB696B-0489-42FD-8C7D-7F1650532ACE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23</a:t>
            </a: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5847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5848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861367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828F37F-C6AC-4FCB-A8D6-B9472F287DB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24</a:t>
            </a:r>
          </a:p>
        </p:txBody>
      </p:sp>
      <p:sp>
        <p:nvSpPr>
          <p:cNvPr id="3686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6871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6872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702392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B85CA803-3DFE-4D33-A502-B057AC93BA76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789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24</a:t>
            </a:r>
          </a:p>
        </p:txBody>
      </p:sp>
      <p:sp>
        <p:nvSpPr>
          <p:cNvPr id="3789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7895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7896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104193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F05BA53-0805-4898-BAF9-F9F9431F602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n-US" altLang="en-US" sz="1000" i="1"/>
              <a:t>4</a:t>
            </a:r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8919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8920" name="Rectangle 7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78588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0" rIns="19050" bIns="0" anchor="b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r>
              <a:rPr lang="en-US" altLang="en-US" sz="1000" i="1"/>
              <a:t>14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12002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930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500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03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0" y="3448201"/>
            <a:ext cx="8972550" cy="259773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0" y="457200"/>
            <a:ext cx="9144000" cy="1066800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Title 1"/>
          <p:cNvSpPr>
            <a:spLocks noGrp="1"/>
          </p:cNvSpPr>
          <p:nvPr>
            <p:ph type="ctrTitle"/>
          </p:nvPr>
        </p:nvSpPr>
        <p:spPr>
          <a:xfrm>
            <a:off x="298938" y="1676400"/>
            <a:ext cx="6934200" cy="152400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40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Chord 19"/>
          <p:cNvSpPr/>
          <p:nvPr userDrawn="1"/>
        </p:nvSpPr>
        <p:spPr>
          <a:xfrm rot="10800000">
            <a:off x="-1001975" y="4495800"/>
            <a:ext cx="1955822" cy="1805724"/>
          </a:xfrm>
          <a:prstGeom prst="chord">
            <a:avLst>
              <a:gd name="adj1" fmla="val 5406749"/>
              <a:gd name="adj2" fmla="val 16200000"/>
            </a:avLst>
          </a:prstGeom>
          <a:solidFill>
            <a:srgbClr val="E07462"/>
          </a:solidFill>
          <a:ln w="57150">
            <a:solidFill>
              <a:srgbClr val="BC5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2555321" y="4294763"/>
            <a:ext cx="63246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1200"/>
              </a:spcAft>
            </a:pP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Brealey, Myers, and Allen</a:t>
            </a:r>
          </a:p>
          <a:p>
            <a:pPr algn="r">
              <a:spcAft>
                <a:spcPts val="1200"/>
              </a:spcAft>
            </a:pPr>
            <a:r>
              <a:rPr lang="en-US" sz="3200" i="1" dirty="0" smtClean="0">
                <a:solidFill>
                  <a:schemeClr val="tx1"/>
                </a:solidFill>
                <a:latin typeface="Corbel" pitchFamily="34" charset="0"/>
              </a:rPr>
              <a:t>Principles of Corporate Finance</a:t>
            </a:r>
          </a:p>
          <a:p>
            <a:pPr algn="r">
              <a:spcAft>
                <a:spcPts val="1200"/>
              </a:spcAft>
            </a:pPr>
            <a:r>
              <a:rPr lang="en-US" sz="3200" dirty="0" smtClean="0">
                <a:solidFill>
                  <a:schemeClr val="tx1"/>
                </a:solidFill>
                <a:latin typeface="Corbel" pitchFamily="34" charset="0"/>
              </a:rPr>
              <a:t>13th Edition</a:t>
            </a:r>
          </a:p>
        </p:txBody>
      </p:sp>
      <p:sp>
        <p:nvSpPr>
          <p:cNvPr id="22" name="Rounded Rectangle 21"/>
          <p:cNvSpPr/>
          <p:nvPr userDrawn="1"/>
        </p:nvSpPr>
        <p:spPr>
          <a:xfrm>
            <a:off x="6881249" y="37278"/>
            <a:ext cx="1910862" cy="1867989"/>
          </a:xfrm>
          <a:prstGeom prst="roundRect">
            <a:avLst/>
          </a:prstGeom>
          <a:solidFill>
            <a:srgbClr val="DC6450"/>
          </a:solidFill>
          <a:ln w="57150">
            <a:solidFill>
              <a:srgbClr val="B05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7590241" y="1560697"/>
            <a:ext cx="492877" cy="114651"/>
            <a:chOff x="7899835" y="1477356"/>
            <a:chExt cx="492877" cy="114651"/>
          </a:xfrm>
        </p:grpSpPr>
        <p:sp>
          <p:nvSpPr>
            <p:cNvPr id="24" name="Flowchart: Connector 23"/>
            <p:cNvSpPr/>
            <p:nvPr userDrawn="1"/>
          </p:nvSpPr>
          <p:spPr>
            <a:xfrm>
              <a:off x="7899835" y="1477356"/>
              <a:ext cx="114649" cy="114649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lowchart: Connector 24"/>
            <p:cNvSpPr/>
            <p:nvPr userDrawn="1"/>
          </p:nvSpPr>
          <p:spPr>
            <a:xfrm>
              <a:off x="8088949" y="1477358"/>
              <a:ext cx="114649" cy="114649"/>
            </a:xfrm>
            <a:prstGeom prst="flowChartConnector">
              <a:avLst/>
            </a:prstGeom>
            <a:solidFill>
              <a:srgbClr val="FDE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00"/>
                </a:solidFill>
              </a:endParaRPr>
            </a:p>
          </p:txBody>
        </p:sp>
        <p:sp>
          <p:nvSpPr>
            <p:cNvPr id="26" name="Flowchart: Connector 25"/>
            <p:cNvSpPr/>
            <p:nvPr userDrawn="1"/>
          </p:nvSpPr>
          <p:spPr>
            <a:xfrm>
              <a:off x="8278063" y="1477357"/>
              <a:ext cx="114649" cy="114649"/>
            </a:xfrm>
            <a:prstGeom prst="flowChartConnector">
              <a:avLst/>
            </a:prstGeom>
            <a:solidFill>
              <a:srgbClr val="B4D29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Rectangle 26"/>
          <p:cNvSpPr/>
          <p:nvPr userDrawn="1"/>
        </p:nvSpPr>
        <p:spPr>
          <a:xfrm>
            <a:off x="7065656" y="12903"/>
            <a:ext cx="16380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0" cap="none" spc="0" dirty="0" smtClean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Caslon Pro" panose="0205050205050A020403" pitchFamily="18" charset="0"/>
              </a:rPr>
              <a:t>29</a:t>
            </a:r>
            <a:endParaRPr lang="en-US" sz="9600" b="0" cap="none" spc="0" dirty="0">
              <a:ln w="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Caslon Pro" panose="0205050205050A020403" pitchFamily="18" charset="0"/>
            </a:endParaRPr>
          </a:p>
        </p:txBody>
      </p:sp>
      <p:sp>
        <p:nvSpPr>
          <p:cNvPr id="28" name="Rectangle 27"/>
          <p:cNvSpPr/>
          <p:nvPr userDrawn="1"/>
        </p:nvSpPr>
        <p:spPr>
          <a:xfrm>
            <a:off x="5665604" y="830286"/>
            <a:ext cx="1400052" cy="320627"/>
          </a:xfrm>
          <a:prstGeom prst="rect">
            <a:avLst/>
          </a:prstGeom>
          <a:solidFill>
            <a:srgbClr val="3C6C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CHAPTER</a:t>
            </a:r>
            <a:endParaRPr lang="en-US" sz="1200" b="1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29"/>
          <p:cNvSpPr/>
          <p:nvPr userDrawn="1"/>
        </p:nvSpPr>
        <p:spPr>
          <a:xfrm>
            <a:off x="8833758" y="3448201"/>
            <a:ext cx="249357" cy="259774"/>
          </a:xfrm>
          <a:prstGeom prst="ellipse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 userDrawn="1"/>
        </p:nvSpPr>
        <p:spPr>
          <a:xfrm>
            <a:off x="391886" y="3448201"/>
            <a:ext cx="8580664" cy="259774"/>
          </a:xfrm>
          <a:prstGeom prst="rect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7181316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65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48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786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9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65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97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494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38703" y="1935574"/>
            <a:ext cx="676647" cy="259773"/>
          </a:xfrm>
          <a:prstGeom prst="rect">
            <a:avLst/>
          </a:prstGeom>
        </p:spPr>
        <p:txBody>
          <a:bodyPr/>
          <a:lstStyle/>
          <a:p>
            <a:fld id="{877CD8D9-5EE5-4AF0-A74E-06D9DDC7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73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45667"/>
            <a:ext cx="8972550" cy="259773"/>
          </a:xfrm>
          <a:prstGeom prst="rect">
            <a:avLst/>
          </a:prstGeom>
          <a:solidFill>
            <a:srgbClr val="64A8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136" y="71212"/>
            <a:ext cx="9037864" cy="9738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857" y="1524000"/>
            <a:ext cx="8025493" cy="4652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Oval 7"/>
          <p:cNvSpPr/>
          <p:nvPr userDrawn="1"/>
        </p:nvSpPr>
        <p:spPr>
          <a:xfrm>
            <a:off x="8833758" y="1045667"/>
            <a:ext cx="249357" cy="259774"/>
          </a:xfrm>
          <a:prstGeom prst="ellipse">
            <a:avLst/>
          </a:prstGeom>
          <a:solidFill>
            <a:srgbClr val="DC64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/>
          <p:cNvSpPr txBox="1">
            <a:spLocks/>
          </p:cNvSpPr>
          <p:nvPr userDrawn="1"/>
        </p:nvSpPr>
        <p:spPr>
          <a:xfrm>
            <a:off x="8315396" y="1045667"/>
            <a:ext cx="676647" cy="259773"/>
          </a:xfrm>
          <a:prstGeom prst="rect">
            <a:avLst/>
          </a:prstGeom>
          <a:solidFill>
            <a:srgbClr val="DC6450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29-</a:t>
            </a:r>
            <a:fld id="{877CD8D9-5EE5-4AF0-A74E-06D9DDC76A8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6627168"/>
            <a:ext cx="82377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 smtClean="0">
                <a:solidFill>
                  <a:schemeClr val="bg1">
                    <a:lumMod val="65000"/>
                  </a:schemeClr>
                </a:solidFill>
              </a:rPr>
              <a:t>Copyright © 2020 McGraw-Hill Education. All rights reserved. No reproduction or distribution without the prior written consent of McGraw-Hill Education.</a:t>
            </a:r>
            <a:endParaRPr lang="en-US" sz="9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85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ü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8.emf"/><Relationship Id="rId4" Type="http://schemas.openxmlformats.org/officeDocument/2006/relationships/oleObject" Target="../embeddings/oleObject2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Financial Planning</a:t>
            </a:r>
            <a:endParaRPr lang="en-US" dirty="0"/>
          </a:p>
        </p:txBody>
      </p:sp>
      <p:sp>
        <p:nvSpPr>
          <p:cNvPr id="3" name="TextBox 1"/>
          <p:cNvSpPr txBox="1"/>
          <p:nvPr/>
        </p:nvSpPr>
        <p:spPr>
          <a:xfrm>
            <a:off x="298938" y="6289091"/>
            <a:ext cx="232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Slides by Matthew Will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226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The Cash Cycle</a:t>
            </a:r>
          </a:p>
        </p:txBody>
      </p:sp>
      <p:sp>
        <p:nvSpPr>
          <p:cNvPr id="20486" name="Rectangle 5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487" name="Rectangle 6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pic>
        <p:nvPicPr>
          <p:cNvPr id="18" name="Content Placeholder 17"/>
          <p:cNvPicPr>
            <a:picLocks noGrp="1"/>
          </p:cNvPicPr>
          <p:nvPr>
            <p:ph idx="1"/>
          </p:nvPr>
        </p:nvPicPr>
        <p:blipFill rotWithShape="1">
          <a:blip r:embed="rId3"/>
          <a:srcRect l="37180" t="54416" r="28846" b="13675"/>
          <a:stretch/>
        </p:blipFill>
        <p:spPr bwMode="auto">
          <a:xfrm>
            <a:off x="1396361" y="2209242"/>
            <a:ext cx="6213165" cy="328247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5132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smtClean="0"/>
              <a:t>Figure 29.3 Operating and Cash Cycles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20032" t="46439" r="30929" b="17094"/>
          <a:stretch/>
        </p:blipFill>
        <p:spPr bwMode="auto">
          <a:xfrm>
            <a:off x="490538" y="2172119"/>
            <a:ext cx="8024812" cy="3356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87814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The Cash Cycle Continued</a:t>
            </a:r>
          </a:p>
        </p:txBody>
      </p:sp>
      <p:graphicFrame>
        <p:nvGraphicFramePr>
          <p:cNvPr id="1026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2870412"/>
              </p:ext>
            </p:extLst>
          </p:nvPr>
        </p:nvGraphicFramePr>
        <p:xfrm>
          <a:off x="1525588" y="3121025"/>
          <a:ext cx="6092825" cy="305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1" name="Equation" r:id="rId4" imgW="3543300" imgH="1778000" progId="Equation.3">
                  <p:embed/>
                </p:oleObj>
              </mc:Choice>
              <mc:Fallback>
                <p:oleObj name="Equation" r:id="rId4" imgW="3543300" imgH="17780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5588" y="3121025"/>
                        <a:ext cx="6092825" cy="305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Cash cycle (days) = inventory period + accounts receivable period – accounts payable period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642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Autofit/>
          </a:bodyPr>
          <a:lstStyle/>
          <a:p>
            <a:r>
              <a:rPr lang="en-US" altLang="en-US" sz="2800" dirty="0" smtClean="0"/>
              <a:t>Table 29.4 Data Used to Calculate the Cash Cycle for U.S. Manufacturing Firms in 2017 (in Billions)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 rotWithShape="1">
          <a:blip r:embed="rId3"/>
          <a:srcRect l="19391" t="49288" r="58654" b="23362"/>
          <a:stretch/>
        </p:blipFill>
        <p:spPr bwMode="auto">
          <a:xfrm>
            <a:off x="1277257" y="1688990"/>
            <a:ext cx="6205708" cy="41747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0267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Cash Budgeting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altLang="en-US" dirty="0" smtClean="0"/>
              <a:t>Steps to preparing a cash budget:</a:t>
            </a:r>
          </a:p>
          <a:p>
            <a:pPr marL="1828800" indent="-13716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800" dirty="0" smtClean="0"/>
              <a:t>Step 1: Forecast the sources of cash</a:t>
            </a:r>
          </a:p>
          <a:p>
            <a:pPr marL="1828800" indent="-1371600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800" dirty="0" smtClean="0"/>
              <a:t>Step 2: Forecast the uses of cash</a:t>
            </a:r>
          </a:p>
          <a:p>
            <a:pPr marL="1717675" indent="-1260475">
              <a:lnSpc>
                <a:spcPct val="100000"/>
              </a:lnSpc>
              <a:spcAft>
                <a:spcPts val="600"/>
              </a:spcAft>
              <a:buFont typeface="Wingdings" panose="05000000000000000000" pitchFamily="2" charset="2"/>
              <a:buNone/>
            </a:pPr>
            <a:r>
              <a:rPr lang="en-US" altLang="en-US" sz="2800" dirty="0" smtClean="0"/>
              <a:t>Step 3: Calculate whether the firm is facing a cash shortage or surplus</a:t>
            </a:r>
          </a:p>
        </p:txBody>
      </p:sp>
    </p:spTree>
    <p:extLst>
      <p:ext uri="{BB962C8B-B14F-4D97-AF65-F5344CB8AC3E}">
        <p14:creationId xmlns:p14="http://schemas.microsoft.com/office/powerpoint/2010/main" val="1858330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Step 1: Forecast the Sources of Cash</a:t>
            </a:r>
          </a:p>
        </p:txBody>
      </p:sp>
      <p:sp>
        <p:nvSpPr>
          <p:cNvPr id="22533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8153400" cy="40386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b="1" i="1" u="sng" dirty="0" smtClean="0"/>
              <a:t>Example</a:t>
            </a:r>
            <a:r>
              <a:rPr lang="en-US" altLang="en-US" i="1" dirty="0"/>
              <a:t>:</a:t>
            </a:r>
            <a:r>
              <a:rPr lang="en-US" altLang="en-US" sz="2800" i="1" dirty="0" smtClean="0"/>
              <a:t> Dynamic Mattress Company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i="1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i="1" dirty="0" smtClean="0"/>
              <a:t>Dynamic forecasted sources of cash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 dirty="0" smtClean="0"/>
              <a:t>Ending accounts receivable = beginning accounts receivable + sales </a:t>
            </a:r>
            <a:r>
              <a:rPr lang="en-US" altLang="en-US" dirty="0" smtClean="0"/>
              <a:t>– </a:t>
            </a:r>
            <a:r>
              <a:rPr lang="en-US" altLang="en-US" sz="2800" dirty="0" smtClean="0"/>
              <a:t>collections</a:t>
            </a: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3565843"/>
            <a:ext cx="7715250" cy="790575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2188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5125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Table 29.5 Dynamic Mattress Cash Budgeting</a:t>
            </a:r>
          </a:p>
        </p:txBody>
      </p:sp>
      <p:pic>
        <p:nvPicPr>
          <p:cNvPr id="7" name="Content Placeholder 6"/>
          <p:cNvPicPr>
            <a:picLocks noGrp="1"/>
          </p:cNvPicPr>
          <p:nvPr>
            <p:ph idx="1"/>
          </p:nvPr>
        </p:nvPicPr>
        <p:blipFill rotWithShape="1">
          <a:blip r:embed="rId3"/>
          <a:srcRect l="22756" t="42450" r="18109" b="27635"/>
          <a:stretch/>
        </p:blipFill>
        <p:spPr bwMode="auto">
          <a:xfrm>
            <a:off x="533400" y="2340391"/>
            <a:ext cx="8153400" cy="232009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6293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Step 2: Forecast the Uses of Cash</a:t>
            </a:r>
          </a:p>
        </p:txBody>
      </p:sp>
      <p:sp>
        <p:nvSpPr>
          <p:cNvPr id="23557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8153400" cy="4038600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b="1" i="1" u="sng" dirty="0" smtClean="0"/>
              <a:t>Example</a:t>
            </a:r>
            <a:r>
              <a:rPr lang="en-US" altLang="en-US" i="1" dirty="0"/>
              <a:t>:</a:t>
            </a:r>
            <a:r>
              <a:rPr lang="en-US" altLang="en-US" sz="2800" i="1" dirty="0" smtClean="0"/>
              <a:t> Dynamic Mattress Company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 smtClean="0"/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800" dirty="0" smtClean="0"/>
              <a:t>Payments of accounts payable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800" dirty="0" smtClean="0"/>
              <a:t>Increase in inventories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800" dirty="0" smtClean="0"/>
              <a:t>Labor, administration, and other expenses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800" dirty="0" smtClean="0"/>
              <a:t>Capital expenditures</a:t>
            </a:r>
          </a:p>
          <a:p>
            <a:pPr marL="514350" indent="-514350" eaLnBrk="1" hangingPunct="1">
              <a:buFont typeface="+mj-lt"/>
              <a:buAutoNum type="arabicPeriod"/>
            </a:pPr>
            <a:r>
              <a:rPr lang="en-US" altLang="en-US" sz="2800" dirty="0" smtClean="0"/>
              <a:t>Taxes, interest, and dividend payments</a:t>
            </a:r>
          </a:p>
        </p:txBody>
      </p:sp>
    </p:spTree>
    <p:extLst>
      <p:ext uri="{BB962C8B-B14F-4D97-AF65-F5344CB8AC3E}">
        <p14:creationId xmlns:p14="http://schemas.microsoft.com/office/powerpoint/2010/main" val="2077117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614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Table 29.6 Dynamic Mattress’s Cash Budget for 2019 ($ Millions)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 rotWithShape="1">
          <a:blip r:embed="rId3"/>
          <a:srcRect l="13462" t="19373" r="19712" b="11681"/>
          <a:stretch/>
        </p:blipFill>
        <p:spPr bwMode="auto">
          <a:xfrm>
            <a:off x="494152" y="1524000"/>
            <a:ext cx="8017583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1521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819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 smtClean="0"/>
              <a:t>Dynamic’s Short-Term Financial Plan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Dynamic’s financial manager must find short-term financing to cover the firm’s forecast cash requirements.</a:t>
            </a:r>
          </a:p>
          <a:p>
            <a:pPr marL="0" indent="0">
              <a:buNone/>
            </a:pPr>
            <a:r>
              <a:rPr lang="en-US" dirty="0" smtClean="0"/>
              <a:t>Dynamic has two options: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Bank loan: borrow up to $100 million at 10% interest per year, or 2.5% per quarter.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Stretching payables: can raise capital by putting off payment of bills.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607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6399" name="Rectangle 16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Topics Covered</a:t>
            </a:r>
          </a:p>
        </p:txBody>
      </p:sp>
      <p:sp>
        <p:nvSpPr>
          <p:cNvPr id="8209" name="Rectangle 1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Links between Short-Term and Long-Term Financing Decisions</a:t>
            </a:r>
          </a:p>
          <a:p>
            <a:r>
              <a:rPr lang="en-US" altLang="en-US" dirty="0" smtClean="0"/>
              <a:t>Tracing Changes in Cash</a:t>
            </a:r>
          </a:p>
          <a:p>
            <a:r>
              <a:rPr lang="en-US" altLang="en-US" dirty="0" smtClean="0"/>
              <a:t>Cash Budgeting</a:t>
            </a:r>
          </a:p>
          <a:p>
            <a:r>
              <a:rPr lang="en-US" altLang="en-US" dirty="0" smtClean="0"/>
              <a:t>Dynamic’s Short-Term Financial Plan</a:t>
            </a:r>
          </a:p>
          <a:p>
            <a:r>
              <a:rPr lang="en-US" altLang="en-US" dirty="0" smtClean="0"/>
              <a:t>Long-Term Financial Planning</a:t>
            </a:r>
          </a:p>
          <a:p>
            <a:r>
              <a:rPr lang="en-US" altLang="en-US" dirty="0" smtClean="0"/>
              <a:t>Growth and External Financing</a:t>
            </a:r>
          </a:p>
        </p:txBody>
      </p:sp>
    </p:spTree>
    <p:extLst>
      <p:ext uri="{BB962C8B-B14F-4D97-AF65-F5344CB8AC3E}">
        <p14:creationId xmlns:p14="http://schemas.microsoft.com/office/powerpoint/2010/main" val="3319902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717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Table 29.7 Dynamic Mattress’s Financial Plan for 2019 ($ Millions)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/>
          <a:srcRect l="14263" t="15670" r="20353" b="10826"/>
          <a:stretch/>
        </p:blipFill>
        <p:spPr bwMode="auto">
          <a:xfrm>
            <a:off x="823878" y="1524000"/>
            <a:ext cx="7358132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91889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Financial manager would ask several questions: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Does Dynamic need a larger reserve of cash or marketable securities to guard against customers stretching their payables?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Does the plan yield satisfactory current and quick ratios?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Are there intangible costs to stretching payables? Will suppliers begin to double Dynamic’s creditworthiness?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658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Evaluating the Plan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Does the plan for 2019 leave Dynamic in good financial shape for 2020?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Should Dynamic try to arrange long-term financing for the major capital expenditure in the first quarter?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Is there an easy way of deferring the first quarter’s large cash outflow?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 smtClean="0"/>
              <a:t>Should Dynamic release cash by reducing the level of other current assets?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8090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sz="2700" dirty="0" smtClean="0"/>
              <a:t>Table 29.8 Dynamic Mattress Condensed Year-End Balance Sheets for 2018 and 2017 (Figures in $ Millions)</a:t>
            </a: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28205" t="39601" r="41346" b="23647"/>
          <a:stretch/>
        </p:blipFill>
        <p:spPr bwMode="auto">
          <a:xfrm>
            <a:off x="1718687" y="1960142"/>
            <a:ext cx="5568513" cy="378067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83269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Table 29.9 Dynamic Mattress Actual (2018) and Forecasted Cash Flows—Panel A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9872" t="14530" r="15064" b="36752"/>
          <a:stretch/>
        </p:blipFill>
        <p:spPr bwMode="auto">
          <a:xfrm>
            <a:off x="490538" y="2160523"/>
            <a:ext cx="8024812" cy="33799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728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Table 29.9 Dynamic Mattress Actual (2018) and Forecasted Cash Flows—Panel B</a:t>
            </a:r>
            <a:endParaRPr lang="en-US" sz="3200" dirty="0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 rotWithShape="1">
          <a:blip r:embed="rId2"/>
          <a:srcRect l="20032" t="36468" r="15224" b="31729"/>
          <a:stretch/>
        </p:blipFill>
        <p:spPr bwMode="auto">
          <a:xfrm>
            <a:off x="490538" y="2688492"/>
            <a:ext cx="8024812" cy="2217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7786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Table 29.9 Dynamic Mattress Actual (2018) and Forecasted Cash Flows—Panel C</a:t>
            </a:r>
            <a:endParaRPr lang="en-US" sz="3200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2"/>
          <a:srcRect l="19872" t="28775" r="15064" b="20513"/>
          <a:stretch/>
        </p:blipFill>
        <p:spPr bwMode="auto">
          <a:xfrm>
            <a:off x="490538" y="2091354"/>
            <a:ext cx="8024812" cy="35182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0500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Pitfalls in Model Design</a:t>
            </a:r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Many models ignore realities such as depreciation, taxes, etc.</a:t>
            </a:r>
          </a:p>
          <a:p>
            <a:r>
              <a:rPr lang="en-US" altLang="en-US" dirty="0" smtClean="0"/>
              <a:t>Percent of sales methods are not realistic because fixed costs exist.</a:t>
            </a:r>
          </a:p>
          <a:p>
            <a:r>
              <a:rPr lang="en-US" altLang="en-US" dirty="0" smtClean="0"/>
              <a:t>Most models generate accounting numbers, not financial cash flows</a:t>
            </a:r>
          </a:p>
          <a:p>
            <a:r>
              <a:rPr lang="en-US" altLang="en-US" dirty="0" smtClean="0"/>
              <a:t>Adjustments must be made to consider these and other factors.</a:t>
            </a:r>
          </a:p>
        </p:txBody>
      </p:sp>
    </p:spTree>
    <p:extLst>
      <p:ext uri="{BB962C8B-B14F-4D97-AF65-F5344CB8AC3E}">
        <p14:creationId xmlns:p14="http://schemas.microsoft.com/office/powerpoint/2010/main" val="831997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9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9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 smtClean="0"/>
              <a:t>Growth and External Financing </a:t>
            </a:r>
          </a:p>
        </p:txBody>
      </p:sp>
      <p:graphicFrame>
        <p:nvGraphicFramePr>
          <p:cNvPr id="13107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0948956"/>
              </p:ext>
            </p:extLst>
          </p:nvPr>
        </p:nvGraphicFramePr>
        <p:xfrm>
          <a:off x="509588" y="2776538"/>
          <a:ext cx="8361362" cy="171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2" name="Equation" r:id="rId4" imgW="4140200" imgH="850900" progId="Equation.3">
                  <p:embed/>
                </p:oleObj>
              </mc:Choice>
              <mc:Fallback>
                <p:oleObj name="Equation" r:id="rId4" imgW="4140200" imgH="85090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588" y="2776538"/>
                        <a:ext cx="8361362" cy="171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0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3067927"/>
              </p:ext>
            </p:extLst>
          </p:nvPr>
        </p:nvGraphicFramePr>
        <p:xfrm>
          <a:off x="685799" y="4822825"/>
          <a:ext cx="7795261" cy="446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73" name="Equation" r:id="rId6" imgW="3619440" imgH="203040" progId="Equation.3">
                  <p:embed/>
                </p:oleObj>
              </mc:Choice>
              <mc:Fallback>
                <p:oleObj name="Equation" r:id="rId6" imgW="3619440" imgH="203040" progId="Equation.3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799" y="4822825"/>
                        <a:ext cx="7795261" cy="446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1" name="Text Box 11"/>
          <p:cNvSpPr txBox="1">
            <a:spLocks noChangeArrowheads="1"/>
          </p:cNvSpPr>
          <p:nvPr/>
        </p:nvSpPr>
        <p:spPr bwMode="auto">
          <a:xfrm>
            <a:off x="493776" y="1527048"/>
            <a:ext cx="8229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Sustainable growth </a:t>
            </a:r>
            <a:r>
              <a:rPr lang="en-US" alt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Highest growth rate a firm can maintain without increasing its financial leverage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354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3318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Growth and External Financing Continued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i="1" u="sng" dirty="0" smtClean="0"/>
              <a:t>Example</a:t>
            </a:r>
            <a:r>
              <a:rPr lang="en-US" altLang="en-US" b="1" i="1" dirty="0"/>
              <a:t>:</a:t>
            </a:r>
            <a:r>
              <a:rPr lang="en-US" altLang="en-US" b="1" i="1" dirty="0" smtClean="0"/>
              <a:t> </a:t>
            </a:r>
            <a:r>
              <a:rPr lang="en-US" altLang="en-US" b="1" i="1" dirty="0"/>
              <a:t>Dynamic </a:t>
            </a:r>
            <a:r>
              <a:rPr lang="en-US" altLang="en-US" b="1" i="1" dirty="0" smtClean="0"/>
              <a:t>Mattress</a:t>
            </a:r>
            <a:endParaRPr lang="en-US" altLang="en-US" i="1" dirty="0" smtClean="0"/>
          </a:p>
          <a:p>
            <a:endParaRPr lang="en-US" i="1" dirty="0"/>
          </a:p>
          <a:p>
            <a:pPr marL="0" indent="0">
              <a:buNone/>
            </a:pPr>
            <a:r>
              <a:rPr lang="en-US" sz="2400" dirty="0" smtClean="0"/>
              <a:t>Sustainable growth rate = plowback ratio × return on equity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For Dynamic Mattress,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Sustainable growth rate = .40 × .1815 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		       = .0726, or 7.26%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34267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Content Placeholder 24"/>
          <p:cNvPicPr>
            <a:picLocks noGrp="1"/>
          </p:cNvPicPr>
          <p:nvPr>
            <p:ph idx="1"/>
          </p:nvPr>
        </p:nvPicPr>
        <p:blipFill rotWithShape="1">
          <a:blip r:embed="rId2"/>
          <a:srcRect l="17789" t="27066" r="41666" b="26211"/>
          <a:stretch/>
        </p:blipFill>
        <p:spPr bwMode="auto">
          <a:xfrm>
            <a:off x="913859" y="1524000"/>
            <a:ext cx="7178169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29.1 Cumulative Capital Requirement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549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Figure 29.2 Median Ratio of Cash to Assets for U.S. Nonfinancial Firms, (1980–2017)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 rotWithShape="1">
          <a:blip r:embed="rId3"/>
          <a:srcRect l="31891" t="32194" r="17758" b="14530"/>
          <a:stretch/>
        </p:blipFill>
        <p:spPr bwMode="auto">
          <a:xfrm>
            <a:off x="571540" y="1524000"/>
            <a:ext cx="7817718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07061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205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Table 29.1 Income Statement for Dynamic Mattress Company, 2018 (Figures in $ Millions)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/>
          <a:srcRect l="26122" t="34758" r="46154" b="21082"/>
          <a:stretch/>
        </p:blipFill>
        <p:spPr bwMode="auto">
          <a:xfrm>
            <a:off x="1967861" y="1579112"/>
            <a:ext cx="5070165" cy="45427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523403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/>
              <a:t>Table 29.2 Year-End Balance Sheets for 2018 and 2017 for Dynamic Mattress Company (Figures in $ Millions)</a:t>
            </a:r>
          </a:p>
        </p:txBody>
      </p:sp>
      <p:pic>
        <p:nvPicPr>
          <p:cNvPr id="9" name="Content Placeholder 8"/>
          <p:cNvPicPr>
            <a:picLocks noGrp="1"/>
          </p:cNvPicPr>
          <p:nvPr>
            <p:ph idx="1"/>
          </p:nvPr>
        </p:nvPicPr>
        <p:blipFill rotWithShape="1">
          <a:blip r:embed="rId3"/>
          <a:srcRect l="36859" t="30484" r="30128" b="19373"/>
          <a:stretch/>
        </p:blipFill>
        <p:spPr bwMode="auto">
          <a:xfrm>
            <a:off x="1779918" y="1524000"/>
            <a:ext cx="5446051" cy="4652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3452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pPr eaLnBrk="1" hangingPunct="1"/>
            <a:r>
              <a:rPr lang="en-US" altLang="en-US" sz="3200" dirty="0" smtClean="0"/>
              <a:t>Table 29.3 Statement of Cash Flows for Dynamic Mattress Company, 2018 (Figures in $ Millions)</a:t>
            </a:r>
          </a:p>
        </p:txBody>
      </p:sp>
      <p:pic>
        <p:nvPicPr>
          <p:cNvPr id="8" name="Content Placeholder 7"/>
          <p:cNvPicPr>
            <a:picLocks noGrp="1"/>
          </p:cNvPicPr>
          <p:nvPr>
            <p:ph idx="1"/>
          </p:nvPr>
        </p:nvPicPr>
        <p:blipFill rotWithShape="1">
          <a:blip r:embed="rId3"/>
          <a:srcRect l="42948" t="35612" r="32693" b="21368"/>
          <a:stretch/>
        </p:blipFill>
        <p:spPr bwMode="auto">
          <a:xfrm>
            <a:off x="2275557" y="1637748"/>
            <a:ext cx="4454774" cy="44254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19391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title"/>
          </p:nvPr>
        </p:nvSpPr>
        <p:spPr>
          <a:xfrm>
            <a:off x="106136" y="-131984"/>
            <a:ext cx="9037864" cy="973817"/>
          </a:xfrm>
          <a:noFill/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4400" dirty="0"/>
              <a:t>Tracing Changes in Cash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8153400" cy="5150796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400" b="1" i="1" u="sng" dirty="0" smtClean="0"/>
              <a:t>Example</a:t>
            </a:r>
            <a:r>
              <a:rPr lang="en-US" sz="2400" i="1" dirty="0"/>
              <a:t>:</a:t>
            </a:r>
            <a:r>
              <a:rPr lang="en-US" sz="2400" i="1" dirty="0" smtClean="0"/>
              <a:t> Dynamic Mattress Company (generated cash)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smtClean="0"/>
              <a:t>It earned $73.3 million of net income (</a:t>
            </a:r>
            <a:r>
              <a:rPr lang="en-US" sz="2400" i="1" dirty="0" smtClean="0"/>
              <a:t>operating activity</a:t>
            </a:r>
            <a:r>
              <a:rPr lang="en-US" sz="2400" dirty="0" smtClean="0"/>
              <a:t>).</a:t>
            </a:r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smtClean="0"/>
              <a:t>It set aside $23.5 million as depreciation. It reduced inventory, releasing $11.4 million (</a:t>
            </a:r>
            <a:r>
              <a:rPr lang="en-US" sz="2400" i="1" dirty="0" smtClean="0"/>
              <a:t>operating activity</a:t>
            </a:r>
            <a:r>
              <a:rPr lang="en-US" sz="2400" dirty="0" smtClean="0"/>
              <a:t>).</a:t>
            </a:r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smtClean="0"/>
              <a:t>It increased its accounts payable, in effect borrowing an additional $25 million from its suppliers (</a:t>
            </a:r>
            <a:r>
              <a:rPr lang="en-US" sz="2400" i="1" dirty="0" smtClean="0"/>
              <a:t>operating activity</a:t>
            </a:r>
            <a:r>
              <a:rPr lang="en-US" sz="2400" dirty="0" smtClean="0"/>
              <a:t>).</a:t>
            </a:r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smtClean="0"/>
              <a:t>It issued $30 million of long-term debt (</a:t>
            </a:r>
            <a:r>
              <a:rPr lang="en-US" sz="2400" i="1" dirty="0" smtClean="0"/>
              <a:t>financing activity</a:t>
            </a:r>
            <a:r>
              <a:rPr lang="en-US" sz="24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9160416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Tracing Changes in </a:t>
            </a:r>
            <a:r>
              <a:rPr lang="en-US" altLang="en-US" dirty="0" smtClean="0"/>
              <a:t>Cash Continued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idx="1"/>
          </p:nvPr>
        </p:nvSpPr>
        <p:spPr>
          <a:xfrm>
            <a:off x="493776" y="1527048"/>
            <a:ext cx="8153400" cy="5369668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sz="2800" b="1" i="1" u="sng" dirty="0" smtClean="0"/>
              <a:t>Example</a:t>
            </a:r>
            <a:r>
              <a:rPr lang="en-US" i="1" dirty="0"/>
              <a:t>:</a:t>
            </a:r>
            <a:r>
              <a:rPr lang="en-US" sz="2800" i="1" dirty="0" smtClean="0"/>
              <a:t> Dynamic Mattress Company (used cash)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en-US" sz="20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400" dirty="0" smtClean="0"/>
              <a:t>It allowed accounts receivable to expand by $26 million (</a:t>
            </a:r>
            <a:r>
              <a:rPr lang="en-GB" sz="2400" i="1" dirty="0" smtClean="0"/>
              <a:t>operating activity</a:t>
            </a:r>
            <a:r>
              <a:rPr lang="en-GB" sz="2400" dirty="0" smtClean="0"/>
              <a:t>). 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400" dirty="0" smtClean="0"/>
              <a:t>It invested $30 million (</a:t>
            </a:r>
            <a:r>
              <a:rPr lang="en-GB" sz="2400" i="1" dirty="0" smtClean="0"/>
              <a:t>investing activity</a:t>
            </a:r>
            <a:r>
              <a:rPr lang="en-GB" sz="2400" dirty="0" smtClean="0"/>
              <a:t>).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400" dirty="0" smtClean="0"/>
              <a:t>It paid a $46.8 million dividend (</a:t>
            </a:r>
            <a:r>
              <a:rPr lang="en-GB" sz="2400" i="1" dirty="0" smtClean="0"/>
              <a:t>financing activity</a:t>
            </a:r>
            <a:r>
              <a:rPr lang="en-GB" sz="2400" dirty="0" smtClean="0"/>
              <a:t>). 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400" dirty="0" smtClean="0"/>
              <a:t>It purchased $25 million of marketable securities (</a:t>
            </a:r>
            <a:r>
              <a:rPr lang="en-GB" sz="2400" i="1" dirty="0" smtClean="0"/>
              <a:t>financing activity</a:t>
            </a:r>
            <a:r>
              <a:rPr lang="en-GB" sz="2400" dirty="0" smtClean="0"/>
              <a:t>).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  <a:defRPr/>
            </a:pPr>
            <a:r>
              <a:rPr lang="en-GB" sz="2400" dirty="0" smtClean="0"/>
              <a:t>It repaid $25 million of short-term bank debt (</a:t>
            </a:r>
            <a:r>
              <a:rPr lang="en-GB" sz="2400" i="1" dirty="0" smtClean="0"/>
              <a:t>financing activity</a:t>
            </a:r>
            <a:r>
              <a:rPr lang="en-GB" sz="2400" dirty="0" smtClean="0"/>
              <a:t>)</a:t>
            </a:r>
            <a:r>
              <a:rPr lang="en-US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7963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487</TotalTime>
  <Words>827</Words>
  <Application>Microsoft Office PowerPoint</Application>
  <PresentationFormat>On-screen Show (4:3)</PresentationFormat>
  <Paragraphs>132</Paragraphs>
  <Slides>29</Slides>
  <Notes>20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Equation</vt:lpstr>
      <vt:lpstr>Financial Planning</vt:lpstr>
      <vt:lpstr>Topics Covered</vt:lpstr>
      <vt:lpstr>Figure 29.1 Cumulative Capital Requirement</vt:lpstr>
      <vt:lpstr>Figure 29.2 Median Ratio of Cash to Assets for U.S. Nonfinancial Firms, (1980–2017)</vt:lpstr>
      <vt:lpstr>Table 29.1 Income Statement for Dynamic Mattress Company, 2018 (Figures in $ Millions)</vt:lpstr>
      <vt:lpstr>Table 29.2 Year-End Balance Sheets for 2018 and 2017 for Dynamic Mattress Company (Figures in $ Millions)</vt:lpstr>
      <vt:lpstr>Table 29.3 Statement of Cash Flows for Dynamic Mattress Company, 2018 (Figures in $ Millions)</vt:lpstr>
      <vt:lpstr> Tracing Changes in Cash</vt:lpstr>
      <vt:lpstr>Tracing Changes in Cash Continued</vt:lpstr>
      <vt:lpstr>The Cash Cycle</vt:lpstr>
      <vt:lpstr>Figure 29.3 Operating and Cash Cycles</vt:lpstr>
      <vt:lpstr>The Cash Cycle Continued</vt:lpstr>
      <vt:lpstr>Table 29.4 Data Used to Calculate the Cash Cycle for U.S. Manufacturing Firms in 2017 (in Billions)</vt:lpstr>
      <vt:lpstr>Cash Budgeting</vt:lpstr>
      <vt:lpstr>Step 1: Forecast the Sources of Cash</vt:lpstr>
      <vt:lpstr>Table 29.5 Dynamic Mattress Cash Budgeting</vt:lpstr>
      <vt:lpstr>Step 2: Forecast the Uses of Cash</vt:lpstr>
      <vt:lpstr>Table 29.6 Dynamic Mattress’s Cash Budget for 2019 ($ Millions)</vt:lpstr>
      <vt:lpstr>Dynamic’s Short-Term Financial Plan</vt:lpstr>
      <vt:lpstr>Table 29.7 Dynamic Mattress’s Financial Plan for 2019 ($ Millions)</vt:lpstr>
      <vt:lpstr>Evaluating the Plan</vt:lpstr>
      <vt:lpstr>Evaluating the Plan Continued</vt:lpstr>
      <vt:lpstr>Table 29.8 Dynamic Mattress Condensed Year-End Balance Sheets for 2018 and 2017 (Figures in $ Millions)</vt:lpstr>
      <vt:lpstr>Table 29.9 Dynamic Mattress Actual (2018) and Forecasted Cash Flows—Panel A</vt:lpstr>
      <vt:lpstr>Table 29.9 Dynamic Mattress Actual (2018) and Forecasted Cash Flows—Panel B</vt:lpstr>
      <vt:lpstr>Table 29.9 Dynamic Mattress Actual (2018) and Forecasted Cash Flows—Panel C</vt:lpstr>
      <vt:lpstr>Pitfalls in Model Design</vt:lpstr>
      <vt:lpstr>Growth and External Financing </vt:lpstr>
      <vt:lpstr>Growth and External Financing Continued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Will</dc:creator>
  <cp:lastModifiedBy>Aysegul KURTULGAN</cp:lastModifiedBy>
  <cp:revision>53</cp:revision>
  <dcterms:created xsi:type="dcterms:W3CDTF">2015-10-07T12:27:36Z</dcterms:created>
  <dcterms:modified xsi:type="dcterms:W3CDTF">2019-10-22T06:22:25Z</dcterms:modified>
</cp:coreProperties>
</file>