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3" r:id="rId3"/>
    <p:sldId id="274" r:id="rId4"/>
    <p:sldId id="299" r:id="rId5"/>
    <p:sldId id="276" r:id="rId6"/>
    <p:sldId id="275" r:id="rId7"/>
    <p:sldId id="277" r:id="rId8"/>
    <p:sldId id="278" r:id="rId9"/>
    <p:sldId id="279" r:id="rId10"/>
    <p:sldId id="280" r:id="rId11"/>
    <p:sldId id="300" r:id="rId12"/>
    <p:sldId id="301" r:id="rId13"/>
    <p:sldId id="302" r:id="rId14"/>
    <p:sldId id="282" r:id="rId15"/>
    <p:sldId id="283" r:id="rId16"/>
    <p:sldId id="284" r:id="rId17"/>
    <p:sldId id="285" r:id="rId18"/>
    <p:sldId id="286" r:id="rId19"/>
    <p:sldId id="288" r:id="rId20"/>
    <p:sldId id="287" r:id="rId21"/>
    <p:sldId id="307" r:id="rId22"/>
    <p:sldId id="308" r:id="rId23"/>
    <p:sldId id="292" r:id="rId24"/>
    <p:sldId id="309" r:id="rId25"/>
    <p:sldId id="310" r:id="rId26"/>
    <p:sldId id="311" r:id="rId27"/>
    <p:sldId id="297" r:id="rId28"/>
    <p:sldId id="298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388" autoAdjust="0"/>
  </p:normalViewPr>
  <p:slideViewPr>
    <p:cSldViewPr snapToGrid="0">
      <p:cViewPr>
        <p:scale>
          <a:sx n="70" d="100"/>
          <a:sy n="70" d="100"/>
        </p:scale>
        <p:origin x="-114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4E27-8339-4ECA-B520-437CE765662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7B59A-86A2-437E-9BD1-97C7EBEB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3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94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95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266972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433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13D0B7-867B-43FB-BB34-61505C4C115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25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311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138E15-B5B1-4A24-BD8D-9417D7794F5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26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9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1515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DA9A78-DEE4-4F55-B9D3-BF08A8A10EE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27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9086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4137A2-B6A0-4948-8849-C39E381AB54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28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1491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4A5880-776C-408F-A658-DDA3C7E9924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29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1995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D10C7A-93A2-46EA-970F-A16BE47857F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32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1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4033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219C54-8265-47D9-AF95-0802BD94B97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32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6124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1522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20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472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average, firms in the United States hold a much higher proportion of their assets in cash and marketable securities than was once</a:t>
            </a:r>
            <a:r>
              <a:rPr lang="en-US" baseline="0" dirty="0" smtClean="0"/>
              <a:t> the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09CE9-472F-49B2-BDE5-7E3D6C3FF1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20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66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9D16DA-2938-41EB-97B1-114715D961B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22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2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745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0E451A-4D7D-473E-B283-FD48DF214B9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21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8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421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BB696B-0489-42FD-8C7D-7F1650532AC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23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136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28F37F-C6AC-4FCB-A8D6-B9472F287DB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24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7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2392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5CA803-3DFE-4D33-A502-B057AC93BA7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24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419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05BA53-0805-4898-BAF9-F9F9431F602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4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858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14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200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0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3448201"/>
            <a:ext cx="8972550" cy="259773"/>
          </a:xfrm>
          <a:prstGeom prst="rect">
            <a:avLst/>
          </a:prstGeom>
          <a:solidFill>
            <a:srgbClr val="64A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457200"/>
            <a:ext cx="9144000" cy="1066800"/>
          </a:xfrm>
          <a:prstGeom prst="rect">
            <a:avLst/>
          </a:prstGeom>
          <a:solidFill>
            <a:srgbClr val="64A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298938" y="1676400"/>
            <a:ext cx="6934200" cy="1524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hord 19"/>
          <p:cNvSpPr/>
          <p:nvPr userDrawn="1"/>
        </p:nvSpPr>
        <p:spPr>
          <a:xfrm rot="10800000">
            <a:off x="-1001975" y="4495800"/>
            <a:ext cx="1955822" cy="1805724"/>
          </a:xfrm>
          <a:prstGeom prst="chord">
            <a:avLst>
              <a:gd name="adj1" fmla="val 5406749"/>
              <a:gd name="adj2" fmla="val 16200000"/>
            </a:avLst>
          </a:prstGeom>
          <a:solidFill>
            <a:srgbClr val="E07462"/>
          </a:solidFill>
          <a:ln w="57150">
            <a:solidFill>
              <a:srgbClr val="BC5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555321" y="4294763"/>
            <a:ext cx="6324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3200" dirty="0" smtClean="0">
                <a:solidFill>
                  <a:schemeClr val="tx1"/>
                </a:solidFill>
                <a:latin typeface="Corbel" pitchFamily="34" charset="0"/>
              </a:rPr>
              <a:t>Brealey, Myers, and Allen</a:t>
            </a:r>
          </a:p>
          <a:p>
            <a:pPr algn="r">
              <a:spcAft>
                <a:spcPts val="1200"/>
              </a:spcAft>
            </a:pPr>
            <a:r>
              <a:rPr lang="en-US" sz="3200" i="1" dirty="0" smtClean="0">
                <a:solidFill>
                  <a:schemeClr val="tx1"/>
                </a:solidFill>
                <a:latin typeface="Corbel" pitchFamily="34" charset="0"/>
              </a:rPr>
              <a:t>Principles of Corporate Finance</a:t>
            </a:r>
          </a:p>
          <a:p>
            <a:pPr algn="r">
              <a:spcAft>
                <a:spcPts val="1200"/>
              </a:spcAft>
            </a:pPr>
            <a:r>
              <a:rPr lang="en-US" sz="3200" dirty="0" smtClean="0">
                <a:solidFill>
                  <a:schemeClr val="tx1"/>
                </a:solidFill>
                <a:latin typeface="Corbel" pitchFamily="34" charset="0"/>
              </a:rPr>
              <a:t>13th Edition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6881249" y="37278"/>
            <a:ext cx="1910862" cy="1867989"/>
          </a:xfrm>
          <a:prstGeom prst="roundRect">
            <a:avLst/>
          </a:prstGeom>
          <a:solidFill>
            <a:srgbClr val="DC6450"/>
          </a:solidFill>
          <a:ln w="57150"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590241" y="1560697"/>
            <a:ext cx="492877" cy="114651"/>
            <a:chOff x="7899835" y="1477356"/>
            <a:chExt cx="492877" cy="114651"/>
          </a:xfrm>
        </p:grpSpPr>
        <p:sp>
          <p:nvSpPr>
            <p:cNvPr id="24" name="Flowchart: Connector 23"/>
            <p:cNvSpPr/>
            <p:nvPr userDrawn="1"/>
          </p:nvSpPr>
          <p:spPr>
            <a:xfrm>
              <a:off x="7899835" y="1477356"/>
              <a:ext cx="114649" cy="114649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8088949" y="1477358"/>
              <a:ext cx="114649" cy="114649"/>
            </a:xfrm>
            <a:prstGeom prst="flowChartConnector">
              <a:avLst/>
            </a:prstGeom>
            <a:solidFill>
              <a:srgbClr val="FDE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8278063" y="1477357"/>
              <a:ext cx="114649" cy="114649"/>
            </a:xfrm>
            <a:prstGeom prst="flowChartConnector">
              <a:avLst/>
            </a:prstGeom>
            <a:solidFill>
              <a:srgbClr val="B4D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7065656" y="12903"/>
            <a:ext cx="16380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29</a:t>
            </a:r>
            <a:endParaRPr lang="en-US" sz="96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665604" y="830286"/>
            <a:ext cx="1400052" cy="320627"/>
          </a:xfrm>
          <a:prstGeom prst="rect">
            <a:avLst/>
          </a:prstGeom>
          <a:solidFill>
            <a:srgbClr val="3C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endParaRPr lang="en-US" sz="12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8833758" y="3448201"/>
            <a:ext cx="249357" cy="259774"/>
          </a:xfrm>
          <a:prstGeom prst="ellipse">
            <a:avLst/>
          </a:prstGeom>
          <a:solidFill>
            <a:srgbClr val="DC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391886" y="3448201"/>
            <a:ext cx="8580664" cy="259774"/>
          </a:xfrm>
          <a:prstGeom prst="rect">
            <a:avLst/>
          </a:prstGeom>
          <a:solidFill>
            <a:srgbClr val="DC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1813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9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7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45667"/>
            <a:ext cx="8972550" cy="259773"/>
          </a:xfrm>
          <a:prstGeom prst="rect">
            <a:avLst/>
          </a:prstGeom>
          <a:solidFill>
            <a:srgbClr val="64A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136" y="71212"/>
            <a:ext cx="9037864" cy="97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857" y="1524000"/>
            <a:ext cx="8025493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8833758" y="1045667"/>
            <a:ext cx="249357" cy="259774"/>
          </a:xfrm>
          <a:prstGeom prst="ellipse">
            <a:avLst/>
          </a:prstGeom>
          <a:solidFill>
            <a:srgbClr val="DC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15396" y="1045667"/>
            <a:ext cx="676647" cy="259773"/>
          </a:xfrm>
          <a:prstGeom prst="rect">
            <a:avLst/>
          </a:prstGeom>
          <a:solidFill>
            <a:srgbClr val="DC645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29-</a:t>
            </a:r>
            <a:fld id="{877CD8D9-5EE5-4AF0-A74E-06D9DDC7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627168"/>
            <a:ext cx="8237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Copyright © 2020 McGraw-Hill Education. All rights reserved. No reproduction or distribution without the prior written consent of McGraw-Hill Education.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298938" y="6289091"/>
            <a:ext cx="232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Slides by Matthew Will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2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 Cash Cycle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8" name="Content Placeholder 17"/>
          <p:cNvPicPr>
            <a:picLocks noGrp="1"/>
          </p:cNvPicPr>
          <p:nvPr>
            <p:ph idx="1"/>
          </p:nvPr>
        </p:nvPicPr>
        <p:blipFill rotWithShape="1">
          <a:blip r:embed="rId3"/>
          <a:srcRect l="37180" t="54416" r="28846" b="13675"/>
          <a:stretch/>
        </p:blipFill>
        <p:spPr bwMode="auto">
          <a:xfrm>
            <a:off x="1396361" y="2209242"/>
            <a:ext cx="6213165" cy="3282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513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Figure 29.3 Operating and Cash Cycles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20032" t="46439" r="30929" b="17094"/>
          <a:stretch/>
        </p:blipFill>
        <p:spPr bwMode="auto">
          <a:xfrm>
            <a:off x="490538" y="2172119"/>
            <a:ext cx="8024812" cy="335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7814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The Cash Cycle Continued</a:t>
            </a:r>
          </a:p>
        </p:txBody>
      </p: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870412"/>
              </p:ext>
            </p:extLst>
          </p:nvPr>
        </p:nvGraphicFramePr>
        <p:xfrm>
          <a:off x="1525588" y="3121025"/>
          <a:ext cx="6092825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4" imgW="3543300" imgH="1778000" progId="Equation.3">
                  <p:embed/>
                </p:oleObj>
              </mc:Choice>
              <mc:Fallback>
                <p:oleObj name="Equation" r:id="rId4" imgW="3543300" imgH="1778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3121025"/>
                        <a:ext cx="6092825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Cash cycle (days) = inventory period + accounts receivable period – accounts payable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42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altLang="en-US" sz="2800" dirty="0" smtClean="0"/>
              <a:t>Table 29.4 Data Used to Calculate the Cash Cycle for U.S. Manufacturing Firms in 2017 (in Billions)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/>
          <a:srcRect l="19391" t="49288" r="58654" b="23362"/>
          <a:stretch/>
        </p:blipFill>
        <p:spPr bwMode="auto">
          <a:xfrm>
            <a:off x="1277257" y="1688990"/>
            <a:ext cx="6205708" cy="4174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026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Cash Budgeting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dirty="0" smtClean="0"/>
              <a:t>Steps to preparing a cash budget:</a:t>
            </a:r>
          </a:p>
          <a:p>
            <a:pPr marL="1828800" indent="-13716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800" dirty="0" smtClean="0"/>
              <a:t>Step 1: Forecast the sources of cash</a:t>
            </a:r>
          </a:p>
          <a:p>
            <a:pPr marL="1828800" indent="-13716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800" dirty="0" smtClean="0"/>
              <a:t>Step 2: Forecast the uses of cash</a:t>
            </a:r>
          </a:p>
          <a:p>
            <a:pPr marL="1717675" indent="-126047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800" dirty="0" smtClean="0"/>
              <a:t>Step 3: Calculate whether the firm is facing a cash shortage or surplus</a:t>
            </a:r>
          </a:p>
        </p:txBody>
      </p:sp>
    </p:spTree>
    <p:extLst>
      <p:ext uri="{BB962C8B-B14F-4D97-AF65-F5344CB8AC3E}">
        <p14:creationId xmlns:p14="http://schemas.microsoft.com/office/powerpoint/2010/main" val="1858330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Step 1: Forecast the Sources of Cash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493776" y="1527048"/>
            <a:ext cx="8153400" cy="4038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i="1" u="sng" dirty="0" smtClean="0"/>
              <a:t>Example</a:t>
            </a:r>
            <a:r>
              <a:rPr lang="en-US" altLang="en-US" i="1" dirty="0"/>
              <a:t>:</a:t>
            </a:r>
            <a:r>
              <a:rPr lang="en-US" altLang="en-US" sz="2800" i="1" dirty="0" smtClean="0"/>
              <a:t> Dynamic Mattress Company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i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i="1" dirty="0" smtClean="0"/>
              <a:t>Dynamic forecasted sources of cash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Ending accounts receivable = beginning accounts receivable + sales </a:t>
            </a:r>
            <a:r>
              <a:rPr lang="en-US" altLang="en-US" dirty="0" smtClean="0"/>
              <a:t>– </a:t>
            </a:r>
            <a:r>
              <a:rPr lang="en-US" altLang="en-US" sz="2800" dirty="0" smtClean="0"/>
              <a:t>collections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65843"/>
            <a:ext cx="7715250" cy="7905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18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Table 29.5 Dynamic Mattress Cash Budgeting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/>
          <a:srcRect l="22756" t="42450" r="18109" b="27635"/>
          <a:stretch/>
        </p:blipFill>
        <p:spPr bwMode="auto">
          <a:xfrm>
            <a:off x="533400" y="2340391"/>
            <a:ext cx="8153400" cy="2320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6293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Step 2: Forecast the Uses of Cash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>
          <a:xfrm>
            <a:off x="493776" y="1527048"/>
            <a:ext cx="8153400" cy="4038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i="1" u="sng" dirty="0" smtClean="0"/>
              <a:t>Example</a:t>
            </a:r>
            <a:r>
              <a:rPr lang="en-US" altLang="en-US" i="1" dirty="0"/>
              <a:t>:</a:t>
            </a:r>
            <a:r>
              <a:rPr lang="en-US" altLang="en-US" sz="2800" i="1" dirty="0" smtClean="0"/>
              <a:t> Dynamic Mattress Company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Payments of accounts payable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Increase in inventories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Labor, administration, and other expenses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Capital expenditures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Taxes, interest, and dividend payments</a:t>
            </a:r>
          </a:p>
        </p:txBody>
      </p:sp>
    </p:spTree>
    <p:extLst>
      <p:ext uri="{BB962C8B-B14F-4D97-AF65-F5344CB8AC3E}">
        <p14:creationId xmlns:p14="http://schemas.microsoft.com/office/powerpoint/2010/main" val="20771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Table 29.6 Dynamic Mattress’s Cash Budget for 2019 ($ Millions)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/>
          <a:srcRect l="13462" t="19373" r="19712" b="11681"/>
          <a:stretch/>
        </p:blipFill>
        <p:spPr bwMode="auto">
          <a:xfrm>
            <a:off x="494152" y="1524000"/>
            <a:ext cx="8017583" cy="4652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1521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Dynamic’s Short-Term Financial 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Dynamic’s financial manager must find short-term financing to cover the firm’s forecast cash requirements.</a:t>
            </a:r>
          </a:p>
          <a:p>
            <a:pPr marL="0" indent="0">
              <a:buNone/>
            </a:pPr>
            <a:r>
              <a:rPr lang="en-US" dirty="0" smtClean="0"/>
              <a:t>Dynamic has two options: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Bank loan: borrow up to $100 million at 10% interest per year, or 2.5% per quarter.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Stretching payables: can raise capital by putting off payment of bills.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0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9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Topics Covered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Links between Short-Term and Long-Term Financing Decisions</a:t>
            </a:r>
          </a:p>
          <a:p>
            <a:r>
              <a:rPr lang="en-US" altLang="en-US" dirty="0" smtClean="0"/>
              <a:t>Tracing Changes in Cash</a:t>
            </a:r>
          </a:p>
          <a:p>
            <a:r>
              <a:rPr lang="en-US" altLang="en-US" dirty="0" smtClean="0"/>
              <a:t>Cash Budgeting</a:t>
            </a:r>
          </a:p>
          <a:p>
            <a:r>
              <a:rPr lang="en-US" altLang="en-US" dirty="0" smtClean="0"/>
              <a:t>Dynamic’s Short-Term Financial Plan</a:t>
            </a:r>
          </a:p>
          <a:p>
            <a:r>
              <a:rPr lang="en-US" altLang="en-US" dirty="0" smtClean="0"/>
              <a:t>Long-Term Financial Planning</a:t>
            </a:r>
          </a:p>
          <a:p>
            <a:r>
              <a:rPr lang="en-US" altLang="en-US" dirty="0" smtClean="0"/>
              <a:t>Growth and External Financing</a:t>
            </a:r>
          </a:p>
        </p:txBody>
      </p:sp>
    </p:spTree>
    <p:extLst>
      <p:ext uri="{BB962C8B-B14F-4D97-AF65-F5344CB8AC3E}">
        <p14:creationId xmlns:p14="http://schemas.microsoft.com/office/powerpoint/2010/main" val="3319902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Table 29.7 Dynamic Mattress’s Financial Plan for 2019 ($ Millions)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3"/>
          <a:srcRect l="14263" t="15670" r="20353" b="10826"/>
          <a:stretch/>
        </p:blipFill>
        <p:spPr bwMode="auto">
          <a:xfrm>
            <a:off x="823878" y="1524000"/>
            <a:ext cx="7358132" cy="4652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9188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Financial manager would ask several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Dynamic need a larger reserve of cash or marketable securities to guard against customers stretching their payables?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the plan yield satisfactory current and quick ratios?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there intangible costs to stretching payables? Will suppliers begin to double Dynamic’s creditworthiness?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58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Plan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Does the plan for 2019 leave Dynamic in good financial shape for 2020?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Should Dynamic try to arrange long-term financing for the major capital expenditure in the first quarter?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Is there an easy way of deferring the first quarter’s large cash outflow?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Should Dynamic release cash by reducing the level of other current assets?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9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700" dirty="0" smtClean="0"/>
              <a:t>Table 29.8 Dynamic Mattress Condensed Year-End Balance Sheets for 2018 and 2017 (Figures in $ Millions)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28205" t="39601" r="41346" b="23647"/>
          <a:stretch/>
        </p:blipFill>
        <p:spPr bwMode="auto">
          <a:xfrm>
            <a:off x="1718687" y="1960142"/>
            <a:ext cx="5568513" cy="3780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326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 29.9 Dynamic Mattress Actual (2018) and Forecasted Cash Flows—Panel 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9872" t="14530" r="15064" b="36752"/>
          <a:stretch/>
        </p:blipFill>
        <p:spPr bwMode="auto">
          <a:xfrm>
            <a:off x="490538" y="2160523"/>
            <a:ext cx="8024812" cy="3379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728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 29.9 Dynamic Mattress Actual (2018) and Forecasted Cash Flows—Panel B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0032" t="36468" r="15224" b="31729"/>
          <a:stretch/>
        </p:blipFill>
        <p:spPr bwMode="auto">
          <a:xfrm>
            <a:off x="490538" y="2688492"/>
            <a:ext cx="8024812" cy="2217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7786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 29.9 Dynamic Mattress Actual (2018) and Forecasted Cash Flows—Panel C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9872" t="28775" r="15064" b="20513"/>
          <a:stretch/>
        </p:blipFill>
        <p:spPr bwMode="auto">
          <a:xfrm>
            <a:off x="490538" y="2091354"/>
            <a:ext cx="8024812" cy="3518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0500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Pitfalls in Model Design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Many models ignore realities such as depreciation, taxes, etc.</a:t>
            </a:r>
          </a:p>
          <a:p>
            <a:r>
              <a:rPr lang="en-US" altLang="en-US" dirty="0" smtClean="0"/>
              <a:t>Percent of sales methods are not realistic because fixed costs exist.</a:t>
            </a:r>
          </a:p>
          <a:p>
            <a:r>
              <a:rPr lang="en-US" altLang="en-US" dirty="0" smtClean="0"/>
              <a:t>Most models generate accounting numbers, not financial cash flows</a:t>
            </a:r>
          </a:p>
          <a:p>
            <a:r>
              <a:rPr lang="en-US" altLang="en-US" dirty="0" smtClean="0"/>
              <a:t>Adjustments must be made to consider these and other factors.</a:t>
            </a:r>
          </a:p>
        </p:txBody>
      </p:sp>
    </p:spTree>
    <p:extLst>
      <p:ext uri="{BB962C8B-B14F-4D97-AF65-F5344CB8AC3E}">
        <p14:creationId xmlns:p14="http://schemas.microsoft.com/office/powerpoint/2010/main" val="83199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Growth and External Financing </a:t>
            </a:r>
          </a:p>
        </p:txBody>
      </p:sp>
      <p:graphicFrame>
        <p:nvGraphicFramePr>
          <p:cNvPr id="13107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948956"/>
              </p:ext>
            </p:extLst>
          </p:nvPr>
        </p:nvGraphicFramePr>
        <p:xfrm>
          <a:off x="509588" y="2776538"/>
          <a:ext cx="8361362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4" imgW="4140200" imgH="850900" progId="Equation.3">
                  <p:embed/>
                </p:oleObj>
              </mc:Choice>
              <mc:Fallback>
                <p:oleObj name="Equation" r:id="rId4" imgW="4140200" imgH="850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776538"/>
                        <a:ext cx="8361362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067927"/>
              </p:ext>
            </p:extLst>
          </p:nvPr>
        </p:nvGraphicFramePr>
        <p:xfrm>
          <a:off x="685799" y="4822825"/>
          <a:ext cx="7795261" cy="44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6" imgW="3619440" imgH="203040" progId="Equation.3">
                  <p:embed/>
                </p:oleObj>
              </mc:Choice>
              <mc:Fallback>
                <p:oleObj name="Equation" r:id="rId6" imgW="3619440" imgH="203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4822825"/>
                        <a:ext cx="7795261" cy="446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493776" y="1527048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Sustainable growth </a:t>
            </a:r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Highest growth rate a firm can maintain without increasing its financial leverage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35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Growth and External Financing Continued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i="1" u="sng" dirty="0" smtClean="0"/>
              <a:t>Example</a:t>
            </a:r>
            <a:r>
              <a:rPr lang="en-US" altLang="en-US" b="1" i="1" dirty="0"/>
              <a:t>:</a:t>
            </a:r>
            <a:r>
              <a:rPr lang="en-US" altLang="en-US" b="1" i="1" dirty="0" smtClean="0"/>
              <a:t> </a:t>
            </a:r>
            <a:r>
              <a:rPr lang="en-US" altLang="en-US" b="1" i="1" dirty="0"/>
              <a:t>Dynamic </a:t>
            </a:r>
            <a:r>
              <a:rPr lang="en-US" altLang="en-US" b="1" i="1" dirty="0" smtClean="0"/>
              <a:t>Mattress</a:t>
            </a:r>
            <a:endParaRPr lang="en-US" alt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sz="2400" dirty="0" smtClean="0"/>
              <a:t>Sustainable growth rate = plowback ratio × return on equity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For Dynamic Mattress,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Sustainable growth rate = .40 × .1815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       = .0726, or 7.26%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426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/>
          <p:cNvPicPr>
            <a:picLocks noGrp="1"/>
          </p:cNvPicPr>
          <p:nvPr>
            <p:ph idx="1"/>
          </p:nvPr>
        </p:nvPicPr>
        <p:blipFill rotWithShape="1">
          <a:blip r:embed="rId2"/>
          <a:srcRect l="17789" t="27066" r="41666" b="26211"/>
          <a:stretch/>
        </p:blipFill>
        <p:spPr bwMode="auto">
          <a:xfrm>
            <a:off x="913859" y="1524000"/>
            <a:ext cx="7178169" cy="4652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29.1 Cumulative Capital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4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29.2 Median Ratio of Cash to Assets for U.S. Nonfinancial Firms, (1980–2017)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31891" t="32194" r="17758" b="14530"/>
          <a:stretch/>
        </p:blipFill>
        <p:spPr bwMode="auto">
          <a:xfrm>
            <a:off x="571540" y="1524000"/>
            <a:ext cx="7817718" cy="4652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7061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Table 29.1 Income Statement for Dynamic Mattress Company, 2018 (Figures in $ Millions)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3"/>
          <a:srcRect l="26122" t="34758" r="46154" b="21082"/>
          <a:stretch/>
        </p:blipFill>
        <p:spPr bwMode="auto">
          <a:xfrm>
            <a:off x="1967861" y="1579112"/>
            <a:ext cx="5070165" cy="4542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2340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Table 29.2 Year-End Balance Sheets for 2018 and 2017 for Dynamic Mattress Company (Figures in $ Millions)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3"/>
          <a:srcRect l="36859" t="30484" r="30128" b="19373"/>
          <a:stretch/>
        </p:blipFill>
        <p:spPr bwMode="auto">
          <a:xfrm>
            <a:off x="1779918" y="1524000"/>
            <a:ext cx="5446051" cy="4652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452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Table 29.3 Statement of Cash Flows for Dynamic Mattress Company, 2018 (Figures in $ Millions)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/>
          <a:srcRect l="42948" t="35612" r="32693" b="21368"/>
          <a:stretch/>
        </p:blipFill>
        <p:spPr bwMode="auto">
          <a:xfrm>
            <a:off x="2275557" y="1637748"/>
            <a:ext cx="4454774" cy="4425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9391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136" y="-131984"/>
            <a:ext cx="9037864" cy="973817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/>
              <a:t>Tracing Changes in Cash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493776" y="1527048"/>
            <a:ext cx="8153400" cy="5150796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i="1" u="sng" dirty="0" smtClean="0"/>
              <a:t>Example</a:t>
            </a:r>
            <a:r>
              <a:rPr lang="en-US" sz="2400" i="1" dirty="0"/>
              <a:t>:</a:t>
            </a:r>
            <a:r>
              <a:rPr lang="en-US" sz="2400" i="1" dirty="0" smtClean="0"/>
              <a:t> Dynamic Mattress Company (generated cash)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It earned $73.3 million of net income (</a:t>
            </a:r>
            <a:r>
              <a:rPr lang="en-US" sz="2400" i="1" dirty="0" smtClean="0"/>
              <a:t>operating activity</a:t>
            </a:r>
            <a:r>
              <a:rPr lang="en-US" sz="2400" dirty="0" smtClean="0"/>
              <a:t>).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It set aside $23.5 million as depreciation. It reduced inventory, releasing $11.4 million (</a:t>
            </a:r>
            <a:r>
              <a:rPr lang="en-US" sz="2400" i="1" dirty="0" smtClean="0"/>
              <a:t>operating activity</a:t>
            </a:r>
            <a:r>
              <a:rPr lang="en-US" sz="2400" dirty="0" smtClean="0"/>
              <a:t>).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It increased its accounts payable, in effect borrowing an additional $25 million from its suppliers (</a:t>
            </a:r>
            <a:r>
              <a:rPr lang="en-US" sz="2400" i="1" dirty="0" smtClean="0"/>
              <a:t>operating activity</a:t>
            </a:r>
            <a:r>
              <a:rPr lang="en-US" sz="2400" dirty="0" smtClean="0"/>
              <a:t>).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It issued $30 million of long-term debt (</a:t>
            </a:r>
            <a:r>
              <a:rPr lang="en-US" sz="2400" i="1" dirty="0" smtClean="0"/>
              <a:t>financing activity</a:t>
            </a:r>
            <a:r>
              <a:rPr lang="en-US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16041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Tracing Changes in </a:t>
            </a:r>
            <a:r>
              <a:rPr lang="en-US" altLang="en-US" dirty="0" smtClean="0"/>
              <a:t>Cash Continued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493776" y="1527048"/>
            <a:ext cx="8153400" cy="536966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i="1" u="sng" dirty="0" smtClean="0"/>
              <a:t>Example</a:t>
            </a:r>
            <a:r>
              <a:rPr lang="en-US" i="1" dirty="0"/>
              <a:t>:</a:t>
            </a:r>
            <a:r>
              <a:rPr lang="en-US" sz="2800" i="1" dirty="0" smtClean="0"/>
              <a:t> Dynamic Mattress Company (used cash)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 smtClean="0"/>
              <a:t>It allowed accounts receivable to expand by $26 million (</a:t>
            </a:r>
            <a:r>
              <a:rPr lang="en-GB" sz="2400" i="1" dirty="0" smtClean="0"/>
              <a:t>operating activity</a:t>
            </a:r>
            <a:r>
              <a:rPr lang="en-GB" sz="2400" dirty="0" smtClean="0"/>
              <a:t>).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 smtClean="0"/>
              <a:t>It invested $30 million (</a:t>
            </a:r>
            <a:r>
              <a:rPr lang="en-GB" sz="2400" i="1" dirty="0" smtClean="0"/>
              <a:t>investing activity</a:t>
            </a:r>
            <a:r>
              <a:rPr lang="en-GB" sz="2400" dirty="0" smtClean="0"/>
              <a:t>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 smtClean="0"/>
              <a:t>It paid a $46.8 million dividend (</a:t>
            </a:r>
            <a:r>
              <a:rPr lang="en-GB" sz="2400" i="1" dirty="0" smtClean="0"/>
              <a:t>financing activity</a:t>
            </a:r>
            <a:r>
              <a:rPr lang="en-GB" sz="2400" dirty="0" smtClean="0"/>
              <a:t>).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 smtClean="0"/>
              <a:t>It purchased $25 million of marketable securities (</a:t>
            </a:r>
            <a:r>
              <a:rPr lang="en-GB" sz="2400" i="1" dirty="0" smtClean="0"/>
              <a:t>financing activity</a:t>
            </a:r>
            <a:r>
              <a:rPr lang="en-GB" sz="2400" dirty="0" smtClean="0"/>
              <a:t>).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 smtClean="0"/>
              <a:t>It repaid $25 million of short-term bank debt (</a:t>
            </a:r>
            <a:r>
              <a:rPr lang="en-GB" sz="2400" i="1" dirty="0" smtClean="0"/>
              <a:t>financing activity</a:t>
            </a:r>
            <a:r>
              <a:rPr lang="en-GB" sz="2400" dirty="0" smtClean="0"/>
              <a:t>)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963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827</Words>
  <Application>Microsoft Office PowerPoint</Application>
  <PresentationFormat>On-screen Show (4:3)</PresentationFormat>
  <Paragraphs>132</Paragraphs>
  <Slides>29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Financial Planning</vt:lpstr>
      <vt:lpstr>Topics Covered</vt:lpstr>
      <vt:lpstr>Figure 29.1 Cumulative Capital Requirement</vt:lpstr>
      <vt:lpstr>Figure 29.2 Median Ratio of Cash to Assets for U.S. Nonfinancial Firms, (1980–2017)</vt:lpstr>
      <vt:lpstr>Table 29.1 Income Statement for Dynamic Mattress Company, 2018 (Figures in $ Millions)</vt:lpstr>
      <vt:lpstr>Table 29.2 Year-End Balance Sheets for 2018 and 2017 for Dynamic Mattress Company (Figures in $ Millions)</vt:lpstr>
      <vt:lpstr>Table 29.3 Statement of Cash Flows for Dynamic Mattress Company, 2018 (Figures in $ Millions)</vt:lpstr>
      <vt:lpstr> Tracing Changes in Cash</vt:lpstr>
      <vt:lpstr>Tracing Changes in Cash Continued</vt:lpstr>
      <vt:lpstr>The Cash Cycle</vt:lpstr>
      <vt:lpstr>Figure 29.3 Operating and Cash Cycles</vt:lpstr>
      <vt:lpstr>The Cash Cycle Continued</vt:lpstr>
      <vt:lpstr>Table 29.4 Data Used to Calculate the Cash Cycle for U.S. Manufacturing Firms in 2017 (in Billions)</vt:lpstr>
      <vt:lpstr>Cash Budgeting</vt:lpstr>
      <vt:lpstr>Step 1: Forecast the Sources of Cash</vt:lpstr>
      <vt:lpstr>Table 29.5 Dynamic Mattress Cash Budgeting</vt:lpstr>
      <vt:lpstr>Step 2: Forecast the Uses of Cash</vt:lpstr>
      <vt:lpstr>Table 29.6 Dynamic Mattress’s Cash Budget for 2019 ($ Millions)</vt:lpstr>
      <vt:lpstr>Dynamic’s Short-Term Financial Plan</vt:lpstr>
      <vt:lpstr>Table 29.7 Dynamic Mattress’s Financial Plan for 2019 ($ Millions)</vt:lpstr>
      <vt:lpstr>Evaluating the Plan</vt:lpstr>
      <vt:lpstr>Evaluating the Plan Continued</vt:lpstr>
      <vt:lpstr>Table 29.8 Dynamic Mattress Condensed Year-End Balance Sheets for 2018 and 2017 (Figures in $ Millions)</vt:lpstr>
      <vt:lpstr>Table 29.9 Dynamic Mattress Actual (2018) and Forecasted Cash Flows—Panel A</vt:lpstr>
      <vt:lpstr>Table 29.9 Dynamic Mattress Actual (2018) and Forecasted Cash Flows—Panel B</vt:lpstr>
      <vt:lpstr>Table 29.9 Dynamic Mattress Actual (2018) and Forecasted Cash Flows—Panel C</vt:lpstr>
      <vt:lpstr>Pitfalls in Model Design</vt:lpstr>
      <vt:lpstr>Growth and External Financing </vt:lpstr>
      <vt:lpstr>Growth and External Financing Continued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Will</dc:creator>
  <cp:lastModifiedBy>Aysegul KURTULGAN</cp:lastModifiedBy>
  <cp:revision>53</cp:revision>
  <dcterms:created xsi:type="dcterms:W3CDTF">2015-10-07T12:27:36Z</dcterms:created>
  <dcterms:modified xsi:type="dcterms:W3CDTF">2019-10-22T06:22:25Z</dcterms:modified>
</cp:coreProperties>
</file>