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2" r:id="rId3"/>
    <p:sldId id="273" r:id="rId4"/>
    <p:sldId id="274" r:id="rId5"/>
    <p:sldId id="275" r:id="rId6"/>
    <p:sldId id="276" r:id="rId7"/>
    <p:sldId id="277" r:id="rId8"/>
    <p:sldId id="278" r:id="rId9"/>
    <p:sldId id="257" r:id="rId10"/>
    <p:sldId id="258" r:id="rId11"/>
    <p:sldId id="259" r:id="rId12"/>
    <p:sldId id="260" r:id="rId13"/>
    <p:sldId id="261" r:id="rId14"/>
    <p:sldId id="282" r:id="rId15"/>
    <p:sldId id="262" r:id="rId16"/>
    <p:sldId id="263" r:id="rId17"/>
    <p:sldId id="264" r:id="rId18"/>
    <p:sldId id="265" r:id="rId19"/>
    <p:sldId id="266" r:id="rId20"/>
    <p:sldId id="267" r:id="rId21"/>
    <p:sldId id="268" r:id="rId22"/>
    <p:sldId id="269" r:id="rId23"/>
    <p:sldId id="270" r:id="rId24"/>
    <p:sldId id="271"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0215" autoAdjust="0"/>
    <p:restoredTop sz="94690"/>
  </p:normalViewPr>
  <p:slideViewPr>
    <p:cSldViewPr snapToGrid="0">
      <p:cViewPr varScale="1">
        <p:scale>
          <a:sx n="53" d="100"/>
          <a:sy n="53" d="100"/>
        </p:scale>
        <p:origin x="176" y="14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0288C71C-A83E-4944-9A57-8947C80F5A30}" type="datetimeFigureOut">
              <a:rPr lang="tr-TR" smtClean="0"/>
              <a:t>24.02.2026</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txBody>
          <a:bodyPr/>
          <a:lstStyle/>
          <a:p>
            <a:endParaRPr lang="tr-TR"/>
          </a:p>
        </p:txBody>
      </p:sp>
      <p:sp>
        <p:nvSpPr>
          <p:cNvPr id="6" name="Slide Number Placeholder 5"/>
          <p:cNvSpPr>
            <a:spLocks noGrp="1"/>
          </p:cNvSpPr>
          <p:nvPr>
            <p:ph type="sldNum" sz="quarter" idx="12"/>
          </p:nvPr>
        </p:nvSpPr>
        <p:spPr>
          <a:xfrm>
            <a:off x="531812" y="4529540"/>
            <a:ext cx="779767" cy="365125"/>
          </a:xfrm>
        </p:spPr>
        <p:txBody>
          <a:bodyPr/>
          <a:lstStyle/>
          <a:p>
            <a:fld id="{98C058DD-ECA4-476F-BF9B-69C668BE4718}" type="slidenum">
              <a:rPr lang="tr-TR" smtClean="0"/>
              <a:t>‹#›</a:t>
            </a:fld>
            <a:endParaRPr lang="tr-TR"/>
          </a:p>
        </p:txBody>
      </p:sp>
    </p:spTree>
    <p:extLst>
      <p:ext uri="{BB962C8B-B14F-4D97-AF65-F5344CB8AC3E}">
        <p14:creationId xmlns:p14="http://schemas.microsoft.com/office/powerpoint/2010/main" val="7947455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0288C71C-A83E-4944-9A57-8947C80F5A30}" type="datetimeFigureOut">
              <a:rPr lang="tr-TR" smtClean="0"/>
              <a:t>24.02.2026</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8C058DD-ECA4-476F-BF9B-69C668BE4718}" type="slidenum">
              <a:rPr lang="tr-TR" smtClean="0"/>
              <a:t>‹#›</a:t>
            </a:fld>
            <a:endParaRPr lang="tr-TR"/>
          </a:p>
        </p:txBody>
      </p:sp>
    </p:spTree>
    <p:extLst>
      <p:ext uri="{BB962C8B-B14F-4D97-AF65-F5344CB8AC3E}">
        <p14:creationId xmlns:p14="http://schemas.microsoft.com/office/powerpoint/2010/main" val="12418444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0288C71C-A83E-4944-9A57-8947C80F5A30}" type="datetimeFigureOut">
              <a:rPr lang="tr-TR" smtClean="0"/>
              <a:t>24.02.2026</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8C058DD-ECA4-476F-BF9B-69C668BE4718}"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8223721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0288C71C-A83E-4944-9A57-8947C80F5A30}" type="datetimeFigureOut">
              <a:rPr lang="tr-TR" smtClean="0"/>
              <a:t>24.02.2026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8C058DD-ECA4-476F-BF9B-69C668BE4718}" type="slidenum">
              <a:rPr lang="tr-TR" smtClean="0"/>
              <a:t>‹#›</a:t>
            </a:fld>
            <a:endParaRPr lang="tr-TR"/>
          </a:p>
        </p:txBody>
      </p:sp>
    </p:spTree>
    <p:extLst>
      <p:ext uri="{BB962C8B-B14F-4D97-AF65-F5344CB8AC3E}">
        <p14:creationId xmlns:p14="http://schemas.microsoft.com/office/powerpoint/2010/main" val="33085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0288C71C-A83E-4944-9A57-8947C80F5A30}" type="datetimeFigureOut">
              <a:rPr lang="tr-TR" smtClean="0"/>
              <a:t>24.02.2026</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8C058DD-ECA4-476F-BF9B-69C668BE4718}"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2125867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0288C71C-A83E-4944-9A57-8947C80F5A30}" type="datetimeFigureOut">
              <a:rPr lang="tr-TR" smtClean="0"/>
              <a:t>24.02.2026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8C058DD-ECA4-476F-BF9B-69C668BE4718}" type="slidenum">
              <a:rPr lang="tr-TR" smtClean="0"/>
              <a:t>‹#›</a:t>
            </a:fld>
            <a:endParaRPr lang="tr-TR"/>
          </a:p>
        </p:txBody>
      </p:sp>
    </p:spTree>
    <p:extLst>
      <p:ext uri="{BB962C8B-B14F-4D97-AF65-F5344CB8AC3E}">
        <p14:creationId xmlns:p14="http://schemas.microsoft.com/office/powerpoint/2010/main" val="31598221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0288C71C-A83E-4944-9A57-8947C80F5A30}" type="datetimeFigureOut">
              <a:rPr lang="tr-TR" smtClean="0"/>
              <a:t>24.02.2026</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8C058DD-ECA4-476F-BF9B-69C668BE4718}" type="slidenum">
              <a:rPr lang="tr-TR" smtClean="0"/>
              <a:t>‹#›</a:t>
            </a:fld>
            <a:endParaRPr lang="tr-TR"/>
          </a:p>
        </p:txBody>
      </p:sp>
    </p:spTree>
    <p:extLst>
      <p:ext uri="{BB962C8B-B14F-4D97-AF65-F5344CB8AC3E}">
        <p14:creationId xmlns:p14="http://schemas.microsoft.com/office/powerpoint/2010/main" val="272383997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0288C71C-A83E-4944-9A57-8947C80F5A30}" type="datetimeFigureOut">
              <a:rPr lang="tr-TR" smtClean="0"/>
              <a:t>24.02.2026</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8C058DD-ECA4-476F-BF9B-69C668BE4718}" type="slidenum">
              <a:rPr lang="tr-TR" smtClean="0"/>
              <a:t>‹#›</a:t>
            </a:fld>
            <a:endParaRPr lang="tr-TR"/>
          </a:p>
        </p:txBody>
      </p:sp>
    </p:spTree>
    <p:extLst>
      <p:ext uri="{BB962C8B-B14F-4D97-AF65-F5344CB8AC3E}">
        <p14:creationId xmlns:p14="http://schemas.microsoft.com/office/powerpoint/2010/main" val="17745509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0288C71C-A83E-4944-9A57-8947C80F5A30}" type="datetimeFigureOut">
              <a:rPr lang="tr-TR" smtClean="0"/>
              <a:t>24.02.2026</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8C058DD-ECA4-476F-BF9B-69C668BE4718}" type="slidenum">
              <a:rPr lang="tr-TR" smtClean="0"/>
              <a:t>‹#›</a:t>
            </a:fld>
            <a:endParaRPr lang="tr-TR"/>
          </a:p>
        </p:txBody>
      </p:sp>
    </p:spTree>
    <p:extLst>
      <p:ext uri="{BB962C8B-B14F-4D97-AF65-F5344CB8AC3E}">
        <p14:creationId xmlns:p14="http://schemas.microsoft.com/office/powerpoint/2010/main" val="3963330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0288C71C-A83E-4944-9A57-8947C80F5A30}" type="datetimeFigureOut">
              <a:rPr lang="tr-TR" smtClean="0"/>
              <a:t>24.02.2026</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8C058DD-ECA4-476F-BF9B-69C668BE4718}" type="slidenum">
              <a:rPr lang="tr-TR" smtClean="0"/>
              <a:t>‹#›</a:t>
            </a:fld>
            <a:endParaRPr lang="tr-TR"/>
          </a:p>
        </p:txBody>
      </p:sp>
    </p:spTree>
    <p:extLst>
      <p:ext uri="{BB962C8B-B14F-4D97-AF65-F5344CB8AC3E}">
        <p14:creationId xmlns:p14="http://schemas.microsoft.com/office/powerpoint/2010/main" val="34268908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0288C71C-A83E-4944-9A57-8947C80F5A30}" type="datetimeFigureOut">
              <a:rPr lang="tr-TR" smtClean="0"/>
              <a:t>24.02.2026</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98C058DD-ECA4-476F-BF9B-69C668BE4718}" type="slidenum">
              <a:rPr lang="tr-TR" smtClean="0"/>
              <a:t>‹#›</a:t>
            </a:fld>
            <a:endParaRPr lang="tr-TR"/>
          </a:p>
        </p:txBody>
      </p:sp>
    </p:spTree>
    <p:extLst>
      <p:ext uri="{BB962C8B-B14F-4D97-AF65-F5344CB8AC3E}">
        <p14:creationId xmlns:p14="http://schemas.microsoft.com/office/powerpoint/2010/main" val="21465132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0288C71C-A83E-4944-9A57-8947C80F5A30}" type="datetimeFigureOut">
              <a:rPr lang="tr-TR" smtClean="0"/>
              <a:t>24.02.2026</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98C058DD-ECA4-476F-BF9B-69C668BE4718}" type="slidenum">
              <a:rPr lang="tr-TR" smtClean="0"/>
              <a:t>‹#›</a:t>
            </a:fld>
            <a:endParaRPr lang="tr-TR"/>
          </a:p>
        </p:txBody>
      </p:sp>
    </p:spTree>
    <p:extLst>
      <p:ext uri="{BB962C8B-B14F-4D97-AF65-F5344CB8AC3E}">
        <p14:creationId xmlns:p14="http://schemas.microsoft.com/office/powerpoint/2010/main" val="16977487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0288C71C-A83E-4944-9A57-8947C80F5A30}" type="datetimeFigureOut">
              <a:rPr lang="tr-TR" smtClean="0"/>
              <a:t>24.02.2026</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98C058DD-ECA4-476F-BF9B-69C668BE4718}" type="slidenum">
              <a:rPr lang="tr-TR" smtClean="0"/>
              <a:t>‹#›</a:t>
            </a:fld>
            <a:endParaRPr lang="tr-TR"/>
          </a:p>
        </p:txBody>
      </p:sp>
    </p:spTree>
    <p:extLst>
      <p:ext uri="{BB962C8B-B14F-4D97-AF65-F5344CB8AC3E}">
        <p14:creationId xmlns:p14="http://schemas.microsoft.com/office/powerpoint/2010/main" val="38104495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88C71C-A83E-4944-9A57-8947C80F5A30}" type="datetimeFigureOut">
              <a:rPr lang="tr-TR" smtClean="0"/>
              <a:t>24.02.2026</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98C058DD-ECA4-476F-BF9B-69C668BE4718}" type="slidenum">
              <a:rPr lang="tr-TR" smtClean="0"/>
              <a:t>‹#›</a:t>
            </a:fld>
            <a:endParaRPr lang="tr-TR"/>
          </a:p>
        </p:txBody>
      </p:sp>
    </p:spTree>
    <p:extLst>
      <p:ext uri="{BB962C8B-B14F-4D97-AF65-F5344CB8AC3E}">
        <p14:creationId xmlns:p14="http://schemas.microsoft.com/office/powerpoint/2010/main" val="8511205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0288C71C-A83E-4944-9A57-8947C80F5A30}" type="datetimeFigureOut">
              <a:rPr lang="tr-TR" smtClean="0"/>
              <a:t>24.02.2026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98C058DD-ECA4-476F-BF9B-69C668BE4718}" type="slidenum">
              <a:rPr lang="tr-TR" smtClean="0"/>
              <a:t>‹#›</a:t>
            </a:fld>
            <a:endParaRPr lang="tr-TR"/>
          </a:p>
        </p:txBody>
      </p:sp>
    </p:spTree>
    <p:extLst>
      <p:ext uri="{BB962C8B-B14F-4D97-AF65-F5344CB8AC3E}">
        <p14:creationId xmlns:p14="http://schemas.microsoft.com/office/powerpoint/2010/main" val="16862375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0288C71C-A83E-4944-9A57-8947C80F5A30}" type="datetimeFigureOut">
              <a:rPr lang="tr-TR" smtClean="0"/>
              <a:t>24.02.2026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8C058DD-ECA4-476F-BF9B-69C668BE4718}" type="slidenum">
              <a:rPr lang="tr-TR" smtClean="0"/>
              <a:t>‹#›</a:t>
            </a:fld>
            <a:endParaRPr lang="tr-TR"/>
          </a:p>
        </p:txBody>
      </p:sp>
    </p:spTree>
    <p:extLst>
      <p:ext uri="{BB962C8B-B14F-4D97-AF65-F5344CB8AC3E}">
        <p14:creationId xmlns:p14="http://schemas.microsoft.com/office/powerpoint/2010/main" val="6076921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tr-TR"/>
            </a:p>
          </p:txBody>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tr-TR"/>
            </a:p>
          </p:txBody>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tr-TR"/>
            </a:p>
          </p:txBody>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tr-TR"/>
            </a:p>
          </p:txBody>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tr-TR"/>
            </a:p>
          </p:txBody>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tr-TR"/>
            </a:p>
          </p:txBody>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tr-TR"/>
            </a:p>
          </p:txBody>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tr-TR"/>
            </a:p>
          </p:txBody>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tr-TR"/>
            </a:p>
          </p:txBody>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tr-TR"/>
            </a:p>
          </p:txBody>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tr-TR"/>
            </a:p>
          </p:txBody>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tr-TR"/>
            </a:p>
          </p:txBody>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tr-TR"/>
            </a:p>
          </p:txBody>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tr-TR"/>
            </a:p>
          </p:txBody>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tr-TR"/>
            </a:p>
          </p:txBody>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tr-TR"/>
            </a:p>
          </p:txBody>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tr-TR"/>
            </a:p>
          </p:txBody>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tr-TR"/>
            </a:p>
          </p:txBody>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tr-TR"/>
            </a:p>
          </p:txBody>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tr-TR"/>
            </a:p>
          </p:txBody>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tr-TR"/>
            </a:p>
          </p:txBody>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tr-TR"/>
            </a:p>
          </p:txBody>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tr-TR"/>
            </a:p>
          </p:txBody>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tr-TR"/>
            </a:p>
          </p:txBody>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0288C71C-A83E-4944-9A57-8947C80F5A30}" type="datetimeFigureOut">
              <a:rPr lang="tr-TR" smtClean="0"/>
              <a:t>24.02.2026</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98C058DD-ECA4-476F-BF9B-69C668BE4718}" type="slidenum">
              <a:rPr lang="tr-TR" smtClean="0"/>
              <a:t>‹#›</a:t>
            </a:fld>
            <a:endParaRPr lang="tr-TR"/>
          </a:p>
        </p:txBody>
      </p:sp>
    </p:spTree>
    <p:extLst>
      <p:ext uri="{BB962C8B-B14F-4D97-AF65-F5344CB8AC3E}">
        <p14:creationId xmlns:p14="http://schemas.microsoft.com/office/powerpoint/2010/main" val="23121911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DE28CAB-58E5-1072-7DDD-342014F1F9E1}"/>
              </a:ext>
            </a:extLst>
          </p:cNvPr>
          <p:cNvSpPr>
            <a:spLocks noGrp="1"/>
          </p:cNvSpPr>
          <p:nvPr>
            <p:ph type="ctrTitle"/>
          </p:nvPr>
        </p:nvSpPr>
        <p:spPr/>
        <p:txBody>
          <a:bodyPr/>
          <a:lstStyle/>
          <a:p>
            <a:r>
              <a:rPr lang="tr-TR" dirty="0"/>
              <a:t>İlamlı İcra Takibi</a:t>
            </a:r>
          </a:p>
        </p:txBody>
      </p:sp>
      <p:sp>
        <p:nvSpPr>
          <p:cNvPr id="3" name="Alt Başlık 2">
            <a:extLst>
              <a:ext uri="{FF2B5EF4-FFF2-40B4-BE49-F238E27FC236}">
                <a16:creationId xmlns:a16="http://schemas.microsoft.com/office/drawing/2014/main" id="{25EF0B06-BF32-6B7B-0630-4A84E9C75A09}"/>
              </a:ext>
            </a:extLst>
          </p:cNvPr>
          <p:cNvSpPr>
            <a:spLocks noGrp="1"/>
          </p:cNvSpPr>
          <p:nvPr>
            <p:ph type="subTitle" idx="1"/>
          </p:nvPr>
        </p:nvSpPr>
        <p:spPr/>
        <p:txBody>
          <a:bodyPr/>
          <a:lstStyle/>
          <a:p>
            <a:pPr algn="r"/>
            <a:r>
              <a:rPr lang="tr-TR" dirty="0"/>
              <a:t>Dr. </a:t>
            </a:r>
            <a:r>
              <a:rPr lang="tr-TR" dirty="0" err="1"/>
              <a:t>Öğ</a:t>
            </a:r>
            <a:r>
              <a:rPr lang="tr-TR" dirty="0"/>
              <a:t>. </a:t>
            </a:r>
            <a:r>
              <a:rPr lang="tr-TR" dirty="0" err="1"/>
              <a:t>Üy</a:t>
            </a:r>
            <a:r>
              <a:rPr lang="tr-TR" dirty="0"/>
              <a:t>. A. Püren Doğanay</a:t>
            </a:r>
          </a:p>
        </p:txBody>
      </p:sp>
    </p:spTree>
    <p:extLst>
      <p:ext uri="{BB962C8B-B14F-4D97-AF65-F5344CB8AC3E}">
        <p14:creationId xmlns:p14="http://schemas.microsoft.com/office/powerpoint/2010/main" val="22442385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9D78234-ACB5-3665-1113-3492AA04F2E1}"/>
              </a:ext>
            </a:extLst>
          </p:cNvPr>
          <p:cNvSpPr>
            <a:spLocks noGrp="1"/>
          </p:cNvSpPr>
          <p:nvPr>
            <p:ph idx="1"/>
          </p:nvPr>
        </p:nvSpPr>
        <p:spPr>
          <a:xfrm>
            <a:off x="2589211" y="505609"/>
            <a:ext cx="9523899" cy="6088829"/>
          </a:xfrm>
        </p:spPr>
        <p:txBody>
          <a:bodyPr>
            <a:normAutofit/>
          </a:bodyPr>
          <a:lstStyle/>
          <a:p>
            <a:r>
              <a:rPr lang="tr-TR" sz="2400" dirty="0"/>
              <a:t>Böyle bir durumda BAM istinaf başvurusunu esastan reddeder/ Yargıtay mahkeme kararını onarsa problem yok.</a:t>
            </a:r>
          </a:p>
          <a:p>
            <a:r>
              <a:rPr lang="tr-TR" sz="2400" dirty="0"/>
              <a:t>Ama BAM istinaf başvurusunu kabul ederek ilk derece mahkemesi kararını kaldırır/ Yargıtay kararı bozarsa -&gt; ilamlı icraya konu olan mahkeme kararının doğru olmadığı ortaya çıkmış olur.</a:t>
            </a:r>
          </a:p>
          <a:p>
            <a:pPr marL="0" indent="0">
              <a:buNone/>
            </a:pPr>
            <a:r>
              <a:rPr lang="tr-TR" sz="2400" dirty="0"/>
              <a:t>			BU DURUMDA ARTIK İLAMLI İCRAYA ESKİ HALİYLE DEVAM EDİLMESİ MÜMKÜN DEĞİL.</a:t>
            </a:r>
          </a:p>
          <a:p>
            <a:pPr marL="0" indent="0">
              <a:buNone/>
            </a:pPr>
            <a:endParaRPr lang="tr-TR" sz="2400" dirty="0"/>
          </a:p>
          <a:p>
            <a:pPr marL="0" indent="0">
              <a:buNone/>
            </a:pPr>
            <a:r>
              <a:rPr lang="tr-TR" sz="2400" dirty="0"/>
              <a:t>Verilen bu bozma kararları sonucunda bu kararın icra dairesine verilmesiyle icra işlemleri olduğu yerde durur. Ancak, bozmadan önce yapılan işlemler geçersiz hale gelmez.</a:t>
            </a:r>
          </a:p>
          <a:p>
            <a:pPr marL="0" indent="0">
              <a:buNone/>
            </a:pPr>
            <a:endParaRPr lang="tr-TR" sz="2400" dirty="0"/>
          </a:p>
          <a:p>
            <a:pPr marL="0" indent="0">
              <a:buNone/>
            </a:pPr>
            <a:r>
              <a:rPr lang="tr-TR" sz="2400" dirty="0"/>
              <a:t>Takibin sonraki aşamasına geçilmez. </a:t>
            </a:r>
          </a:p>
        </p:txBody>
      </p:sp>
    </p:spTree>
    <p:extLst>
      <p:ext uri="{BB962C8B-B14F-4D97-AF65-F5344CB8AC3E}">
        <p14:creationId xmlns:p14="http://schemas.microsoft.com/office/powerpoint/2010/main" val="6779752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99E9C7B-AF8F-2994-E90B-6AFCAC77908C}"/>
              </a:ext>
            </a:extLst>
          </p:cNvPr>
          <p:cNvSpPr>
            <a:spLocks noGrp="1"/>
          </p:cNvSpPr>
          <p:nvPr>
            <p:ph idx="1"/>
          </p:nvPr>
        </p:nvSpPr>
        <p:spPr>
          <a:xfrm>
            <a:off x="2589212" y="118335"/>
            <a:ext cx="9351776" cy="6739666"/>
          </a:xfrm>
        </p:spPr>
        <p:txBody>
          <a:bodyPr>
            <a:normAutofit fontScale="92500" lnSpcReduction="10000"/>
          </a:bodyPr>
          <a:lstStyle/>
          <a:p>
            <a:r>
              <a:rPr lang="tr-TR" sz="2400" dirty="0"/>
              <a:t>Hüküm kısmen ortadan kalktıysa/bozulduysa sadece bu kısımlar için takip durur.</a:t>
            </a:r>
          </a:p>
          <a:p>
            <a:endParaRPr lang="tr-TR" sz="2400" dirty="0"/>
          </a:p>
          <a:p>
            <a:r>
              <a:rPr lang="tr-TR" sz="2400" dirty="0"/>
              <a:t>BAM hükmü kaldırır/yargıtay hükmü bozarsa icra olduğu yerde durur ancak bu icranın iadesini sağlamaz. İcranın iadesi için, Bu bozma kararlarından sonra bu karar doğrultusunda yeni karar verilmesi (BAM/Yargıtayın borçlu lehine olarak) ve bu kararın kesinleşmesi gerek.</a:t>
            </a:r>
          </a:p>
          <a:p>
            <a:endParaRPr lang="tr-TR" sz="2400" dirty="0"/>
          </a:p>
          <a:p>
            <a:r>
              <a:rPr lang="tr-TR" sz="2400" dirty="0"/>
              <a:t>Bu kesinleşmeyle borçlunun hiç/ilamda belirtilen kadar borcu olmadığı ortaya çıkmış olur. Bu durumda icra tamamen /duruma göre kısmen iade edilir.</a:t>
            </a:r>
          </a:p>
          <a:p>
            <a:endParaRPr lang="tr-TR" sz="2400" dirty="0"/>
          </a:p>
          <a:p>
            <a:r>
              <a:rPr lang="tr-TR" sz="2400" dirty="0"/>
              <a:t>İlamlı icra takibi sonucu alacaklıya ödediği para/teslim ettiği mal, kısmen/tamamen geri alınıp borçluya geri verilir.</a:t>
            </a:r>
          </a:p>
          <a:p>
            <a:endParaRPr lang="tr-TR" sz="2400" dirty="0"/>
          </a:p>
          <a:p>
            <a:r>
              <a:rPr lang="tr-TR" sz="2400" dirty="0"/>
              <a:t>Alacaklı vermezse zorla alınır. Eski hale iade sırasında 3.kişilerin </a:t>
            </a:r>
            <a:r>
              <a:rPr lang="tr-TR" sz="2400" dirty="0" err="1"/>
              <a:t>iyiniyetle</a:t>
            </a:r>
            <a:r>
              <a:rPr lang="tr-TR" sz="2400" dirty="0"/>
              <a:t> kazandıkları haklar korunur.</a:t>
            </a:r>
          </a:p>
        </p:txBody>
      </p:sp>
    </p:spTree>
    <p:extLst>
      <p:ext uri="{BB962C8B-B14F-4D97-AF65-F5344CB8AC3E}">
        <p14:creationId xmlns:p14="http://schemas.microsoft.com/office/powerpoint/2010/main" val="12208581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254F77-2EB3-32EA-5AD1-8967BF313238}"/>
              </a:ext>
            </a:extLst>
          </p:cNvPr>
          <p:cNvSpPr>
            <a:spLocks noGrp="1"/>
          </p:cNvSpPr>
          <p:nvPr>
            <p:ph type="title"/>
          </p:nvPr>
        </p:nvSpPr>
        <p:spPr>
          <a:xfrm>
            <a:off x="2589212" y="376684"/>
            <a:ext cx="8911687" cy="742111"/>
          </a:xfrm>
        </p:spPr>
        <p:txBody>
          <a:bodyPr/>
          <a:lstStyle/>
          <a:p>
            <a:r>
              <a:rPr lang="tr-TR" dirty="0"/>
              <a:t>İlamlı icra takibinin başlaması</a:t>
            </a:r>
          </a:p>
        </p:txBody>
      </p:sp>
      <p:sp>
        <p:nvSpPr>
          <p:cNvPr id="3" name="İçerik Yer Tutucusu 2">
            <a:extLst>
              <a:ext uri="{FF2B5EF4-FFF2-40B4-BE49-F238E27FC236}">
                <a16:creationId xmlns:a16="http://schemas.microsoft.com/office/drawing/2014/main" id="{9818809B-6D3E-602E-5706-81A0067E2B86}"/>
              </a:ext>
            </a:extLst>
          </p:cNvPr>
          <p:cNvSpPr>
            <a:spLocks noGrp="1"/>
          </p:cNvSpPr>
          <p:nvPr>
            <p:ph idx="1"/>
          </p:nvPr>
        </p:nvSpPr>
        <p:spPr>
          <a:xfrm>
            <a:off x="2589212" y="1495313"/>
            <a:ext cx="8915400" cy="4415909"/>
          </a:xfrm>
        </p:spPr>
        <p:txBody>
          <a:bodyPr>
            <a:normAutofit/>
          </a:bodyPr>
          <a:lstStyle/>
          <a:p>
            <a:r>
              <a:rPr lang="tr-TR" sz="2800" b="1" dirty="0"/>
              <a:t>İlamlı icrada yetki: </a:t>
            </a:r>
            <a:r>
              <a:rPr lang="tr-TR" sz="2400" dirty="0"/>
              <a:t>elinde ilam/ ilam niteliğinde belge bulunan ve ilamlı icra takibi yapmak isteyen alacaklı istediği icra dairesinde bu takibi yapabilir. Sonradan yerleşim yerini değiştirirse icra takibinin bu icra dairesine gönderilmesini de isteyebilir.</a:t>
            </a:r>
          </a:p>
          <a:p>
            <a:endParaRPr lang="tr-TR" sz="2400" dirty="0"/>
          </a:p>
          <a:p>
            <a:r>
              <a:rPr lang="tr-TR" sz="2800" b="1" dirty="0"/>
              <a:t>İlamlı icrada takip talebi: </a:t>
            </a:r>
            <a:r>
              <a:rPr lang="tr-TR" sz="2400" dirty="0"/>
              <a:t>alacaklı elindeki ilamı icra dairesine vererek/ UYAP üzerinden takipte bulunur. genel haciz yolunda takip talebi kıyasen uygulanır.</a:t>
            </a:r>
          </a:p>
        </p:txBody>
      </p:sp>
    </p:spTree>
    <p:extLst>
      <p:ext uri="{BB962C8B-B14F-4D97-AF65-F5344CB8AC3E}">
        <p14:creationId xmlns:p14="http://schemas.microsoft.com/office/powerpoint/2010/main" val="12849557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F8D5F17-678E-317D-429D-D7E566507CF4}"/>
              </a:ext>
            </a:extLst>
          </p:cNvPr>
          <p:cNvSpPr>
            <a:spLocks noGrp="1"/>
          </p:cNvSpPr>
          <p:nvPr>
            <p:ph idx="1"/>
          </p:nvPr>
        </p:nvSpPr>
        <p:spPr>
          <a:xfrm>
            <a:off x="2589212" y="806824"/>
            <a:ext cx="8915400" cy="5970494"/>
          </a:xfrm>
        </p:spPr>
        <p:txBody>
          <a:bodyPr>
            <a:normAutofit lnSpcReduction="10000"/>
          </a:bodyPr>
          <a:lstStyle/>
          <a:p>
            <a:r>
              <a:rPr lang="tr-TR" sz="2800" b="1" dirty="0"/>
              <a:t>İcra emri: </a:t>
            </a:r>
            <a:r>
              <a:rPr lang="tr-TR" sz="2400" dirty="0"/>
              <a:t>İcra müdürü öncelikle takip talebi ile verilen belgenin ilam/ilam niteliğinde belge olup olmadığını kendiliğinden inceler. Böyle bir belge ise, takip talebi ve bunun dayanağını oluşturan belgeyi alan icra müdürü ilama uygun icra emri düzenleyerek borçluya gönderir.</a:t>
            </a:r>
          </a:p>
          <a:p>
            <a:endParaRPr lang="tr-TR" sz="2400" dirty="0"/>
          </a:p>
          <a:p>
            <a:r>
              <a:rPr lang="tr-TR" sz="2400" dirty="0"/>
              <a:t>İcra emrinde borçlunun ilamda belirtilen </a:t>
            </a:r>
          </a:p>
          <a:p>
            <a:pPr marL="400050" lvl="1" indent="0">
              <a:buNone/>
            </a:pPr>
            <a:r>
              <a:rPr lang="tr-TR" sz="2400" dirty="0"/>
              <a:t> </a:t>
            </a:r>
            <a:r>
              <a:rPr lang="tr-TR" sz="2400" b="1" u="sng" dirty="0"/>
              <a:t>borç konusu olan şeyi</a:t>
            </a:r>
            <a:r>
              <a:rPr lang="tr-TR" sz="2400" dirty="0"/>
              <a:t>; kural olarak </a:t>
            </a:r>
            <a:r>
              <a:rPr lang="tr-TR" sz="2400" b="1" dirty="0"/>
              <a:t>7 gün </a:t>
            </a:r>
            <a:r>
              <a:rPr lang="tr-TR" sz="2400" dirty="0"/>
              <a:t>içinde ödemesi, teslim etmesi/yapması, ilama uyması ya da bu süresi içinde icranın geri bırakılmasına ilişkin karar getirmesi, buna uymazsa zorla yerine getirtileceği ihtar edilir.</a:t>
            </a:r>
          </a:p>
          <a:p>
            <a:pPr marL="400050" lvl="1" indent="0">
              <a:buNone/>
            </a:pPr>
            <a:r>
              <a:rPr lang="tr-TR" sz="2400" b="1" u="sng" dirty="0"/>
              <a:t>Para alacağına ilişkinse</a:t>
            </a:r>
            <a:r>
              <a:rPr lang="tr-TR" sz="2400" dirty="0"/>
              <a:t>; </a:t>
            </a:r>
            <a:r>
              <a:rPr lang="tr-TR" sz="2400" b="1" dirty="0"/>
              <a:t>7 gün </a:t>
            </a:r>
            <a:r>
              <a:rPr lang="tr-TR" sz="2400" dirty="0"/>
              <a:t>içinde öde/ödemezsen mal beyanında bulun/mal beyanında bulunmazsan hapisle tazyik olacağı, gerçeğe aykırı mal beyanında bulursan hapisle cezalandırılacağı ihtar edilir.</a:t>
            </a:r>
          </a:p>
          <a:p>
            <a:pPr marL="400050" lvl="1" indent="0">
              <a:buNone/>
            </a:pPr>
            <a:endParaRPr lang="tr-TR" sz="2000" dirty="0"/>
          </a:p>
        </p:txBody>
      </p:sp>
    </p:spTree>
    <p:extLst>
      <p:ext uri="{BB962C8B-B14F-4D97-AF65-F5344CB8AC3E}">
        <p14:creationId xmlns:p14="http://schemas.microsoft.com/office/powerpoint/2010/main" val="2135973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A123B60-BB54-F56E-FC69-85B08321DA2A}"/>
              </a:ext>
            </a:extLst>
          </p:cNvPr>
          <p:cNvSpPr>
            <a:spLocks noGrp="1"/>
          </p:cNvSpPr>
          <p:nvPr>
            <p:ph type="title"/>
          </p:nvPr>
        </p:nvSpPr>
        <p:spPr>
          <a:xfrm>
            <a:off x="2592925" y="624110"/>
            <a:ext cx="8911687" cy="602262"/>
          </a:xfrm>
        </p:spPr>
        <p:txBody>
          <a:bodyPr>
            <a:normAutofit fontScale="90000"/>
          </a:bodyPr>
          <a:lstStyle/>
          <a:p>
            <a:r>
              <a:rPr lang="tr-TR" dirty="0"/>
              <a:t>İCRANIN GERİ BIRAKILMASI</a:t>
            </a:r>
          </a:p>
        </p:txBody>
      </p:sp>
      <p:sp>
        <p:nvSpPr>
          <p:cNvPr id="3" name="İçerik Yer Tutucusu 2">
            <a:extLst>
              <a:ext uri="{FF2B5EF4-FFF2-40B4-BE49-F238E27FC236}">
                <a16:creationId xmlns:a16="http://schemas.microsoft.com/office/drawing/2014/main" id="{6A1CC947-C0CF-B3B6-C2FF-80B896194A81}"/>
              </a:ext>
            </a:extLst>
          </p:cNvPr>
          <p:cNvSpPr>
            <a:spLocks noGrp="1"/>
          </p:cNvSpPr>
          <p:nvPr>
            <p:ph idx="1"/>
          </p:nvPr>
        </p:nvSpPr>
        <p:spPr>
          <a:xfrm>
            <a:off x="2589212" y="1452282"/>
            <a:ext cx="8915400" cy="4458940"/>
          </a:xfrm>
        </p:spPr>
        <p:txBody>
          <a:bodyPr>
            <a:normAutofit fontScale="92500"/>
          </a:bodyPr>
          <a:lstStyle/>
          <a:p>
            <a:r>
              <a:rPr lang="tr-TR" sz="2400" dirty="0"/>
              <a:t>İlamsız icradaki gibi takibe itiraz ederek karşı koymak mümkün değil.</a:t>
            </a:r>
          </a:p>
          <a:p>
            <a:r>
              <a:rPr lang="tr-TR" sz="2400" dirty="0"/>
              <a:t>Çünkü alacaklının elinde ispat bakımından güçlü belge olan mahkeme ilamı var. </a:t>
            </a:r>
          </a:p>
          <a:p>
            <a:r>
              <a:rPr lang="tr-TR" sz="2400" dirty="0"/>
              <a:t>Dolayısıyla kural olarak takibe engel olunamaz. Ancak bazı şartların bulunması halinde icranın geri bırakılması mümkün</a:t>
            </a:r>
          </a:p>
          <a:p>
            <a:endParaRPr lang="tr-TR" sz="2400" dirty="0"/>
          </a:p>
          <a:p>
            <a:r>
              <a:rPr lang="tr-TR" sz="2400" dirty="0"/>
              <a:t>Dava sonuçlanmadan önce borca ilişkin bir savunması olan borçlu bunları dava içinde ileri sürmeli ve davanın reddini sağlamalı. (daha önce ileri sürülmemiş/kabul edilmemişse daha sonra ilamın icrası aşamasında ileri sürülemez.)</a:t>
            </a:r>
          </a:p>
        </p:txBody>
      </p:sp>
    </p:spTree>
    <p:extLst>
      <p:ext uri="{BB962C8B-B14F-4D97-AF65-F5344CB8AC3E}">
        <p14:creationId xmlns:p14="http://schemas.microsoft.com/office/powerpoint/2010/main" val="33939403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3DD1217-22BE-11FC-A0BC-DC4297F0E3FC}"/>
              </a:ext>
            </a:extLst>
          </p:cNvPr>
          <p:cNvSpPr>
            <a:spLocks noGrp="1"/>
          </p:cNvSpPr>
          <p:nvPr>
            <p:ph idx="1"/>
          </p:nvPr>
        </p:nvSpPr>
        <p:spPr>
          <a:xfrm>
            <a:off x="2589212" y="516367"/>
            <a:ext cx="9287230" cy="5809129"/>
          </a:xfrm>
        </p:spPr>
        <p:txBody>
          <a:bodyPr>
            <a:normAutofit lnSpcReduction="10000"/>
          </a:bodyPr>
          <a:lstStyle/>
          <a:p>
            <a:r>
              <a:rPr lang="tr-TR" sz="2400" dirty="0"/>
              <a:t>Ancak, dava aleyhine sonuçlanıp hüküm verildikten sonra (</a:t>
            </a:r>
            <a:r>
              <a:rPr lang="tr-TR" sz="2400" b="1" dirty="0"/>
              <a:t>ilamlı takibe başvurulmasından önce)</a:t>
            </a:r>
          </a:p>
          <a:p>
            <a:pPr marL="0" indent="0">
              <a:buNone/>
            </a:pPr>
            <a:r>
              <a:rPr lang="tr-TR" sz="2400" dirty="0"/>
              <a:t>		borcun sona ermesini sağlamış / yerine getirmesi gereken ifayı alacaklı ile anlaşıp erteletmiş / süre almış olabilir.</a:t>
            </a:r>
          </a:p>
          <a:p>
            <a:pPr marL="0" indent="0">
              <a:buNone/>
            </a:pPr>
            <a:r>
              <a:rPr lang="tr-TR" sz="2400" dirty="0"/>
              <a:t>		alacaklı ilamın zamanaşımı süresi içinde takip yoluna başvurmadan ilam zamanaşımına uğramış olabilir.</a:t>
            </a:r>
          </a:p>
          <a:p>
            <a:pPr marL="0" indent="0">
              <a:buNone/>
            </a:pPr>
            <a:endParaRPr lang="tr-TR" sz="2400" dirty="0"/>
          </a:p>
          <a:p>
            <a:pPr marL="0" indent="0">
              <a:buNone/>
            </a:pPr>
            <a:r>
              <a:rPr lang="tr-TR" sz="2400" dirty="0"/>
              <a:t>Bütün bunlara rağmen alacaklı ilamlı takibe başlamış olabilir. Bu durumda borçlu icranın geri bırakılması prosedürünü işletebilir.</a:t>
            </a:r>
          </a:p>
          <a:p>
            <a:pPr marL="0" indent="0">
              <a:buNone/>
            </a:pPr>
            <a:endParaRPr lang="tr-TR" sz="2400" dirty="0"/>
          </a:p>
          <a:p>
            <a:r>
              <a:rPr lang="tr-TR" sz="2400" b="1" dirty="0"/>
              <a:t>İlamlı icra takibi başladıktan sonra </a:t>
            </a:r>
            <a:r>
              <a:rPr lang="tr-TR" sz="2400" dirty="0"/>
              <a:t>borç sona erdirilmiş /zamanaşımına uğramış/ alacaklı süre vermişse de icra geri bırakılma prosedürü işletilebilir.</a:t>
            </a:r>
          </a:p>
        </p:txBody>
      </p:sp>
    </p:spTree>
    <p:extLst>
      <p:ext uri="{BB962C8B-B14F-4D97-AF65-F5344CB8AC3E}">
        <p14:creationId xmlns:p14="http://schemas.microsoft.com/office/powerpoint/2010/main" val="13909635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5BC4166-A340-310F-0BF2-C5DAC1ABD88A}"/>
              </a:ext>
            </a:extLst>
          </p:cNvPr>
          <p:cNvSpPr>
            <a:spLocks noGrp="1"/>
          </p:cNvSpPr>
          <p:nvPr>
            <p:ph type="title"/>
          </p:nvPr>
        </p:nvSpPr>
        <p:spPr>
          <a:xfrm>
            <a:off x="2589212" y="150774"/>
            <a:ext cx="8911687" cy="580746"/>
          </a:xfrm>
        </p:spPr>
        <p:txBody>
          <a:bodyPr>
            <a:normAutofit fontScale="90000"/>
          </a:bodyPr>
          <a:lstStyle/>
          <a:p>
            <a:r>
              <a:rPr lang="tr-TR" dirty="0"/>
              <a:t>İcra emrinin tebliğinden önceki sebeplere dayanarak geri bırakma</a:t>
            </a:r>
          </a:p>
        </p:txBody>
      </p:sp>
      <p:sp>
        <p:nvSpPr>
          <p:cNvPr id="3" name="İçerik Yer Tutucusu 2">
            <a:extLst>
              <a:ext uri="{FF2B5EF4-FFF2-40B4-BE49-F238E27FC236}">
                <a16:creationId xmlns:a16="http://schemas.microsoft.com/office/drawing/2014/main" id="{777407DC-CFDF-ACEE-93DE-42612E2B4118}"/>
              </a:ext>
            </a:extLst>
          </p:cNvPr>
          <p:cNvSpPr>
            <a:spLocks noGrp="1"/>
          </p:cNvSpPr>
          <p:nvPr>
            <p:ph idx="1"/>
          </p:nvPr>
        </p:nvSpPr>
        <p:spPr>
          <a:xfrm>
            <a:off x="2398955" y="1731981"/>
            <a:ext cx="9681883" cy="4787153"/>
          </a:xfrm>
        </p:spPr>
        <p:txBody>
          <a:bodyPr>
            <a:normAutofit/>
          </a:bodyPr>
          <a:lstStyle/>
          <a:p>
            <a:r>
              <a:rPr lang="tr-TR" sz="2400" dirty="0"/>
              <a:t>Borçlu, </a:t>
            </a:r>
            <a:r>
              <a:rPr lang="tr-TR" sz="2400" b="1" dirty="0"/>
              <a:t>icra emrinin tebliğinden </a:t>
            </a:r>
            <a:r>
              <a:rPr lang="tr-TR" sz="2400" dirty="0"/>
              <a:t>itibaren </a:t>
            </a:r>
            <a:r>
              <a:rPr lang="tr-TR" sz="2400" b="1" dirty="0"/>
              <a:t>7 gün </a:t>
            </a:r>
            <a:r>
              <a:rPr lang="tr-TR" sz="2400" dirty="0"/>
              <a:t>içinde icra mahkemesinden icranın geri bırakılmasını istemeli.</a:t>
            </a:r>
          </a:p>
          <a:p>
            <a:r>
              <a:rPr lang="tr-TR" sz="2400" dirty="0"/>
              <a:t>3 sebepten biri bulunması gerekir:</a:t>
            </a:r>
          </a:p>
          <a:p>
            <a:endParaRPr lang="tr-TR" sz="2400" dirty="0"/>
          </a:p>
          <a:p>
            <a:pPr marL="0" indent="0">
              <a:buNone/>
            </a:pPr>
            <a:r>
              <a:rPr lang="tr-TR" sz="2400" b="1" dirty="0"/>
              <a:t>İtfa (borcun sona ermesi): </a:t>
            </a:r>
            <a:r>
              <a:rPr lang="tr-TR" sz="2400" dirty="0"/>
              <a:t>bunu yetkili mercilerce </a:t>
            </a:r>
            <a:r>
              <a:rPr lang="tr-TR" sz="2400" dirty="0" err="1"/>
              <a:t>re’sen</a:t>
            </a:r>
            <a:r>
              <a:rPr lang="tr-TR" sz="2400" dirty="0"/>
              <a:t> düzenlenmiş/ onaylanmış/ alacaklı tarafından ikrar edilmiş belge ile ispat edecek. Borçlu ispat ederse icra mahkemesi icranın geri bırakılmasına karar verir. (esasen takip iptal edilmiş olur yani son bulur)</a:t>
            </a:r>
          </a:p>
          <a:p>
            <a:pPr marL="0" indent="0">
              <a:buNone/>
            </a:pPr>
            <a:r>
              <a:rPr lang="tr-TR" sz="2400" dirty="0"/>
              <a:t>Reddedilirse; durmamış takibe devam edilir.</a:t>
            </a:r>
          </a:p>
        </p:txBody>
      </p:sp>
    </p:spTree>
    <p:extLst>
      <p:ext uri="{BB962C8B-B14F-4D97-AF65-F5344CB8AC3E}">
        <p14:creationId xmlns:p14="http://schemas.microsoft.com/office/powerpoint/2010/main" val="3083926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7986AC9-9692-16B7-66D0-BED4169FC372}"/>
              </a:ext>
            </a:extLst>
          </p:cNvPr>
          <p:cNvSpPr>
            <a:spLocks noGrp="1"/>
          </p:cNvSpPr>
          <p:nvPr>
            <p:ph idx="1"/>
          </p:nvPr>
        </p:nvSpPr>
        <p:spPr>
          <a:xfrm>
            <a:off x="2589211" y="225911"/>
            <a:ext cx="9254957" cy="6443829"/>
          </a:xfrm>
        </p:spPr>
        <p:txBody>
          <a:bodyPr>
            <a:normAutofit lnSpcReduction="10000"/>
          </a:bodyPr>
          <a:lstStyle/>
          <a:p>
            <a:pPr marL="0" indent="0">
              <a:buNone/>
            </a:pPr>
            <a:r>
              <a:rPr lang="tr-TR" sz="2400" b="1" dirty="0" err="1"/>
              <a:t>İmhal</a:t>
            </a:r>
            <a:r>
              <a:rPr lang="tr-TR" sz="2400" b="1" dirty="0"/>
              <a:t> (borçluya süre verme):</a:t>
            </a:r>
            <a:r>
              <a:rPr lang="tr-TR" sz="2400" dirty="0"/>
              <a:t>bunu yetkili mercilerce </a:t>
            </a:r>
            <a:r>
              <a:rPr lang="tr-TR" sz="2400" dirty="0" err="1"/>
              <a:t>re’sen</a:t>
            </a:r>
            <a:r>
              <a:rPr lang="tr-TR" sz="2400" dirty="0"/>
              <a:t> düzenlenmiş/ onaylanmış/ alacaklı tarafından ikrar edilmiş belge ile ispat edecek. Borçlu ispat ederse icra mahkemesi icranın geri bırakılmasına karar verir. Bu durumda mahkeme icranın ne kadar süre geri bırakıldığını da belirtmeli.</a:t>
            </a:r>
          </a:p>
          <a:p>
            <a:pPr marL="0" indent="0">
              <a:buNone/>
            </a:pPr>
            <a:endParaRPr lang="tr-TR" sz="2400" dirty="0"/>
          </a:p>
          <a:p>
            <a:pPr marL="0" indent="0">
              <a:buNone/>
            </a:pPr>
            <a:r>
              <a:rPr lang="tr-TR" sz="2400" b="1" dirty="0"/>
              <a:t>Zamanaşımı: </a:t>
            </a:r>
            <a:r>
              <a:rPr lang="tr-TR" sz="2400" dirty="0"/>
              <a:t>ispat için belge gösterilmesi gerekmez. </a:t>
            </a:r>
          </a:p>
          <a:p>
            <a:pPr marL="0" indent="0">
              <a:buNone/>
            </a:pPr>
            <a:r>
              <a:rPr lang="tr-TR" sz="2400" dirty="0"/>
              <a:t>			ilam/ilam niteliğindeki belgedeki borcun zamanaşımına uğradığı, alacaklının takibe koyduğu belge ile tespit edilir.</a:t>
            </a:r>
          </a:p>
          <a:p>
            <a:pPr marL="0" indent="0">
              <a:buNone/>
            </a:pPr>
            <a:r>
              <a:rPr lang="tr-TR" sz="2400" dirty="0"/>
              <a:t>			borçlu zamanaşımını ispat ederse zamanaşımının kesildiği/durduğunu alacaklı ispat edecek. Bunu ancak resmi belgelerle yapabilir.</a:t>
            </a:r>
          </a:p>
          <a:p>
            <a:pPr marL="0" indent="0">
              <a:buNone/>
            </a:pPr>
            <a:r>
              <a:rPr lang="tr-TR" sz="2400" dirty="0"/>
              <a:t>			icranın geri bırakılması kararının kendine tebliğinden 7 gün içinde genel mahkemelerde dava açabilir aksi halde karar kesin hüküm teşkil eder.</a:t>
            </a:r>
          </a:p>
          <a:p>
            <a:endParaRPr lang="tr-TR" sz="2400" dirty="0"/>
          </a:p>
        </p:txBody>
      </p:sp>
    </p:spTree>
    <p:extLst>
      <p:ext uri="{BB962C8B-B14F-4D97-AF65-F5344CB8AC3E}">
        <p14:creationId xmlns:p14="http://schemas.microsoft.com/office/powerpoint/2010/main" val="1288487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4EC42AF-4725-953C-5A85-A81AC015B278}"/>
              </a:ext>
            </a:extLst>
          </p:cNvPr>
          <p:cNvSpPr>
            <a:spLocks noGrp="1"/>
          </p:cNvSpPr>
          <p:nvPr>
            <p:ph type="title"/>
          </p:nvPr>
        </p:nvSpPr>
        <p:spPr>
          <a:xfrm>
            <a:off x="2589212" y="247592"/>
            <a:ext cx="8911687" cy="720596"/>
          </a:xfrm>
        </p:spPr>
        <p:txBody>
          <a:bodyPr>
            <a:normAutofit fontScale="90000"/>
          </a:bodyPr>
          <a:lstStyle/>
          <a:p>
            <a:r>
              <a:rPr lang="tr-TR" dirty="0"/>
              <a:t>İcra emrinin tebliğinden sonraki sebeplere dayanarak geri bırakma</a:t>
            </a:r>
          </a:p>
        </p:txBody>
      </p:sp>
      <p:sp>
        <p:nvSpPr>
          <p:cNvPr id="3" name="İçerik Yer Tutucusu 2">
            <a:extLst>
              <a:ext uri="{FF2B5EF4-FFF2-40B4-BE49-F238E27FC236}">
                <a16:creationId xmlns:a16="http://schemas.microsoft.com/office/drawing/2014/main" id="{15CC3261-544F-1C81-9C1A-C44F6255D848}"/>
              </a:ext>
            </a:extLst>
          </p:cNvPr>
          <p:cNvSpPr>
            <a:spLocks noGrp="1"/>
          </p:cNvSpPr>
          <p:nvPr>
            <p:ph idx="1"/>
          </p:nvPr>
        </p:nvSpPr>
        <p:spPr>
          <a:xfrm>
            <a:off x="2589212" y="1678193"/>
            <a:ext cx="9373292" cy="4787153"/>
          </a:xfrm>
        </p:spPr>
        <p:txBody>
          <a:bodyPr>
            <a:normAutofit lnSpcReduction="10000"/>
          </a:bodyPr>
          <a:lstStyle/>
          <a:p>
            <a:r>
              <a:rPr lang="tr-TR" sz="2400" dirty="0"/>
              <a:t>İcra takibi başladıktan sonra ilam konusu borç itfa edilmiş/zamanaşımına uğramış/alacaklı borçluya süre vermiş olabilir.</a:t>
            </a:r>
          </a:p>
          <a:p>
            <a:r>
              <a:rPr lang="tr-TR" sz="2400" dirty="0"/>
              <a:t>Bu durumda alacaklı ilamlı icra takibine başlarsa, borçlu SÜREYE BAĞLI OLMAKSIZIN her zaman icra mahkemesinden icranın geri bırakılmasını isteyebilir.</a:t>
            </a:r>
          </a:p>
          <a:p>
            <a:r>
              <a:rPr lang="tr-TR" sz="2400" dirty="0"/>
              <a:t>Borçlu itfa ve süre vermeyi noterlikçe düzenlenmiş/onaylanmış belge/ icra tutanağı ile ispat eder.</a:t>
            </a:r>
          </a:p>
          <a:p>
            <a:r>
              <a:rPr lang="tr-TR" sz="2400" dirty="0"/>
              <a:t>Zamanaşımını ise takip dosyasına dayanarak ispat edebilir.</a:t>
            </a:r>
          </a:p>
          <a:p>
            <a:endParaRPr lang="tr-TR" sz="2400" dirty="0"/>
          </a:p>
          <a:p>
            <a:r>
              <a:rPr lang="tr-TR" sz="2400" dirty="0"/>
              <a:t>İcra mahkemesi ya borçlunun talebini kabul ederek icranın geri bırakılmasına karar verebilir ya da reddine karar verir.</a:t>
            </a:r>
          </a:p>
        </p:txBody>
      </p:sp>
    </p:spTree>
    <p:extLst>
      <p:ext uri="{BB962C8B-B14F-4D97-AF65-F5344CB8AC3E}">
        <p14:creationId xmlns:p14="http://schemas.microsoft.com/office/powerpoint/2010/main" val="13507059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128B71A-74A0-CC0D-75B5-A305AE9BCAC1}"/>
              </a:ext>
            </a:extLst>
          </p:cNvPr>
          <p:cNvSpPr>
            <a:spLocks noGrp="1"/>
          </p:cNvSpPr>
          <p:nvPr>
            <p:ph type="title"/>
          </p:nvPr>
        </p:nvSpPr>
        <p:spPr>
          <a:xfrm>
            <a:off x="2589212" y="247697"/>
            <a:ext cx="8911687" cy="699081"/>
          </a:xfrm>
        </p:spPr>
        <p:txBody>
          <a:bodyPr/>
          <a:lstStyle/>
          <a:p>
            <a:r>
              <a:rPr lang="tr-TR" dirty="0"/>
              <a:t>İlamın gereğinin icrası</a:t>
            </a:r>
          </a:p>
        </p:txBody>
      </p:sp>
      <p:sp>
        <p:nvSpPr>
          <p:cNvPr id="3" name="İçerik Yer Tutucusu 2">
            <a:extLst>
              <a:ext uri="{FF2B5EF4-FFF2-40B4-BE49-F238E27FC236}">
                <a16:creationId xmlns:a16="http://schemas.microsoft.com/office/drawing/2014/main" id="{1D506BC1-1E3F-A8D6-DD6E-A23592A7C954}"/>
              </a:ext>
            </a:extLst>
          </p:cNvPr>
          <p:cNvSpPr>
            <a:spLocks noGrp="1"/>
          </p:cNvSpPr>
          <p:nvPr>
            <p:ph idx="1"/>
          </p:nvPr>
        </p:nvSpPr>
        <p:spPr>
          <a:xfrm>
            <a:off x="2589211" y="1215614"/>
            <a:ext cx="9602789" cy="5314278"/>
          </a:xfrm>
        </p:spPr>
        <p:txBody>
          <a:bodyPr>
            <a:normAutofit fontScale="92500" lnSpcReduction="20000"/>
          </a:bodyPr>
          <a:lstStyle/>
          <a:p>
            <a:pPr marL="0" indent="0">
              <a:buNone/>
            </a:pPr>
            <a:r>
              <a:rPr lang="tr-TR" sz="2800" b="1" dirty="0"/>
              <a:t>Para alacakları hakkındaki ilamların icrası:</a:t>
            </a:r>
          </a:p>
          <a:p>
            <a:pPr marL="0" indent="0">
              <a:buNone/>
            </a:pPr>
            <a:endParaRPr lang="tr-TR" sz="2800" b="1" dirty="0"/>
          </a:p>
          <a:p>
            <a:pPr marL="0" indent="0">
              <a:buNone/>
            </a:pPr>
            <a:r>
              <a:rPr lang="tr-TR" sz="2400" dirty="0"/>
              <a:t>	borçlu icra emrinin tebliğinden itibaren 7gün içinde borcunu icra dairesine ait banka hesabına yatırırsa icra dairesi bu parayı alacaklıya öder ve takip sona erer.</a:t>
            </a:r>
          </a:p>
          <a:p>
            <a:pPr marL="0" indent="0">
              <a:buNone/>
            </a:pPr>
            <a:endParaRPr lang="tr-TR" sz="2400" dirty="0"/>
          </a:p>
          <a:p>
            <a:pPr marL="0" indent="0">
              <a:buNone/>
            </a:pPr>
            <a:r>
              <a:rPr lang="tr-TR" sz="2400" dirty="0"/>
              <a:t>	borçlu 7 gün içinde ödemez/icranın geri bırakılması kararı getirmezse alacaklının talebi ile icraya devam edilir.</a:t>
            </a:r>
          </a:p>
          <a:p>
            <a:pPr marL="0" indent="0">
              <a:buNone/>
            </a:pPr>
            <a:endParaRPr lang="tr-TR" sz="2400" dirty="0"/>
          </a:p>
          <a:p>
            <a:pPr marL="0" indent="0">
              <a:buNone/>
            </a:pPr>
            <a:r>
              <a:rPr lang="tr-TR" sz="2400" dirty="0"/>
              <a:t>	borçluya karşı haciz istenirse ilamsız icradaki gibi bundan sonrası.</a:t>
            </a:r>
          </a:p>
          <a:p>
            <a:pPr marL="0" indent="0">
              <a:buNone/>
            </a:pPr>
            <a:endParaRPr lang="tr-TR" sz="2400" dirty="0"/>
          </a:p>
          <a:p>
            <a:pPr marL="0" indent="0">
              <a:buNone/>
            </a:pPr>
            <a:r>
              <a:rPr lang="tr-TR" sz="2400" dirty="0"/>
              <a:t>Ayrıca ilamlı icra emrinin yerine getirilmemesi doğrudan iflas sebebi eğer borçlu iflasa tabi kişilerdense. Bu durumda alacaklı isterse doğrudan iflas talebi ile asliye ticaret mahkemesine de başvurabilir.</a:t>
            </a:r>
          </a:p>
        </p:txBody>
      </p:sp>
    </p:spTree>
    <p:extLst>
      <p:ext uri="{BB962C8B-B14F-4D97-AF65-F5344CB8AC3E}">
        <p14:creationId xmlns:p14="http://schemas.microsoft.com/office/powerpoint/2010/main" val="18600239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944C283-981E-F9DC-9D81-68ABEAD5B827}"/>
              </a:ext>
            </a:extLst>
          </p:cNvPr>
          <p:cNvSpPr>
            <a:spLocks noGrp="1"/>
          </p:cNvSpPr>
          <p:nvPr>
            <p:ph type="title"/>
          </p:nvPr>
        </p:nvSpPr>
        <p:spPr/>
        <p:txBody>
          <a:bodyPr/>
          <a:lstStyle/>
          <a:p>
            <a:r>
              <a:rPr lang="tr-TR" dirty="0"/>
              <a:t>İLAMLI İCRA</a:t>
            </a:r>
          </a:p>
        </p:txBody>
      </p:sp>
      <p:sp>
        <p:nvSpPr>
          <p:cNvPr id="3" name="İçerik Yer Tutucusu 2">
            <a:extLst>
              <a:ext uri="{FF2B5EF4-FFF2-40B4-BE49-F238E27FC236}">
                <a16:creationId xmlns:a16="http://schemas.microsoft.com/office/drawing/2014/main" id="{CE6E8734-5149-E982-BD50-928D403D70AD}"/>
              </a:ext>
            </a:extLst>
          </p:cNvPr>
          <p:cNvSpPr>
            <a:spLocks noGrp="1"/>
          </p:cNvSpPr>
          <p:nvPr>
            <p:ph idx="1"/>
          </p:nvPr>
        </p:nvSpPr>
        <p:spPr>
          <a:xfrm>
            <a:off x="2589211" y="1386348"/>
            <a:ext cx="9341019" cy="5171768"/>
          </a:xfrm>
        </p:spPr>
        <p:txBody>
          <a:bodyPr>
            <a:normAutofit lnSpcReduction="10000"/>
          </a:bodyPr>
          <a:lstStyle/>
          <a:p>
            <a:endParaRPr lang="tr-TR" sz="2400" dirty="0"/>
          </a:p>
          <a:p>
            <a:r>
              <a:rPr lang="tr-TR" sz="2400" dirty="0"/>
              <a:t>Para ve teminat alacakları dışında bir alacak için (</a:t>
            </a:r>
            <a:r>
              <a:rPr lang="tr-TR" sz="2400" dirty="0" err="1"/>
              <a:t>örn</a:t>
            </a:r>
            <a:r>
              <a:rPr lang="tr-TR" sz="2400" dirty="0"/>
              <a:t>. taşınır/taşınmaz teslimi, bir işin yapılması) takip yapılmadan önce mutlaka mahkemede dava açılıp ilam alınması gerekir.</a:t>
            </a:r>
          </a:p>
          <a:p>
            <a:r>
              <a:rPr lang="tr-TR" sz="2400" dirty="0"/>
              <a:t>Bunun dışında para veya teminat alacakları için de alacaklı önce mahkemeden ilam alıp sonra takip yapabilir.</a:t>
            </a:r>
          </a:p>
          <a:p>
            <a:endParaRPr lang="tr-TR" sz="2400" dirty="0"/>
          </a:p>
          <a:p>
            <a:r>
              <a:rPr lang="tr-TR" sz="2400" b="1" dirty="0"/>
              <a:t>İlamlı icrada</a:t>
            </a:r>
            <a:r>
              <a:rPr lang="tr-TR" sz="2400" dirty="0"/>
              <a:t>: takip isteyen alacaklı önce mahkemeye müracaat etmesi, bu konuda yargılamanın yapılması ve sonucunda lehine bir ilam elde edilmesi sonra icra dairesine başvurarak ilamın icrasını talep etmesi gerekir. (ÖNCE YARGILAMA SONRA TAKİP)</a:t>
            </a:r>
          </a:p>
        </p:txBody>
      </p:sp>
    </p:spTree>
    <p:extLst>
      <p:ext uri="{BB962C8B-B14F-4D97-AF65-F5344CB8AC3E}">
        <p14:creationId xmlns:p14="http://schemas.microsoft.com/office/powerpoint/2010/main" val="35616582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2FDACBA-A287-983F-C21A-9EA07D183381}"/>
              </a:ext>
            </a:extLst>
          </p:cNvPr>
          <p:cNvSpPr>
            <a:spLocks noGrp="1"/>
          </p:cNvSpPr>
          <p:nvPr>
            <p:ph idx="1"/>
          </p:nvPr>
        </p:nvSpPr>
        <p:spPr>
          <a:xfrm>
            <a:off x="2589212" y="688489"/>
            <a:ext cx="8915400" cy="5841403"/>
          </a:xfrm>
        </p:spPr>
        <p:txBody>
          <a:bodyPr>
            <a:normAutofit/>
          </a:bodyPr>
          <a:lstStyle/>
          <a:p>
            <a:pPr marL="0" indent="0">
              <a:buNone/>
            </a:pPr>
            <a:r>
              <a:rPr lang="tr-TR" sz="2800" b="1" dirty="0"/>
              <a:t>Para alacağı dışındaki ilamların icrası:</a:t>
            </a:r>
          </a:p>
          <a:p>
            <a:pPr marL="0" indent="0">
              <a:buNone/>
            </a:pPr>
            <a:endParaRPr lang="tr-TR" sz="2400" dirty="0"/>
          </a:p>
          <a:p>
            <a:pPr marL="0" indent="0">
              <a:buNone/>
            </a:pPr>
            <a:r>
              <a:rPr lang="tr-TR" sz="2400" dirty="0"/>
              <a:t>Borçlu icra emrini aldıktan sonra icra emrinin gereğini yerine getirebilir/icranın geri bırakılması yoluna gidebilir.</a:t>
            </a:r>
          </a:p>
          <a:p>
            <a:pPr marL="0" indent="0">
              <a:buNone/>
            </a:pPr>
            <a:endParaRPr lang="tr-TR" sz="2400" dirty="0"/>
          </a:p>
          <a:p>
            <a:pPr marL="0" indent="0">
              <a:buNone/>
            </a:pPr>
            <a:r>
              <a:rPr lang="tr-TR" sz="2400" dirty="0"/>
              <a:t>Borçlu süresi içinde icra emrinin gereğini yerine getirirse takip son bulur.</a:t>
            </a:r>
          </a:p>
          <a:p>
            <a:pPr marL="0" indent="0">
              <a:buNone/>
            </a:pPr>
            <a:endParaRPr lang="tr-TR" sz="2400" dirty="0"/>
          </a:p>
          <a:p>
            <a:pPr marL="0" indent="0">
              <a:buNone/>
            </a:pPr>
            <a:r>
              <a:rPr lang="tr-TR" sz="2400" dirty="0"/>
              <a:t>Getirmezse; zorla gereği yerine getirtilir.</a:t>
            </a:r>
          </a:p>
          <a:p>
            <a:pPr marL="0" indent="0">
              <a:buNone/>
            </a:pPr>
            <a:endParaRPr lang="tr-TR" sz="2400" dirty="0"/>
          </a:p>
          <a:p>
            <a:pPr marL="0" indent="0">
              <a:buNone/>
            </a:pPr>
            <a:r>
              <a:rPr lang="tr-TR" sz="2400" dirty="0"/>
              <a:t>Aynen yerine getirilemeyecek ama paraya dönüşmesi mümkün bir şeyse alacak para olarak tahsil edilir.</a:t>
            </a:r>
          </a:p>
        </p:txBody>
      </p:sp>
    </p:spTree>
    <p:extLst>
      <p:ext uri="{BB962C8B-B14F-4D97-AF65-F5344CB8AC3E}">
        <p14:creationId xmlns:p14="http://schemas.microsoft.com/office/powerpoint/2010/main" val="24279812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C888066-2566-937A-7203-9D1977AB044E}"/>
              </a:ext>
            </a:extLst>
          </p:cNvPr>
          <p:cNvSpPr>
            <a:spLocks noGrp="1"/>
          </p:cNvSpPr>
          <p:nvPr>
            <p:ph idx="1"/>
          </p:nvPr>
        </p:nvSpPr>
        <p:spPr>
          <a:xfrm>
            <a:off x="2589211" y="527125"/>
            <a:ext cx="9330261" cy="5787614"/>
          </a:xfrm>
        </p:spPr>
        <p:txBody>
          <a:bodyPr>
            <a:normAutofit fontScale="92500" lnSpcReduction="20000"/>
          </a:bodyPr>
          <a:lstStyle/>
          <a:p>
            <a:r>
              <a:rPr lang="tr-TR" sz="2800" b="1" dirty="0"/>
              <a:t>Para alacağı dışındaki şeylerde;</a:t>
            </a:r>
          </a:p>
          <a:p>
            <a:pPr marL="0" indent="0">
              <a:buNone/>
            </a:pPr>
            <a:r>
              <a:rPr lang="tr-TR" sz="2800" b="1" dirty="0"/>
              <a:t>TAŞINIR MALSA; </a:t>
            </a:r>
            <a:r>
              <a:rPr lang="tr-TR" sz="2400" dirty="0"/>
              <a:t>borçlunun elinde bulunuyorsa zorla alınıp alacaklıya verilir. Elinde bulunmuyorsa değeri tahsil edilerek alacaklıya verilir. (Değeri ilamda belirtilen değer. İlamda belirli değilse/tereddüt ortaya çıkarsa icra müdürü tarafından haciz zamanındaki değeri esas alınır)</a:t>
            </a:r>
          </a:p>
          <a:p>
            <a:pPr marL="0" indent="0">
              <a:buNone/>
            </a:pPr>
            <a:endParaRPr lang="tr-TR" sz="2400" dirty="0"/>
          </a:p>
          <a:p>
            <a:pPr marL="0" indent="0">
              <a:buNone/>
            </a:pPr>
            <a:r>
              <a:rPr lang="tr-TR" sz="2800" b="1" dirty="0"/>
              <a:t>TAŞINMAZ MALSA:  </a:t>
            </a:r>
            <a:r>
              <a:rPr lang="tr-TR" sz="2400" dirty="0"/>
              <a:t>Alacaklı lehine hüküm verildiğinde mahkeme davacı alacaklının talebine gerek olmaksızın hükmün özetini ilgili sicile bildirir.</a:t>
            </a:r>
          </a:p>
          <a:p>
            <a:pPr marL="0" indent="0">
              <a:buNone/>
            </a:pPr>
            <a:r>
              <a:rPr lang="tr-TR" sz="2400" dirty="0"/>
              <a:t>		ilam hükmüne aykırı işgal eden zorla çıkarılır ve alacaklıya teslim edilir.</a:t>
            </a:r>
          </a:p>
          <a:p>
            <a:pPr marL="0" indent="0">
              <a:buNone/>
            </a:pPr>
            <a:r>
              <a:rPr lang="tr-TR" sz="2400" dirty="0"/>
              <a:t>		borçlu haklı sebep olmaksızın tekrar girerse yeni hükme gerek olmadan tekrar zorla çıkarılır.</a:t>
            </a:r>
          </a:p>
          <a:p>
            <a:pPr marL="0" indent="0">
              <a:buNone/>
            </a:pPr>
            <a:r>
              <a:rPr lang="tr-TR" sz="2400" dirty="0"/>
              <a:t>		taşınmazda bulunan eşyalar borçlu/vekili/aile halkı/yardımcılarından birine teslim edilir. Bunlar yoksa borçludan daha sonra masrafı alınmak üzere muhafaza edilir</a:t>
            </a:r>
          </a:p>
        </p:txBody>
      </p:sp>
    </p:spTree>
    <p:extLst>
      <p:ext uri="{BB962C8B-B14F-4D97-AF65-F5344CB8AC3E}">
        <p14:creationId xmlns:p14="http://schemas.microsoft.com/office/powerpoint/2010/main" val="22767093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55A4CC4-04B4-D82E-B267-E9613AA40C37}"/>
              </a:ext>
            </a:extLst>
          </p:cNvPr>
          <p:cNvSpPr>
            <a:spLocks noGrp="1"/>
          </p:cNvSpPr>
          <p:nvPr>
            <p:ph idx="1"/>
          </p:nvPr>
        </p:nvSpPr>
        <p:spPr>
          <a:xfrm>
            <a:off x="2589212" y="796066"/>
            <a:ext cx="8915400" cy="5115156"/>
          </a:xfrm>
        </p:spPr>
        <p:txBody>
          <a:bodyPr>
            <a:normAutofit/>
          </a:bodyPr>
          <a:lstStyle/>
          <a:p>
            <a:r>
              <a:rPr lang="tr-TR" sz="2400" dirty="0"/>
              <a:t>Kanunda belirtilen süre içinde teslim alınmazsa satılır, masraf alındıktan sonra artan borçluya verilir, borçlu bulunmazsa adına hesaba yatırılır</a:t>
            </a:r>
          </a:p>
          <a:p>
            <a:endParaRPr lang="tr-TR" sz="2400" dirty="0"/>
          </a:p>
          <a:p>
            <a:r>
              <a:rPr lang="tr-TR" sz="2400" dirty="0"/>
              <a:t>Taşınmaz 3.kişi tarafından davadan sonra ve hükümden önce tapuya tescil edilmiş bir sözleşmeye dayanarak işgal etmekteyse alacaklı borçlunun o kişiye karşı sahip olduğu haklara sahip olur; alacaklı bunu tercih etmezse borçluya tazminat davası açabilir.</a:t>
            </a:r>
          </a:p>
          <a:p>
            <a:pPr marL="0" indent="0">
              <a:buNone/>
            </a:pPr>
            <a:r>
              <a:rPr lang="tr-TR" sz="2400" dirty="0"/>
              <a:t>		3.kişi </a:t>
            </a:r>
            <a:r>
              <a:rPr lang="tr-TR" sz="2400" dirty="0" err="1"/>
              <a:t>kötüniyetliyse</a:t>
            </a:r>
            <a:r>
              <a:rPr lang="tr-TR" sz="2400" dirty="0"/>
              <a:t> genel hükümlere göre alacaklı talep hakkını kullanabilir</a:t>
            </a:r>
          </a:p>
        </p:txBody>
      </p:sp>
    </p:spTree>
    <p:extLst>
      <p:ext uri="{BB962C8B-B14F-4D97-AF65-F5344CB8AC3E}">
        <p14:creationId xmlns:p14="http://schemas.microsoft.com/office/powerpoint/2010/main" val="1813911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8479D38-72DE-5880-2D9A-D390A9ADD096}"/>
              </a:ext>
            </a:extLst>
          </p:cNvPr>
          <p:cNvSpPr>
            <a:spLocks noGrp="1"/>
          </p:cNvSpPr>
          <p:nvPr>
            <p:ph idx="1"/>
          </p:nvPr>
        </p:nvSpPr>
        <p:spPr>
          <a:xfrm>
            <a:off x="2589212" y="365760"/>
            <a:ext cx="8915400" cy="6099586"/>
          </a:xfrm>
        </p:spPr>
        <p:txBody>
          <a:bodyPr>
            <a:normAutofit/>
          </a:bodyPr>
          <a:lstStyle/>
          <a:p>
            <a:pPr marL="0" indent="0">
              <a:buNone/>
            </a:pPr>
            <a:r>
              <a:rPr lang="tr-TR" sz="2600" b="1" dirty="0"/>
              <a:t>Bir şeyin yapılmasına ilişkin ilamlarda: </a:t>
            </a:r>
            <a:r>
              <a:rPr lang="tr-TR" sz="2400" dirty="0"/>
              <a:t>borçlu belirtilen süre içinde işe başlamaz/bitirmezse,</a:t>
            </a:r>
          </a:p>
          <a:p>
            <a:pPr marL="0" indent="0">
              <a:buNone/>
            </a:pPr>
            <a:r>
              <a:rPr lang="tr-TR" sz="2400" dirty="0"/>
              <a:t>		</a:t>
            </a:r>
            <a:r>
              <a:rPr lang="tr-TR" sz="2400" u="sng" dirty="0"/>
              <a:t>iş başkası tarafından da yapılabilecek </a:t>
            </a:r>
            <a:r>
              <a:rPr lang="tr-TR" sz="2400" dirty="0"/>
              <a:t>bir şeyse ve alacaklı da isterse icra müdürü bu işin masrafını bilirkişiye takdir ettirir. </a:t>
            </a:r>
          </a:p>
          <a:p>
            <a:pPr marL="0" indent="0">
              <a:buNone/>
            </a:pPr>
            <a:r>
              <a:rPr lang="tr-TR" sz="2400" dirty="0"/>
              <a:t>			bunu alacaklı öderse borçludan tahsil edilmek üzere alacaklıdan alınır ve iş yaptırılır</a:t>
            </a:r>
          </a:p>
          <a:p>
            <a:pPr marL="0" indent="0">
              <a:buNone/>
            </a:pPr>
            <a:r>
              <a:rPr lang="tr-TR" sz="2400" dirty="0"/>
              <a:t>			alacaklı ödemek istemezse borçlunun malları haczettirilip satılıp paraya çevrilip iş yaptırtılır</a:t>
            </a:r>
          </a:p>
          <a:p>
            <a:pPr marL="0" indent="0">
              <a:buNone/>
            </a:pPr>
            <a:r>
              <a:rPr lang="tr-TR" sz="2400" dirty="0"/>
              <a:t>	</a:t>
            </a:r>
            <a:r>
              <a:rPr lang="tr-TR" sz="2400" u="sng" dirty="0"/>
              <a:t>	iş başkası tarafından yapılamıyorsa </a:t>
            </a:r>
            <a:r>
              <a:rPr lang="tr-TR" sz="2400" dirty="0"/>
              <a:t>alacaklı şikayet yoluyla borçlunun cezalandırılmasını talep edebileceği gibi genel hükümlere göre de zararın tazmini için dava hakkını kullanabilir</a:t>
            </a:r>
          </a:p>
        </p:txBody>
      </p:sp>
    </p:spTree>
    <p:extLst>
      <p:ext uri="{BB962C8B-B14F-4D97-AF65-F5344CB8AC3E}">
        <p14:creationId xmlns:p14="http://schemas.microsoft.com/office/powerpoint/2010/main" val="346839875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59284E1F-80FB-53A4-3D25-F4D5912D48B2}"/>
              </a:ext>
            </a:extLst>
          </p:cNvPr>
          <p:cNvSpPr>
            <a:spLocks noGrp="1"/>
          </p:cNvSpPr>
          <p:nvPr>
            <p:ph idx="1"/>
          </p:nvPr>
        </p:nvSpPr>
        <p:spPr>
          <a:xfrm>
            <a:off x="2621485" y="1129553"/>
            <a:ext cx="8915400" cy="4813942"/>
          </a:xfrm>
        </p:spPr>
        <p:txBody>
          <a:bodyPr>
            <a:normAutofit/>
          </a:bodyPr>
          <a:lstStyle/>
          <a:p>
            <a:r>
              <a:rPr lang="tr-TR" sz="2800" b="1" dirty="0"/>
              <a:t>Bir işin yapılmamasına ilişkin ilam: </a:t>
            </a:r>
            <a:r>
              <a:rPr lang="tr-TR" sz="2400" dirty="0"/>
              <a:t>icra emrine rağmen borçlu tarafından muhalefet edilirse borçlunun cezalandırılması talep edilebilir.</a:t>
            </a:r>
          </a:p>
        </p:txBody>
      </p:sp>
    </p:spTree>
    <p:extLst>
      <p:ext uri="{BB962C8B-B14F-4D97-AF65-F5344CB8AC3E}">
        <p14:creationId xmlns:p14="http://schemas.microsoft.com/office/powerpoint/2010/main" val="2134102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4291026-E4DF-BA56-C704-6781B15F20FB}"/>
              </a:ext>
            </a:extLst>
          </p:cNvPr>
          <p:cNvSpPr>
            <a:spLocks noGrp="1"/>
          </p:cNvSpPr>
          <p:nvPr>
            <p:ph idx="1"/>
          </p:nvPr>
        </p:nvSpPr>
        <p:spPr>
          <a:xfrm>
            <a:off x="2589212" y="580913"/>
            <a:ext cx="8915400" cy="5330309"/>
          </a:xfrm>
        </p:spPr>
        <p:txBody>
          <a:bodyPr>
            <a:normAutofit/>
          </a:bodyPr>
          <a:lstStyle/>
          <a:p>
            <a:r>
              <a:rPr lang="tr-TR" sz="2400" dirty="0"/>
              <a:t>Takibin temel aşamaları: </a:t>
            </a:r>
          </a:p>
          <a:p>
            <a:pPr marL="0" indent="0">
              <a:buNone/>
            </a:pPr>
            <a:r>
              <a:rPr lang="tr-TR" sz="2400" dirty="0"/>
              <a:t>		takip talebi, </a:t>
            </a:r>
          </a:p>
          <a:p>
            <a:pPr marL="0" indent="0">
              <a:buNone/>
            </a:pPr>
            <a:r>
              <a:rPr lang="tr-TR" sz="2400" dirty="0"/>
              <a:t>		icra emrinin gönderilmesi, </a:t>
            </a:r>
          </a:p>
          <a:p>
            <a:pPr marL="0" indent="0">
              <a:buNone/>
            </a:pPr>
            <a:r>
              <a:rPr lang="tr-TR" sz="2400" dirty="0"/>
              <a:t>		eğer şartları varsa icranın geri bırakılması ve</a:t>
            </a:r>
          </a:p>
          <a:p>
            <a:pPr marL="0" indent="0">
              <a:buNone/>
            </a:pPr>
            <a:r>
              <a:rPr lang="tr-TR" sz="2400" dirty="0"/>
              <a:t>		ilamın icrası (para dışındakiler için ilamın gereğini zorla yerine getirme, para alacakları için paranın ödenmesi)</a:t>
            </a:r>
          </a:p>
          <a:p>
            <a:endParaRPr lang="tr-TR" sz="2400" dirty="0"/>
          </a:p>
          <a:p>
            <a:r>
              <a:rPr lang="tr-TR" sz="2400" dirty="0"/>
              <a:t>Açıkça düzenlenmeyen hususlarda ilamsız icraya ilişkin hükümler niteliğine aykırı düşmedikçe ilamlı icra için de uygulanır. </a:t>
            </a:r>
          </a:p>
        </p:txBody>
      </p:sp>
    </p:spTree>
    <p:extLst>
      <p:ext uri="{BB962C8B-B14F-4D97-AF65-F5344CB8AC3E}">
        <p14:creationId xmlns:p14="http://schemas.microsoft.com/office/powerpoint/2010/main" val="22033375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D4AE9F8-9ECB-6CF6-954E-11ADA25E18AE}"/>
              </a:ext>
            </a:extLst>
          </p:cNvPr>
          <p:cNvSpPr>
            <a:spLocks noGrp="1"/>
          </p:cNvSpPr>
          <p:nvPr>
            <p:ph type="title"/>
          </p:nvPr>
        </p:nvSpPr>
        <p:spPr>
          <a:xfrm>
            <a:off x="2592925" y="250485"/>
            <a:ext cx="8911687" cy="624587"/>
          </a:xfrm>
        </p:spPr>
        <p:txBody>
          <a:bodyPr>
            <a:normAutofit fontScale="90000"/>
          </a:bodyPr>
          <a:lstStyle/>
          <a:p>
            <a:r>
              <a:rPr lang="tr-TR" dirty="0"/>
              <a:t>İlam ve ilam niteliğindeki belgeler</a:t>
            </a:r>
          </a:p>
        </p:txBody>
      </p:sp>
      <p:sp>
        <p:nvSpPr>
          <p:cNvPr id="3" name="İçerik Yer Tutucusu 2">
            <a:extLst>
              <a:ext uri="{FF2B5EF4-FFF2-40B4-BE49-F238E27FC236}">
                <a16:creationId xmlns:a16="http://schemas.microsoft.com/office/drawing/2014/main" id="{CB8DD84C-78E9-075D-C8F1-3E1FF84BFC7B}"/>
              </a:ext>
            </a:extLst>
          </p:cNvPr>
          <p:cNvSpPr>
            <a:spLocks noGrp="1"/>
          </p:cNvSpPr>
          <p:nvPr>
            <p:ph idx="1"/>
          </p:nvPr>
        </p:nvSpPr>
        <p:spPr>
          <a:xfrm>
            <a:off x="2140773" y="1415845"/>
            <a:ext cx="9800216" cy="5191670"/>
          </a:xfrm>
        </p:spPr>
        <p:txBody>
          <a:bodyPr>
            <a:normAutofit fontScale="92500" lnSpcReduction="10000"/>
          </a:bodyPr>
          <a:lstStyle/>
          <a:p>
            <a:r>
              <a:rPr lang="tr-TR" sz="2400" dirty="0"/>
              <a:t>Alacaklının elinde mahkeme ilamı bulunmalı.</a:t>
            </a:r>
          </a:p>
          <a:p>
            <a:r>
              <a:rPr lang="tr-TR" sz="2400" dirty="0"/>
              <a:t>Eda hükmü(verme/yapma/yapmama) içeren ilam olacak. Tespit ve </a:t>
            </a:r>
            <a:r>
              <a:rPr lang="tr-TR" sz="2400" dirty="0" err="1"/>
              <a:t>inşai</a:t>
            </a:r>
            <a:r>
              <a:rPr lang="tr-TR" sz="2400" dirty="0"/>
              <a:t> hükümler (yenilik doğuran kararlar) ilamlı icra konusu yapılamaz. (diğer olmayanlar s.201de)</a:t>
            </a:r>
          </a:p>
          <a:p>
            <a:endParaRPr lang="tr-TR" sz="2400" dirty="0"/>
          </a:p>
          <a:p>
            <a:r>
              <a:rPr lang="tr-TR" sz="2400" dirty="0"/>
              <a:t>İspat kuvveti bakımından ilama yakın bazı belgelere de dayanılarak ilamlı icraya başvurulabilir. Bu belgeler İLAM NİTELİĞİNDE BELGELER.</a:t>
            </a:r>
          </a:p>
          <a:p>
            <a:pPr marL="0" indent="0">
              <a:buNone/>
            </a:pPr>
            <a:r>
              <a:rPr lang="tr-TR" sz="2400" dirty="0"/>
              <a:t>		-Mahkeme huzurunda yapılan </a:t>
            </a:r>
            <a:r>
              <a:rPr lang="tr-TR" sz="2400" dirty="0" err="1"/>
              <a:t>sulhler</a:t>
            </a:r>
            <a:r>
              <a:rPr lang="tr-TR" sz="2400" dirty="0"/>
              <a:t>, kabuller, icrai nitelikte feragatler</a:t>
            </a:r>
          </a:p>
          <a:p>
            <a:pPr marL="0" indent="0">
              <a:buNone/>
            </a:pPr>
            <a:r>
              <a:rPr lang="tr-TR" sz="2400" dirty="0"/>
              <a:t>		-kayıtsız şartsız para borcu ikrarını içeren düzenleme şeklindeki noter senetleri</a:t>
            </a:r>
          </a:p>
          <a:p>
            <a:pPr marL="0" indent="0">
              <a:buNone/>
            </a:pPr>
            <a:r>
              <a:rPr lang="tr-TR" sz="2400" dirty="0"/>
              <a:t>		-icra dairesindeki kefaletnameler</a:t>
            </a:r>
          </a:p>
          <a:p>
            <a:pPr marL="0" indent="0">
              <a:buNone/>
            </a:pPr>
            <a:r>
              <a:rPr lang="tr-TR" sz="2400" dirty="0"/>
              <a:t>		-özel kanunlara göre ilam niteliğinde sayılan belgeler de var</a:t>
            </a:r>
          </a:p>
          <a:p>
            <a:pPr marL="0" indent="0">
              <a:buNone/>
            </a:pPr>
            <a:endParaRPr lang="tr-TR" sz="2400" dirty="0"/>
          </a:p>
        </p:txBody>
      </p:sp>
    </p:spTree>
    <p:extLst>
      <p:ext uri="{BB962C8B-B14F-4D97-AF65-F5344CB8AC3E}">
        <p14:creationId xmlns:p14="http://schemas.microsoft.com/office/powerpoint/2010/main" val="42152409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6BF9532-8DEE-8AD8-821F-5D32E985FAEB}"/>
              </a:ext>
            </a:extLst>
          </p:cNvPr>
          <p:cNvSpPr>
            <a:spLocks noGrp="1"/>
          </p:cNvSpPr>
          <p:nvPr>
            <p:ph type="title"/>
          </p:nvPr>
        </p:nvSpPr>
        <p:spPr>
          <a:xfrm>
            <a:off x="2592925" y="306333"/>
            <a:ext cx="8911687" cy="963069"/>
          </a:xfrm>
        </p:spPr>
        <p:txBody>
          <a:bodyPr>
            <a:normAutofit fontScale="90000"/>
          </a:bodyPr>
          <a:lstStyle/>
          <a:p>
            <a:r>
              <a:rPr lang="tr-TR" dirty="0"/>
              <a:t>Hükmün kesinleşmesinden önce ilamlı icraya başvurulması ve icranın durdurulması</a:t>
            </a:r>
          </a:p>
        </p:txBody>
      </p:sp>
      <p:sp>
        <p:nvSpPr>
          <p:cNvPr id="3" name="İçerik Yer Tutucusu 2">
            <a:extLst>
              <a:ext uri="{FF2B5EF4-FFF2-40B4-BE49-F238E27FC236}">
                <a16:creationId xmlns:a16="http://schemas.microsoft.com/office/drawing/2014/main" id="{7113BED1-4B1B-915F-14FD-876AC9EF9348}"/>
              </a:ext>
            </a:extLst>
          </p:cNvPr>
          <p:cNvSpPr>
            <a:spLocks noGrp="1"/>
          </p:cNvSpPr>
          <p:nvPr>
            <p:ph idx="1"/>
          </p:nvPr>
        </p:nvSpPr>
        <p:spPr>
          <a:xfrm>
            <a:off x="2452744" y="1678193"/>
            <a:ext cx="9660367" cy="5077609"/>
          </a:xfrm>
        </p:spPr>
        <p:txBody>
          <a:bodyPr>
            <a:normAutofit fontScale="92500" lnSpcReduction="20000"/>
          </a:bodyPr>
          <a:lstStyle/>
          <a:p>
            <a:r>
              <a:rPr lang="tr-TR" sz="2400" dirty="0"/>
              <a:t>Alacaklının bir ilama dayanarak ilamlı icra takibi yapabilmesi için kural olarak hükmün kesinleşmesi şart değil.</a:t>
            </a:r>
          </a:p>
          <a:p>
            <a:r>
              <a:rPr lang="tr-TR" sz="2400" dirty="0"/>
              <a:t>Ancak bazı istisnai durumlarda ilam kesinleşmedikçe icraya koyulamaz. Bu kesinleşmeden icraya koyulamayan ilamın yargılama gideri ve vekalet ücretlerinin icraya koyulması da ilamın kesinleşmeye bağlı.</a:t>
            </a:r>
          </a:p>
          <a:p>
            <a:endParaRPr lang="tr-TR" sz="2400" dirty="0"/>
          </a:p>
          <a:p>
            <a:pPr marL="0" indent="0">
              <a:buNone/>
            </a:pPr>
            <a:r>
              <a:rPr lang="tr-TR" sz="2000" dirty="0"/>
              <a:t>Taşınmaz mal ile ilgili ayni haklara ilişkin kararlar,</a:t>
            </a:r>
          </a:p>
          <a:p>
            <a:pPr marL="0" indent="0">
              <a:buNone/>
            </a:pPr>
            <a:r>
              <a:rPr lang="tr-TR" sz="2000" dirty="0"/>
              <a:t>Kişiler ve aile hukukuna ilişkin kararlar (nafaka kararları hariç)</a:t>
            </a:r>
          </a:p>
          <a:p>
            <a:pPr marL="0" indent="0">
              <a:buNone/>
            </a:pPr>
            <a:r>
              <a:rPr lang="tr-TR" sz="2000" dirty="0"/>
              <a:t>Yabancı </a:t>
            </a:r>
            <a:r>
              <a:rPr lang="tr-TR" sz="2000" dirty="0" err="1"/>
              <a:t>mah.</a:t>
            </a:r>
            <a:r>
              <a:rPr lang="tr-TR" sz="2000" dirty="0"/>
              <a:t> Kararının tenfizi kararına karşı istinaf yoluna başvurulursa istinaf başvurusu icrayı durdurur</a:t>
            </a:r>
          </a:p>
          <a:p>
            <a:pPr marL="0" indent="0">
              <a:buNone/>
            </a:pPr>
            <a:r>
              <a:rPr lang="tr-TR" sz="2000" dirty="0"/>
              <a:t>Ceza mahkemesi ilamlarının yargılama giderlerinin icrası için ilam kesinleşmeli</a:t>
            </a:r>
          </a:p>
          <a:p>
            <a:pPr marL="0" indent="0">
              <a:buNone/>
            </a:pPr>
            <a:r>
              <a:rPr lang="tr-TR" sz="2000" dirty="0"/>
              <a:t>Sayıştay ilamları</a:t>
            </a:r>
          </a:p>
          <a:p>
            <a:pPr marL="0" indent="0">
              <a:buNone/>
            </a:pPr>
            <a:r>
              <a:rPr lang="tr-TR" sz="2000" dirty="0"/>
              <a:t>Menfi tespit davasını kazanan ve lehine tazminata hükmedilen borçlu ilam kesinleşmedikçe tazminat ve yargılama giderleri için ilamlı takip yapamaz.</a:t>
            </a:r>
          </a:p>
        </p:txBody>
      </p:sp>
    </p:spTree>
    <p:extLst>
      <p:ext uri="{BB962C8B-B14F-4D97-AF65-F5344CB8AC3E}">
        <p14:creationId xmlns:p14="http://schemas.microsoft.com/office/powerpoint/2010/main" val="35102051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6924466-EB08-DEB7-E2D3-B819DCF7BF81}"/>
              </a:ext>
            </a:extLst>
          </p:cNvPr>
          <p:cNvSpPr>
            <a:spLocks noGrp="1"/>
          </p:cNvSpPr>
          <p:nvPr>
            <p:ph type="title"/>
          </p:nvPr>
        </p:nvSpPr>
        <p:spPr>
          <a:xfrm>
            <a:off x="2589212" y="333759"/>
            <a:ext cx="8911687" cy="613019"/>
          </a:xfrm>
        </p:spPr>
        <p:txBody>
          <a:bodyPr>
            <a:normAutofit fontScale="90000"/>
          </a:bodyPr>
          <a:lstStyle/>
          <a:p>
            <a:r>
              <a:rPr lang="tr-TR" dirty="0"/>
              <a:t>İcranın durdurulması</a:t>
            </a:r>
          </a:p>
        </p:txBody>
      </p:sp>
      <p:sp>
        <p:nvSpPr>
          <p:cNvPr id="3" name="İçerik Yer Tutucusu 2">
            <a:extLst>
              <a:ext uri="{FF2B5EF4-FFF2-40B4-BE49-F238E27FC236}">
                <a16:creationId xmlns:a16="http://schemas.microsoft.com/office/drawing/2014/main" id="{5C9C15FE-FE53-91EF-E6F7-7A355AAC68A2}"/>
              </a:ext>
            </a:extLst>
          </p:cNvPr>
          <p:cNvSpPr>
            <a:spLocks noGrp="1"/>
          </p:cNvSpPr>
          <p:nvPr>
            <p:ph idx="1"/>
          </p:nvPr>
        </p:nvSpPr>
        <p:spPr>
          <a:xfrm>
            <a:off x="2589212" y="1204856"/>
            <a:ext cx="9362534" cy="4706366"/>
          </a:xfrm>
        </p:spPr>
        <p:txBody>
          <a:bodyPr>
            <a:normAutofit/>
          </a:bodyPr>
          <a:lstStyle/>
          <a:p>
            <a:endParaRPr lang="tr-TR" sz="2400" dirty="0"/>
          </a:p>
          <a:p>
            <a:r>
              <a:rPr lang="tr-TR" sz="2400" dirty="0"/>
              <a:t>Kesinleşmeden icra edilemeyecek ilamlar dışında, hüküm için istinaf ya da temyize başvurulmuş olması icrayı durdurmaz.</a:t>
            </a:r>
          </a:p>
          <a:p>
            <a:endParaRPr lang="tr-TR" sz="2400" dirty="0"/>
          </a:p>
          <a:p>
            <a:r>
              <a:rPr lang="tr-TR" sz="2400" dirty="0"/>
              <a:t>Yani kanun yolu prosedürü yürürken diğer yandan ilamlı icra takibi devam eder.</a:t>
            </a:r>
          </a:p>
          <a:p>
            <a:endParaRPr lang="tr-TR" sz="2400" dirty="0"/>
          </a:p>
          <a:p>
            <a:r>
              <a:rPr lang="tr-TR" sz="2400" dirty="0"/>
              <a:t>Borçlu ilamın icrasını durdurmak istiyorsa teminat karşılığı icra mahkemesinden icranın durdurulması kararını almalı.</a:t>
            </a:r>
          </a:p>
          <a:p>
            <a:endParaRPr lang="tr-TR" sz="2400" dirty="0"/>
          </a:p>
        </p:txBody>
      </p:sp>
    </p:spTree>
    <p:extLst>
      <p:ext uri="{BB962C8B-B14F-4D97-AF65-F5344CB8AC3E}">
        <p14:creationId xmlns:p14="http://schemas.microsoft.com/office/powerpoint/2010/main" val="11605943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D728DFB-04F8-D8C1-4972-3FFC739C0044}"/>
              </a:ext>
            </a:extLst>
          </p:cNvPr>
          <p:cNvSpPr>
            <a:spLocks noGrp="1"/>
          </p:cNvSpPr>
          <p:nvPr>
            <p:ph idx="1"/>
          </p:nvPr>
        </p:nvSpPr>
        <p:spPr>
          <a:xfrm>
            <a:off x="2589212" y="527125"/>
            <a:ext cx="8915400" cy="6110343"/>
          </a:xfrm>
        </p:spPr>
        <p:txBody>
          <a:bodyPr>
            <a:normAutofit/>
          </a:bodyPr>
          <a:lstStyle/>
          <a:p>
            <a:r>
              <a:rPr lang="tr-TR" sz="2400" dirty="0"/>
              <a:t>İcranın durdurulması talebi için şu şartlar gerek:</a:t>
            </a:r>
          </a:p>
          <a:p>
            <a:endParaRPr lang="tr-TR" sz="2400" dirty="0"/>
          </a:p>
          <a:p>
            <a:pPr marL="0" indent="0">
              <a:buNone/>
            </a:pPr>
            <a:r>
              <a:rPr lang="tr-TR" sz="2400" dirty="0"/>
              <a:t>	1. borçlu önce karara karşı kanun yoluna başvurmalı ve bunu belgelendirmeli</a:t>
            </a:r>
          </a:p>
          <a:p>
            <a:pPr marL="0" indent="0">
              <a:buNone/>
            </a:pPr>
            <a:r>
              <a:rPr lang="tr-TR" sz="2400" dirty="0"/>
              <a:t>	2. başvurduktan sonra kanun yolu incelemesi sonuçlanıncaya kadar icranın durdurulması için takibin yapıldığı yer icra mahkemesinden icranın durdurulmasını talep etmeli</a:t>
            </a:r>
          </a:p>
          <a:p>
            <a:pPr marL="0" indent="0">
              <a:buNone/>
            </a:pPr>
            <a:r>
              <a:rPr lang="tr-TR" sz="2400" dirty="0"/>
              <a:t>	3. icra mahkemesinde icranın durdurulması kararı verilinceye kadarki sürede herhangi bir icra işlemi yapılamaması için borçlu icra dairesine başvurup kendisine uygun bir süre verilmesini istemeli. (teminat olarak ilamda hükmolunan para/eşya depo edildiği ispat edilmesi/bu miktardaki malın haczedilmesi) BU DURUMDA İCRA DAİRESİ SÜREYİ DOĞRUDAN VEREBİLİR</a:t>
            </a:r>
          </a:p>
          <a:p>
            <a:pPr marL="0" indent="0">
              <a:buNone/>
            </a:pPr>
            <a:endParaRPr lang="tr-TR" sz="2400" dirty="0"/>
          </a:p>
        </p:txBody>
      </p:sp>
    </p:spTree>
    <p:extLst>
      <p:ext uri="{BB962C8B-B14F-4D97-AF65-F5344CB8AC3E}">
        <p14:creationId xmlns:p14="http://schemas.microsoft.com/office/powerpoint/2010/main" val="7324879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5348FF15-813B-65DB-8E19-30E8C2258406}"/>
              </a:ext>
            </a:extLst>
          </p:cNvPr>
          <p:cNvSpPr>
            <a:spLocks noGrp="1"/>
          </p:cNvSpPr>
          <p:nvPr>
            <p:ph idx="1"/>
          </p:nvPr>
        </p:nvSpPr>
        <p:spPr>
          <a:xfrm>
            <a:off x="2589212" y="839096"/>
            <a:ext cx="9362534" cy="5497158"/>
          </a:xfrm>
        </p:spPr>
        <p:txBody>
          <a:bodyPr>
            <a:normAutofit/>
          </a:bodyPr>
          <a:lstStyle/>
          <a:p>
            <a:r>
              <a:rPr lang="tr-TR" sz="2400" dirty="0"/>
              <a:t>İcra dairesinin tanıdığı süre içinde icra mahkemesi icranın geri bırakılması hakkında bir karar vermezse, zorunluluk halinde icra dairesi yeniden süre verir.</a:t>
            </a:r>
          </a:p>
          <a:p>
            <a:endParaRPr lang="tr-TR" sz="2400" dirty="0"/>
          </a:p>
          <a:p>
            <a:r>
              <a:rPr lang="tr-TR" sz="2400" dirty="0"/>
              <a:t>İcranın geri bırakılması hakkında yapacağı inceleme sonucunda icra mahkemesi</a:t>
            </a:r>
          </a:p>
          <a:p>
            <a:pPr marL="0" indent="0">
              <a:buNone/>
            </a:pPr>
            <a:r>
              <a:rPr lang="tr-TR" sz="2400" dirty="0"/>
              <a:t>			talebi haksız bulursa reddeder, böylece kanun yolu sırasında icraya devam olunur.</a:t>
            </a:r>
          </a:p>
          <a:p>
            <a:pPr marL="0" indent="0">
              <a:buNone/>
            </a:pPr>
            <a:r>
              <a:rPr lang="tr-TR" sz="2400" dirty="0"/>
              <a:t>			İcranın durulmasına karar verirse icra dairesi ilamın icrasını kanun yolu incelemesinin sona kadar erteler.</a:t>
            </a:r>
          </a:p>
        </p:txBody>
      </p:sp>
    </p:spTree>
    <p:extLst>
      <p:ext uri="{BB962C8B-B14F-4D97-AF65-F5344CB8AC3E}">
        <p14:creationId xmlns:p14="http://schemas.microsoft.com/office/powerpoint/2010/main" val="29820537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B3A8772-10E6-0EE3-1070-A11AB02E2944}"/>
              </a:ext>
            </a:extLst>
          </p:cNvPr>
          <p:cNvSpPr>
            <a:spLocks noGrp="1"/>
          </p:cNvSpPr>
          <p:nvPr>
            <p:ph type="title"/>
          </p:nvPr>
        </p:nvSpPr>
        <p:spPr>
          <a:xfrm>
            <a:off x="2592925" y="624110"/>
            <a:ext cx="8911687" cy="580746"/>
          </a:xfrm>
        </p:spPr>
        <p:txBody>
          <a:bodyPr>
            <a:normAutofit fontScale="90000"/>
          </a:bodyPr>
          <a:lstStyle/>
          <a:p>
            <a:r>
              <a:rPr lang="tr-TR" dirty="0"/>
              <a:t>İcranın iadesi</a:t>
            </a:r>
          </a:p>
        </p:txBody>
      </p:sp>
      <p:sp>
        <p:nvSpPr>
          <p:cNvPr id="3" name="İçerik Yer Tutucusu 2">
            <a:extLst>
              <a:ext uri="{FF2B5EF4-FFF2-40B4-BE49-F238E27FC236}">
                <a16:creationId xmlns:a16="http://schemas.microsoft.com/office/drawing/2014/main" id="{3AE25ED1-DE48-5811-D1FC-D18B40347127}"/>
              </a:ext>
            </a:extLst>
          </p:cNvPr>
          <p:cNvSpPr>
            <a:spLocks noGrp="1"/>
          </p:cNvSpPr>
          <p:nvPr>
            <p:ph idx="1"/>
          </p:nvPr>
        </p:nvSpPr>
        <p:spPr>
          <a:xfrm>
            <a:off x="2589212" y="1592131"/>
            <a:ext cx="9351776" cy="4948517"/>
          </a:xfrm>
        </p:spPr>
        <p:txBody>
          <a:bodyPr>
            <a:normAutofit/>
          </a:bodyPr>
          <a:lstStyle/>
          <a:p>
            <a:r>
              <a:rPr lang="tr-TR" sz="2400" dirty="0"/>
              <a:t>İcraya konulmuş bir ilam hakkında kanun yoluna başvurulmuş (istinaf/temyiz) ancak icranın durdurulmasına karar verilmemiş veya icranın durdurulması talebi reddedilmiş olabilir.</a:t>
            </a:r>
          </a:p>
          <a:p>
            <a:endParaRPr lang="tr-TR" sz="2400" dirty="0"/>
          </a:p>
          <a:p>
            <a:r>
              <a:rPr lang="tr-TR" sz="2400" dirty="0"/>
              <a:t>Bu durumda istinaf/yargıtayda inceleme devam ederken diğer yandan ilamlı icra takibi devam eder.</a:t>
            </a:r>
          </a:p>
          <a:p>
            <a:endParaRPr lang="tr-TR" sz="2400" dirty="0"/>
          </a:p>
          <a:p>
            <a:pPr marL="0" indent="0">
              <a:buNone/>
            </a:pPr>
            <a:r>
              <a:rPr lang="tr-TR" sz="2400" dirty="0"/>
              <a:t>İlam konusu para dışında bir şeyse-&gt; ilam yerine getirilmiş 					paraysa-&gt; borçlunun malları haczedilip satılmış ve para alacaklıya ödenmiş olabilir.</a:t>
            </a:r>
          </a:p>
        </p:txBody>
      </p:sp>
    </p:spTree>
    <p:extLst>
      <p:ext uri="{BB962C8B-B14F-4D97-AF65-F5344CB8AC3E}">
        <p14:creationId xmlns:p14="http://schemas.microsoft.com/office/powerpoint/2010/main" val="981325898"/>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1495</TotalTime>
  <Words>1970</Words>
  <Application>Microsoft Macintosh PowerPoint</Application>
  <PresentationFormat>Geniş ekran</PresentationFormat>
  <Paragraphs>150</Paragraphs>
  <Slides>24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24</vt:i4>
      </vt:variant>
    </vt:vector>
  </HeadingPairs>
  <TitlesOfParts>
    <vt:vector size="28" baseType="lpstr">
      <vt:lpstr>Arial</vt:lpstr>
      <vt:lpstr>Century Gothic</vt:lpstr>
      <vt:lpstr>Wingdings 3</vt:lpstr>
      <vt:lpstr>Duman</vt:lpstr>
      <vt:lpstr>İlamlı İcra Takibi</vt:lpstr>
      <vt:lpstr>İLAMLI İCRA</vt:lpstr>
      <vt:lpstr>PowerPoint Sunusu</vt:lpstr>
      <vt:lpstr>İlam ve ilam niteliğindeki belgeler</vt:lpstr>
      <vt:lpstr>Hükmün kesinleşmesinden önce ilamlı icraya başvurulması ve icranın durdurulması</vt:lpstr>
      <vt:lpstr>İcranın durdurulması</vt:lpstr>
      <vt:lpstr>PowerPoint Sunusu</vt:lpstr>
      <vt:lpstr>PowerPoint Sunusu</vt:lpstr>
      <vt:lpstr>İcranın iadesi</vt:lpstr>
      <vt:lpstr>PowerPoint Sunusu</vt:lpstr>
      <vt:lpstr>PowerPoint Sunusu</vt:lpstr>
      <vt:lpstr>İlamlı icra takibinin başlaması</vt:lpstr>
      <vt:lpstr>PowerPoint Sunusu</vt:lpstr>
      <vt:lpstr>İCRANIN GERİ BIRAKILMASI</vt:lpstr>
      <vt:lpstr>PowerPoint Sunusu</vt:lpstr>
      <vt:lpstr>İcra emrinin tebliğinden önceki sebeplere dayanarak geri bırakma</vt:lpstr>
      <vt:lpstr>PowerPoint Sunusu</vt:lpstr>
      <vt:lpstr>İcra emrinin tebliğinden sonraki sebeplere dayanarak geri bırakma</vt:lpstr>
      <vt:lpstr>İlamın gereğinin icrası</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Püren Doganay</dc:creator>
  <cp:lastModifiedBy>Püren Doganay</cp:lastModifiedBy>
  <cp:revision>24</cp:revision>
  <dcterms:created xsi:type="dcterms:W3CDTF">2025-05-03T11:43:54Z</dcterms:created>
  <dcterms:modified xsi:type="dcterms:W3CDTF">2026-02-24T11:44:56Z</dcterms:modified>
</cp:coreProperties>
</file>