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9"/>
  </p:handoutMasterIdLst>
  <p:sldIdLst>
    <p:sldId id="256" r:id="rId2"/>
    <p:sldId id="257" r:id="rId3"/>
    <p:sldId id="258" r:id="rId4"/>
    <p:sldId id="262" r:id="rId5"/>
    <p:sldId id="259" r:id="rId6"/>
    <p:sldId id="260" r:id="rId7"/>
    <p:sldId id="261" r:id="rId8"/>
  </p:sldIdLst>
  <p:sldSz cx="9144000" cy="6858000" type="screen4x3"/>
  <p:notesSz cx="9928225" cy="679767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80" autoAdjust="0"/>
  </p:normalViewPr>
  <p:slideViewPr>
    <p:cSldViewPr>
      <p:cViewPr>
        <p:scale>
          <a:sx n="89" d="100"/>
          <a:sy n="89" d="100"/>
        </p:scale>
        <p:origin x="-1434" y="-36"/>
      </p:cViewPr>
      <p:guideLst>
        <p:guide orient="horz" pos="2160"/>
        <p:guide pos="2880"/>
      </p:guideLst>
    </p:cSldViewPr>
  </p:slideViewPr>
  <p:outlineViewPr>
    <p:cViewPr>
      <p:scale>
        <a:sx n="33" d="100"/>
        <a:sy n="33" d="100"/>
      </p:scale>
      <p:origin x="0" y="249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4302231" cy="339884"/>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5623697" y="0"/>
            <a:ext cx="4302231" cy="339884"/>
          </a:xfrm>
          <a:prstGeom prst="rect">
            <a:avLst/>
          </a:prstGeom>
        </p:spPr>
        <p:txBody>
          <a:bodyPr vert="horz" lIns="91440" tIns="45720" rIns="91440" bIns="45720" rtlCol="0"/>
          <a:lstStyle>
            <a:lvl1pPr algn="r">
              <a:defRPr sz="1200"/>
            </a:lvl1pPr>
          </a:lstStyle>
          <a:p>
            <a:fld id="{658286E2-5E46-4B85-8138-BCB203787B08}" type="datetimeFigureOut">
              <a:rPr lang="tr-TR" smtClean="0"/>
              <a:t>21.10.2024</a:t>
            </a:fld>
            <a:endParaRPr lang="tr-TR"/>
          </a:p>
        </p:txBody>
      </p:sp>
      <p:sp>
        <p:nvSpPr>
          <p:cNvPr id="4" name="Altbilgi Yer Tutucusu 3"/>
          <p:cNvSpPr>
            <a:spLocks noGrp="1"/>
          </p:cNvSpPr>
          <p:nvPr>
            <p:ph type="ftr" sz="quarter" idx="2"/>
          </p:nvPr>
        </p:nvSpPr>
        <p:spPr>
          <a:xfrm>
            <a:off x="0" y="6456612"/>
            <a:ext cx="4302231" cy="339884"/>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5623697" y="6456612"/>
            <a:ext cx="4302231" cy="339884"/>
          </a:xfrm>
          <a:prstGeom prst="rect">
            <a:avLst/>
          </a:prstGeom>
        </p:spPr>
        <p:txBody>
          <a:bodyPr vert="horz" lIns="91440" tIns="45720" rIns="91440" bIns="45720" rtlCol="0" anchor="b"/>
          <a:lstStyle>
            <a:lvl1pPr algn="r">
              <a:defRPr sz="1200"/>
            </a:lvl1pPr>
          </a:lstStyle>
          <a:p>
            <a:fld id="{E5760D6C-DAD3-4B15-B17B-E68AF9F2B53E}" type="slidenum">
              <a:rPr lang="tr-TR" smtClean="0"/>
              <a:t>‹#›</a:t>
            </a:fld>
            <a:endParaRPr lang="tr-TR"/>
          </a:p>
        </p:txBody>
      </p:sp>
    </p:spTree>
    <p:extLst>
      <p:ext uri="{BB962C8B-B14F-4D97-AF65-F5344CB8AC3E}">
        <p14:creationId xmlns:p14="http://schemas.microsoft.com/office/powerpoint/2010/main" val="324970777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A23720DD-5B6D-40BF-8493-A6B52D484E6B}" type="datetimeFigureOut">
              <a:rPr lang="tr-TR" smtClean="0"/>
              <a:t>21.10.2024</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21.10.2024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21.10.2024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A23720DD-5B6D-40BF-8493-A6B52D484E6B}" type="datetimeFigureOut">
              <a:rPr lang="tr-TR" smtClean="0"/>
              <a:t>21.10.2024</a:t>
            </a:fld>
            <a:endParaRPr lang="tr-TR"/>
          </a:p>
        </p:txBody>
      </p:sp>
      <p:sp>
        <p:nvSpPr>
          <p:cNvPr id="9" name="Slayt Numarası Yer Tutucusu 8"/>
          <p:cNvSpPr>
            <a:spLocks noGrp="1"/>
          </p:cNvSpPr>
          <p:nvPr>
            <p:ph type="sldNum" sz="quarter" idx="15"/>
          </p:nvPr>
        </p:nvSpPr>
        <p:spPr/>
        <p:txBody>
          <a:bodyPr rtlCol="0"/>
          <a:lstStyle/>
          <a:p>
            <a:fld id="{F302176B-0E47-46AC-8F43-DAB4B8A37D06}"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A23720DD-5B6D-40BF-8493-A6B52D484E6B}" type="datetimeFigureOut">
              <a:rPr lang="tr-TR" smtClean="0"/>
              <a:t>21.10.2024</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21.10.2024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21.10.2024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A23720DD-5B6D-40BF-8493-A6B52D484E6B}" type="datetimeFigureOut">
              <a:rPr lang="tr-TR" smtClean="0"/>
              <a:t>21.10.2024</a:t>
            </a:fld>
            <a:endParaRPr lang="tr-TR"/>
          </a:p>
        </p:txBody>
      </p:sp>
      <p:sp>
        <p:nvSpPr>
          <p:cNvPr id="7" name="Slayt Numarası Yer Tutucusu 6"/>
          <p:cNvSpPr>
            <a:spLocks noGrp="1"/>
          </p:cNvSpPr>
          <p:nvPr>
            <p:ph type="sldNum" sz="quarter" idx="11"/>
          </p:nvPr>
        </p:nvSpPr>
        <p:spPr/>
        <p:txBody>
          <a:bodyPr rtlCol="0"/>
          <a:lstStyle/>
          <a:p>
            <a:fld id="{F302176B-0E47-46AC-8F43-DAB4B8A37D06}"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21.10.2024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A23720DD-5B6D-40BF-8493-A6B52D484E6B}" type="datetimeFigureOut">
              <a:rPr lang="tr-TR" smtClean="0"/>
              <a:t>21.10.2024</a:t>
            </a:fld>
            <a:endParaRPr lang="tr-TR"/>
          </a:p>
        </p:txBody>
      </p:sp>
      <p:sp>
        <p:nvSpPr>
          <p:cNvPr id="22" name="Slayt Numarası Yer Tutucusu 21"/>
          <p:cNvSpPr>
            <a:spLocks noGrp="1"/>
          </p:cNvSpPr>
          <p:nvPr>
            <p:ph type="sldNum" sz="quarter" idx="15"/>
          </p:nvPr>
        </p:nvSpPr>
        <p:spPr/>
        <p:txBody>
          <a:bodyPr rtlCol="0"/>
          <a:lstStyle/>
          <a:p>
            <a:fld id="{F302176B-0E47-46AC-8F43-DAB4B8A37D06}"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A23720DD-5B6D-40BF-8493-A6B52D484E6B}" type="datetimeFigureOut">
              <a:rPr lang="tr-TR" smtClean="0"/>
              <a:t>21.10.2024</a:t>
            </a:fld>
            <a:endParaRPr lang="tr-TR"/>
          </a:p>
        </p:txBody>
      </p:sp>
      <p:sp>
        <p:nvSpPr>
          <p:cNvPr id="18" name="Slayt Numarası Yer Tutucusu 17"/>
          <p:cNvSpPr>
            <a:spLocks noGrp="1"/>
          </p:cNvSpPr>
          <p:nvPr>
            <p:ph type="sldNum" sz="quarter" idx="11"/>
          </p:nvPr>
        </p:nvSpPr>
        <p:spPr/>
        <p:txBody>
          <a:bodyPr rtlCol="0"/>
          <a:lstStyle/>
          <a:p>
            <a:fld id="{F302176B-0E47-46AC-8F43-DAB4B8A37D06}"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3720DD-5B6D-40BF-8493-A6B52D484E6B}" type="datetimeFigureOut">
              <a:rPr lang="tr-TR" smtClean="0"/>
              <a:t>21.10.2024</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907704" y="620688"/>
            <a:ext cx="6620272" cy="1686049"/>
          </a:xfrm>
        </p:spPr>
        <p:txBody>
          <a:bodyPr>
            <a:normAutofit/>
          </a:bodyPr>
          <a:lstStyle/>
          <a:p>
            <a:pPr algn="ctr"/>
            <a:r>
              <a:rPr lang="tr-TR" sz="2800" dirty="0" smtClean="0"/>
              <a:t>ITL </a:t>
            </a:r>
            <a:r>
              <a:rPr lang="tr-TR" sz="2800" smtClean="0"/>
              <a:t>301 </a:t>
            </a:r>
            <a:r>
              <a:rPr lang="tr-TR" sz="2800" dirty="0"/>
              <a:t/>
            </a:r>
            <a:br>
              <a:rPr lang="tr-TR" sz="2800" dirty="0"/>
            </a:br>
            <a:r>
              <a:rPr lang="tr-TR" sz="2800" smtClean="0"/>
              <a:t> </a:t>
            </a:r>
            <a:r>
              <a:rPr lang="tr-TR" sz="2800" dirty="0" err="1"/>
              <a:t>Supply</a:t>
            </a:r>
            <a:r>
              <a:rPr lang="tr-TR" sz="2800" dirty="0"/>
              <a:t> </a:t>
            </a:r>
            <a:r>
              <a:rPr lang="tr-TR" sz="2800" dirty="0" err="1"/>
              <a:t>Chain</a:t>
            </a:r>
            <a:r>
              <a:rPr lang="tr-TR" sz="2800" dirty="0"/>
              <a:t> Management </a:t>
            </a:r>
            <a:endParaRPr lang="tr-TR" sz="2800" dirty="0">
              <a:solidFill>
                <a:schemeClr val="accent1"/>
              </a:solidFill>
              <a:latin typeface="Times New Roman" pitchFamily="18" charset="0"/>
              <a:cs typeface="Times New Roman" pitchFamily="18" charset="0"/>
            </a:endParaRPr>
          </a:p>
        </p:txBody>
      </p:sp>
      <p:sp>
        <p:nvSpPr>
          <p:cNvPr id="3" name="Alt Başlık 2"/>
          <p:cNvSpPr>
            <a:spLocks noGrp="1"/>
          </p:cNvSpPr>
          <p:nvPr>
            <p:ph type="subTitle" idx="1"/>
          </p:nvPr>
        </p:nvSpPr>
        <p:spPr>
          <a:xfrm>
            <a:off x="2195736" y="3429000"/>
            <a:ext cx="6688832" cy="2281808"/>
          </a:xfrm>
        </p:spPr>
        <p:txBody>
          <a:bodyPr>
            <a:normAutofit lnSpcReduction="10000"/>
          </a:bodyPr>
          <a:lstStyle/>
          <a:p>
            <a:pPr algn="ctr"/>
            <a:r>
              <a:rPr lang="tr-TR" sz="2400" dirty="0" smtClean="0"/>
              <a:t>WEEK 5</a:t>
            </a:r>
          </a:p>
          <a:p>
            <a:pPr algn="ctr"/>
            <a:endParaRPr lang="tr-TR" sz="2400" dirty="0" smtClean="0"/>
          </a:p>
          <a:p>
            <a:pPr algn="ctr"/>
            <a:r>
              <a:rPr lang="en-US" sz="2400" dirty="0" smtClean="0"/>
              <a:t>Case </a:t>
            </a:r>
            <a:r>
              <a:rPr lang="en-US" sz="2400" dirty="0"/>
              <a:t>Study: Supply Chain Performance at ABC Textile Company</a:t>
            </a:r>
            <a:endParaRPr lang="tr-TR" sz="2400" dirty="0"/>
          </a:p>
          <a:p>
            <a:endParaRPr lang="tr-TR" sz="1400" b="1" dirty="0"/>
          </a:p>
          <a:p>
            <a:r>
              <a:rPr lang="tr-TR" b="1" dirty="0" smtClean="0"/>
              <a:t>   </a:t>
            </a:r>
          </a:p>
        </p:txBody>
      </p:sp>
    </p:spTree>
    <p:extLst>
      <p:ext uri="{BB962C8B-B14F-4D97-AF65-F5344CB8AC3E}">
        <p14:creationId xmlns:p14="http://schemas.microsoft.com/office/powerpoint/2010/main" val="3020967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400" b="1" cap="none" dirty="0" smtClean="0">
                <a:solidFill>
                  <a:srgbClr val="1F497D"/>
                </a:solidFill>
                <a:ea typeface="+mn-ea"/>
                <a:cs typeface="+mn-cs"/>
              </a:rPr>
              <a:t>Background</a:t>
            </a:r>
            <a:endParaRPr lang="en-US" sz="2800" b="1" dirty="0">
              <a:latin typeface="Times New Roman" pitchFamily="18" charset="0"/>
              <a:cs typeface="Times New Roman" pitchFamily="18" charset="0"/>
            </a:endParaRPr>
          </a:p>
        </p:txBody>
      </p:sp>
      <p:sp>
        <p:nvSpPr>
          <p:cNvPr id="3" name="İçerik Yer Tutucusu 2"/>
          <p:cNvSpPr>
            <a:spLocks noGrp="1"/>
          </p:cNvSpPr>
          <p:nvPr>
            <p:ph sz="quarter" idx="1"/>
          </p:nvPr>
        </p:nvSpPr>
        <p:spPr/>
        <p:txBody>
          <a:bodyPr>
            <a:normAutofit/>
          </a:bodyPr>
          <a:lstStyle/>
          <a:p>
            <a:pPr marL="0" indent="0" algn="just">
              <a:buNone/>
            </a:pPr>
            <a:endParaRPr lang="tr-TR" dirty="0" smtClean="0">
              <a:solidFill>
                <a:schemeClr val="tx2"/>
              </a:solidFill>
            </a:endParaRPr>
          </a:p>
          <a:p>
            <a:pPr marL="0" indent="0" algn="just">
              <a:buNone/>
            </a:pPr>
            <a:r>
              <a:rPr lang="en-US" dirty="0">
                <a:solidFill>
                  <a:schemeClr val="tx2"/>
                </a:solidFill>
              </a:rPr>
              <a:t>ABC Textile Company specializes in producing low-cost, high-volume clothing. The company aims to enhance efficiency through a centralized production model while also maintaining the ability to respond quickly to customer demands. To achieve a balance between these two objectives, the six drivers of the supply </a:t>
            </a:r>
            <a:r>
              <a:rPr lang="en-US" dirty="0" smtClean="0">
                <a:solidFill>
                  <a:schemeClr val="tx2"/>
                </a:solidFill>
              </a:rPr>
              <a:t>chain</a:t>
            </a:r>
            <a:r>
              <a:rPr lang="tr-TR" dirty="0" smtClean="0">
                <a:solidFill>
                  <a:schemeClr val="tx2"/>
                </a:solidFill>
              </a:rPr>
              <a:t> </a:t>
            </a:r>
            <a:r>
              <a:rPr lang="en-US" b="1" dirty="0" smtClean="0">
                <a:solidFill>
                  <a:schemeClr val="tx2"/>
                </a:solidFill>
              </a:rPr>
              <a:t>—</a:t>
            </a:r>
            <a:r>
              <a:rPr lang="en-US" b="1" dirty="0">
                <a:solidFill>
                  <a:schemeClr val="tx2"/>
                </a:solidFill>
              </a:rPr>
              <a:t>facilities, inventory, transportation, information, sourcing, and pricing</a:t>
            </a:r>
            <a:r>
              <a:rPr lang="en-US" dirty="0" smtClean="0">
                <a:solidFill>
                  <a:schemeClr val="tx2"/>
                </a:solidFill>
              </a:rPr>
              <a:t>—</a:t>
            </a:r>
            <a:r>
              <a:rPr lang="tr-TR" dirty="0" smtClean="0">
                <a:solidFill>
                  <a:schemeClr val="tx2"/>
                </a:solidFill>
              </a:rPr>
              <a:t> </a:t>
            </a:r>
            <a:r>
              <a:rPr lang="en-US" dirty="0" smtClean="0">
                <a:solidFill>
                  <a:schemeClr val="tx2"/>
                </a:solidFill>
              </a:rPr>
              <a:t>are </a:t>
            </a:r>
            <a:r>
              <a:rPr lang="en-US" dirty="0">
                <a:solidFill>
                  <a:schemeClr val="tx2"/>
                </a:solidFill>
              </a:rPr>
              <a:t>being analyzed.</a:t>
            </a:r>
            <a:endParaRPr lang="tr-TR" dirty="0" smtClean="0">
              <a:solidFill>
                <a:schemeClr val="tx2"/>
              </a:solidFill>
            </a:endParaRPr>
          </a:p>
        </p:txBody>
      </p:sp>
    </p:spTree>
    <p:extLst>
      <p:ext uri="{BB962C8B-B14F-4D97-AF65-F5344CB8AC3E}">
        <p14:creationId xmlns:p14="http://schemas.microsoft.com/office/powerpoint/2010/main" val="828388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400" b="1" cap="none" dirty="0" err="1" smtClean="0">
                <a:solidFill>
                  <a:srgbClr val="1F497D"/>
                </a:solidFill>
                <a:ea typeface="+mn-ea"/>
                <a:cs typeface="+mn-cs"/>
              </a:rPr>
              <a:t>Scenario</a:t>
            </a:r>
            <a:endParaRPr lang="en-US" sz="2800" b="1" dirty="0">
              <a:latin typeface="Times New Roman" pitchFamily="18" charset="0"/>
              <a:cs typeface="Times New Roman" pitchFamily="18" charset="0"/>
            </a:endParaRPr>
          </a:p>
        </p:txBody>
      </p:sp>
      <p:sp>
        <p:nvSpPr>
          <p:cNvPr id="3" name="İçerik Yer Tutucusu 2"/>
          <p:cNvSpPr>
            <a:spLocks noGrp="1"/>
          </p:cNvSpPr>
          <p:nvPr>
            <p:ph sz="quarter" idx="1"/>
          </p:nvPr>
        </p:nvSpPr>
        <p:spPr/>
        <p:txBody>
          <a:bodyPr>
            <a:normAutofit/>
          </a:bodyPr>
          <a:lstStyle/>
          <a:p>
            <a:pPr marL="0" indent="0" algn="just">
              <a:buNone/>
            </a:pPr>
            <a:endParaRPr lang="tr-TR" dirty="0" smtClean="0">
              <a:solidFill>
                <a:schemeClr val="tx2"/>
              </a:solidFill>
            </a:endParaRPr>
          </a:p>
          <a:p>
            <a:pPr marL="0" indent="0" algn="just">
              <a:buNone/>
            </a:pPr>
            <a:r>
              <a:rPr lang="en-US" dirty="0">
                <a:solidFill>
                  <a:schemeClr val="tx2"/>
                </a:solidFill>
              </a:rPr>
              <a:t>Recently, ABC Textile Company has struggled to balance the advantages of centralized production with the need for quick responsiveness. While high capacity allows for cost advantages, there have been challenges in responding swiftly to changing customer demands. Management is determined to develop strategies to address these imbalances in the supply chain.</a:t>
            </a:r>
            <a:endParaRPr lang="tr-TR" dirty="0" smtClean="0">
              <a:solidFill>
                <a:schemeClr val="tx2"/>
              </a:solidFill>
            </a:endParaRPr>
          </a:p>
        </p:txBody>
      </p:sp>
    </p:spTree>
    <p:extLst>
      <p:ext uri="{BB962C8B-B14F-4D97-AF65-F5344CB8AC3E}">
        <p14:creationId xmlns:p14="http://schemas.microsoft.com/office/powerpoint/2010/main" val="357917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pPr marL="0" indent="0" algn="just">
              <a:buNone/>
            </a:pPr>
            <a:endParaRPr lang="tr-TR" dirty="0" smtClean="0">
              <a:solidFill>
                <a:schemeClr val="tx2"/>
              </a:solidFill>
            </a:endParaRPr>
          </a:p>
          <a:p>
            <a:pPr marL="0" indent="0" algn="just">
              <a:buNone/>
            </a:pPr>
            <a:r>
              <a:rPr lang="en-US" dirty="0" smtClean="0">
                <a:solidFill>
                  <a:schemeClr val="tx2"/>
                </a:solidFill>
              </a:rPr>
              <a:t>Students </a:t>
            </a:r>
            <a:r>
              <a:rPr lang="en-US" b="1" dirty="0">
                <a:solidFill>
                  <a:schemeClr val="tx2"/>
                </a:solidFill>
              </a:rPr>
              <a:t>should analyze the interactions among these drivers and provide strategic recommendations </a:t>
            </a:r>
            <a:r>
              <a:rPr lang="en-US" dirty="0">
                <a:solidFill>
                  <a:schemeClr val="tx2"/>
                </a:solidFill>
              </a:rPr>
              <a:t>for improving ABC Textile Company's supply chain performance. The goal is to reduce costs through centralized production and high capacity while enhancing the ability to respond quickly to customer needs.</a:t>
            </a:r>
            <a:endParaRPr lang="tr-TR" dirty="0" smtClean="0">
              <a:solidFill>
                <a:schemeClr val="tx2"/>
              </a:solidFill>
            </a:endParaRPr>
          </a:p>
        </p:txBody>
      </p:sp>
    </p:spTree>
    <p:extLst>
      <p:ext uri="{BB962C8B-B14F-4D97-AF65-F5344CB8AC3E}">
        <p14:creationId xmlns:p14="http://schemas.microsoft.com/office/powerpoint/2010/main" val="259819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400" b="1" cap="none" dirty="0" err="1" smtClean="0">
                <a:solidFill>
                  <a:srgbClr val="1F497D"/>
                </a:solidFill>
                <a:ea typeface="+mn-ea"/>
                <a:cs typeface="+mn-cs"/>
              </a:rPr>
              <a:t>Key</a:t>
            </a:r>
            <a:r>
              <a:rPr lang="tr-TR" sz="2400" b="1" cap="none" dirty="0" smtClean="0">
                <a:solidFill>
                  <a:srgbClr val="1F497D"/>
                </a:solidFill>
                <a:ea typeface="+mn-ea"/>
                <a:cs typeface="+mn-cs"/>
              </a:rPr>
              <a:t> </a:t>
            </a:r>
            <a:r>
              <a:rPr lang="tr-TR" sz="2400" b="1" cap="none" dirty="0" err="1">
                <a:solidFill>
                  <a:srgbClr val="1F497D"/>
                </a:solidFill>
                <a:ea typeface="+mn-ea"/>
                <a:cs typeface="+mn-cs"/>
              </a:rPr>
              <a:t>Issues</a:t>
            </a:r>
            <a:endParaRPr lang="en-US" sz="2800" b="1" dirty="0">
              <a:latin typeface="Times New Roman" pitchFamily="18" charset="0"/>
              <a:cs typeface="Times New Roman" pitchFamily="18" charset="0"/>
            </a:endParaRPr>
          </a:p>
        </p:txBody>
      </p:sp>
      <p:sp>
        <p:nvSpPr>
          <p:cNvPr id="3" name="İçerik Yer Tutucusu 2"/>
          <p:cNvSpPr>
            <a:spLocks noGrp="1"/>
          </p:cNvSpPr>
          <p:nvPr>
            <p:ph sz="quarter" idx="1"/>
          </p:nvPr>
        </p:nvSpPr>
        <p:spPr/>
        <p:txBody>
          <a:bodyPr>
            <a:normAutofit lnSpcReduction="10000"/>
          </a:bodyPr>
          <a:lstStyle/>
          <a:p>
            <a:pPr marL="342900" lvl="0" indent="-342900" algn="just">
              <a:lnSpc>
                <a:spcPct val="115000"/>
              </a:lnSpc>
              <a:spcAft>
                <a:spcPts val="0"/>
              </a:spcAft>
              <a:buFont typeface="+mj-lt"/>
              <a:buAutoNum type="arabicPeriod"/>
              <a:tabLst>
                <a:tab pos="457200" algn="l"/>
              </a:tabLst>
            </a:pPr>
            <a:r>
              <a:rPr lang="tr-TR" b="1" dirty="0" err="1">
                <a:solidFill>
                  <a:schemeClr val="tx2"/>
                </a:solidFill>
                <a:latin typeface="Times New Roman"/>
                <a:ea typeface="Calibri"/>
                <a:cs typeface="Times New Roman"/>
              </a:rPr>
              <a:t>Centralized</a:t>
            </a:r>
            <a:r>
              <a:rPr lang="tr-TR" b="1" dirty="0">
                <a:solidFill>
                  <a:schemeClr val="tx2"/>
                </a:solidFill>
                <a:latin typeface="Times New Roman"/>
                <a:ea typeface="Calibri"/>
                <a:cs typeface="Times New Roman"/>
              </a:rPr>
              <a:t> </a:t>
            </a:r>
            <a:r>
              <a:rPr lang="tr-TR" b="1" dirty="0" err="1">
                <a:solidFill>
                  <a:schemeClr val="tx2"/>
                </a:solidFill>
                <a:latin typeface="Times New Roman"/>
                <a:ea typeface="Calibri"/>
                <a:cs typeface="Times New Roman"/>
              </a:rPr>
              <a:t>Production</a:t>
            </a:r>
            <a:r>
              <a:rPr lang="tr-TR" dirty="0">
                <a:solidFill>
                  <a:schemeClr val="tx2"/>
                </a:solidFill>
                <a:latin typeface="Times New Roman"/>
                <a:ea typeface="Calibri"/>
                <a:cs typeface="Times New Roman"/>
              </a:rPr>
              <a:t>:</a:t>
            </a:r>
            <a:endParaRPr lang="tr-TR" sz="2000" dirty="0">
              <a:solidFill>
                <a:schemeClr val="tx2"/>
              </a:solidFill>
              <a:latin typeface="Calibri"/>
              <a:ea typeface="Calibri"/>
              <a:cs typeface="Times New Roman"/>
            </a:endParaRPr>
          </a:p>
          <a:p>
            <a:pPr marL="742950" lvl="1" indent="-285750" algn="just">
              <a:lnSpc>
                <a:spcPct val="115000"/>
              </a:lnSpc>
              <a:spcAft>
                <a:spcPts val="0"/>
              </a:spcAft>
              <a:buSzPts val="1000"/>
              <a:buFont typeface="Wingdings"/>
              <a:buChar char=""/>
              <a:tabLst>
                <a:tab pos="914400" algn="l"/>
              </a:tabLst>
            </a:pPr>
            <a:r>
              <a:rPr lang="tr-TR" sz="2400" dirty="0" err="1">
                <a:solidFill>
                  <a:schemeClr val="tx2"/>
                </a:solidFill>
                <a:latin typeface="Times New Roman"/>
                <a:ea typeface="Calibri"/>
                <a:cs typeface="Times New Roman"/>
              </a:rPr>
              <a:t>Concentrating</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production</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facilities</a:t>
            </a:r>
            <a:r>
              <a:rPr lang="tr-TR" sz="2400" dirty="0">
                <a:solidFill>
                  <a:schemeClr val="tx2"/>
                </a:solidFill>
                <a:latin typeface="Times New Roman"/>
                <a:ea typeface="Calibri"/>
                <a:cs typeface="Times New Roman"/>
              </a:rPr>
              <a:t> in a </a:t>
            </a:r>
            <a:r>
              <a:rPr lang="tr-TR" sz="2400" dirty="0" err="1">
                <a:solidFill>
                  <a:schemeClr val="tx2"/>
                </a:solidFill>
                <a:latin typeface="Times New Roman"/>
                <a:ea typeface="Calibri"/>
                <a:cs typeface="Times New Roman"/>
              </a:rPr>
              <a:t>single</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location</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reduces</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costs</a:t>
            </a:r>
            <a:r>
              <a:rPr lang="tr-TR" sz="2400" dirty="0">
                <a:solidFill>
                  <a:schemeClr val="tx2"/>
                </a:solidFill>
                <a:latin typeface="Times New Roman"/>
                <a:ea typeface="Calibri"/>
                <a:cs typeface="Times New Roman"/>
              </a:rPr>
              <a:t> but </a:t>
            </a:r>
            <a:r>
              <a:rPr lang="tr-TR" sz="2400" dirty="0" err="1">
                <a:solidFill>
                  <a:schemeClr val="tx2"/>
                </a:solidFill>
                <a:latin typeface="Times New Roman"/>
                <a:ea typeface="Calibri"/>
                <a:cs typeface="Times New Roman"/>
              </a:rPr>
              <a:t>decreases</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the</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speed</a:t>
            </a:r>
            <a:r>
              <a:rPr lang="tr-TR" sz="2400" dirty="0">
                <a:solidFill>
                  <a:schemeClr val="tx2"/>
                </a:solidFill>
                <a:latin typeface="Times New Roman"/>
                <a:ea typeface="Calibri"/>
                <a:cs typeface="Times New Roman"/>
              </a:rPr>
              <a:t> of </a:t>
            </a:r>
            <a:r>
              <a:rPr lang="tr-TR" sz="2400" dirty="0" err="1">
                <a:solidFill>
                  <a:schemeClr val="tx2"/>
                </a:solidFill>
                <a:latin typeface="Times New Roman"/>
                <a:ea typeface="Calibri"/>
                <a:cs typeface="Times New Roman"/>
              </a:rPr>
              <a:t>response</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to</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regional</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demands</a:t>
            </a:r>
            <a:r>
              <a:rPr lang="tr-TR" sz="2400" dirty="0">
                <a:solidFill>
                  <a:schemeClr val="tx2"/>
                </a:solidFill>
                <a:latin typeface="Times New Roman"/>
                <a:ea typeface="Calibri"/>
                <a:cs typeface="Times New Roman"/>
              </a:rPr>
              <a:t>.</a:t>
            </a:r>
            <a:endParaRPr lang="tr-TR" sz="2000" dirty="0">
              <a:solidFill>
                <a:schemeClr val="tx2"/>
              </a:solidFill>
              <a:latin typeface="Calibri"/>
              <a:ea typeface="Calibri"/>
              <a:cs typeface="Times New Roman"/>
            </a:endParaRPr>
          </a:p>
          <a:p>
            <a:pPr marL="742950" lvl="1" indent="-285750" algn="just">
              <a:lnSpc>
                <a:spcPct val="115000"/>
              </a:lnSpc>
              <a:spcAft>
                <a:spcPts val="0"/>
              </a:spcAft>
              <a:buSzPts val="1000"/>
              <a:buFont typeface="Wingdings"/>
              <a:buChar char=""/>
              <a:tabLst>
                <a:tab pos="914400" algn="l"/>
              </a:tabLst>
            </a:pPr>
            <a:r>
              <a:rPr lang="tr-TR" sz="2400" dirty="0" err="1">
                <a:solidFill>
                  <a:schemeClr val="tx2"/>
                </a:solidFill>
                <a:latin typeface="Times New Roman"/>
                <a:ea typeface="Calibri"/>
                <a:cs typeface="Times New Roman"/>
              </a:rPr>
              <a:t>Delays</a:t>
            </a:r>
            <a:r>
              <a:rPr lang="tr-TR" sz="2400" dirty="0">
                <a:solidFill>
                  <a:schemeClr val="tx2"/>
                </a:solidFill>
                <a:latin typeface="Times New Roman"/>
                <a:ea typeface="Calibri"/>
                <a:cs typeface="Times New Roman"/>
              </a:rPr>
              <a:t> in </a:t>
            </a:r>
            <a:r>
              <a:rPr lang="tr-TR" sz="2400" dirty="0" err="1">
                <a:solidFill>
                  <a:schemeClr val="tx2"/>
                </a:solidFill>
                <a:latin typeface="Times New Roman"/>
                <a:ea typeface="Calibri"/>
                <a:cs typeface="Times New Roman"/>
              </a:rPr>
              <a:t>the</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production</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process</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hinder</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the</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timely</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delivery</a:t>
            </a:r>
            <a:r>
              <a:rPr lang="tr-TR" sz="2400" dirty="0">
                <a:solidFill>
                  <a:schemeClr val="tx2"/>
                </a:solidFill>
                <a:latin typeface="Times New Roman"/>
                <a:ea typeface="Calibri"/>
                <a:cs typeface="Times New Roman"/>
              </a:rPr>
              <a:t> of </a:t>
            </a:r>
            <a:r>
              <a:rPr lang="tr-TR" sz="2400" dirty="0" err="1">
                <a:solidFill>
                  <a:schemeClr val="tx2"/>
                </a:solidFill>
                <a:latin typeface="Times New Roman"/>
                <a:ea typeface="Calibri"/>
                <a:cs typeface="Times New Roman"/>
              </a:rPr>
              <a:t>orders</a:t>
            </a:r>
            <a:r>
              <a:rPr lang="tr-TR" sz="2400" dirty="0">
                <a:solidFill>
                  <a:schemeClr val="tx2"/>
                </a:solidFill>
                <a:latin typeface="Times New Roman"/>
                <a:ea typeface="Calibri"/>
                <a:cs typeface="Times New Roman"/>
              </a:rPr>
              <a:t>.</a:t>
            </a:r>
            <a:endParaRPr lang="tr-TR" sz="2000" dirty="0">
              <a:solidFill>
                <a:schemeClr val="tx2"/>
              </a:solidFill>
              <a:latin typeface="Calibri"/>
              <a:ea typeface="Calibri"/>
              <a:cs typeface="Times New Roman"/>
            </a:endParaRPr>
          </a:p>
          <a:p>
            <a:pPr marL="342900" lvl="0" indent="-342900" algn="just">
              <a:lnSpc>
                <a:spcPct val="115000"/>
              </a:lnSpc>
              <a:spcAft>
                <a:spcPts val="0"/>
              </a:spcAft>
              <a:buFont typeface="+mj-lt"/>
              <a:buAutoNum type="arabicPeriod" startAt="2"/>
              <a:tabLst>
                <a:tab pos="457200" algn="l"/>
              </a:tabLst>
            </a:pPr>
            <a:r>
              <a:rPr lang="tr-TR" b="1" dirty="0">
                <a:solidFill>
                  <a:schemeClr val="tx2"/>
                </a:solidFill>
                <a:latin typeface="Times New Roman"/>
                <a:ea typeface="Calibri"/>
                <a:cs typeface="Times New Roman"/>
              </a:rPr>
              <a:t>High </a:t>
            </a:r>
            <a:r>
              <a:rPr lang="tr-TR" b="1" dirty="0" err="1">
                <a:solidFill>
                  <a:schemeClr val="tx2"/>
                </a:solidFill>
                <a:latin typeface="Times New Roman"/>
                <a:ea typeface="Calibri"/>
                <a:cs typeface="Times New Roman"/>
              </a:rPr>
              <a:t>Capacity</a:t>
            </a:r>
            <a:r>
              <a:rPr lang="tr-TR" dirty="0">
                <a:solidFill>
                  <a:schemeClr val="tx2"/>
                </a:solidFill>
                <a:latin typeface="Times New Roman"/>
                <a:ea typeface="Calibri"/>
                <a:cs typeface="Times New Roman"/>
              </a:rPr>
              <a:t>:</a:t>
            </a:r>
            <a:endParaRPr lang="tr-TR" sz="2000" dirty="0">
              <a:solidFill>
                <a:schemeClr val="tx2"/>
              </a:solidFill>
              <a:latin typeface="Calibri"/>
              <a:ea typeface="Calibri"/>
              <a:cs typeface="Times New Roman"/>
            </a:endParaRPr>
          </a:p>
          <a:p>
            <a:pPr marL="742950" lvl="1" indent="-285750" algn="just">
              <a:lnSpc>
                <a:spcPct val="115000"/>
              </a:lnSpc>
              <a:spcAft>
                <a:spcPts val="0"/>
              </a:spcAft>
              <a:buSzPts val="1000"/>
              <a:buFont typeface="Wingdings"/>
              <a:buChar char=""/>
              <a:tabLst>
                <a:tab pos="914400" algn="l"/>
              </a:tabLst>
            </a:pPr>
            <a:r>
              <a:rPr lang="tr-TR" sz="2400" dirty="0">
                <a:solidFill>
                  <a:schemeClr val="tx2"/>
                </a:solidFill>
                <a:latin typeface="Times New Roman"/>
                <a:ea typeface="Calibri"/>
                <a:cs typeface="Times New Roman"/>
              </a:rPr>
              <a:t>High </a:t>
            </a:r>
            <a:r>
              <a:rPr lang="tr-TR" sz="2400" dirty="0" err="1">
                <a:solidFill>
                  <a:schemeClr val="tx2"/>
                </a:solidFill>
                <a:latin typeface="Times New Roman"/>
                <a:ea typeface="Calibri"/>
                <a:cs typeface="Times New Roman"/>
              </a:rPr>
              <a:t>production</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capacity</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provides</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cost</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advantages</a:t>
            </a:r>
            <a:r>
              <a:rPr lang="tr-TR" sz="2400" dirty="0">
                <a:solidFill>
                  <a:schemeClr val="tx2"/>
                </a:solidFill>
                <a:latin typeface="Times New Roman"/>
                <a:ea typeface="Calibri"/>
                <a:cs typeface="Times New Roman"/>
              </a:rPr>
              <a:t> but </a:t>
            </a:r>
            <a:r>
              <a:rPr lang="tr-TR" sz="2400" dirty="0" err="1">
                <a:solidFill>
                  <a:schemeClr val="tx2"/>
                </a:solidFill>
                <a:latin typeface="Times New Roman"/>
                <a:ea typeface="Calibri"/>
                <a:cs typeface="Times New Roman"/>
              </a:rPr>
              <a:t>leads</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to</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elevated</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inventory</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levels</a:t>
            </a:r>
            <a:r>
              <a:rPr lang="tr-TR" sz="2400" dirty="0">
                <a:solidFill>
                  <a:schemeClr val="tx2"/>
                </a:solidFill>
                <a:latin typeface="Times New Roman"/>
                <a:ea typeface="Calibri"/>
                <a:cs typeface="Times New Roman"/>
              </a:rPr>
              <a:t>.</a:t>
            </a:r>
            <a:endParaRPr lang="tr-TR" sz="2000" dirty="0">
              <a:solidFill>
                <a:schemeClr val="tx2"/>
              </a:solidFill>
              <a:latin typeface="Calibri"/>
              <a:ea typeface="Calibri"/>
              <a:cs typeface="Times New Roman"/>
            </a:endParaRPr>
          </a:p>
          <a:p>
            <a:pPr marL="742950" lvl="1" indent="-285750" algn="just">
              <a:lnSpc>
                <a:spcPct val="115000"/>
              </a:lnSpc>
              <a:spcAft>
                <a:spcPts val="0"/>
              </a:spcAft>
              <a:buSzPts val="1000"/>
              <a:buFont typeface="Wingdings"/>
              <a:buChar char=""/>
              <a:tabLst>
                <a:tab pos="914400" algn="l"/>
              </a:tabLst>
            </a:pPr>
            <a:r>
              <a:rPr lang="tr-TR" sz="2400" dirty="0" err="1">
                <a:solidFill>
                  <a:schemeClr val="tx2"/>
                </a:solidFill>
                <a:latin typeface="Times New Roman"/>
                <a:ea typeface="Calibri"/>
                <a:cs typeface="Times New Roman"/>
              </a:rPr>
              <a:t>Producing</a:t>
            </a:r>
            <a:r>
              <a:rPr lang="tr-TR" sz="2400" dirty="0">
                <a:solidFill>
                  <a:schemeClr val="tx2"/>
                </a:solidFill>
                <a:latin typeface="Times New Roman"/>
                <a:ea typeface="Calibri"/>
                <a:cs typeface="Times New Roman"/>
              </a:rPr>
              <a:t> in </a:t>
            </a:r>
            <a:r>
              <a:rPr lang="tr-TR" sz="2400" dirty="0" err="1">
                <a:solidFill>
                  <a:schemeClr val="tx2"/>
                </a:solidFill>
                <a:latin typeface="Times New Roman"/>
                <a:ea typeface="Calibri"/>
                <a:cs typeface="Times New Roman"/>
              </a:rPr>
              <a:t>large</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batches</a:t>
            </a:r>
            <a:r>
              <a:rPr lang="tr-TR" sz="2400" dirty="0">
                <a:solidFill>
                  <a:schemeClr val="tx2"/>
                </a:solidFill>
                <a:latin typeface="Times New Roman"/>
                <a:ea typeface="Calibri"/>
                <a:cs typeface="Times New Roman"/>
              </a:rPr>
              <a:t> can </a:t>
            </a:r>
            <a:r>
              <a:rPr lang="tr-TR" sz="2400" dirty="0" err="1">
                <a:solidFill>
                  <a:schemeClr val="tx2"/>
                </a:solidFill>
                <a:latin typeface="Times New Roman"/>
                <a:ea typeface="Calibri"/>
                <a:cs typeface="Times New Roman"/>
              </a:rPr>
              <a:t>cause</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fashion-related</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products</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to</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lose</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value</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over</a:t>
            </a:r>
            <a:r>
              <a:rPr lang="tr-TR" sz="2400" dirty="0">
                <a:solidFill>
                  <a:schemeClr val="tx2"/>
                </a:solidFill>
                <a:latin typeface="Times New Roman"/>
                <a:ea typeface="Calibri"/>
                <a:cs typeface="Times New Roman"/>
              </a:rPr>
              <a:t> time.</a:t>
            </a:r>
            <a:endParaRPr lang="tr-TR" sz="2000" dirty="0">
              <a:solidFill>
                <a:schemeClr val="tx2"/>
              </a:solidFill>
              <a:latin typeface="Calibri"/>
              <a:ea typeface="Calibri"/>
              <a:cs typeface="Times New Roman"/>
            </a:endParaRPr>
          </a:p>
          <a:p>
            <a:pPr marL="0" indent="0" algn="just">
              <a:buNone/>
            </a:pPr>
            <a:endParaRPr lang="tr-TR" dirty="0" smtClean="0">
              <a:solidFill>
                <a:schemeClr val="tx2"/>
              </a:solidFill>
            </a:endParaRPr>
          </a:p>
        </p:txBody>
      </p:sp>
    </p:spTree>
    <p:extLst>
      <p:ext uri="{BB962C8B-B14F-4D97-AF65-F5344CB8AC3E}">
        <p14:creationId xmlns:p14="http://schemas.microsoft.com/office/powerpoint/2010/main" val="2966832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en-US" sz="2800" b="1" dirty="0">
                <a:latin typeface="Times New Roman" pitchFamily="18" charset="0"/>
                <a:cs typeface="Times New Roman" pitchFamily="18" charset="0"/>
              </a:rPr>
              <a:t>Questions</a:t>
            </a:r>
            <a:endParaRPr lang="en-US" sz="2800" b="1" dirty="0">
              <a:latin typeface="Times New Roman" pitchFamily="18" charset="0"/>
              <a:cs typeface="Times New Roman" pitchFamily="18" charset="0"/>
            </a:endParaRPr>
          </a:p>
        </p:txBody>
      </p:sp>
      <p:sp>
        <p:nvSpPr>
          <p:cNvPr id="3" name="İçerik Yer Tutucusu 2"/>
          <p:cNvSpPr>
            <a:spLocks noGrp="1"/>
          </p:cNvSpPr>
          <p:nvPr>
            <p:ph sz="quarter" idx="1"/>
          </p:nvPr>
        </p:nvSpPr>
        <p:spPr/>
        <p:txBody>
          <a:bodyPr>
            <a:normAutofit fontScale="77500" lnSpcReduction="20000"/>
          </a:bodyPr>
          <a:lstStyle/>
          <a:p>
            <a:pPr marL="342900" lvl="0" indent="-342900" algn="just">
              <a:lnSpc>
                <a:spcPct val="115000"/>
              </a:lnSpc>
              <a:spcAft>
                <a:spcPts val="0"/>
              </a:spcAft>
              <a:buFont typeface="+mj-lt"/>
              <a:buAutoNum type="arabicPeriod"/>
              <a:tabLst>
                <a:tab pos="457200" algn="l"/>
              </a:tabLst>
            </a:pPr>
            <a:r>
              <a:rPr lang="tr-TR" b="1" dirty="0" err="1">
                <a:solidFill>
                  <a:schemeClr val="tx2"/>
                </a:solidFill>
                <a:latin typeface="Times New Roman"/>
                <a:ea typeface="Calibri"/>
                <a:cs typeface="Times New Roman"/>
              </a:rPr>
              <a:t>Facilities</a:t>
            </a:r>
            <a:r>
              <a:rPr lang="tr-TR" dirty="0">
                <a:solidFill>
                  <a:schemeClr val="tx2"/>
                </a:solidFill>
                <a:latin typeface="Times New Roman"/>
                <a:ea typeface="Calibri"/>
                <a:cs typeface="Times New Roman"/>
              </a:rPr>
              <a:t>:</a:t>
            </a:r>
            <a:endParaRPr lang="tr-TR" sz="2000" dirty="0">
              <a:solidFill>
                <a:schemeClr val="tx2"/>
              </a:solidFill>
              <a:latin typeface="Calibri"/>
              <a:ea typeface="Calibri"/>
              <a:cs typeface="Times New Roman"/>
            </a:endParaRPr>
          </a:p>
          <a:p>
            <a:pPr marL="742950" lvl="1" indent="-285750" algn="just">
              <a:lnSpc>
                <a:spcPct val="115000"/>
              </a:lnSpc>
              <a:spcAft>
                <a:spcPts val="0"/>
              </a:spcAft>
              <a:buSzPts val="1000"/>
              <a:buFont typeface="Wingdings"/>
              <a:buChar char=""/>
              <a:tabLst>
                <a:tab pos="914400" algn="l"/>
              </a:tabLst>
            </a:pPr>
            <a:r>
              <a:rPr lang="tr-TR" sz="2400" dirty="0">
                <a:solidFill>
                  <a:schemeClr val="tx2"/>
                </a:solidFill>
                <a:latin typeface="Times New Roman"/>
                <a:ea typeface="Calibri"/>
                <a:cs typeface="Times New Roman"/>
              </a:rPr>
              <a:t>How </a:t>
            </a:r>
            <a:r>
              <a:rPr lang="tr-TR" sz="2400" dirty="0" err="1">
                <a:solidFill>
                  <a:schemeClr val="tx2"/>
                </a:solidFill>
                <a:latin typeface="Times New Roman"/>
                <a:ea typeface="Calibri"/>
                <a:cs typeface="Times New Roman"/>
              </a:rPr>
              <a:t>should</a:t>
            </a:r>
            <a:r>
              <a:rPr lang="tr-TR" sz="2400" dirty="0">
                <a:solidFill>
                  <a:schemeClr val="tx2"/>
                </a:solidFill>
                <a:latin typeface="Times New Roman"/>
                <a:ea typeface="Calibri"/>
                <a:cs typeface="Times New Roman"/>
              </a:rPr>
              <a:t> ABC </a:t>
            </a:r>
            <a:r>
              <a:rPr lang="tr-TR" sz="2400" dirty="0" err="1">
                <a:solidFill>
                  <a:schemeClr val="tx2"/>
                </a:solidFill>
                <a:latin typeface="Times New Roman"/>
                <a:ea typeface="Calibri"/>
                <a:cs typeface="Times New Roman"/>
              </a:rPr>
              <a:t>Textile</a:t>
            </a:r>
            <a:r>
              <a:rPr lang="tr-TR" sz="2400" dirty="0">
                <a:solidFill>
                  <a:schemeClr val="tx2"/>
                </a:solidFill>
                <a:latin typeface="Times New Roman"/>
                <a:ea typeface="Calibri"/>
                <a:cs typeface="Times New Roman"/>
              </a:rPr>
              <a:t> optimize </a:t>
            </a:r>
            <a:r>
              <a:rPr lang="tr-TR" sz="2400" dirty="0" err="1">
                <a:solidFill>
                  <a:schemeClr val="tx2"/>
                </a:solidFill>
                <a:latin typeface="Times New Roman"/>
                <a:ea typeface="Calibri"/>
                <a:cs typeface="Times New Roman"/>
              </a:rPr>
              <a:t>its</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centralized</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production</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facilities</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to</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strike</a:t>
            </a:r>
            <a:r>
              <a:rPr lang="tr-TR" sz="2400" dirty="0">
                <a:solidFill>
                  <a:schemeClr val="tx2"/>
                </a:solidFill>
                <a:latin typeface="Times New Roman"/>
                <a:ea typeface="Calibri"/>
                <a:cs typeface="Times New Roman"/>
              </a:rPr>
              <a:t> a </a:t>
            </a:r>
            <a:r>
              <a:rPr lang="tr-TR" sz="2400" dirty="0" err="1">
                <a:solidFill>
                  <a:schemeClr val="tx2"/>
                </a:solidFill>
                <a:latin typeface="Times New Roman"/>
                <a:ea typeface="Calibri"/>
                <a:cs typeface="Times New Roman"/>
              </a:rPr>
              <a:t>balance</a:t>
            </a:r>
            <a:r>
              <a:rPr lang="tr-TR" sz="2400" dirty="0">
                <a:solidFill>
                  <a:schemeClr val="tx2"/>
                </a:solidFill>
                <a:latin typeface="Times New Roman"/>
                <a:ea typeface="Calibri"/>
                <a:cs typeface="Times New Roman"/>
              </a:rPr>
              <a:t>?</a:t>
            </a:r>
            <a:endParaRPr lang="tr-TR" sz="2000" dirty="0">
              <a:solidFill>
                <a:schemeClr val="tx2"/>
              </a:solidFill>
              <a:latin typeface="Calibri"/>
              <a:ea typeface="Calibri"/>
              <a:cs typeface="Times New Roman"/>
            </a:endParaRPr>
          </a:p>
          <a:p>
            <a:pPr marL="742950" lvl="1" indent="-285750" algn="just">
              <a:lnSpc>
                <a:spcPct val="115000"/>
              </a:lnSpc>
              <a:spcAft>
                <a:spcPts val="0"/>
              </a:spcAft>
              <a:buSzPts val="1000"/>
              <a:buFont typeface="Wingdings"/>
              <a:buChar char=""/>
              <a:tabLst>
                <a:tab pos="914400" algn="l"/>
              </a:tabLst>
            </a:pPr>
            <a:r>
              <a:rPr lang="tr-TR" sz="2400" dirty="0">
                <a:solidFill>
                  <a:schemeClr val="tx2"/>
                </a:solidFill>
                <a:latin typeface="Times New Roman"/>
                <a:ea typeface="Calibri"/>
                <a:cs typeface="Times New Roman"/>
              </a:rPr>
              <a:t>How can </a:t>
            </a:r>
            <a:r>
              <a:rPr lang="tr-TR" sz="2400" dirty="0" err="1">
                <a:solidFill>
                  <a:schemeClr val="tx2"/>
                </a:solidFill>
                <a:latin typeface="Times New Roman"/>
                <a:ea typeface="Calibri"/>
                <a:cs typeface="Times New Roman"/>
              </a:rPr>
              <a:t>facility</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locations</a:t>
            </a:r>
            <a:r>
              <a:rPr lang="tr-TR" sz="2400" dirty="0">
                <a:solidFill>
                  <a:schemeClr val="tx2"/>
                </a:solidFill>
                <a:latin typeface="Times New Roman"/>
                <a:ea typeface="Calibri"/>
                <a:cs typeface="Times New Roman"/>
              </a:rPr>
              <a:t> be </a:t>
            </a:r>
            <a:r>
              <a:rPr lang="tr-TR" sz="2400" dirty="0" err="1">
                <a:solidFill>
                  <a:schemeClr val="tx2"/>
                </a:solidFill>
                <a:latin typeface="Times New Roman"/>
                <a:ea typeface="Calibri"/>
                <a:cs typeface="Times New Roman"/>
              </a:rPr>
              <a:t>structured</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to</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enhance</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responsiveness</a:t>
            </a:r>
            <a:r>
              <a:rPr lang="tr-TR" sz="2400" dirty="0">
                <a:solidFill>
                  <a:schemeClr val="tx2"/>
                </a:solidFill>
                <a:latin typeface="Times New Roman"/>
                <a:ea typeface="Calibri"/>
                <a:cs typeface="Times New Roman"/>
              </a:rPr>
              <a:t>?</a:t>
            </a:r>
            <a:endParaRPr lang="tr-TR" sz="2000" dirty="0">
              <a:solidFill>
                <a:schemeClr val="tx2"/>
              </a:solidFill>
              <a:latin typeface="Calibri"/>
              <a:ea typeface="Calibri"/>
              <a:cs typeface="Times New Roman"/>
            </a:endParaRPr>
          </a:p>
          <a:p>
            <a:pPr marL="342900" lvl="0" indent="-342900" algn="just">
              <a:lnSpc>
                <a:spcPct val="115000"/>
              </a:lnSpc>
              <a:spcAft>
                <a:spcPts val="0"/>
              </a:spcAft>
              <a:buFont typeface="+mj-lt"/>
              <a:buAutoNum type="arabicPeriod" startAt="2"/>
              <a:tabLst>
                <a:tab pos="457200" algn="l"/>
              </a:tabLst>
            </a:pPr>
            <a:r>
              <a:rPr lang="tr-TR" b="1" dirty="0">
                <a:solidFill>
                  <a:schemeClr val="tx2"/>
                </a:solidFill>
                <a:latin typeface="Times New Roman"/>
                <a:ea typeface="Calibri"/>
                <a:cs typeface="Times New Roman"/>
              </a:rPr>
              <a:t>Inventory</a:t>
            </a:r>
            <a:r>
              <a:rPr lang="tr-TR" dirty="0">
                <a:solidFill>
                  <a:schemeClr val="tx2"/>
                </a:solidFill>
                <a:latin typeface="Times New Roman"/>
                <a:ea typeface="Calibri"/>
                <a:cs typeface="Times New Roman"/>
              </a:rPr>
              <a:t>:</a:t>
            </a:r>
            <a:endParaRPr lang="tr-TR" sz="2000" dirty="0">
              <a:solidFill>
                <a:schemeClr val="tx2"/>
              </a:solidFill>
              <a:latin typeface="Calibri"/>
              <a:ea typeface="Calibri"/>
              <a:cs typeface="Times New Roman"/>
            </a:endParaRPr>
          </a:p>
          <a:p>
            <a:pPr marL="742950" lvl="1" indent="-285750" algn="just">
              <a:lnSpc>
                <a:spcPct val="115000"/>
              </a:lnSpc>
              <a:spcAft>
                <a:spcPts val="0"/>
              </a:spcAft>
              <a:buSzPts val="1000"/>
              <a:buFont typeface="Wingdings"/>
              <a:buChar char=""/>
              <a:tabLst>
                <a:tab pos="914400" algn="l"/>
              </a:tabLst>
            </a:pPr>
            <a:r>
              <a:rPr lang="tr-TR" sz="2400" dirty="0">
                <a:solidFill>
                  <a:schemeClr val="tx2"/>
                </a:solidFill>
                <a:latin typeface="Times New Roman"/>
                <a:ea typeface="Calibri"/>
                <a:cs typeface="Times New Roman"/>
              </a:rPr>
              <a:t>How can </a:t>
            </a:r>
            <a:r>
              <a:rPr lang="tr-TR" sz="2400" dirty="0" err="1">
                <a:solidFill>
                  <a:schemeClr val="tx2"/>
                </a:solidFill>
                <a:latin typeface="Times New Roman"/>
                <a:ea typeface="Calibri"/>
                <a:cs typeface="Times New Roman"/>
              </a:rPr>
              <a:t>inventory</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management</a:t>
            </a:r>
            <a:r>
              <a:rPr lang="tr-TR" sz="2400" dirty="0">
                <a:solidFill>
                  <a:schemeClr val="tx2"/>
                </a:solidFill>
                <a:latin typeface="Times New Roman"/>
                <a:ea typeface="Calibri"/>
                <a:cs typeface="Times New Roman"/>
              </a:rPr>
              <a:t> be </a:t>
            </a:r>
            <a:r>
              <a:rPr lang="tr-TR" sz="2400" dirty="0" err="1">
                <a:solidFill>
                  <a:schemeClr val="tx2"/>
                </a:solidFill>
                <a:latin typeface="Times New Roman"/>
                <a:ea typeface="Calibri"/>
                <a:cs typeface="Times New Roman"/>
              </a:rPr>
              <a:t>optimized</a:t>
            </a:r>
            <a:r>
              <a:rPr lang="tr-TR" sz="2400" dirty="0">
                <a:solidFill>
                  <a:schemeClr val="tx2"/>
                </a:solidFill>
                <a:latin typeface="Times New Roman"/>
                <a:ea typeface="Calibri"/>
                <a:cs typeface="Times New Roman"/>
              </a:rPr>
              <a:t> in </a:t>
            </a:r>
            <a:r>
              <a:rPr lang="tr-TR" sz="2400" dirty="0" err="1">
                <a:solidFill>
                  <a:schemeClr val="tx2"/>
                </a:solidFill>
                <a:latin typeface="Times New Roman"/>
                <a:ea typeface="Calibri"/>
                <a:cs typeface="Times New Roman"/>
              </a:rPr>
              <a:t>high-capacity</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production</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systems</a:t>
            </a:r>
            <a:r>
              <a:rPr lang="tr-TR" sz="2400" dirty="0">
                <a:solidFill>
                  <a:schemeClr val="tx2"/>
                </a:solidFill>
                <a:latin typeface="Times New Roman"/>
                <a:ea typeface="Calibri"/>
                <a:cs typeface="Times New Roman"/>
              </a:rPr>
              <a:t>?</a:t>
            </a:r>
            <a:endParaRPr lang="tr-TR" sz="2000" dirty="0">
              <a:solidFill>
                <a:schemeClr val="tx2"/>
              </a:solidFill>
              <a:latin typeface="Calibri"/>
              <a:ea typeface="Calibri"/>
              <a:cs typeface="Times New Roman"/>
            </a:endParaRPr>
          </a:p>
          <a:p>
            <a:pPr marL="742950" lvl="1" indent="-285750" algn="just">
              <a:lnSpc>
                <a:spcPct val="115000"/>
              </a:lnSpc>
              <a:spcAft>
                <a:spcPts val="0"/>
              </a:spcAft>
              <a:buSzPts val="1000"/>
              <a:buFont typeface="Wingdings"/>
              <a:buChar char=""/>
              <a:tabLst>
                <a:tab pos="914400" algn="l"/>
              </a:tabLst>
            </a:pPr>
            <a:r>
              <a:rPr lang="tr-TR" sz="2400" dirty="0" err="1">
                <a:solidFill>
                  <a:schemeClr val="tx2"/>
                </a:solidFill>
                <a:latin typeface="Times New Roman"/>
                <a:ea typeface="Calibri"/>
                <a:cs typeface="Times New Roman"/>
              </a:rPr>
              <a:t>What</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inventory</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strategies</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should</a:t>
            </a:r>
            <a:r>
              <a:rPr lang="tr-TR" sz="2400" dirty="0">
                <a:solidFill>
                  <a:schemeClr val="tx2"/>
                </a:solidFill>
                <a:latin typeface="Times New Roman"/>
                <a:ea typeface="Calibri"/>
                <a:cs typeface="Times New Roman"/>
              </a:rPr>
              <a:t> be </a:t>
            </a:r>
            <a:r>
              <a:rPr lang="tr-TR" sz="2400" dirty="0" err="1">
                <a:solidFill>
                  <a:schemeClr val="tx2"/>
                </a:solidFill>
                <a:latin typeface="Times New Roman"/>
                <a:ea typeface="Calibri"/>
                <a:cs typeface="Times New Roman"/>
              </a:rPr>
              <a:t>implemented</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to</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respond</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quickly</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to</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changing</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demands</a:t>
            </a:r>
            <a:r>
              <a:rPr lang="tr-TR" sz="2400" dirty="0">
                <a:solidFill>
                  <a:schemeClr val="tx2"/>
                </a:solidFill>
                <a:latin typeface="Times New Roman"/>
                <a:ea typeface="Calibri"/>
                <a:cs typeface="Times New Roman"/>
              </a:rPr>
              <a:t>?</a:t>
            </a:r>
            <a:endParaRPr lang="tr-TR" sz="2000" dirty="0">
              <a:solidFill>
                <a:schemeClr val="tx2"/>
              </a:solidFill>
              <a:latin typeface="Calibri"/>
              <a:ea typeface="Calibri"/>
              <a:cs typeface="Times New Roman"/>
            </a:endParaRPr>
          </a:p>
          <a:p>
            <a:pPr marL="342900" lvl="0" indent="-342900" algn="just">
              <a:lnSpc>
                <a:spcPct val="115000"/>
              </a:lnSpc>
              <a:spcAft>
                <a:spcPts val="0"/>
              </a:spcAft>
              <a:buFont typeface="+mj-lt"/>
              <a:buAutoNum type="arabicPeriod" startAt="3"/>
              <a:tabLst>
                <a:tab pos="457200" algn="l"/>
              </a:tabLst>
            </a:pPr>
            <a:r>
              <a:rPr lang="tr-TR" b="1" dirty="0" err="1">
                <a:solidFill>
                  <a:schemeClr val="tx2"/>
                </a:solidFill>
                <a:latin typeface="Times New Roman"/>
                <a:ea typeface="Calibri"/>
                <a:cs typeface="Times New Roman"/>
              </a:rPr>
              <a:t>Transportation</a:t>
            </a:r>
            <a:r>
              <a:rPr lang="tr-TR" dirty="0">
                <a:solidFill>
                  <a:schemeClr val="tx2"/>
                </a:solidFill>
                <a:latin typeface="Times New Roman"/>
                <a:ea typeface="Calibri"/>
                <a:cs typeface="Times New Roman"/>
              </a:rPr>
              <a:t>:</a:t>
            </a:r>
            <a:endParaRPr lang="tr-TR" sz="2000" dirty="0">
              <a:solidFill>
                <a:schemeClr val="tx2"/>
              </a:solidFill>
              <a:latin typeface="Calibri"/>
              <a:ea typeface="Calibri"/>
              <a:cs typeface="Times New Roman"/>
            </a:endParaRPr>
          </a:p>
          <a:p>
            <a:pPr marL="742950" lvl="1" indent="-285750" algn="just">
              <a:lnSpc>
                <a:spcPct val="115000"/>
              </a:lnSpc>
              <a:spcAft>
                <a:spcPts val="0"/>
              </a:spcAft>
              <a:buSzPts val="1000"/>
              <a:buFont typeface="Wingdings"/>
              <a:buChar char=""/>
              <a:tabLst>
                <a:tab pos="914400" algn="l"/>
              </a:tabLst>
            </a:pPr>
            <a:r>
              <a:rPr lang="tr-TR" sz="2400" dirty="0">
                <a:solidFill>
                  <a:schemeClr val="tx2"/>
                </a:solidFill>
                <a:latin typeface="Times New Roman"/>
                <a:ea typeface="Calibri"/>
                <a:cs typeface="Times New Roman"/>
              </a:rPr>
              <a:t>How </a:t>
            </a:r>
            <a:r>
              <a:rPr lang="tr-TR" sz="2400" dirty="0" err="1">
                <a:solidFill>
                  <a:schemeClr val="tx2"/>
                </a:solidFill>
                <a:latin typeface="Times New Roman"/>
                <a:ea typeface="Calibri"/>
                <a:cs typeface="Times New Roman"/>
              </a:rPr>
              <a:t>should</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transportation</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strategies</a:t>
            </a:r>
            <a:r>
              <a:rPr lang="tr-TR" sz="2400" dirty="0">
                <a:solidFill>
                  <a:schemeClr val="tx2"/>
                </a:solidFill>
                <a:latin typeface="Times New Roman"/>
                <a:ea typeface="Calibri"/>
                <a:cs typeface="Times New Roman"/>
              </a:rPr>
              <a:t> be </a:t>
            </a:r>
            <a:r>
              <a:rPr lang="tr-TR" sz="2400" dirty="0" err="1">
                <a:solidFill>
                  <a:schemeClr val="tx2"/>
                </a:solidFill>
                <a:latin typeface="Times New Roman"/>
                <a:ea typeface="Calibri"/>
                <a:cs typeface="Times New Roman"/>
              </a:rPr>
              <a:t>structured</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within</a:t>
            </a:r>
            <a:r>
              <a:rPr lang="tr-TR" sz="2400" dirty="0">
                <a:solidFill>
                  <a:schemeClr val="tx2"/>
                </a:solidFill>
                <a:latin typeface="Times New Roman"/>
                <a:ea typeface="Calibri"/>
                <a:cs typeface="Times New Roman"/>
              </a:rPr>
              <a:t> a </a:t>
            </a:r>
            <a:r>
              <a:rPr lang="tr-TR" sz="2400" dirty="0" err="1">
                <a:solidFill>
                  <a:schemeClr val="tx2"/>
                </a:solidFill>
                <a:latin typeface="Times New Roman"/>
                <a:ea typeface="Calibri"/>
                <a:cs typeface="Times New Roman"/>
              </a:rPr>
              <a:t>centralized</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production</a:t>
            </a:r>
            <a:r>
              <a:rPr lang="tr-TR" sz="2400" dirty="0">
                <a:solidFill>
                  <a:schemeClr val="tx2"/>
                </a:solidFill>
                <a:latin typeface="Times New Roman"/>
                <a:ea typeface="Calibri"/>
                <a:cs typeface="Times New Roman"/>
              </a:rPr>
              <a:t> model?</a:t>
            </a:r>
            <a:endParaRPr lang="tr-TR" sz="2000" dirty="0">
              <a:solidFill>
                <a:schemeClr val="tx2"/>
              </a:solidFill>
              <a:latin typeface="Calibri"/>
              <a:ea typeface="Calibri"/>
              <a:cs typeface="Times New Roman"/>
            </a:endParaRPr>
          </a:p>
          <a:p>
            <a:pPr marL="742950" lvl="1" indent="-285750" algn="just">
              <a:lnSpc>
                <a:spcPct val="115000"/>
              </a:lnSpc>
              <a:spcAft>
                <a:spcPts val="0"/>
              </a:spcAft>
              <a:buSzPts val="1000"/>
              <a:buFont typeface="Wingdings"/>
              <a:buChar char=""/>
              <a:tabLst>
                <a:tab pos="914400" algn="l"/>
              </a:tabLst>
            </a:pPr>
            <a:r>
              <a:rPr lang="tr-TR" sz="2400" dirty="0">
                <a:solidFill>
                  <a:schemeClr val="tx2"/>
                </a:solidFill>
                <a:latin typeface="Times New Roman"/>
                <a:ea typeface="Calibri"/>
                <a:cs typeface="Times New Roman"/>
              </a:rPr>
              <a:t>How can </a:t>
            </a:r>
            <a:r>
              <a:rPr lang="tr-TR" sz="2400" dirty="0" err="1">
                <a:solidFill>
                  <a:schemeClr val="tx2"/>
                </a:solidFill>
                <a:latin typeface="Times New Roman"/>
                <a:ea typeface="Calibri"/>
                <a:cs typeface="Times New Roman"/>
              </a:rPr>
              <a:t>transportation</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costs</a:t>
            </a:r>
            <a:r>
              <a:rPr lang="tr-TR" sz="2400" dirty="0">
                <a:solidFill>
                  <a:schemeClr val="tx2"/>
                </a:solidFill>
                <a:latin typeface="Times New Roman"/>
                <a:ea typeface="Calibri"/>
                <a:cs typeface="Times New Roman"/>
              </a:rPr>
              <a:t> be </a:t>
            </a:r>
            <a:r>
              <a:rPr lang="tr-TR" sz="2400" dirty="0" err="1">
                <a:solidFill>
                  <a:schemeClr val="tx2"/>
                </a:solidFill>
                <a:latin typeface="Times New Roman"/>
                <a:ea typeface="Calibri"/>
                <a:cs typeface="Times New Roman"/>
              </a:rPr>
              <a:t>reduced</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while</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improving</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response</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times</a:t>
            </a:r>
            <a:r>
              <a:rPr lang="tr-TR" sz="2400" dirty="0">
                <a:solidFill>
                  <a:schemeClr val="tx2"/>
                </a:solidFill>
                <a:latin typeface="Times New Roman"/>
                <a:ea typeface="Calibri"/>
                <a:cs typeface="Times New Roman"/>
              </a:rPr>
              <a:t>?</a:t>
            </a:r>
            <a:endParaRPr lang="tr-TR" sz="2000" dirty="0">
              <a:solidFill>
                <a:schemeClr val="tx2"/>
              </a:solidFill>
              <a:latin typeface="Calibri"/>
              <a:ea typeface="Calibri"/>
              <a:cs typeface="Times New Roman"/>
            </a:endParaRPr>
          </a:p>
          <a:p>
            <a:pPr marL="0" indent="0" algn="just">
              <a:buNone/>
            </a:pPr>
            <a:endParaRPr lang="tr-TR" dirty="0" smtClean="0">
              <a:solidFill>
                <a:schemeClr val="tx2"/>
              </a:solidFill>
            </a:endParaRPr>
          </a:p>
        </p:txBody>
      </p:sp>
    </p:spTree>
    <p:extLst>
      <p:ext uri="{BB962C8B-B14F-4D97-AF65-F5344CB8AC3E}">
        <p14:creationId xmlns:p14="http://schemas.microsoft.com/office/powerpoint/2010/main" val="1839481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en-US" sz="2800" b="1" dirty="0">
                <a:latin typeface="Times New Roman" pitchFamily="18" charset="0"/>
                <a:cs typeface="Times New Roman" pitchFamily="18" charset="0"/>
              </a:rPr>
              <a:t>Questions</a:t>
            </a:r>
            <a:endParaRPr lang="en-US" sz="2800" b="1" dirty="0">
              <a:latin typeface="Times New Roman" pitchFamily="18" charset="0"/>
              <a:cs typeface="Times New Roman" pitchFamily="18" charset="0"/>
            </a:endParaRPr>
          </a:p>
        </p:txBody>
      </p:sp>
      <p:sp>
        <p:nvSpPr>
          <p:cNvPr id="3" name="İçerik Yer Tutucusu 2"/>
          <p:cNvSpPr>
            <a:spLocks noGrp="1"/>
          </p:cNvSpPr>
          <p:nvPr>
            <p:ph sz="quarter" idx="1"/>
          </p:nvPr>
        </p:nvSpPr>
        <p:spPr/>
        <p:txBody>
          <a:bodyPr>
            <a:normAutofit fontScale="85000" lnSpcReduction="20000"/>
          </a:bodyPr>
          <a:lstStyle/>
          <a:p>
            <a:pPr marL="342900" lvl="0" indent="-342900" algn="just">
              <a:lnSpc>
                <a:spcPct val="115000"/>
              </a:lnSpc>
              <a:spcAft>
                <a:spcPts val="0"/>
              </a:spcAft>
              <a:buFont typeface="+mj-lt"/>
              <a:buAutoNum type="arabicPeriod"/>
              <a:tabLst>
                <a:tab pos="457200" algn="l"/>
              </a:tabLst>
            </a:pPr>
            <a:r>
              <a:rPr lang="tr-TR" b="1" dirty="0">
                <a:solidFill>
                  <a:schemeClr val="tx2"/>
                </a:solidFill>
                <a:latin typeface="Times New Roman"/>
                <a:ea typeface="Calibri"/>
                <a:cs typeface="Times New Roman"/>
              </a:rPr>
              <a:t>Information</a:t>
            </a:r>
            <a:r>
              <a:rPr lang="tr-TR" dirty="0">
                <a:solidFill>
                  <a:schemeClr val="tx2"/>
                </a:solidFill>
                <a:latin typeface="Times New Roman"/>
                <a:ea typeface="Calibri"/>
                <a:cs typeface="Times New Roman"/>
              </a:rPr>
              <a:t>:</a:t>
            </a:r>
            <a:endParaRPr lang="tr-TR" sz="2000" dirty="0">
              <a:solidFill>
                <a:schemeClr val="tx2"/>
              </a:solidFill>
              <a:latin typeface="Calibri"/>
              <a:ea typeface="Calibri"/>
              <a:cs typeface="Times New Roman"/>
            </a:endParaRPr>
          </a:p>
          <a:p>
            <a:pPr marL="742950" lvl="1" indent="-285750" algn="just">
              <a:lnSpc>
                <a:spcPct val="115000"/>
              </a:lnSpc>
              <a:spcAft>
                <a:spcPts val="0"/>
              </a:spcAft>
              <a:buSzPts val="1000"/>
              <a:buFont typeface="Wingdings"/>
              <a:buChar char=""/>
              <a:tabLst>
                <a:tab pos="914400" algn="l"/>
              </a:tabLst>
            </a:pPr>
            <a:r>
              <a:rPr lang="tr-TR" sz="2400" dirty="0">
                <a:solidFill>
                  <a:schemeClr val="tx2"/>
                </a:solidFill>
                <a:latin typeface="Times New Roman"/>
                <a:ea typeface="Calibri"/>
                <a:cs typeface="Times New Roman"/>
              </a:rPr>
              <a:t>How can </a:t>
            </a:r>
            <a:r>
              <a:rPr lang="tr-TR" sz="2400" dirty="0" err="1">
                <a:solidFill>
                  <a:schemeClr val="tx2"/>
                </a:solidFill>
                <a:latin typeface="Times New Roman"/>
                <a:ea typeface="Calibri"/>
                <a:cs typeface="Times New Roman"/>
              </a:rPr>
              <a:t>information</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technology</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establish</a:t>
            </a:r>
            <a:r>
              <a:rPr lang="tr-TR" sz="2400" dirty="0">
                <a:solidFill>
                  <a:schemeClr val="tx2"/>
                </a:solidFill>
                <a:latin typeface="Times New Roman"/>
                <a:ea typeface="Calibri"/>
                <a:cs typeface="Times New Roman"/>
              </a:rPr>
              <a:t> a </a:t>
            </a:r>
            <a:r>
              <a:rPr lang="tr-TR" sz="2400" dirty="0" err="1">
                <a:solidFill>
                  <a:schemeClr val="tx2"/>
                </a:solidFill>
                <a:latin typeface="Times New Roman"/>
                <a:ea typeface="Calibri"/>
                <a:cs typeface="Times New Roman"/>
              </a:rPr>
              <a:t>balance</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between</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centralized</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production</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and</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quick</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responsiveness</a:t>
            </a:r>
            <a:r>
              <a:rPr lang="tr-TR" sz="2400" dirty="0">
                <a:solidFill>
                  <a:schemeClr val="tx2"/>
                </a:solidFill>
                <a:latin typeface="Times New Roman"/>
                <a:ea typeface="Calibri"/>
                <a:cs typeface="Times New Roman"/>
              </a:rPr>
              <a:t>?</a:t>
            </a:r>
            <a:endParaRPr lang="tr-TR" sz="2000" dirty="0">
              <a:solidFill>
                <a:schemeClr val="tx2"/>
              </a:solidFill>
              <a:latin typeface="Calibri"/>
              <a:ea typeface="Calibri"/>
              <a:cs typeface="Times New Roman"/>
            </a:endParaRPr>
          </a:p>
          <a:p>
            <a:pPr marL="742950" lvl="1" indent="-285750" algn="just">
              <a:lnSpc>
                <a:spcPct val="115000"/>
              </a:lnSpc>
              <a:spcAft>
                <a:spcPts val="0"/>
              </a:spcAft>
              <a:buSzPts val="1000"/>
              <a:buFont typeface="Wingdings"/>
              <a:buChar char=""/>
              <a:tabLst>
                <a:tab pos="914400" algn="l"/>
              </a:tabLst>
            </a:pPr>
            <a:r>
              <a:rPr lang="tr-TR" sz="2400" dirty="0" err="1">
                <a:solidFill>
                  <a:schemeClr val="tx2"/>
                </a:solidFill>
                <a:latin typeface="Times New Roman"/>
                <a:ea typeface="Calibri"/>
                <a:cs typeface="Times New Roman"/>
              </a:rPr>
              <a:t>What</a:t>
            </a:r>
            <a:r>
              <a:rPr lang="tr-TR" sz="2400" dirty="0">
                <a:solidFill>
                  <a:schemeClr val="tx2"/>
                </a:solidFill>
                <a:latin typeface="Times New Roman"/>
                <a:ea typeface="Calibri"/>
                <a:cs typeface="Times New Roman"/>
              </a:rPr>
              <a:t> data </a:t>
            </a:r>
            <a:r>
              <a:rPr lang="tr-TR" sz="2400" dirty="0" err="1">
                <a:solidFill>
                  <a:schemeClr val="tx2"/>
                </a:solidFill>
                <a:latin typeface="Times New Roman"/>
                <a:ea typeface="Calibri"/>
                <a:cs typeface="Times New Roman"/>
              </a:rPr>
              <a:t>analysis</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methods</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should</a:t>
            </a:r>
            <a:r>
              <a:rPr lang="tr-TR" sz="2400" dirty="0">
                <a:solidFill>
                  <a:schemeClr val="tx2"/>
                </a:solidFill>
                <a:latin typeface="Times New Roman"/>
                <a:ea typeface="Calibri"/>
                <a:cs typeface="Times New Roman"/>
              </a:rPr>
              <a:t> be </a:t>
            </a:r>
            <a:r>
              <a:rPr lang="tr-TR" sz="2400" dirty="0" err="1">
                <a:solidFill>
                  <a:schemeClr val="tx2"/>
                </a:solidFill>
                <a:latin typeface="Times New Roman"/>
                <a:ea typeface="Calibri"/>
                <a:cs typeface="Times New Roman"/>
              </a:rPr>
              <a:t>employed</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to</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accurately</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forecast</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customer</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demands</a:t>
            </a:r>
            <a:r>
              <a:rPr lang="tr-TR" sz="2400" dirty="0">
                <a:solidFill>
                  <a:schemeClr val="tx2"/>
                </a:solidFill>
                <a:latin typeface="Times New Roman"/>
                <a:ea typeface="Calibri"/>
                <a:cs typeface="Times New Roman"/>
              </a:rPr>
              <a:t>?</a:t>
            </a:r>
            <a:endParaRPr lang="tr-TR" sz="2000" dirty="0">
              <a:solidFill>
                <a:schemeClr val="tx2"/>
              </a:solidFill>
              <a:latin typeface="Calibri"/>
              <a:ea typeface="Calibri"/>
              <a:cs typeface="Times New Roman"/>
            </a:endParaRPr>
          </a:p>
          <a:p>
            <a:pPr marL="342900" lvl="0" indent="-342900" algn="just">
              <a:lnSpc>
                <a:spcPct val="115000"/>
              </a:lnSpc>
              <a:spcAft>
                <a:spcPts val="0"/>
              </a:spcAft>
              <a:buFont typeface="+mj-lt"/>
              <a:buAutoNum type="arabicPeriod" startAt="2"/>
              <a:tabLst>
                <a:tab pos="457200" algn="l"/>
              </a:tabLst>
            </a:pPr>
            <a:r>
              <a:rPr lang="tr-TR" b="1" dirty="0" err="1">
                <a:solidFill>
                  <a:schemeClr val="tx2"/>
                </a:solidFill>
                <a:latin typeface="Times New Roman"/>
                <a:ea typeface="Calibri"/>
                <a:cs typeface="Times New Roman"/>
              </a:rPr>
              <a:t>Sourcing</a:t>
            </a:r>
            <a:r>
              <a:rPr lang="tr-TR" dirty="0">
                <a:solidFill>
                  <a:schemeClr val="tx2"/>
                </a:solidFill>
                <a:latin typeface="Times New Roman"/>
                <a:ea typeface="Calibri"/>
                <a:cs typeface="Times New Roman"/>
              </a:rPr>
              <a:t>:</a:t>
            </a:r>
            <a:endParaRPr lang="tr-TR" sz="2000" dirty="0">
              <a:solidFill>
                <a:schemeClr val="tx2"/>
              </a:solidFill>
              <a:latin typeface="Calibri"/>
              <a:ea typeface="Calibri"/>
              <a:cs typeface="Times New Roman"/>
            </a:endParaRPr>
          </a:p>
          <a:p>
            <a:pPr marL="742950" lvl="1" indent="-285750" algn="just">
              <a:lnSpc>
                <a:spcPct val="115000"/>
              </a:lnSpc>
              <a:spcAft>
                <a:spcPts val="0"/>
              </a:spcAft>
              <a:buSzPts val="1000"/>
              <a:buFont typeface="Wingdings"/>
              <a:buChar char=""/>
              <a:tabLst>
                <a:tab pos="914400" algn="l"/>
              </a:tabLst>
            </a:pPr>
            <a:r>
              <a:rPr lang="tr-TR" sz="2400" dirty="0" err="1">
                <a:solidFill>
                  <a:schemeClr val="tx2"/>
                </a:solidFill>
                <a:latin typeface="Times New Roman"/>
                <a:ea typeface="Calibri"/>
                <a:cs typeface="Times New Roman"/>
              </a:rPr>
              <a:t>What</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strategies</a:t>
            </a:r>
            <a:r>
              <a:rPr lang="tr-TR" sz="2400" dirty="0">
                <a:solidFill>
                  <a:schemeClr val="tx2"/>
                </a:solidFill>
                <a:latin typeface="Times New Roman"/>
                <a:ea typeface="Calibri"/>
                <a:cs typeface="Times New Roman"/>
              </a:rPr>
              <a:t> can be </a:t>
            </a:r>
            <a:r>
              <a:rPr lang="tr-TR" sz="2400" dirty="0" err="1">
                <a:solidFill>
                  <a:schemeClr val="tx2"/>
                </a:solidFill>
                <a:latin typeface="Times New Roman"/>
                <a:ea typeface="Calibri"/>
                <a:cs typeface="Times New Roman"/>
              </a:rPr>
              <a:t>implemented</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to</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expedite</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material</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sourcing</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processes</a:t>
            </a:r>
            <a:r>
              <a:rPr lang="tr-TR" sz="2400" dirty="0">
                <a:solidFill>
                  <a:schemeClr val="tx2"/>
                </a:solidFill>
                <a:latin typeface="Times New Roman"/>
                <a:ea typeface="Calibri"/>
                <a:cs typeface="Times New Roman"/>
              </a:rPr>
              <a:t>?</a:t>
            </a:r>
            <a:endParaRPr lang="tr-TR" sz="2000" dirty="0">
              <a:solidFill>
                <a:schemeClr val="tx2"/>
              </a:solidFill>
              <a:latin typeface="Calibri"/>
              <a:ea typeface="Calibri"/>
              <a:cs typeface="Times New Roman"/>
            </a:endParaRPr>
          </a:p>
          <a:p>
            <a:pPr marL="742950" lvl="1" indent="-285750" algn="just">
              <a:lnSpc>
                <a:spcPct val="115000"/>
              </a:lnSpc>
              <a:spcAft>
                <a:spcPts val="0"/>
              </a:spcAft>
              <a:buSzPts val="1000"/>
              <a:buFont typeface="Wingdings"/>
              <a:buChar char=""/>
              <a:tabLst>
                <a:tab pos="914400" algn="l"/>
              </a:tabLst>
            </a:pPr>
            <a:r>
              <a:rPr lang="tr-TR" sz="2400" dirty="0">
                <a:solidFill>
                  <a:schemeClr val="tx2"/>
                </a:solidFill>
                <a:latin typeface="Times New Roman"/>
                <a:ea typeface="Calibri"/>
                <a:cs typeface="Times New Roman"/>
              </a:rPr>
              <a:t>How can </a:t>
            </a:r>
            <a:r>
              <a:rPr lang="tr-TR" sz="2400" dirty="0" err="1">
                <a:solidFill>
                  <a:schemeClr val="tx2"/>
                </a:solidFill>
                <a:latin typeface="Times New Roman"/>
                <a:ea typeface="Calibri"/>
                <a:cs typeface="Times New Roman"/>
              </a:rPr>
              <a:t>supplier</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relationships</a:t>
            </a:r>
            <a:r>
              <a:rPr lang="tr-TR" sz="2400" dirty="0">
                <a:solidFill>
                  <a:schemeClr val="tx2"/>
                </a:solidFill>
                <a:latin typeface="Times New Roman"/>
                <a:ea typeface="Calibri"/>
                <a:cs typeface="Times New Roman"/>
              </a:rPr>
              <a:t> be </a:t>
            </a:r>
            <a:r>
              <a:rPr lang="tr-TR" sz="2400" dirty="0" err="1">
                <a:solidFill>
                  <a:schemeClr val="tx2"/>
                </a:solidFill>
                <a:latin typeface="Times New Roman"/>
                <a:ea typeface="Calibri"/>
                <a:cs typeface="Times New Roman"/>
              </a:rPr>
              <a:t>strengthened</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to</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address</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the</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challenges</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posed</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by</a:t>
            </a:r>
            <a:r>
              <a:rPr lang="tr-TR" sz="2400" dirty="0">
                <a:solidFill>
                  <a:schemeClr val="tx2"/>
                </a:solidFill>
                <a:latin typeface="Times New Roman"/>
                <a:ea typeface="Calibri"/>
                <a:cs typeface="Times New Roman"/>
              </a:rPr>
              <a:t> a </a:t>
            </a:r>
            <a:r>
              <a:rPr lang="tr-TR" sz="2400" dirty="0" err="1">
                <a:solidFill>
                  <a:schemeClr val="tx2"/>
                </a:solidFill>
                <a:latin typeface="Times New Roman"/>
                <a:ea typeface="Calibri"/>
                <a:cs typeface="Times New Roman"/>
              </a:rPr>
              <a:t>centralized</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production</a:t>
            </a:r>
            <a:r>
              <a:rPr lang="tr-TR" sz="2400" dirty="0">
                <a:solidFill>
                  <a:schemeClr val="tx2"/>
                </a:solidFill>
                <a:latin typeface="Times New Roman"/>
                <a:ea typeface="Calibri"/>
                <a:cs typeface="Times New Roman"/>
              </a:rPr>
              <a:t> model?</a:t>
            </a:r>
            <a:endParaRPr lang="tr-TR" sz="2000" dirty="0">
              <a:solidFill>
                <a:schemeClr val="tx2"/>
              </a:solidFill>
              <a:latin typeface="Calibri"/>
              <a:ea typeface="Calibri"/>
              <a:cs typeface="Times New Roman"/>
            </a:endParaRPr>
          </a:p>
          <a:p>
            <a:pPr marL="342900" lvl="0" indent="-342900" algn="just">
              <a:lnSpc>
                <a:spcPct val="115000"/>
              </a:lnSpc>
              <a:spcAft>
                <a:spcPts val="0"/>
              </a:spcAft>
              <a:buFont typeface="+mj-lt"/>
              <a:buAutoNum type="arabicPeriod" startAt="3"/>
              <a:tabLst>
                <a:tab pos="457200" algn="l"/>
              </a:tabLst>
            </a:pPr>
            <a:r>
              <a:rPr lang="tr-TR" b="1" dirty="0" err="1">
                <a:solidFill>
                  <a:schemeClr val="tx2"/>
                </a:solidFill>
                <a:latin typeface="Times New Roman"/>
                <a:ea typeface="Calibri"/>
                <a:cs typeface="Times New Roman"/>
              </a:rPr>
              <a:t>Pricing</a:t>
            </a:r>
            <a:r>
              <a:rPr lang="tr-TR" dirty="0">
                <a:solidFill>
                  <a:schemeClr val="tx2"/>
                </a:solidFill>
                <a:latin typeface="Times New Roman"/>
                <a:ea typeface="Calibri"/>
                <a:cs typeface="Times New Roman"/>
              </a:rPr>
              <a:t>:</a:t>
            </a:r>
            <a:endParaRPr lang="tr-TR" sz="2000" dirty="0">
              <a:solidFill>
                <a:schemeClr val="tx2"/>
              </a:solidFill>
              <a:latin typeface="Calibri"/>
              <a:ea typeface="Calibri"/>
              <a:cs typeface="Times New Roman"/>
            </a:endParaRPr>
          </a:p>
          <a:p>
            <a:pPr marL="742950" lvl="1" indent="-285750" algn="just">
              <a:lnSpc>
                <a:spcPct val="115000"/>
              </a:lnSpc>
              <a:spcAft>
                <a:spcPts val="0"/>
              </a:spcAft>
              <a:buSzPts val="1000"/>
              <a:buFont typeface="Wingdings"/>
              <a:buChar char=""/>
              <a:tabLst>
                <a:tab pos="914400" algn="l"/>
              </a:tabLst>
            </a:pPr>
            <a:r>
              <a:rPr lang="tr-TR" sz="2400" dirty="0">
                <a:solidFill>
                  <a:schemeClr val="tx2"/>
                </a:solidFill>
                <a:latin typeface="Times New Roman"/>
                <a:ea typeface="Calibri"/>
                <a:cs typeface="Times New Roman"/>
              </a:rPr>
              <a:t>How can </a:t>
            </a:r>
            <a:r>
              <a:rPr lang="tr-TR" sz="2400" dirty="0" err="1">
                <a:solidFill>
                  <a:schemeClr val="tx2"/>
                </a:solidFill>
                <a:latin typeface="Times New Roman"/>
                <a:ea typeface="Calibri"/>
                <a:cs typeface="Times New Roman"/>
              </a:rPr>
              <a:t>pricing</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strategies</a:t>
            </a:r>
            <a:r>
              <a:rPr lang="tr-TR" sz="2400" dirty="0">
                <a:solidFill>
                  <a:schemeClr val="tx2"/>
                </a:solidFill>
                <a:latin typeface="Times New Roman"/>
                <a:ea typeface="Calibri"/>
                <a:cs typeface="Times New Roman"/>
              </a:rPr>
              <a:t> be </a:t>
            </a:r>
            <a:r>
              <a:rPr lang="tr-TR" sz="2400" dirty="0" err="1">
                <a:solidFill>
                  <a:schemeClr val="tx2"/>
                </a:solidFill>
                <a:latin typeface="Times New Roman"/>
                <a:ea typeface="Calibri"/>
                <a:cs typeface="Times New Roman"/>
              </a:rPr>
              <a:t>aligned</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with</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high</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capacity</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and</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efficiency</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goals</a:t>
            </a:r>
            <a:r>
              <a:rPr lang="tr-TR" sz="2400" dirty="0">
                <a:solidFill>
                  <a:schemeClr val="tx2"/>
                </a:solidFill>
                <a:latin typeface="Times New Roman"/>
                <a:ea typeface="Calibri"/>
                <a:cs typeface="Times New Roman"/>
              </a:rPr>
              <a:t>?</a:t>
            </a:r>
            <a:endParaRPr lang="tr-TR" sz="2000" dirty="0">
              <a:solidFill>
                <a:schemeClr val="tx2"/>
              </a:solidFill>
              <a:latin typeface="Calibri"/>
              <a:ea typeface="Calibri"/>
              <a:cs typeface="Times New Roman"/>
            </a:endParaRPr>
          </a:p>
          <a:p>
            <a:pPr marL="742950" lvl="1" indent="-285750" algn="just">
              <a:lnSpc>
                <a:spcPct val="115000"/>
              </a:lnSpc>
              <a:spcAft>
                <a:spcPts val="0"/>
              </a:spcAft>
              <a:buSzPts val="1000"/>
              <a:buFont typeface="Wingdings"/>
              <a:buChar char=""/>
              <a:tabLst>
                <a:tab pos="914400" algn="l"/>
              </a:tabLst>
            </a:pPr>
            <a:r>
              <a:rPr lang="tr-TR" sz="2400" dirty="0">
                <a:solidFill>
                  <a:schemeClr val="tx2"/>
                </a:solidFill>
                <a:latin typeface="Times New Roman"/>
                <a:ea typeface="Calibri"/>
                <a:cs typeface="Times New Roman"/>
              </a:rPr>
              <a:t>How can </a:t>
            </a:r>
            <a:r>
              <a:rPr lang="tr-TR" sz="2400" dirty="0" err="1">
                <a:solidFill>
                  <a:schemeClr val="tx2"/>
                </a:solidFill>
                <a:latin typeface="Times New Roman"/>
                <a:ea typeface="Calibri"/>
                <a:cs typeface="Times New Roman"/>
              </a:rPr>
              <a:t>dynamic</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pricing</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respond</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to</a:t>
            </a:r>
            <a:r>
              <a:rPr lang="tr-TR" sz="2400" dirty="0">
                <a:solidFill>
                  <a:schemeClr val="tx2"/>
                </a:solidFill>
                <a:latin typeface="Times New Roman"/>
                <a:ea typeface="Calibri"/>
                <a:cs typeface="Times New Roman"/>
              </a:rPr>
              <a:t> </a:t>
            </a:r>
            <a:r>
              <a:rPr lang="tr-TR" sz="2400" dirty="0" err="1">
                <a:solidFill>
                  <a:schemeClr val="tx2"/>
                </a:solidFill>
                <a:latin typeface="Times New Roman"/>
                <a:ea typeface="Calibri"/>
                <a:cs typeface="Times New Roman"/>
              </a:rPr>
              <a:t>fluctuations</a:t>
            </a:r>
            <a:r>
              <a:rPr lang="tr-TR" sz="2400" dirty="0">
                <a:solidFill>
                  <a:schemeClr val="tx2"/>
                </a:solidFill>
                <a:latin typeface="Times New Roman"/>
                <a:ea typeface="Calibri"/>
                <a:cs typeface="Times New Roman"/>
              </a:rPr>
              <a:t> in </a:t>
            </a:r>
            <a:r>
              <a:rPr lang="tr-TR" sz="2400" dirty="0" err="1">
                <a:solidFill>
                  <a:schemeClr val="tx2"/>
                </a:solidFill>
                <a:latin typeface="Times New Roman"/>
                <a:ea typeface="Calibri"/>
                <a:cs typeface="Times New Roman"/>
              </a:rPr>
              <a:t>demand</a:t>
            </a:r>
            <a:r>
              <a:rPr lang="tr-TR" sz="2400" dirty="0">
                <a:solidFill>
                  <a:schemeClr val="tx2"/>
                </a:solidFill>
                <a:latin typeface="Times New Roman"/>
                <a:ea typeface="Calibri"/>
                <a:cs typeface="Times New Roman"/>
              </a:rPr>
              <a:t>?</a:t>
            </a:r>
            <a:endParaRPr lang="tr-TR" sz="2000" dirty="0">
              <a:solidFill>
                <a:schemeClr val="tx2"/>
              </a:solidFill>
              <a:latin typeface="Calibri"/>
              <a:ea typeface="Calibri"/>
              <a:cs typeface="Times New Roman"/>
            </a:endParaRPr>
          </a:p>
          <a:p>
            <a:pPr marL="0" indent="0" algn="just">
              <a:buNone/>
            </a:pPr>
            <a:endParaRPr lang="tr-TR" dirty="0" smtClean="0">
              <a:solidFill>
                <a:schemeClr val="tx2"/>
              </a:solidFill>
            </a:endParaRPr>
          </a:p>
        </p:txBody>
      </p:sp>
    </p:spTree>
    <p:extLst>
      <p:ext uri="{BB962C8B-B14F-4D97-AF65-F5344CB8AC3E}">
        <p14:creationId xmlns:p14="http://schemas.microsoft.com/office/powerpoint/2010/main" val="33489342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1265</TotalTime>
  <Words>414</Words>
  <Application>Microsoft Office PowerPoint</Application>
  <PresentationFormat>Ekran Gösterisi (4:3)</PresentationFormat>
  <Paragraphs>41</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Cumba</vt:lpstr>
      <vt:lpstr>ITL 301   Supply Chain Management </vt:lpstr>
      <vt:lpstr>Background</vt:lpstr>
      <vt:lpstr>Scenario</vt:lpstr>
      <vt:lpstr>PowerPoint Sunusu</vt:lpstr>
      <vt:lpstr>Key Issues</vt:lpstr>
      <vt:lpstr>Questions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OSD 215 Ders Tanıtımı &amp; Giriş</dc:title>
  <dc:creator>Suzan OGUZ</dc:creator>
  <cp:lastModifiedBy>Suzan OGUZ</cp:lastModifiedBy>
  <cp:revision>25</cp:revision>
  <cp:lastPrinted>2024-10-21T09:02:53Z</cp:lastPrinted>
  <dcterms:created xsi:type="dcterms:W3CDTF">2024-09-26T09:42:11Z</dcterms:created>
  <dcterms:modified xsi:type="dcterms:W3CDTF">2024-10-21T10:55:51Z</dcterms:modified>
</cp:coreProperties>
</file>