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7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31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40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537F620-9782-D2B5-DD37-61C72DC2E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3137" y="6081312"/>
            <a:ext cx="694064" cy="732416"/>
          </a:xfrm>
          <a:prstGeom prst="rect">
            <a:avLst/>
          </a:prstGeom>
        </p:spPr>
      </p:pic>
      <p:sp>
        <p:nvSpPr>
          <p:cNvPr id="8" name="Veri Yer Tutucusu 7">
            <a:extLst>
              <a:ext uri="{FF2B5EF4-FFF2-40B4-BE49-F238E27FC236}">
                <a16:creationId xmlns:a16="http://schemas.microsoft.com/office/drawing/2014/main" id="{14588595-7B53-A175-CE1C-6D444FA6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9" name="Alt Bilgi Yer Tutucusu 8">
            <a:extLst>
              <a:ext uri="{FF2B5EF4-FFF2-40B4-BE49-F238E27FC236}">
                <a16:creationId xmlns:a16="http://schemas.microsoft.com/office/drawing/2014/main" id="{C6673FA2-EB9A-228F-7569-46A95098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>
            <a:extLst>
              <a:ext uri="{FF2B5EF4-FFF2-40B4-BE49-F238E27FC236}">
                <a16:creationId xmlns:a16="http://schemas.microsoft.com/office/drawing/2014/main" id="{295D8BDE-DB23-2803-2A0F-10FBE473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3590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287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9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8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5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82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23.10.2023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914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5388A-069C-01B7-F6A7-F574CF278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SOSYOLOJİSİ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6D4B5C-9C8A-7E0E-4701-0B134FE9C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759612"/>
            <a:ext cx="8045373" cy="961863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BİLİMSEL ve KURAMSAL ÇERÇEVE</a:t>
            </a:r>
          </a:p>
        </p:txBody>
      </p:sp>
    </p:spTree>
    <p:extLst>
      <p:ext uri="{BB962C8B-B14F-4D97-AF65-F5344CB8AC3E}">
        <p14:creationId xmlns:p14="http://schemas.microsoft.com/office/powerpoint/2010/main" val="339200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1D1F14-2819-D7EF-3A0A-01FDA697F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 fontScale="90000"/>
          </a:bodyPr>
          <a:lstStyle/>
          <a:p>
            <a:r>
              <a:rPr lang="tr-TR" sz="1800" i="1" dirty="0">
                <a:effectLst/>
                <a:latin typeface="AGaramondPro"/>
              </a:rPr>
              <a:t>3.İzin verici aile tutumu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B2FB81-3277-991F-E731-60E46C5D7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56" y="1538869"/>
            <a:ext cx="10459844" cy="4340724"/>
          </a:xfrm>
        </p:spPr>
        <p:txBody>
          <a:bodyPr/>
          <a:lstStyle/>
          <a:p>
            <a:r>
              <a:rPr lang="tr-TR" sz="1800" dirty="0">
                <a:latin typeface="AGaramondPro"/>
              </a:rPr>
              <a:t>K</a:t>
            </a:r>
            <a:r>
              <a:rPr lang="tr-TR" sz="1800" dirty="0">
                <a:effectLst/>
                <a:latin typeface="AGaramondPro"/>
              </a:rPr>
              <a:t>ontrol ve olgunluk boyutlarında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açık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ve bakım boyutlarında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aileler izin verici olarak adlandırılır. </a:t>
            </a:r>
          </a:p>
          <a:p>
            <a:r>
              <a:rPr lang="tr-TR" sz="1800" dirty="0">
                <a:effectLst/>
                <a:latin typeface="AGaramondPro"/>
              </a:rPr>
              <a:t>Bu tutuma sahip aileler, </a:t>
            </a:r>
            <a:r>
              <a:rPr lang="tr-TR" sz="1800" dirty="0" err="1">
                <a:effectLst/>
                <a:latin typeface="AGaramondPro"/>
              </a:rPr>
              <a:t>çocuklarına</a:t>
            </a:r>
            <a:r>
              <a:rPr lang="tr-TR" sz="1800" dirty="0">
                <a:effectLst/>
                <a:latin typeface="AGaramondPro"/>
              </a:rPr>
              <a:t> fazla </a:t>
            </a:r>
            <a:r>
              <a:rPr lang="tr-TR" sz="1800" dirty="0" err="1">
                <a:effectLst/>
                <a:latin typeface="AGaramondPro"/>
              </a:rPr>
              <a:t>özgürlük</a:t>
            </a:r>
            <a:r>
              <a:rPr lang="tr-TR" sz="1800" dirty="0">
                <a:effectLst/>
                <a:latin typeface="AGaramondPro"/>
              </a:rPr>
              <a:t> verirler. </a:t>
            </a:r>
          </a:p>
          <a:p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kontrol etmezler ve bu durum bazen ihmale de varabilir. </a:t>
            </a:r>
          </a:p>
          <a:p>
            <a:r>
              <a:rPr lang="tr-TR" sz="1800" dirty="0" err="1">
                <a:effectLst/>
                <a:latin typeface="AGaramondPro"/>
              </a:rPr>
              <a:t>Çocuklarına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</a:t>
            </a:r>
            <a:r>
              <a:rPr lang="tr-TR" sz="1800" dirty="0">
                <a:effectLst/>
                <a:latin typeface="AGaramondPro"/>
              </a:rPr>
              <a:t> sıcak ve sevecen olan aileler,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kararları kendilerinin vermesini beklerler. Bu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ailelerin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, istedikleri zaman uyurlar, yemek yerler ve oynarlar (</a:t>
            </a:r>
            <a:r>
              <a:rPr lang="tr-TR" sz="1800" dirty="0" err="1">
                <a:effectLst/>
                <a:latin typeface="AGaramondPro"/>
              </a:rPr>
              <a:t>Çabuk-Kaya</a:t>
            </a:r>
            <a:r>
              <a:rPr lang="tr-TR" sz="1800" dirty="0">
                <a:effectLst/>
                <a:latin typeface="AGaramondPro"/>
              </a:rPr>
              <a:t>, 2018: 123).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6257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EA72D9-531F-3569-3CF9-8538C6957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Çocuk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Yetiştirmede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Aile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Özelliklerinin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Etkisi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794E41-4993-BEC2-7B13-90C468673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61533"/>
            <a:ext cx="10178322" cy="4218060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Canlılar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doğduğu</a:t>
            </a:r>
            <a:r>
              <a:rPr lang="tr-TR" sz="1800" dirty="0">
                <a:effectLst/>
                <a:latin typeface="AGaramondPro"/>
              </a:rPr>
              <a:t> andan itibaren hassas ve </a:t>
            </a:r>
            <a:r>
              <a:rPr lang="tr-TR" sz="1800" dirty="0" err="1">
                <a:effectLst/>
                <a:latin typeface="AGaramondPro"/>
              </a:rPr>
              <a:t>yoğun</a:t>
            </a:r>
            <a:r>
              <a:rPr lang="tr-TR" sz="1800" dirty="0">
                <a:effectLst/>
                <a:latin typeface="AGaramondPro"/>
              </a:rPr>
              <a:t> bir bakıma gereksinim duyan ve en uzun zamanda </a:t>
            </a:r>
            <a:r>
              <a:rPr lang="tr-TR" sz="1800" dirty="0" err="1">
                <a:effectLst/>
                <a:latin typeface="AGaramondPro"/>
              </a:rPr>
              <a:t>olgunlaşan</a:t>
            </a:r>
            <a:r>
              <a:rPr lang="tr-TR" sz="1800" dirty="0">
                <a:effectLst/>
                <a:latin typeface="AGaramondPro"/>
              </a:rPr>
              <a:t> varlık insandır. </a:t>
            </a:r>
          </a:p>
          <a:p>
            <a:r>
              <a:rPr lang="tr-TR" sz="1800" dirty="0">
                <a:effectLst/>
                <a:latin typeface="AGaramondPro"/>
              </a:rPr>
              <a:t>Bu nedenle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uzun bir </a:t>
            </a:r>
            <a:r>
              <a:rPr lang="tr-TR" sz="1800" dirty="0" err="1">
                <a:effectLst/>
                <a:latin typeface="AGaramondPro"/>
              </a:rPr>
              <a:t>süre</a:t>
            </a:r>
            <a:r>
              <a:rPr lang="tr-TR" sz="1800" dirty="0">
                <a:effectLst/>
                <a:latin typeface="AGaramondPro"/>
              </a:rPr>
              <a:t> korunması, desteklenmesi ve </a:t>
            </a:r>
            <a:r>
              <a:rPr lang="tr-TR" sz="1800" dirty="0" err="1">
                <a:effectLst/>
                <a:latin typeface="AGaramondPro"/>
              </a:rPr>
              <a:t>yönlendirilmesi</a:t>
            </a:r>
            <a:r>
              <a:rPr lang="tr-TR" sz="1800" dirty="0">
                <a:effectLst/>
                <a:latin typeface="AGaramondPro"/>
              </a:rPr>
              <a:t> gereklidir. </a:t>
            </a:r>
          </a:p>
          <a:p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, aile sevgisi ile </a:t>
            </a:r>
            <a:r>
              <a:rPr lang="tr-TR" sz="1800" dirty="0" err="1">
                <a:effectLst/>
                <a:latin typeface="AGaramondPro"/>
              </a:rPr>
              <a:t>ihtiyaçları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karşılandığında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büyüyebilmektedir</a:t>
            </a:r>
            <a:r>
              <a:rPr lang="tr-TR" sz="1800" dirty="0">
                <a:effectLst/>
                <a:latin typeface="AGaramondPro"/>
              </a:rPr>
              <a:t>. Sevgiden yoksun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büyüyen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duygusal </a:t>
            </a:r>
            <a:r>
              <a:rPr lang="tr-TR" sz="1800" dirty="0" err="1">
                <a:effectLst/>
                <a:latin typeface="AGaramondPro"/>
              </a:rPr>
              <a:t>gelişimleri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olmamaktadır. </a:t>
            </a:r>
          </a:p>
          <a:p>
            <a:r>
              <a:rPr lang="tr-TR" sz="1800" dirty="0">
                <a:effectLst/>
                <a:latin typeface="AGaramondPro"/>
              </a:rPr>
              <a:t>Aile ortamı,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duygusal, bedensel ve toplumsal </a:t>
            </a:r>
            <a:r>
              <a:rPr lang="tr-TR" sz="1800" dirty="0" err="1">
                <a:effectLst/>
                <a:latin typeface="AGaramondPro"/>
              </a:rPr>
              <a:t>gelişimiyle</a:t>
            </a:r>
            <a:r>
              <a:rPr lang="tr-TR" sz="1800" dirty="0">
                <a:effectLst/>
                <a:latin typeface="AGaramondPro"/>
              </a:rPr>
              <a:t> birlikte zihinsel ve dil </a:t>
            </a:r>
            <a:r>
              <a:rPr lang="tr-TR" sz="1800" dirty="0" err="1">
                <a:effectLst/>
                <a:latin typeface="AGaramondPro"/>
              </a:rPr>
              <a:t>gelişimini</a:t>
            </a:r>
            <a:r>
              <a:rPr lang="tr-TR" sz="1800" dirty="0">
                <a:effectLst/>
                <a:latin typeface="AGaramondPro"/>
              </a:rPr>
              <a:t> de be- lirler. </a:t>
            </a:r>
          </a:p>
          <a:p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</a:t>
            </a:r>
            <a:r>
              <a:rPr lang="tr-TR" sz="1800" dirty="0">
                <a:effectLst/>
                <a:latin typeface="AGaramondPro"/>
              </a:rPr>
              <a:t> konusu, genel hatlarıyla geleneksellik ve modernlik boyutlarıyla, yapısal </a:t>
            </a:r>
            <a:r>
              <a:rPr lang="tr-TR" sz="1800" dirty="0" err="1">
                <a:effectLst/>
                <a:latin typeface="AGaramondPro"/>
              </a:rPr>
              <a:t>yönden</a:t>
            </a:r>
            <a:r>
              <a:rPr lang="tr-TR" sz="1800" dirty="0">
                <a:effectLst/>
                <a:latin typeface="AGaramondPro"/>
              </a:rPr>
              <a:t> ise </a:t>
            </a:r>
            <a:r>
              <a:rPr lang="tr-TR" sz="1800" dirty="0" err="1">
                <a:effectLst/>
                <a:latin typeface="AGaramondPro"/>
              </a:rPr>
              <a:t>üc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aile yapısı </a:t>
            </a:r>
            <a:r>
              <a:rPr lang="tr-TR" sz="1800" dirty="0" err="1">
                <a:effectLst/>
                <a:latin typeface="AGaramondPro"/>
              </a:rPr>
              <a:t>çerçevesinde</a:t>
            </a:r>
            <a:r>
              <a:rPr lang="tr-TR" sz="1800" dirty="0">
                <a:effectLst/>
                <a:latin typeface="AGaramondPro"/>
              </a:rPr>
              <a:t> ele alınmaktadır.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362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981C1D-98B1-08A7-DD0D-2DB397D49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i="1" dirty="0">
                <a:effectLst/>
                <a:latin typeface="AGaramondPro"/>
              </a:rPr>
              <a:t>1.Kırsal aileler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9FED45-3B2A-A75A-2F31-039420E07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761" y="1538869"/>
            <a:ext cx="10415239" cy="4340724"/>
          </a:xfrm>
        </p:spPr>
        <p:txBody>
          <a:bodyPr/>
          <a:lstStyle/>
          <a:p>
            <a:r>
              <a:rPr lang="tr-TR" sz="1800" dirty="0">
                <a:latin typeface="AGaramondPro"/>
              </a:rPr>
              <a:t>G</a:t>
            </a:r>
            <a:r>
              <a:rPr lang="tr-TR" sz="1800" dirty="0">
                <a:effectLst/>
                <a:latin typeface="AGaramondPro"/>
              </a:rPr>
              <a:t>eleneksel ailelerdir. </a:t>
            </a:r>
          </a:p>
          <a:p>
            <a:r>
              <a:rPr lang="tr-TR" sz="1800" dirty="0">
                <a:effectLst/>
                <a:latin typeface="AGaramondPro"/>
              </a:rPr>
              <a:t>Genellikle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 ve az da olsa evlenen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aileden ayrılmaması nedeniyle birden fazla ailenin </a:t>
            </a:r>
            <a:r>
              <a:rPr lang="tr-TR" sz="1800" dirty="0" err="1">
                <a:effectLst/>
                <a:latin typeface="AGaramondPro"/>
              </a:rPr>
              <a:t>bulunduğu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ailelerden </a:t>
            </a:r>
            <a:r>
              <a:rPr lang="tr-TR" sz="1800" dirty="0" err="1">
                <a:effectLst/>
                <a:latin typeface="AGaramondPro"/>
              </a:rPr>
              <a:t>oluşmaktadır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Kırsal ailelerde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yaşlardan</a:t>
            </a:r>
            <a:r>
              <a:rPr lang="tr-TR" sz="1800" dirty="0">
                <a:effectLst/>
                <a:latin typeface="AGaramondPro"/>
              </a:rPr>
              <a:t> itibaren aileye ekonomik katkıda bulunurlar. </a:t>
            </a:r>
          </a:p>
          <a:p>
            <a:r>
              <a:rPr lang="tr-TR" sz="1800" dirty="0">
                <a:effectLst/>
                <a:latin typeface="AGaramondPro"/>
              </a:rPr>
              <a:t>Ekonomik yarar </a:t>
            </a:r>
            <a:r>
              <a:rPr lang="tr-TR" sz="1800" dirty="0" err="1">
                <a:effectLst/>
                <a:latin typeface="AGaramondPro"/>
              </a:rPr>
              <a:t>sağlamak</a:t>
            </a:r>
            <a:r>
              <a:rPr lang="tr-TR" sz="1800" dirty="0">
                <a:effectLst/>
                <a:latin typeface="AGaramondPro"/>
              </a:rPr>
              <a:t> ve ailenin </a:t>
            </a:r>
            <a:r>
              <a:rPr lang="tr-TR" sz="1800" dirty="0" err="1">
                <a:effectLst/>
                <a:latin typeface="AGaramondPro"/>
              </a:rPr>
              <a:t>geleceğini</a:t>
            </a:r>
            <a:r>
              <a:rPr lang="tr-TR" sz="1800" dirty="0">
                <a:effectLst/>
                <a:latin typeface="AGaramondPro"/>
              </a:rPr>
              <a:t> garanti altına almak amacıyla ailelerdeki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sayıları fazladır. </a:t>
            </a:r>
          </a:p>
          <a:p>
            <a:r>
              <a:rPr lang="tr-TR" sz="1800" dirty="0">
                <a:effectLst/>
                <a:latin typeface="AGaramondPro"/>
              </a:rPr>
              <a:t>Bu ailelerde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olanaklarından yararlanma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sınırlı olup bu konuda kız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erkeklere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daha dezavantajlı konumundadır.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557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EE80D0-B304-404E-DB89-9D67DF086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i="1" dirty="0">
                <a:effectLst/>
                <a:latin typeface="AGaramondPro"/>
              </a:rPr>
              <a:t>2.Gecekondu aileler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E93821-5F95-61A1-D85A-BEBEB1853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50021"/>
            <a:ext cx="10178322" cy="4329572"/>
          </a:xfrm>
        </p:spPr>
        <p:txBody>
          <a:bodyPr/>
          <a:lstStyle/>
          <a:p>
            <a:r>
              <a:rPr lang="tr-TR" sz="1800" dirty="0">
                <a:latin typeface="AGaramondPro"/>
              </a:rPr>
              <a:t>G</a:t>
            </a:r>
            <a:r>
              <a:rPr lang="tr-TR" sz="1800" dirty="0">
                <a:effectLst/>
                <a:latin typeface="AGaramondPro"/>
              </a:rPr>
              <a:t>enellikle </a:t>
            </a:r>
            <a:r>
              <a:rPr lang="tr-TR" sz="1800" dirty="0" err="1">
                <a:effectLst/>
                <a:latin typeface="AGaramondPro"/>
              </a:rPr>
              <a:t>köyden</a:t>
            </a:r>
            <a:r>
              <a:rPr lang="tr-TR" sz="1800" dirty="0">
                <a:effectLst/>
                <a:latin typeface="AGaramondPro"/>
              </a:rPr>
              <a:t> kente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edenlerin </a:t>
            </a:r>
            <a:r>
              <a:rPr lang="tr-TR" sz="1800" dirty="0" err="1">
                <a:effectLst/>
                <a:latin typeface="AGaramondPro"/>
              </a:rPr>
              <a:t>barındığı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mekânsal</a:t>
            </a:r>
            <a:r>
              <a:rPr lang="tr-TR" sz="1800" dirty="0">
                <a:effectLst/>
                <a:latin typeface="AGaramondPro"/>
              </a:rPr>
              <a:t> alanların aileleridir. Bu aileler kentsel </a:t>
            </a:r>
            <a:r>
              <a:rPr lang="tr-TR" sz="1800" dirty="0" err="1">
                <a:effectLst/>
                <a:latin typeface="AGaramondPro"/>
              </a:rPr>
              <a:t>bütünleşme</a:t>
            </a:r>
            <a:r>
              <a:rPr lang="tr-TR" sz="1800" dirty="0">
                <a:effectLst/>
                <a:latin typeface="AGaramondPro"/>
              </a:rPr>
              <a:t> sorunları </a:t>
            </a:r>
            <a:r>
              <a:rPr lang="tr-TR" sz="1800" dirty="0" err="1">
                <a:effectLst/>
                <a:latin typeface="AGaramondPro"/>
              </a:rPr>
              <a:t>yaşar</a:t>
            </a:r>
            <a:r>
              <a:rPr lang="tr-TR" sz="1800" dirty="0">
                <a:effectLst/>
                <a:latin typeface="AGaramondPro"/>
              </a:rPr>
              <a:t> ve genellikle </a:t>
            </a:r>
            <a:r>
              <a:rPr lang="tr-TR" sz="1800" dirty="0" err="1">
                <a:effectLst/>
                <a:latin typeface="AGaramondPro"/>
              </a:rPr>
              <a:t>yalnızlığa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itilmis</a:t>
            </a:r>
            <a:r>
              <a:rPr lang="tr-TR" sz="1800" dirty="0">
                <a:effectLst/>
                <a:latin typeface="AGaramondPro"/>
              </a:rPr>
              <a:t>̧ olurlar. </a:t>
            </a:r>
          </a:p>
          <a:p>
            <a:r>
              <a:rPr lang="tr-TR" sz="1800" dirty="0">
                <a:effectLst/>
                <a:latin typeface="AGaramondPro"/>
              </a:rPr>
              <a:t>Bu ailelerdeki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sayıları kırsal aileye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az, kentsel aileye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aile ve yakın </a:t>
            </a:r>
            <a:r>
              <a:rPr lang="tr-TR" sz="1800" dirty="0" err="1">
                <a:effectLst/>
                <a:latin typeface="AGaramondPro"/>
              </a:rPr>
              <a:t>çevresi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başıbos</a:t>
            </a:r>
            <a:r>
              <a:rPr lang="tr-TR" sz="1800" dirty="0">
                <a:effectLst/>
                <a:latin typeface="AGaramondPro"/>
              </a:rPr>
              <a:t>̧ davranarak </a:t>
            </a:r>
            <a:r>
              <a:rPr lang="tr-TR" sz="1800" dirty="0" err="1">
                <a:effectLst/>
                <a:latin typeface="AGaramondPro"/>
              </a:rPr>
              <a:t>kötu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alışkanlıklara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suçlarına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elverişlidir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aileye ekonomik </a:t>
            </a:r>
            <a:r>
              <a:rPr lang="tr-TR" sz="1800" dirty="0" err="1">
                <a:effectLst/>
                <a:latin typeface="AGaramondPro"/>
              </a:rPr>
              <a:t>yönden</a:t>
            </a:r>
            <a:r>
              <a:rPr lang="tr-TR" sz="1800" dirty="0">
                <a:effectLst/>
                <a:latin typeface="AGaramondPro"/>
              </a:rPr>
              <a:t> katkıda </a:t>
            </a:r>
            <a:r>
              <a:rPr lang="tr-TR" sz="1800" dirty="0" err="1">
                <a:effectLst/>
                <a:latin typeface="AGaramondPro"/>
              </a:rPr>
              <a:t>bulunduğu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ikinci planda kalmaktadır.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560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6A3074-857D-E457-7CDB-E730E001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i="1" dirty="0">
                <a:effectLst/>
                <a:latin typeface="AGaramondPro"/>
              </a:rPr>
              <a:t>3.Kentsel aileler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851C0-AF92-D506-3D81-FF59D3C52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49299"/>
            <a:ext cx="10178322" cy="4530294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Çekirdek aile </a:t>
            </a:r>
            <a:r>
              <a:rPr lang="tr-TR" sz="1800" dirty="0" err="1">
                <a:effectLst/>
                <a:latin typeface="AGaramondPro"/>
              </a:rPr>
              <a:t>türünün</a:t>
            </a:r>
            <a:r>
              <a:rPr lang="tr-TR" sz="1800" dirty="0">
                <a:effectLst/>
                <a:latin typeface="AGaramondPro"/>
              </a:rPr>
              <a:t> egemen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modern ailelerdir. </a:t>
            </a:r>
          </a:p>
          <a:p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sayıları ortalama iki veya </a:t>
            </a:r>
            <a:r>
              <a:rPr lang="tr-TR" sz="1800" dirty="0" err="1">
                <a:effectLst/>
                <a:latin typeface="AGaramondPro"/>
              </a:rPr>
              <a:t>üçtür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kentlerde toplumsal baskıdan </a:t>
            </a:r>
            <a:r>
              <a:rPr lang="tr-TR" sz="1800" dirty="0" err="1">
                <a:effectLst/>
                <a:latin typeface="AGaramondPro"/>
              </a:rPr>
              <a:t>arınmıs</a:t>
            </a:r>
            <a:r>
              <a:rPr lang="tr-TR" sz="1800" dirty="0">
                <a:effectLst/>
                <a:latin typeface="AGaramondPro"/>
              </a:rPr>
              <a:t>̧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aileye ekonomik </a:t>
            </a:r>
            <a:r>
              <a:rPr lang="tr-TR" sz="1800" dirty="0" err="1">
                <a:effectLst/>
                <a:latin typeface="AGaramondPro"/>
              </a:rPr>
              <a:t>yönden</a:t>
            </a:r>
            <a:r>
              <a:rPr lang="tr-TR" sz="1800" dirty="0">
                <a:effectLst/>
                <a:latin typeface="AGaramondPro"/>
              </a:rPr>
              <a:t> katkıda bulunma </a:t>
            </a:r>
            <a:r>
              <a:rPr lang="tr-TR" sz="1800" dirty="0" err="1">
                <a:effectLst/>
                <a:latin typeface="AGaramondPro"/>
              </a:rPr>
              <a:t>zorunluluğu</a:t>
            </a:r>
            <a:r>
              <a:rPr lang="tr-TR" sz="1800" dirty="0">
                <a:effectLst/>
                <a:latin typeface="AGaramondPro"/>
              </a:rPr>
              <a:t> neredeyse yok gibidir ve </a:t>
            </a:r>
            <a:r>
              <a:rPr lang="tr-TR" sz="1800" dirty="0" err="1">
                <a:effectLst/>
                <a:latin typeface="AGaramondPro"/>
              </a:rPr>
              <a:t>eğitime</a:t>
            </a:r>
            <a:r>
              <a:rPr lang="tr-TR" sz="1800" dirty="0">
                <a:effectLst/>
                <a:latin typeface="AGaramondPro"/>
              </a:rPr>
              <a:t> devam etmek,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temel </a:t>
            </a:r>
            <a:r>
              <a:rPr lang="tr-TR" sz="1800" dirty="0" err="1">
                <a:effectLst/>
                <a:latin typeface="AGaramondPro"/>
              </a:rPr>
              <a:t>görevleri</a:t>
            </a:r>
            <a:r>
              <a:rPr lang="tr-TR" sz="1800" dirty="0">
                <a:effectLst/>
                <a:latin typeface="AGaramondPro"/>
              </a:rPr>
              <a:t> arasında yer alır. </a:t>
            </a:r>
          </a:p>
          <a:p>
            <a:r>
              <a:rPr lang="tr-TR" sz="1800" dirty="0" err="1">
                <a:effectLst/>
                <a:latin typeface="AGaramondPro"/>
              </a:rPr>
              <a:t>Yaşamlarını</a:t>
            </a:r>
            <a:r>
              <a:rPr lang="tr-TR" sz="1800" dirty="0">
                <a:effectLst/>
                <a:latin typeface="AGaramondPro"/>
              </a:rPr>
              <a:t> genellikle apartmanda </a:t>
            </a:r>
            <a:r>
              <a:rPr lang="tr-TR" sz="1800" dirty="0" err="1">
                <a:effectLst/>
                <a:latin typeface="AGaramondPro"/>
              </a:rPr>
              <a:t>sürdüren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okul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kalan zamanlarını top- </a:t>
            </a:r>
            <a:r>
              <a:rPr lang="tr-TR" sz="1800" dirty="0" err="1">
                <a:effectLst/>
                <a:latin typeface="AGaramondPro"/>
              </a:rPr>
              <a:t>lumsallaşmalarını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arkadaşlarından</a:t>
            </a:r>
            <a:r>
              <a:rPr lang="tr-TR" sz="1800" dirty="0">
                <a:effectLst/>
                <a:latin typeface="AGaramondPro"/>
              </a:rPr>
              <a:t> yoksun olarak </a:t>
            </a:r>
            <a:r>
              <a:rPr lang="tr-TR" sz="1800" dirty="0" err="1">
                <a:effectLst/>
                <a:latin typeface="AGaramondPro"/>
              </a:rPr>
              <a:t>geçirmektedirler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Çabuk-Kaya</a:t>
            </a:r>
            <a:r>
              <a:rPr lang="tr-TR" sz="1800" dirty="0">
                <a:effectLst/>
                <a:latin typeface="AGaramondPro"/>
              </a:rPr>
              <a:t>, 2018: 121).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926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2F7CA6-7F8A-53E6-604F-881927B7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Ailenin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İşlevleri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7CD14-14A1-41B0-01B2-DCF00E28A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05055"/>
            <a:ext cx="10178322" cy="4474538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Ailenin </a:t>
            </a:r>
            <a:r>
              <a:rPr lang="tr-TR" sz="1800" dirty="0" err="1">
                <a:effectLst/>
                <a:latin typeface="AGaramondPro"/>
              </a:rPr>
              <a:t>değerini</a:t>
            </a:r>
            <a:r>
              <a:rPr lang="tr-TR" sz="1800" dirty="0">
                <a:effectLst/>
                <a:latin typeface="AGaramondPro"/>
              </a:rPr>
              <a:t> ve toplumdaki yerini, </a:t>
            </a:r>
            <a:r>
              <a:rPr lang="tr-TR" sz="1800" dirty="0" err="1">
                <a:effectLst/>
                <a:latin typeface="AGaramondPro"/>
              </a:rPr>
              <a:t>üstlendiği</a:t>
            </a:r>
            <a:r>
              <a:rPr lang="tr-TR" sz="1800" dirty="0">
                <a:effectLst/>
                <a:latin typeface="AGaramondPro"/>
              </a:rPr>
              <a:t> sorumluluklar ve yerine </a:t>
            </a:r>
            <a:r>
              <a:rPr lang="tr-TR" sz="1800" dirty="0" err="1">
                <a:effectLst/>
                <a:latin typeface="AGaramondPro"/>
              </a:rPr>
              <a:t>getirdiği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işlevler</a:t>
            </a:r>
            <a:r>
              <a:rPr lang="tr-TR" sz="1800" dirty="0">
                <a:effectLst/>
                <a:latin typeface="AGaramondPro"/>
              </a:rPr>
              <a:t> belirle- </a:t>
            </a:r>
            <a:r>
              <a:rPr lang="tr-TR" sz="1800" dirty="0" err="1">
                <a:effectLst/>
                <a:latin typeface="AGaramondPro"/>
              </a:rPr>
              <a:t>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Türk</a:t>
            </a:r>
            <a:r>
              <a:rPr lang="tr-TR" sz="1800" dirty="0">
                <a:effectLst/>
                <a:latin typeface="AGaramondPro"/>
              </a:rPr>
              <a:t> toplumunun temel yapı </a:t>
            </a:r>
            <a:r>
              <a:rPr lang="tr-TR" sz="1800" dirty="0" err="1">
                <a:effectLst/>
                <a:latin typeface="AGaramondPro"/>
              </a:rPr>
              <a:t>taşlarından</a:t>
            </a:r>
            <a:r>
              <a:rPr lang="tr-TR" sz="1800" dirty="0">
                <a:effectLst/>
                <a:latin typeface="AGaramondPro"/>
              </a:rPr>
              <a:t> biri olan aile, korunmayı en fazla hak eden sosyolojik birimlerden biridir. </a:t>
            </a:r>
          </a:p>
          <a:p>
            <a:r>
              <a:rPr lang="tr-TR" sz="1800" dirty="0" err="1">
                <a:effectLst/>
                <a:latin typeface="AGaramondPro"/>
              </a:rPr>
              <a:t>İlkçağlardan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günümüze</a:t>
            </a:r>
            <a:r>
              <a:rPr lang="tr-TR" sz="1800" dirty="0">
                <a:effectLst/>
                <a:latin typeface="AGaramondPro"/>
              </a:rPr>
              <a:t>, insan daima bir aileye sahip olmak </a:t>
            </a:r>
            <a:r>
              <a:rPr lang="tr-TR" sz="1800" dirty="0" err="1">
                <a:effectLst/>
                <a:latin typeface="AGaramondPro"/>
              </a:rPr>
              <a:t>istemiştir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İnsanların</a:t>
            </a:r>
            <a:r>
              <a:rPr lang="tr-TR" sz="1800" dirty="0">
                <a:effectLst/>
                <a:latin typeface="AGaramondPro"/>
              </a:rPr>
              <a:t>, biyolojik, psikolojik,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, ekonomik ve sosyal </a:t>
            </a:r>
            <a:r>
              <a:rPr lang="tr-TR" sz="1800" dirty="0" err="1">
                <a:effectLst/>
                <a:latin typeface="AGaramondPro"/>
              </a:rPr>
              <a:t>ihtiyaçları</a:t>
            </a:r>
            <a:r>
              <a:rPr lang="tr-TR" sz="1800" dirty="0">
                <a:effectLst/>
                <a:latin typeface="AGaramondPro"/>
              </a:rPr>
              <a:t> bulunmaktadır. Bu </a:t>
            </a:r>
            <a:r>
              <a:rPr lang="tr-TR" sz="1800" dirty="0" err="1">
                <a:effectLst/>
                <a:latin typeface="AGaramondPro"/>
              </a:rPr>
              <a:t>ihtiyaçların</a:t>
            </a:r>
            <a:r>
              <a:rPr lang="tr-TR" sz="1800" dirty="0">
                <a:effectLst/>
                <a:latin typeface="AGaramondPro"/>
              </a:rPr>
              <a:t> en iyi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karşılanabileceği</a:t>
            </a:r>
            <a:r>
              <a:rPr lang="tr-TR" sz="1800" dirty="0">
                <a:effectLst/>
                <a:latin typeface="AGaramondPro"/>
              </a:rPr>
              <a:t> yapı ise ailedir. </a:t>
            </a:r>
          </a:p>
          <a:p>
            <a:r>
              <a:rPr lang="tr-TR" sz="1800" dirty="0" err="1">
                <a:effectLst/>
                <a:latin typeface="AGaramondPro"/>
              </a:rPr>
              <a:t>Yurttas</a:t>
            </a:r>
            <a:r>
              <a:rPr lang="tr-TR" sz="1800" dirty="0">
                <a:effectLst/>
                <a:latin typeface="AGaramondPro"/>
              </a:rPr>
              <a:t>̧, ailenin </a:t>
            </a:r>
            <a:r>
              <a:rPr lang="tr-TR" sz="1800" dirty="0" err="1">
                <a:effectLst/>
                <a:latin typeface="AGaramondPro"/>
              </a:rPr>
              <a:t>işlevlerini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bes</a:t>
            </a:r>
            <a:r>
              <a:rPr lang="tr-TR" sz="1800" dirty="0">
                <a:effectLst/>
                <a:latin typeface="AGaramondPro"/>
              </a:rPr>
              <a:t>̧ gruba ayırarak incelemektedir.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301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5D511E-929E-E3C6-B8D4-DC22FCAAE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EBF3E9-F546-7A47-000C-9888325E5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92099"/>
            <a:ext cx="10178322" cy="4987494"/>
          </a:xfrm>
        </p:spPr>
        <p:txBody>
          <a:bodyPr/>
          <a:lstStyle/>
          <a:p>
            <a:r>
              <a:rPr lang="tr-TR" sz="1800" i="1" dirty="0">
                <a:effectLst/>
                <a:latin typeface="AGaramondPro"/>
              </a:rPr>
              <a:t>Biyolojik </a:t>
            </a:r>
            <a:r>
              <a:rPr lang="tr-TR" sz="1800" i="1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: Aile bu </a:t>
            </a:r>
            <a:r>
              <a:rPr lang="tr-TR" sz="1800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aracılığıyla</a:t>
            </a:r>
            <a:r>
              <a:rPr lang="tr-TR" sz="1800" dirty="0">
                <a:effectLst/>
                <a:latin typeface="AGaramondPro"/>
              </a:rPr>
              <a:t> neslin devamını </a:t>
            </a:r>
            <a:r>
              <a:rPr lang="tr-TR" sz="1800" dirty="0" err="1">
                <a:effectLst/>
                <a:latin typeface="AGaramondPro"/>
              </a:rPr>
              <a:t>sağlamaktadır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i="1" dirty="0">
                <a:effectLst/>
                <a:latin typeface="AGaramondPro"/>
              </a:rPr>
              <a:t>Ekonomik </a:t>
            </a:r>
            <a:r>
              <a:rPr lang="tr-TR" sz="1800" i="1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: Aile bir yandan temel </a:t>
            </a:r>
            <a:r>
              <a:rPr lang="tr-TR" sz="1800" dirty="0" err="1">
                <a:effectLst/>
                <a:latin typeface="AGaramondPro"/>
              </a:rPr>
              <a:t>ihtiyaçlarını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karşılamakta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yandan toplum ekonomisine katkı </a:t>
            </a:r>
            <a:r>
              <a:rPr lang="tr-TR" sz="1800" dirty="0" err="1">
                <a:effectLst/>
                <a:latin typeface="AGaramondPro"/>
              </a:rPr>
              <a:t>sağlamaktadır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i="1" dirty="0">
                <a:effectLst/>
                <a:latin typeface="AGaramondPro"/>
              </a:rPr>
              <a:t>Sosyal </a:t>
            </a:r>
            <a:r>
              <a:rPr lang="tr-TR" sz="1800" i="1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: Aile, tek tek bireylerinin, </a:t>
            </a:r>
            <a:r>
              <a:rPr lang="tr-TR" sz="1800" dirty="0" err="1">
                <a:effectLst/>
                <a:latin typeface="AGaramondPro"/>
              </a:rPr>
              <a:t>bütün</a:t>
            </a:r>
            <a:r>
              <a:rPr lang="tr-TR" sz="1800" dirty="0">
                <a:effectLst/>
                <a:latin typeface="AGaramondPro"/>
              </a:rPr>
              <a:t> olarak da kendisinin </a:t>
            </a:r>
            <a:r>
              <a:rPr lang="tr-TR" sz="1800" dirty="0" err="1">
                <a:effectLst/>
                <a:latin typeface="AGaramondPro"/>
              </a:rPr>
              <a:t>sağlık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, sosyal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eğlence</a:t>
            </a:r>
            <a:r>
              <a:rPr lang="tr-TR" sz="1800" dirty="0">
                <a:effectLst/>
                <a:latin typeface="AGaramondPro"/>
              </a:rPr>
              <a:t> gibi </a:t>
            </a:r>
            <a:r>
              <a:rPr lang="tr-TR" sz="1800" dirty="0" err="1">
                <a:effectLst/>
                <a:latin typeface="AGaramondPro"/>
              </a:rPr>
              <a:t>ihtiyaçlarını</a:t>
            </a:r>
            <a:r>
              <a:rPr lang="tr-TR" sz="1800" dirty="0">
                <a:effectLst/>
                <a:latin typeface="AGaramondPro"/>
              </a:rPr>
              <a:t> gidermektedir. </a:t>
            </a:r>
            <a:endParaRPr lang="tr-TR" dirty="0"/>
          </a:p>
          <a:p>
            <a:r>
              <a:rPr lang="tr-TR" sz="1800" i="1" dirty="0" err="1">
                <a:effectLst/>
                <a:latin typeface="AGaramondPro"/>
              </a:rPr>
              <a:t>Kültürel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: Aile, </a:t>
            </a:r>
            <a:r>
              <a:rPr lang="tr-TR" sz="1800" dirty="0" err="1">
                <a:effectLst/>
                <a:latin typeface="AGaramondPro"/>
              </a:rPr>
              <a:t>kültürün</a:t>
            </a:r>
            <a:r>
              <a:rPr lang="tr-TR" sz="1800" dirty="0">
                <a:effectLst/>
                <a:latin typeface="AGaramondPro"/>
              </a:rPr>
              <a:t> bir sonraki </a:t>
            </a:r>
            <a:r>
              <a:rPr lang="tr-TR" sz="1800" dirty="0" err="1">
                <a:effectLst/>
                <a:latin typeface="AGaramondPro"/>
              </a:rPr>
              <a:t>kuşağa</a:t>
            </a:r>
            <a:r>
              <a:rPr lang="tr-TR" sz="1800" dirty="0">
                <a:effectLst/>
                <a:latin typeface="AGaramondPro"/>
              </a:rPr>
              <a:t> aktarılma </a:t>
            </a:r>
            <a:r>
              <a:rPr lang="tr-TR" sz="1800" dirty="0" err="1">
                <a:effectLst/>
                <a:latin typeface="AGaramondPro"/>
              </a:rPr>
              <a:t>görevini</a:t>
            </a:r>
            <a:r>
              <a:rPr lang="tr-TR" sz="1800" dirty="0">
                <a:effectLst/>
                <a:latin typeface="AGaramondPro"/>
              </a:rPr>
              <a:t> yerine getirmektedir. </a:t>
            </a:r>
            <a:r>
              <a:rPr lang="tr-TR" sz="1800" dirty="0" err="1">
                <a:effectLst/>
                <a:latin typeface="AGaramondPro"/>
              </a:rPr>
              <a:t>Kültürün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kuşaktan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kuşağa</a:t>
            </a:r>
            <a:r>
              <a:rPr lang="tr-TR" sz="1800" dirty="0">
                <a:effectLst/>
                <a:latin typeface="AGaramondPro"/>
              </a:rPr>
              <a:t> aktarılması ile aileye ait </a:t>
            </a:r>
            <a:r>
              <a:rPr lang="tr-TR" sz="1800" dirty="0" err="1">
                <a:effectLst/>
                <a:latin typeface="AGaramondPro"/>
              </a:rPr>
              <a:t>değerlerin</a:t>
            </a:r>
            <a:r>
              <a:rPr lang="tr-TR" sz="1800" dirty="0">
                <a:effectLst/>
                <a:latin typeface="AGaramondPro"/>
              </a:rPr>
              <a:t> kaybolmadan </a:t>
            </a:r>
            <a:r>
              <a:rPr lang="tr-TR" sz="1800" dirty="0" err="1">
                <a:effectLst/>
                <a:latin typeface="AGaramondPro"/>
              </a:rPr>
              <a:t>sürdürülmesi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sağlanmaktadır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i="1" dirty="0">
                <a:effectLst/>
                <a:latin typeface="AGaramondPro"/>
              </a:rPr>
              <a:t>Psikolojik </a:t>
            </a:r>
            <a:r>
              <a:rPr lang="tr-TR" sz="1800" i="1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: Aile bireyleri arasında olması gereken sevgi ve </a:t>
            </a:r>
            <a:r>
              <a:rPr lang="tr-TR" sz="1800" dirty="0" err="1">
                <a:effectLst/>
                <a:latin typeface="AGaramondPro"/>
              </a:rPr>
              <a:t>güven</a:t>
            </a:r>
            <a:r>
              <a:rPr lang="tr-TR" sz="1800" dirty="0">
                <a:effectLst/>
                <a:latin typeface="AGaramondPro"/>
              </a:rPr>
              <a:t> ihtiyacının </a:t>
            </a:r>
            <a:r>
              <a:rPr lang="tr-TR" sz="1800" dirty="0" err="1">
                <a:effectLst/>
                <a:latin typeface="AGaramondPro"/>
              </a:rPr>
              <a:t>karşılanması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sağlanmaktadır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endParaRPr lang="tr-TR" sz="1800" dirty="0">
              <a:latin typeface="AGaramondPro"/>
            </a:endParaRPr>
          </a:p>
          <a:p>
            <a:pPr marL="0" indent="0">
              <a:buNone/>
            </a:pPr>
            <a:r>
              <a:rPr lang="tr-TR" sz="1800" dirty="0">
                <a:effectLst/>
                <a:latin typeface="AGaramondPro"/>
              </a:rPr>
              <a:t>Yukarıda belirtilen </a:t>
            </a:r>
            <a:r>
              <a:rPr lang="tr-TR" sz="1800" dirty="0" err="1">
                <a:effectLst/>
                <a:latin typeface="AGaramondPro"/>
              </a:rPr>
              <a:t>işlevlerin</a:t>
            </a:r>
            <a:r>
              <a:rPr lang="tr-TR" sz="1800" dirty="0">
                <a:effectLst/>
                <a:latin typeface="AGaramondPro"/>
              </a:rPr>
              <a:t> bir arada ve uyumlu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karşılanması</a:t>
            </a:r>
            <a:r>
              <a:rPr lang="tr-TR" sz="1800" dirty="0">
                <a:effectLst/>
                <a:latin typeface="AGaramondPro"/>
              </a:rPr>
              <a:t>, mutlu bireylerin ve mutlu toplumların </a:t>
            </a:r>
            <a:r>
              <a:rPr lang="tr-TR" sz="1800" dirty="0" err="1">
                <a:effectLst/>
                <a:latin typeface="AGaramondPro"/>
              </a:rPr>
              <a:t>oluşturulmasında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önemlidir</a:t>
            </a:r>
            <a:r>
              <a:rPr lang="tr-TR" sz="1800" dirty="0">
                <a:effectLst/>
                <a:latin typeface="AGaramondPro"/>
              </a:rPr>
              <a:t>. Bireyleri mutlu olan toplumun sosyal ve ekonomik hayattaki </a:t>
            </a:r>
            <a:r>
              <a:rPr lang="tr-TR" sz="1800" dirty="0" err="1">
                <a:effectLst/>
                <a:latin typeface="AGaramondPro"/>
              </a:rPr>
              <a:t>başarısı</a:t>
            </a:r>
            <a:r>
              <a:rPr lang="tr-TR" sz="1800" dirty="0">
                <a:effectLst/>
                <a:latin typeface="AGaramondPro"/>
              </a:rPr>
              <a:t>, aynı zamanda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bir devletin </a:t>
            </a:r>
            <a:r>
              <a:rPr lang="tr-TR" sz="1800" dirty="0" err="1">
                <a:effectLst/>
                <a:latin typeface="AGaramondPro"/>
              </a:rPr>
              <a:t>oluşmasını</a:t>
            </a:r>
            <a:r>
              <a:rPr lang="tr-TR" sz="1800" dirty="0">
                <a:effectLst/>
                <a:latin typeface="AGaramondPro"/>
              </a:rPr>
              <a:t> da </a:t>
            </a:r>
            <a:r>
              <a:rPr lang="tr-TR" sz="1800" dirty="0" err="1">
                <a:effectLst/>
                <a:latin typeface="AGaramondPro"/>
              </a:rPr>
              <a:t>sağlayacağı</a:t>
            </a:r>
            <a:r>
              <a:rPr lang="tr-TR" sz="1800" dirty="0">
                <a:effectLst/>
                <a:latin typeface="AGaramondPro"/>
              </a:rPr>
              <a:t> hatırlanmalıdır.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897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72D375-D443-066A-554A-86665967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AİLE VE EVLİLİK ÜZERİNE SOSYOLOJİK PERSPEKTİFLER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07D575-8828-81F6-991F-D51D1FB57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82029"/>
            <a:ext cx="10178322" cy="4697563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Evlilik kurumunun </a:t>
            </a:r>
            <a:r>
              <a:rPr lang="tr-TR" sz="1800" dirty="0" err="1">
                <a:effectLst/>
                <a:latin typeface="AGaramondPro"/>
              </a:rPr>
              <a:t>kavramsallaştırılması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teoriler tarafından </a:t>
            </a:r>
            <a:r>
              <a:rPr lang="tr-TR" sz="1800" dirty="0" err="1">
                <a:effectLst/>
                <a:latin typeface="AGaramondPro"/>
              </a:rPr>
              <a:t>desteklendiğinde</a:t>
            </a:r>
            <a:r>
              <a:rPr lang="tr-TR" sz="1800" dirty="0">
                <a:effectLst/>
                <a:latin typeface="AGaramondPro"/>
              </a:rPr>
              <a:t> sosyolojik analiz zemini </a:t>
            </a:r>
            <a:r>
              <a:rPr lang="tr-TR" sz="1800" dirty="0" err="1">
                <a:effectLst/>
                <a:latin typeface="AGaramondPro"/>
              </a:rPr>
              <a:t>oluşabilmektedir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Sosyolojik teoriler, toplumsal durum, olgu veya olayların analizinde </a:t>
            </a:r>
            <a:r>
              <a:rPr lang="tr-TR" sz="1800" dirty="0" err="1">
                <a:effectLst/>
                <a:latin typeface="AGaramondPro"/>
              </a:rPr>
              <a:t>beslendiği</a:t>
            </a:r>
            <a:r>
              <a:rPr lang="tr-TR" sz="1800" dirty="0">
                <a:effectLst/>
                <a:latin typeface="AGaramondPro"/>
              </a:rPr>
              <a:t> kaynaklardan </a:t>
            </a:r>
            <a:r>
              <a:rPr lang="tr-TR" sz="1800" dirty="0" err="1">
                <a:effectLst/>
                <a:latin typeface="AGaramondPro"/>
              </a:rPr>
              <a:t>kavramsallaştırma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çözümleme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uğraşı</a:t>
            </a:r>
            <a:r>
              <a:rPr lang="tr-TR" sz="1800" dirty="0">
                <a:effectLst/>
                <a:latin typeface="AGaramondPro"/>
              </a:rPr>
              <a:t> verirler.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çerçevede</a:t>
            </a:r>
            <a:r>
              <a:rPr lang="tr-TR" sz="1800" dirty="0">
                <a:effectLst/>
                <a:latin typeface="AGaramondPro"/>
              </a:rPr>
              <a:t>, aile ve evlilik </a:t>
            </a:r>
            <a:r>
              <a:rPr lang="tr-TR" sz="1800" dirty="0" err="1">
                <a:effectLst/>
                <a:latin typeface="AGaramondPro"/>
              </a:rPr>
              <a:t>üzerine</a:t>
            </a:r>
            <a:r>
              <a:rPr lang="tr-TR" sz="1800" dirty="0">
                <a:effectLst/>
                <a:latin typeface="AGaramondPro"/>
              </a:rPr>
              <a:t> sosyolojik perspektiflere </a:t>
            </a:r>
            <a:r>
              <a:rPr lang="tr-TR" sz="1800" dirty="0" err="1">
                <a:effectLst/>
                <a:latin typeface="AGaramondPro"/>
              </a:rPr>
              <a:t>değinilmiştir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6923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5BCA58-46B3-C0BD-1506-397AEDF52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1. Sembolik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Etkileşimci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Yaklaşım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B0C5D6-3446-BE4F-637D-739EC9BE4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0089"/>
            <a:ext cx="10178322" cy="4619504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 konusunda kullanılan kavramsal </a:t>
            </a:r>
            <a:r>
              <a:rPr lang="tr-TR" sz="1800" dirty="0" err="1">
                <a:effectLst/>
                <a:latin typeface="AGaramondPro"/>
              </a:rPr>
              <a:t>çerçevelerden</a:t>
            </a:r>
            <a:r>
              <a:rPr lang="tr-TR" sz="1800" dirty="0">
                <a:effectLst/>
                <a:latin typeface="AGaramondPro"/>
              </a:rPr>
              <a:t> biri </a:t>
            </a:r>
            <a:r>
              <a:rPr lang="tr-TR" sz="1800" dirty="0" err="1">
                <a:effectLst/>
                <a:latin typeface="AGaramondPro"/>
              </a:rPr>
              <a:t>etkileşimci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çerçevedir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Sembolik etkile-̧imciler, bireylerin </a:t>
            </a:r>
            <a:r>
              <a:rPr lang="tr-TR" sz="1800" dirty="0" err="1">
                <a:effectLst/>
                <a:latin typeface="AGaramondPro"/>
              </a:rPr>
              <a:t>başkalarıyla</a:t>
            </a:r>
            <a:r>
              <a:rPr lang="tr-TR" sz="1800" dirty="0">
                <a:effectLst/>
                <a:latin typeface="AGaramondPro"/>
              </a:rPr>
              <a:t> kurdukları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yoğunlaşırlar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Sembolik </a:t>
            </a:r>
            <a:r>
              <a:rPr lang="tr-TR" sz="1800" dirty="0" err="1">
                <a:effectLst/>
                <a:latin typeface="AGaramondPro"/>
              </a:rPr>
              <a:t>etkileşimcilik</a:t>
            </a:r>
            <a:r>
              <a:rPr lang="tr-TR" sz="1800" dirty="0">
                <a:effectLst/>
                <a:latin typeface="AGaramondPro"/>
              </a:rPr>
              <a:t>; </a:t>
            </a:r>
            <a:r>
              <a:rPr lang="tr-TR" sz="1800" dirty="0" err="1">
                <a:effectLst/>
                <a:latin typeface="AGaramondPro"/>
              </a:rPr>
              <a:t>Georg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Simmel</a:t>
            </a:r>
            <a:r>
              <a:rPr lang="tr-TR" sz="1800" dirty="0">
                <a:effectLst/>
                <a:latin typeface="AGaramondPro"/>
              </a:rPr>
              <a:t>, William James, Charles </a:t>
            </a:r>
            <a:r>
              <a:rPr lang="tr-TR" sz="1800" dirty="0" err="1">
                <a:effectLst/>
                <a:latin typeface="AGaramondPro"/>
              </a:rPr>
              <a:t>Horton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Cooley</a:t>
            </a:r>
            <a:r>
              <a:rPr lang="tr-TR" sz="1800" dirty="0">
                <a:effectLst/>
                <a:latin typeface="AGaramondPro"/>
              </a:rPr>
              <a:t>, George </a:t>
            </a:r>
            <a:r>
              <a:rPr lang="tr-TR" sz="1800" dirty="0" err="1">
                <a:effectLst/>
                <a:latin typeface="AGaramondPro"/>
              </a:rPr>
              <a:t>Herbert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Mead</a:t>
            </a:r>
            <a:r>
              <a:rPr lang="tr-TR" sz="1800" dirty="0">
                <a:effectLst/>
                <a:latin typeface="AGaramondPro"/>
              </a:rPr>
              <a:t> gibi sosyolog ve </a:t>
            </a:r>
            <a:r>
              <a:rPr lang="tr-TR" sz="1800" dirty="0" err="1">
                <a:effectLst/>
                <a:latin typeface="AGaramondPro"/>
              </a:rPr>
              <a:t>düşünürlerden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etkilenmiştir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Sembolik </a:t>
            </a:r>
            <a:r>
              <a:rPr lang="tr-TR" sz="1800" dirty="0" err="1">
                <a:effectLst/>
                <a:latin typeface="AGaramondPro"/>
              </a:rPr>
              <a:t>etkileşimciliğe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insan </a:t>
            </a:r>
            <a:r>
              <a:rPr lang="tr-TR" sz="1800" dirty="0" err="1">
                <a:effectLst/>
                <a:latin typeface="AGaramondPro"/>
              </a:rPr>
              <a:t>davranışı</a:t>
            </a:r>
            <a:r>
              <a:rPr lang="tr-TR" sz="1800" dirty="0">
                <a:effectLst/>
                <a:latin typeface="AGaramondPro"/>
              </a:rPr>
              <a:t> insana </a:t>
            </a:r>
            <a:r>
              <a:rPr lang="tr-TR" sz="1800" dirty="0" err="1">
                <a:effectLst/>
                <a:latin typeface="AGaramondPro"/>
              </a:rPr>
              <a:t>özgu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güdülerle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yönetilmektedir</a:t>
            </a:r>
            <a:r>
              <a:rPr lang="tr-TR" sz="1800" dirty="0">
                <a:effectLst/>
                <a:latin typeface="AGaramondPro"/>
              </a:rPr>
              <a:t>. Yaratıcı </a:t>
            </a:r>
            <a:r>
              <a:rPr lang="tr-TR" sz="1800" dirty="0" err="1">
                <a:effectLst/>
                <a:latin typeface="AGaramondPro"/>
              </a:rPr>
              <a:t>düşünme</a:t>
            </a:r>
            <a:r>
              <a:rPr lang="tr-TR" sz="1800" dirty="0">
                <a:effectLst/>
                <a:latin typeface="AGaramondPro"/>
              </a:rPr>
              <a:t> ve semboller kullanma kapasitesine sahip olan insan </a:t>
            </a:r>
            <a:r>
              <a:rPr lang="tr-TR" sz="1800" dirty="0" err="1">
                <a:effectLst/>
                <a:latin typeface="AGaramondPro"/>
              </a:rPr>
              <a:t>çevresindeki</a:t>
            </a:r>
            <a:r>
              <a:rPr lang="tr-TR" sz="1800" dirty="0">
                <a:effectLst/>
                <a:latin typeface="AGaramondPro"/>
              </a:rPr>
              <a:t> fenomenlere anlam vererek bu anlamları </a:t>
            </a:r>
            <a:r>
              <a:rPr lang="tr-TR" sz="1800" dirty="0" err="1">
                <a:effectLst/>
                <a:latin typeface="AGaramondPro"/>
              </a:rPr>
              <a:t>başkalarıyla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paylaşabilmektedir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yaklaşımda</a:t>
            </a:r>
            <a:r>
              <a:rPr lang="tr-TR" sz="1800" dirty="0">
                <a:effectLst/>
                <a:latin typeface="AGaramondPro"/>
              </a:rPr>
              <a:t>, aile </a:t>
            </a:r>
            <a:r>
              <a:rPr lang="tr-TR" sz="1800" dirty="0" err="1">
                <a:effectLst/>
                <a:latin typeface="AGaramondPro"/>
              </a:rPr>
              <a:t>davranışını</a:t>
            </a:r>
            <a:r>
              <a:rPr lang="tr-TR" sz="1800" dirty="0">
                <a:effectLst/>
                <a:latin typeface="AGaramondPro"/>
              </a:rPr>
              <a:t> anlamak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üyeleri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etkileşimin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anlaşılması</a:t>
            </a:r>
            <a:r>
              <a:rPr lang="tr-TR" sz="1800" dirty="0">
                <a:effectLst/>
                <a:latin typeface="AGaramondPro"/>
              </a:rPr>
              <a:t> gerekir.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yaklaşıma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zihni boş bir levhadır ve sosyal </a:t>
            </a:r>
            <a:r>
              <a:rPr lang="tr-TR" sz="1800" dirty="0" err="1">
                <a:effectLst/>
                <a:latin typeface="AGaramondPro"/>
              </a:rPr>
              <a:t>etkileşim</a:t>
            </a:r>
            <a:r>
              <a:rPr lang="tr-TR" sz="1800" dirty="0">
                <a:effectLst/>
                <a:latin typeface="AGaramondPro"/>
              </a:rPr>
              <a:t> ile birlikte sosyal bir varlık olur. Bu </a:t>
            </a:r>
            <a:r>
              <a:rPr lang="tr-TR" sz="1800" dirty="0" err="1">
                <a:effectLst/>
                <a:latin typeface="AGaramondPro"/>
              </a:rPr>
              <a:t>sosyalleşmenin</a:t>
            </a:r>
            <a:r>
              <a:rPr lang="tr-TR" sz="1800" dirty="0">
                <a:effectLst/>
                <a:latin typeface="AGaramondPro"/>
              </a:rPr>
              <a:t> temel </a:t>
            </a:r>
            <a:r>
              <a:rPr lang="tr-TR" sz="1800" dirty="0" err="1">
                <a:effectLst/>
                <a:latin typeface="AGaramondPro"/>
              </a:rPr>
              <a:t>kaynağı</a:t>
            </a:r>
            <a:r>
              <a:rPr lang="tr-TR" sz="1800" dirty="0">
                <a:effectLst/>
                <a:latin typeface="AGaramondPro"/>
              </a:rPr>
              <a:t> ise </a:t>
            </a:r>
            <a:r>
              <a:rPr lang="tr-TR" sz="1800" dirty="0" err="1">
                <a:effectLst/>
                <a:latin typeface="AGaramondPro"/>
              </a:rPr>
              <a:t>değer</a:t>
            </a:r>
            <a:r>
              <a:rPr lang="tr-TR" sz="1800" dirty="0">
                <a:effectLst/>
                <a:latin typeface="AGaramondPro"/>
              </a:rPr>
              <a:t>, norm, anlam ve sembollerin </a:t>
            </a:r>
            <a:r>
              <a:rPr lang="tr-TR" sz="1800" dirty="0" err="1">
                <a:effectLst/>
                <a:latin typeface="AGaramondPro"/>
              </a:rPr>
              <a:t>öğrenildiği</a:t>
            </a:r>
            <a:r>
              <a:rPr lang="tr-TR" sz="1800" dirty="0">
                <a:effectLst/>
                <a:latin typeface="AGaramondPro"/>
              </a:rPr>
              <a:t> kurum olan ailedir.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8831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219E1-2CE4-C68D-7786-E6156C32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ED7A73-21D0-6A73-281E-85C8FC78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14401"/>
            <a:ext cx="10178322" cy="4965192"/>
          </a:xfrm>
        </p:spPr>
        <p:txBody>
          <a:bodyPr/>
          <a:lstStyle/>
          <a:p>
            <a:r>
              <a:rPr lang="tr-TR" dirty="0">
                <a:effectLst/>
                <a:latin typeface="AGaramondPro"/>
              </a:rPr>
              <a:t>Sembolik </a:t>
            </a:r>
            <a:r>
              <a:rPr lang="tr-TR" dirty="0" err="1">
                <a:effectLst/>
                <a:latin typeface="AGaramondPro"/>
              </a:rPr>
              <a:t>etkileşimde</a:t>
            </a:r>
            <a:r>
              <a:rPr lang="tr-TR" dirty="0">
                <a:effectLst/>
                <a:latin typeface="AGaramondPro"/>
              </a:rPr>
              <a:t> insanlar, </a:t>
            </a:r>
            <a:r>
              <a:rPr lang="tr-TR" dirty="0" err="1">
                <a:effectLst/>
                <a:latin typeface="AGaramondPro"/>
              </a:rPr>
              <a:t>davranışları</a:t>
            </a:r>
            <a:r>
              <a:rPr lang="tr-TR" dirty="0">
                <a:effectLst/>
                <a:latin typeface="AGaramondPro"/>
              </a:rPr>
              <a:t> ona verdikleri anlam temelinde yorumlayarak </a:t>
            </a:r>
            <a:r>
              <a:rPr lang="tr-TR" dirty="0" err="1">
                <a:effectLst/>
                <a:latin typeface="AGaramondPro"/>
              </a:rPr>
              <a:t>değerlendirirler</a:t>
            </a:r>
            <a:r>
              <a:rPr lang="tr-TR" dirty="0">
                <a:effectLst/>
                <a:latin typeface="AGaramondPro"/>
              </a:rPr>
              <a:t>. Sembolik </a:t>
            </a:r>
            <a:r>
              <a:rPr lang="tr-TR" dirty="0" err="1">
                <a:effectLst/>
                <a:latin typeface="AGaramondPro"/>
              </a:rPr>
              <a:t>etkileşim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kişilerin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davranıs</a:t>
            </a:r>
            <a:r>
              <a:rPr lang="tr-TR" dirty="0">
                <a:effectLst/>
                <a:latin typeface="AGaramondPro"/>
              </a:rPr>
              <a:t>̧ veya </a:t>
            </a:r>
            <a:r>
              <a:rPr lang="tr-TR" dirty="0" err="1">
                <a:effectLst/>
                <a:latin typeface="AGaramondPro"/>
              </a:rPr>
              <a:t>sözlerinin</a:t>
            </a:r>
            <a:r>
              <a:rPr lang="tr-TR" dirty="0">
                <a:effectLst/>
                <a:latin typeface="AGaramondPro"/>
              </a:rPr>
              <a:t> anlamının yorumlanmasını gerektirir. </a:t>
            </a:r>
            <a:endParaRPr lang="tr-TR" dirty="0"/>
          </a:p>
          <a:p>
            <a:r>
              <a:rPr lang="tr-TR" dirty="0">
                <a:effectLst/>
                <a:latin typeface="AGaramondPro"/>
              </a:rPr>
              <a:t>Sembolik </a:t>
            </a:r>
            <a:r>
              <a:rPr lang="tr-TR" dirty="0" err="1">
                <a:effectLst/>
                <a:latin typeface="AGaramondPro"/>
              </a:rPr>
              <a:t>etkileşimciliğe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göre</a:t>
            </a:r>
            <a:r>
              <a:rPr lang="tr-TR" dirty="0">
                <a:effectLst/>
                <a:latin typeface="AGaramondPro"/>
              </a:rPr>
              <a:t>, aile </a:t>
            </a:r>
            <a:r>
              <a:rPr lang="tr-TR" dirty="0" err="1">
                <a:effectLst/>
                <a:latin typeface="AGaramondPro"/>
              </a:rPr>
              <a:t>davranışları</a:t>
            </a:r>
            <a:r>
              <a:rPr lang="tr-TR" dirty="0">
                <a:effectLst/>
                <a:latin typeface="AGaramondPro"/>
              </a:rPr>
              <a:t> toplumsal normlar tarafından </a:t>
            </a:r>
            <a:r>
              <a:rPr lang="tr-TR" dirty="0" err="1">
                <a:effectLst/>
                <a:latin typeface="AGaramondPro"/>
              </a:rPr>
              <a:t>oluşur</a:t>
            </a:r>
            <a:r>
              <a:rPr lang="tr-TR" dirty="0">
                <a:effectLst/>
                <a:latin typeface="AGaramondPro"/>
              </a:rPr>
              <a:t> ve aile, </a:t>
            </a:r>
            <a:r>
              <a:rPr lang="tr-TR" dirty="0" err="1">
                <a:effectLst/>
                <a:latin typeface="AGaramondPro"/>
              </a:rPr>
              <a:t>içinde</a:t>
            </a:r>
            <a:r>
              <a:rPr lang="tr-TR" dirty="0">
                <a:effectLst/>
                <a:latin typeface="AGaramondPro"/>
              </a:rPr>
              <a:t> bulunan </a:t>
            </a:r>
            <a:r>
              <a:rPr lang="tr-TR" dirty="0" err="1">
                <a:effectLst/>
                <a:latin typeface="AGaramondPro"/>
              </a:rPr>
              <a:t>faktörler</a:t>
            </a:r>
            <a:r>
              <a:rPr lang="tr-TR" dirty="0">
                <a:effectLst/>
                <a:latin typeface="AGaramondPro"/>
              </a:rPr>
              <a:t> tarafından etkilenir. </a:t>
            </a:r>
          </a:p>
          <a:p>
            <a:r>
              <a:rPr lang="tr-TR" dirty="0">
                <a:effectLst/>
                <a:latin typeface="AGaramondPro"/>
              </a:rPr>
              <a:t>Sembolik </a:t>
            </a:r>
            <a:r>
              <a:rPr lang="tr-TR" dirty="0" err="1">
                <a:effectLst/>
                <a:latin typeface="AGaramondPro"/>
              </a:rPr>
              <a:t>etkileşimciler</a:t>
            </a:r>
            <a:r>
              <a:rPr lang="tr-TR" dirty="0">
                <a:effectLst/>
                <a:latin typeface="AGaramondPro"/>
              </a:rPr>
              <a:t>, az sayıda aileyle </a:t>
            </a:r>
            <a:r>
              <a:rPr lang="tr-TR" dirty="0" err="1">
                <a:effectLst/>
                <a:latin typeface="AGaramondPro"/>
              </a:rPr>
              <a:t>genis</a:t>
            </a:r>
            <a:r>
              <a:rPr lang="tr-TR" dirty="0">
                <a:effectLst/>
                <a:latin typeface="AGaramondPro"/>
              </a:rPr>
              <a:t>̧ kapsamlı </a:t>
            </a:r>
            <a:r>
              <a:rPr lang="tr-TR" dirty="0" err="1">
                <a:effectLst/>
                <a:latin typeface="AGaramondPro"/>
              </a:rPr>
              <a:t>çalışmalar</a:t>
            </a:r>
            <a:r>
              <a:rPr lang="tr-TR" dirty="0">
                <a:effectLst/>
                <a:latin typeface="AGaramondPro"/>
              </a:rPr>
              <a:t> yaparlar. </a:t>
            </a:r>
          </a:p>
          <a:p>
            <a:r>
              <a:rPr lang="tr-TR" dirty="0">
                <a:effectLst/>
                <a:latin typeface="AGaramondPro"/>
              </a:rPr>
              <a:t>Ailelerde </a:t>
            </a:r>
            <a:r>
              <a:rPr lang="tr-TR" dirty="0" err="1">
                <a:effectLst/>
                <a:latin typeface="AGaramondPro"/>
              </a:rPr>
              <a:t>gözlem</a:t>
            </a:r>
            <a:r>
              <a:rPr lang="tr-TR" dirty="0">
                <a:effectLst/>
                <a:latin typeface="AGaramondPro"/>
              </a:rPr>
              <a:t> yaparak aile </a:t>
            </a:r>
            <a:r>
              <a:rPr lang="tr-TR" dirty="0" err="1">
                <a:effectLst/>
                <a:latin typeface="AGaramondPro"/>
              </a:rPr>
              <a:t>üyeleriyle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görüşme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gerçekleştirirler</a:t>
            </a:r>
            <a:r>
              <a:rPr lang="tr-TR" dirty="0">
                <a:effectLst/>
                <a:latin typeface="AGaramondPro"/>
              </a:rPr>
              <a:t>. Bu </a:t>
            </a:r>
            <a:r>
              <a:rPr lang="tr-TR" dirty="0" err="1">
                <a:effectLst/>
                <a:latin typeface="AGaramondPro"/>
              </a:rPr>
              <a:t>görüşmeler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aracılığıyla</a:t>
            </a:r>
            <a:r>
              <a:rPr lang="tr-TR" dirty="0">
                <a:effectLst/>
                <a:latin typeface="AGaramondPro"/>
              </a:rPr>
              <a:t> aileyi niteleyen </a:t>
            </a:r>
            <a:r>
              <a:rPr lang="tr-TR" dirty="0" err="1">
                <a:effectLst/>
                <a:latin typeface="AGaramondPro"/>
              </a:rPr>
              <a:t>etkileşim</a:t>
            </a:r>
            <a:r>
              <a:rPr lang="tr-TR" dirty="0">
                <a:effectLst/>
                <a:latin typeface="AGaramondPro"/>
              </a:rPr>
              <a:t> kalıplarının </a:t>
            </a:r>
            <a:r>
              <a:rPr lang="tr-TR" dirty="0" err="1">
                <a:effectLst/>
                <a:latin typeface="AGaramondPro"/>
              </a:rPr>
              <a:t>anlaşılmasını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sağlarlar</a:t>
            </a:r>
            <a:r>
              <a:rPr lang="tr-TR" dirty="0">
                <a:effectLst/>
                <a:latin typeface="AGaramondPro"/>
              </a:rPr>
              <a:t> (</a:t>
            </a:r>
            <a:r>
              <a:rPr lang="tr-TR" dirty="0" err="1">
                <a:effectLst/>
                <a:latin typeface="AGaramondPro"/>
              </a:rPr>
              <a:t>Kasapoğlu</a:t>
            </a:r>
            <a:r>
              <a:rPr lang="tr-TR" dirty="0">
                <a:effectLst/>
                <a:latin typeface="AGaramondPro"/>
              </a:rPr>
              <a:t>, 2018: 4).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35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1B0220-B037-7220-3D0D-F24ADD78A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Aile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Türleri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34CB09-F9FF-B75D-9035-89073F114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888" y="981307"/>
            <a:ext cx="10627112" cy="4898286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Tarım toplumu olarak da adlandırılan sanayi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toplumlarda egemen aile tipi geleneksel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 iken sanayi devrimiyle birlikte sanayi toplumuna </a:t>
            </a:r>
            <a:r>
              <a:rPr lang="tr-TR" sz="1800" dirty="0" err="1">
                <a:effectLst/>
                <a:latin typeface="AGaramondPro"/>
              </a:rPr>
              <a:t>geçilmiştir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süreçle</a:t>
            </a:r>
            <a:r>
              <a:rPr lang="tr-TR" sz="1800" dirty="0">
                <a:effectLst/>
                <a:latin typeface="AGaramondPro"/>
              </a:rPr>
              <a:t> birlikte egemen olan aile yapısı da </a:t>
            </a:r>
            <a:r>
              <a:rPr lang="tr-TR" sz="1800" dirty="0" err="1">
                <a:effectLst/>
                <a:latin typeface="AGaramondPro"/>
              </a:rPr>
              <a:t>dönüşüme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uğramıs</a:t>
            </a:r>
            <a:r>
              <a:rPr lang="tr-TR" sz="1800" dirty="0">
                <a:effectLst/>
                <a:latin typeface="AGaramondPro"/>
              </a:rPr>
              <a:t>̧, aile kurumu </a:t>
            </a:r>
            <a:r>
              <a:rPr lang="tr-TR" sz="1800" dirty="0" err="1">
                <a:effectLst/>
                <a:latin typeface="AGaramondPro"/>
              </a:rPr>
              <a:t>küçülerek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 yapısı ortaya </a:t>
            </a:r>
            <a:r>
              <a:rPr lang="tr-TR" sz="1800" dirty="0" err="1">
                <a:effectLst/>
                <a:latin typeface="AGaramondPro"/>
              </a:rPr>
              <a:t>çıkmıştır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>
                <a:effectLst/>
                <a:latin typeface="AGaramondPro"/>
              </a:rPr>
              <a:t>Geleneksel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ailenin </a:t>
            </a:r>
            <a:r>
              <a:rPr lang="tr-TR" sz="1800" dirty="0" err="1">
                <a:effectLst/>
                <a:latin typeface="AGaramondPro"/>
              </a:rPr>
              <a:t>işlevlerinden</a:t>
            </a:r>
            <a:r>
              <a:rPr lang="tr-TR" sz="1800" dirty="0">
                <a:effectLst/>
                <a:latin typeface="AGaramondPro"/>
              </a:rPr>
              <a:t> bazıları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aileye </a:t>
            </a:r>
            <a:r>
              <a:rPr lang="tr-TR" sz="1800" dirty="0" err="1">
                <a:effectLst/>
                <a:latin typeface="AGaramondPro"/>
              </a:rPr>
              <a:t>geçişle</a:t>
            </a:r>
            <a:r>
              <a:rPr lang="tr-TR" sz="1800" dirty="0">
                <a:effectLst/>
                <a:latin typeface="AGaramondPro"/>
              </a:rPr>
              <a:t> birlikte </a:t>
            </a:r>
            <a:r>
              <a:rPr lang="tr-TR" sz="1800" dirty="0" err="1">
                <a:effectLst/>
                <a:latin typeface="AGaramondPro"/>
              </a:rPr>
              <a:t>başka</a:t>
            </a:r>
            <a:r>
              <a:rPr lang="tr-TR" sz="1800" dirty="0">
                <a:effectLst/>
                <a:latin typeface="AGaramondPro"/>
              </a:rPr>
              <a:t> kurumlara </a:t>
            </a:r>
            <a:r>
              <a:rPr lang="tr-TR" sz="1800" dirty="0" err="1">
                <a:effectLst/>
                <a:latin typeface="AGaramondPro"/>
              </a:rPr>
              <a:t>devredilmis</a:t>
            </a:r>
            <a:r>
              <a:rPr lang="tr-TR" sz="1800" dirty="0">
                <a:effectLst/>
                <a:latin typeface="AGaramondPro"/>
              </a:rPr>
              <a:t>̧, </a:t>
            </a:r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 aile yapısında bir </a:t>
            </a:r>
            <a:r>
              <a:rPr lang="tr-TR" sz="1800" dirty="0" err="1">
                <a:effectLst/>
                <a:latin typeface="AGaramondPro"/>
              </a:rPr>
              <a:t>çözülme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sanayi </a:t>
            </a:r>
            <a:r>
              <a:rPr lang="tr-TR" sz="1800" dirty="0" err="1">
                <a:effectLst/>
                <a:latin typeface="AGaramondPro"/>
              </a:rPr>
              <a:t>ötesi</a:t>
            </a:r>
            <a:r>
              <a:rPr lang="tr-TR" sz="1800" dirty="0">
                <a:effectLst/>
                <a:latin typeface="AGaramondPro"/>
              </a:rPr>
              <a:t> toplumlardan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edilmekte ve bazı sosyologlar, sanayi </a:t>
            </a:r>
            <a:r>
              <a:rPr lang="tr-TR" sz="1800" dirty="0" err="1">
                <a:effectLst/>
                <a:latin typeface="AGaramondPro"/>
              </a:rPr>
              <a:t>ötesi</a:t>
            </a:r>
            <a:r>
              <a:rPr lang="tr-TR" sz="1800" dirty="0">
                <a:effectLst/>
                <a:latin typeface="AGaramondPro"/>
              </a:rPr>
              <a:t> toplum yapısına uyum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yeni aile </a:t>
            </a:r>
            <a:r>
              <a:rPr lang="tr-TR" sz="1800" dirty="0" err="1">
                <a:effectLst/>
                <a:latin typeface="AGaramondPro"/>
              </a:rPr>
              <a:t>türlerinin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varlığını</a:t>
            </a:r>
            <a:r>
              <a:rPr lang="tr-TR" sz="1800" dirty="0">
                <a:effectLst/>
                <a:latin typeface="AGaramondPro"/>
              </a:rPr>
              <a:t> ortaya koymaktadırlar. </a:t>
            </a:r>
          </a:p>
          <a:p>
            <a:r>
              <a:rPr lang="tr-TR" sz="1800" dirty="0">
                <a:effectLst/>
                <a:latin typeface="AGaramondPro"/>
              </a:rPr>
              <a:t>Bu aile </a:t>
            </a:r>
            <a:r>
              <a:rPr lang="tr-TR" sz="1800" dirty="0" err="1">
                <a:effectLst/>
                <a:latin typeface="AGaramondPro"/>
              </a:rPr>
              <a:t>türleri</a:t>
            </a:r>
            <a:r>
              <a:rPr lang="tr-TR" sz="1800" dirty="0">
                <a:effectLst/>
                <a:latin typeface="AGaramondPro"/>
              </a:rPr>
              <a:t> arasında; </a:t>
            </a:r>
            <a:r>
              <a:rPr lang="tr-TR" sz="1800" dirty="0" err="1">
                <a:effectLst/>
                <a:latin typeface="AGaramondPro"/>
              </a:rPr>
              <a:t>Ogburn’un</a:t>
            </a:r>
            <a:r>
              <a:rPr lang="tr-TR" sz="1800" dirty="0">
                <a:effectLst/>
                <a:latin typeface="AGaramondPro"/>
              </a:rPr>
              <a:t> “</a:t>
            </a:r>
            <a:r>
              <a:rPr lang="tr-TR" sz="1800" dirty="0" err="1">
                <a:effectLst/>
                <a:latin typeface="AGaramondPro"/>
              </a:rPr>
              <a:t>çözülen</a:t>
            </a:r>
            <a:r>
              <a:rPr lang="tr-TR" sz="1800" dirty="0">
                <a:effectLst/>
                <a:latin typeface="AGaramondPro"/>
              </a:rPr>
              <a:t> aile”, </a:t>
            </a:r>
            <a:r>
              <a:rPr lang="tr-TR" sz="1800" dirty="0" err="1">
                <a:effectLst/>
                <a:latin typeface="AGaramondPro"/>
              </a:rPr>
              <a:t>Pollak’ın</a:t>
            </a:r>
            <a:r>
              <a:rPr lang="tr-TR" sz="1800" dirty="0">
                <a:effectLst/>
                <a:latin typeface="AGaramondPro"/>
              </a:rPr>
              <a:t> “</a:t>
            </a:r>
            <a:r>
              <a:rPr lang="tr-TR" sz="1800" dirty="0" err="1">
                <a:effectLst/>
                <a:latin typeface="AGaramondPro"/>
              </a:rPr>
              <a:t>parçalanmıs</a:t>
            </a:r>
            <a:r>
              <a:rPr lang="tr-TR" sz="1800" dirty="0">
                <a:effectLst/>
                <a:latin typeface="AGaramondPro"/>
              </a:rPr>
              <a:t>̧ aile” ve “</a:t>
            </a:r>
            <a:r>
              <a:rPr lang="tr-TR" sz="1800" dirty="0" err="1">
                <a:effectLst/>
                <a:latin typeface="AGaramondPro"/>
              </a:rPr>
              <a:t>tamamlanmamıs</a:t>
            </a:r>
            <a:r>
              <a:rPr lang="tr-TR" sz="1800" dirty="0">
                <a:effectLst/>
                <a:latin typeface="AGaramondPro"/>
              </a:rPr>
              <a:t>̧ aile” </a:t>
            </a:r>
            <a:r>
              <a:rPr lang="tr-TR" sz="1800" dirty="0" err="1">
                <a:effectLst/>
                <a:latin typeface="AGaramondPro"/>
              </a:rPr>
              <a:t>türleri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yer tutar.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963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65E95A-B6C6-002A-4DF2-4FA956FD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2.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İşlevselci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/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Fonksiyonalist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Yaklaşım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8F42A-1C49-AC2B-4F31-BF6E390BB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49299"/>
            <a:ext cx="10668000" cy="4530294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İşlevselci</a:t>
            </a:r>
            <a:r>
              <a:rPr lang="tr-TR" sz="1800" dirty="0">
                <a:effectLst/>
                <a:latin typeface="AGaramondPro"/>
              </a:rPr>
              <a:t>/</a:t>
            </a:r>
            <a:r>
              <a:rPr lang="tr-TR" sz="1800" dirty="0" err="1">
                <a:effectLst/>
                <a:latin typeface="AGaramondPro"/>
              </a:rPr>
              <a:t>fonksiyonalist</a:t>
            </a:r>
            <a:r>
              <a:rPr lang="tr-TR" sz="1800" dirty="0">
                <a:effectLst/>
                <a:latin typeface="AGaramondPro"/>
              </a:rPr>
              <a:t> perspektifinin odak noktasında, </a:t>
            </a:r>
            <a:r>
              <a:rPr lang="tr-TR" sz="1800" dirty="0" err="1">
                <a:effectLst/>
                <a:latin typeface="AGaramondPro"/>
              </a:rPr>
              <a:t>bütün</a:t>
            </a:r>
            <a:r>
              <a:rPr lang="tr-TR" sz="1800" dirty="0">
                <a:effectLst/>
                <a:latin typeface="AGaramondPro"/>
              </a:rPr>
              <a:t>–</a:t>
            </a:r>
            <a:r>
              <a:rPr lang="tr-TR" sz="1800" dirty="0" err="1">
                <a:effectLst/>
                <a:latin typeface="AGaramondPro"/>
              </a:rPr>
              <a:t>parça</a:t>
            </a:r>
            <a:r>
              <a:rPr lang="tr-TR" sz="1800" dirty="0">
                <a:effectLst/>
                <a:latin typeface="AGaramondPro"/>
              </a:rPr>
              <a:t> veya grup–</a:t>
            </a:r>
            <a:r>
              <a:rPr lang="tr-TR" sz="1800" dirty="0" err="1">
                <a:effectLst/>
                <a:latin typeface="AGaramondPro"/>
              </a:rPr>
              <a:t>üye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</a:t>
            </a:r>
            <a:r>
              <a:rPr lang="tr-TR" sz="1800" dirty="0">
                <a:effectLst/>
                <a:latin typeface="AGaramondPro"/>
              </a:rPr>
              <a:t> vardır.</a:t>
            </a:r>
          </a:p>
          <a:p>
            <a:r>
              <a:rPr lang="tr-TR" sz="1800" dirty="0">
                <a:effectLst/>
                <a:latin typeface="AGaramondPro"/>
              </a:rPr>
              <a:t>Toplum, birbiriyle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olan alt sistemler olarak tanımlanır, alt sistemlerin her biri </a:t>
            </a:r>
            <a:r>
              <a:rPr lang="tr-TR" sz="1800" dirty="0" err="1">
                <a:effectLst/>
                <a:latin typeface="AGaramondPro"/>
              </a:rPr>
              <a:t>diğerleri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işlevseldir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İşlevselliklerini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korudukça</a:t>
            </a:r>
            <a:r>
              <a:rPr lang="tr-TR" sz="1800" dirty="0">
                <a:effectLst/>
                <a:latin typeface="AGaramondPro"/>
              </a:rPr>
              <a:t> toplum, istikrarlı ve dengeli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işleyişine</a:t>
            </a:r>
            <a:r>
              <a:rPr lang="tr-TR" sz="1800" dirty="0">
                <a:effectLst/>
                <a:latin typeface="AGaramondPro"/>
              </a:rPr>
              <a:t> devam eder. Bu </a:t>
            </a:r>
            <a:r>
              <a:rPr lang="tr-TR" sz="1800" dirty="0" err="1">
                <a:effectLst/>
                <a:latin typeface="AGaramondPro"/>
              </a:rPr>
              <a:t>yaklaşıma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aile, toplumsal yapının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olarak toplumun </a:t>
            </a:r>
            <a:r>
              <a:rPr lang="tr-TR" sz="1800" dirty="0" err="1">
                <a:effectLst/>
                <a:latin typeface="AGaramondPro"/>
              </a:rPr>
              <a:t>devamlılığını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gösteren</a:t>
            </a:r>
            <a:r>
              <a:rPr lang="tr-TR" sz="1800" dirty="0">
                <a:effectLst/>
                <a:latin typeface="AGaramondPro"/>
              </a:rPr>
              <a:t> bir kurumdur.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İşlevselci</a:t>
            </a:r>
            <a:r>
              <a:rPr lang="tr-TR" sz="1800" dirty="0">
                <a:effectLst/>
                <a:latin typeface="AGaramondPro"/>
              </a:rPr>
              <a:t>/</a:t>
            </a:r>
            <a:r>
              <a:rPr lang="tr-TR" sz="1800" dirty="0" err="1">
                <a:effectLst/>
                <a:latin typeface="AGaramondPro"/>
              </a:rPr>
              <a:t>fonksiyonalist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yaklaşıma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ailevi sistem </a:t>
            </a:r>
            <a:r>
              <a:rPr lang="tr-TR" sz="1800" dirty="0" err="1">
                <a:effectLst/>
                <a:latin typeface="AGaramondPro"/>
              </a:rPr>
              <a:t>işlevler</a:t>
            </a:r>
            <a:r>
              <a:rPr lang="tr-TR" sz="1800" dirty="0">
                <a:effectLst/>
                <a:latin typeface="AGaramondPro"/>
              </a:rPr>
              <a:t> arası koordinasyona </a:t>
            </a:r>
            <a:r>
              <a:rPr lang="tr-TR" sz="1800" dirty="0" err="1">
                <a:effectLst/>
                <a:latin typeface="AGaramondPro"/>
              </a:rPr>
              <a:t>bağlı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işler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Aile </a:t>
            </a:r>
            <a:r>
              <a:rPr lang="tr-TR" sz="1800" dirty="0" err="1">
                <a:effectLst/>
                <a:latin typeface="AGaramondPro"/>
              </a:rPr>
              <a:t>üyelerinden</a:t>
            </a:r>
            <a:r>
              <a:rPr lang="tr-TR" sz="1800" dirty="0">
                <a:effectLst/>
                <a:latin typeface="AGaramondPro"/>
              </a:rPr>
              <a:t> birinin </a:t>
            </a:r>
            <a:r>
              <a:rPr lang="tr-TR" sz="1800" dirty="0" err="1">
                <a:effectLst/>
                <a:latin typeface="AGaramondPro"/>
              </a:rPr>
              <a:t>işlevini</a:t>
            </a:r>
            <a:r>
              <a:rPr lang="tr-TR" sz="1800" dirty="0">
                <a:effectLst/>
                <a:latin typeface="AGaramondPro"/>
              </a:rPr>
              <a:t> yerine getirmemesi sistemin </a:t>
            </a:r>
            <a:r>
              <a:rPr lang="tr-TR" sz="1800" dirty="0" err="1">
                <a:effectLst/>
                <a:latin typeface="AGaramondPro"/>
              </a:rPr>
              <a:t>işleyişini</a:t>
            </a:r>
            <a:r>
              <a:rPr lang="tr-TR" sz="1800" dirty="0">
                <a:effectLst/>
                <a:latin typeface="AGaramondPro"/>
              </a:rPr>
              <a:t> engeller. Bu nedenle, aile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rollerini yerine getirmesi ailevi istikrar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taşımaktadır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İşlevlerin</a:t>
            </a:r>
            <a:r>
              <a:rPr lang="tr-TR" sz="1800" dirty="0">
                <a:effectLst/>
                <a:latin typeface="AGaramondPro"/>
              </a:rPr>
              <a:t> yerine getirilmesiyle ailevi </a:t>
            </a:r>
            <a:r>
              <a:rPr lang="tr-TR" sz="1800" dirty="0" err="1">
                <a:effectLst/>
                <a:latin typeface="AGaramondPro"/>
              </a:rPr>
              <a:t>bağlar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güçlenir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bir yapı ortaya </a:t>
            </a:r>
            <a:r>
              <a:rPr lang="tr-TR" sz="1800" dirty="0" err="1">
                <a:effectLst/>
                <a:latin typeface="AGaramondPro"/>
              </a:rPr>
              <a:t>çıkar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Kasapoğlu</a:t>
            </a:r>
            <a:r>
              <a:rPr lang="tr-TR" sz="1800" dirty="0">
                <a:effectLst/>
                <a:latin typeface="AGaramondPro"/>
              </a:rPr>
              <a:t>, 2018: 9).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3103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4B352C-B6C1-AF34-5140-9FB9C730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 fontScale="90000"/>
          </a:bodyPr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3.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Çatışma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Perspektifi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DE65D0-879F-DCDA-F019-DD41CF2E1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60449"/>
            <a:ext cx="10178322" cy="4519143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perspektifi, gruplar arası </a:t>
            </a:r>
            <a:r>
              <a:rPr lang="tr-TR" sz="1800" dirty="0" err="1">
                <a:effectLst/>
                <a:latin typeface="AGaramondPro"/>
              </a:rPr>
              <a:t>çatışmalı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odaklanmıştır</a:t>
            </a:r>
            <a:r>
              <a:rPr lang="tr-TR" sz="1800" dirty="0">
                <a:effectLst/>
                <a:latin typeface="AGaramondPro"/>
              </a:rPr>
              <a:t>. Bu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, iki ilkeye dayalı olarak </a:t>
            </a:r>
            <a:r>
              <a:rPr lang="tr-TR" sz="1800" dirty="0" err="1">
                <a:effectLst/>
                <a:latin typeface="AGaramondPro"/>
              </a:rPr>
              <a:t>açıklanmaktadır</a:t>
            </a:r>
            <a:r>
              <a:rPr lang="tr-TR" sz="1800" dirty="0">
                <a:effectLst/>
                <a:latin typeface="AGaramondPro"/>
              </a:rPr>
              <a:t>. Kıt kaynaklar, toplumsal </a:t>
            </a:r>
            <a:r>
              <a:rPr lang="tr-TR" sz="1800" dirty="0" err="1">
                <a:effectLst/>
                <a:latin typeface="AGaramondPro"/>
              </a:rPr>
              <a:t>kümeleri</a:t>
            </a:r>
            <a:r>
              <a:rPr lang="tr-TR" sz="1800" dirty="0">
                <a:effectLst/>
                <a:latin typeface="AGaramondPro"/>
              </a:rPr>
              <a:t> rekabet etmeye zorlar. </a:t>
            </a:r>
            <a:r>
              <a:rPr lang="tr-TR" sz="1800" dirty="0" err="1">
                <a:effectLst/>
                <a:latin typeface="AGaramondPro"/>
              </a:rPr>
              <a:t>İkincisi</a:t>
            </a:r>
            <a:r>
              <a:rPr lang="tr-TR" sz="1800" dirty="0">
                <a:effectLst/>
                <a:latin typeface="AGaramondPro"/>
              </a:rPr>
              <a:t>; bu mü-</a:t>
            </a:r>
            <a:r>
              <a:rPr lang="tr-TR" sz="1800" dirty="0" err="1">
                <a:effectLst/>
                <a:latin typeface="AGaramondPro"/>
              </a:rPr>
              <a:t>cadele</a:t>
            </a:r>
            <a:r>
              <a:rPr lang="tr-TR" sz="1800" dirty="0">
                <a:effectLst/>
                <a:latin typeface="AGaramondPro"/>
              </a:rPr>
              <a:t> nedeniyle toplumda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denge </a:t>
            </a:r>
            <a:r>
              <a:rPr lang="tr-TR" sz="1800" dirty="0" err="1">
                <a:effectLst/>
                <a:latin typeface="AGaramondPro"/>
              </a:rPr>
              <a:t>üzerine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üzerine</a:t>
            </a:r>
            <a:r>
              <a:rPr lang="tr-TR" sz="1800" dirty="0">
                <a:effectLst/>
                <a:latin typeface="AGaramondPro"/>
              </a:rPr>
              <a:t> oturur. </a:t>
            </a:r>
          </a:p>
          <a:p>
            <a:r>
              <a:rPr lang="tr-TR" sz="1800" dirty="0">
                <a:effectLst/>
                <a:latin typeface="AGaramondPro"/>
              </a:rPr>
              <a:t>Bu perspektif aileyi, toplumsal </a:t>
            </a:r>
            <a:r>
              <a:rPr lang="tr-TR" sz="1800" dirty="0" err="1">
                <a:effectLst/>
                <a:latin typeface="AGaramondPro"/>
              </a:rPr>
              <a:t>eşitsizliğin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doğurduğu</a:t>
            </a:r>
            <a:r>
              <a:rPr lang="tr-TR" sz="1800" dirty="0">
                <a:effectLst/>
                <a:latin typeface="AGaramondPro"/>
              </a:rPr>
              <a:t> sorunları deneyimleyen </a:t>
            </a:r>
            <a:r>
              <a:rPr lang="tr-TR" sz="1800" dirty="0" err="1">
                <a:effectLst/>
                <a:latin typeface="AGaramondPro"/>
              </a:rPr>
              <a:t>küme</a:t>
            </a:r>
            <a:r>
              <a:rPr lang="tr-TR" sz="1800" dirty="0">
                <a:effectLst/>
                <a:latin typeface="AGaramondPro"/>
              </a:rPr>
              <a:t> olarak tanımlar.</a:t>
            </a:r>
          </a:p>
          <a:p>
            <a:r>
              <a:rPr lang="tr-TR" sz="1800" dirty="0" err="1">
                <a:effectLst/>
                <a:latin typeface="AGaramondPro"/>
              </a:rPr>
              <a:t>Çatışmacı</a:t>
            </a:r>
            <a:r>
              <a:rPr lang="tr-TR" sz="1800" dirty="0">
                <a:effectLst/>
                <a:latin typeface="AGaramondPro"/>
              </a:rPr>
              <a:t> kuram ailedeki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ve rekabet </a:t>
            </a:r>
            <a:r>
              <a:rPr lang="tr-TR" sz="1800" dirty="0" err="1">
                <a:effectLst/>
                <a:latin typeface="AGaramondPro"/>
              </a:rPr>
              <a:t>ilişkilerine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yoğunlaşır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Toplumda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gibi toplumun temel </a:t>
            </a:r>
            <a:r>
              <a:rPr lang="tr-TR" sz="1800" dirty="0" err="1">
                <a:effectLst/>
                <a:latin typeface="AGaramondPro"/>
              </a:rPr>
              <a:t>hücresi</a:t>
            </a:r>
            <a:r>
              <a:rPr lang="tr-TR" sz="1800" dirty="0">
                <a:effectLst/>
                <a:latin typeface="AGaramondPro"/>
              </a:rPr>
              <a:t> olan ailede de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ve rekabet </a:t>
            </a:r>
            <a:r>
              <a:rPr lang="tr-TR" sz="1800" dirty="0" err="1">
                <a:effectLst/>
                <a:latin typeface="AGaramondPro"/>
              </a:rPr>
              <a:t>ilişkilerinin</a:t>
            </a:r>
            <a:r>
              <a:rPr lang="tr-TR" sz="1800" dirty="0">
                <a:effectLst/>
                <a:latin typeface="AGaramondPro"/>
              </a:rPr>
              <a:t> temelinde kaynakların </a:t>
            </a:r>
            <a:r>
              <a:rPr lang="tr-TR" sz="1800" dirty="0" err="1">
                <a:effectLst/>
                <a:latin typeface="AGaramondPro"/>
              </a:rPr>
              <a:t>paylaşımı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paylaşımda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eşitsiz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rol oynar (</a:t>
            </a:r>
            <a:r>
              <a:rPr lang="tr-TR" sz="1800" dirty="0" err="1">
                <a:effectLst/>
                <a:latin typeface="AGaramondPro"/>
              </a:rPr>
              <a:t>Kasapoğlu</a:t>
            </a:r>
            <a:r>
              <a:rPr lang="tr-TR" sz="1800" dirty="0">
                <a:effectLst/>
                <a:latin typeface="AGaramondPro"/>
              </a:rPr>
              <a:t>, 2018: 13).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262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3F2859-EC9D-674C-98FB-F48002B1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4.Feminist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Yaklaşım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E7539-4B60-8E8E-4053-5DAAF8662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60811"/>
            <a:ext cx="10178322" cy="4418782"/>
          </a:xfrm>
        </p:spPr>
        <p:txBody>
          <a:bodyPr/>
          <a:lstStyle/>
          <a:p>
            <a:r>
              <a:rPr lang="tr-TR" sz="1800" dirty="0">
                <a:latin typeface="AGaramondPro"/>
              </a:rPr>
              <a:t>A</a:t>
            </a:r>
            <a:r>
              <a:rPr lang="tr-TR" sz="1800" dirty="0">
                <a:effectLst/>
                <a:latin typeface="AGaramondPro"/>
              </a:rPr>
              <a:t>ile incelemelerinde artan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feminist </a:t>
            </a:r>
            <a:r>
              <a:rPr lang="tr-TR" sz="1800" dirty="0" err="1">
                <a:effectLst/>
                <a:latin typeface="AGaramondPro"/>
              </a:rPr>
              <a:t>yaklaşım</a:t>
            </a:r>
            <a:r>
              <a:rPr lang="tr-TR" sz="1800" dirty="0">
                <a:effectLst/>
                <a:latin typeface="AGaramondPro"/>
              </a:rPr>
              <a:t> da kullanılmaya </a:t>
            </a:r>
            <a:r>
              <a:rPr lang="tr-TR" sz="1800" dirty="0" err="1">
                <a:effectLst/>
                <a:latin typeface="AGaramondPro"/>
              </a:rPr>
              <a:t>başlanmıştır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Feminizm, </a:t>
            </a:r>
            <a:r>
              <a:rPr lang="tr-TR" sz="1800" dirty="0" err="1">
                <a:effectLst/>
                <a:latin typeface="AGaramondPro"/>
              </a:rPr>
              <a:t>işlevselcilerin</a:t>
            </a:r>
            <a:r>
              <a:rPr lang="tr-TR" sz="1800" dirty="0">
                <a:effectLst/>
                <a:latin typeface="AGaramondPro"/>
              </a:rPr>
              <a:t> olumlu </a:t>
            </a:r>
            <a:r>
              <a:rPr lang="tr-TR" sz="1800" dirty="0" err="1">
                <a:effectLst/>
                <a:latin typeface="AGaramondPro"/>
              </a:rPr>
              <a:t>görüşleriyle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çatışmacıların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görüşlerine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eleştirel</a:t>
            </a:r>
            <a:r>
              <a:rPr lang="tr-TR" sz="1800" dirty="0">
                <a:effectLst/>
                <a:latin typeface="AGaramondPro"/>
              </a:rPr>
              <a:t> bakar. Bu </a:t>
            </a:r>
            <a:r>
              <a:rPr lang="tr-TR" sz="1800" dirty="0" err="1">
                <a:effectLst/>
                <a:latin typeface="AGaramondPro"/>
              </a:rPr>
              <a:t>eleştirinin</a:t>
            </a:r>
            <a:r>
              <a:rPr lang="tr-TR" sz="1800" dirty="0">
                <a:effectLst/>
                <a:latin typeface="AGaramondPro"/>
              </a:rPr>
              <a:t>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nedeni erkek </a:t>
            </a:r>
            <a:r>
              <a:rPr lang="tr-TR" sz="1800" dirty="0" err="1">
                <a:effectLst/>
                <a:latin typeface="AGaramondPro"/>
              </a:rPr>
              <a:t>egemenliği</a:t>
            </a:r>
            <a:r>
              <a:rPr lang="tr-TR" sz="1800" dirty="0">
                <a:effectLst/>
                <a:latin typeface="AGaramondPro"/>
              </a:rPr>
              <a:t> anlamına gelen ataerkilliktir. </a:t>
            </a:r>
            <a:endParaRPr lang="tr-TR" sz="1800" dirty="0">
              <a:latin typeface="AGaramondPro"/>
            </a:endParaRPr>
          </a:p>
          <a:p>
            <a:r>
              <a:rPr lang="tr-TR" sz="1800" dirty="0">
                <a:effectLst/>
                <a:latin typeface="AGaramondPro"/>
              </a:rPr>
              <a:t>Feministlere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aile, sadece kapitalizmin ihtiyacı olan </a:t>
            </a:r>
            <a:r>
              <a:rPr lang="tr-TR" sz="1800" dirty="0" err="1">
                <a:effectLst/>
                <a:latin typeface="AGaramondPro"/>
              </a:rPr>
              <a:t>emeği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üreten</a:t>
            </a:r>
            <a:r>
              <a:rPr lang="tr-TR" sz="1800" dirty="0">
                <a:effectLst/>
                <a:latin typeface="AGaramondPro"/>
              </a:rPr>
              <a:t> ve destekleyen birim olmanın </a:t>
            </a:r>
            <a:r>
              <a:rPr lang="tr-TR" sz="1800" dirty="0" err="1">
                <a:effectLst/>
                <a:latin typeface="AGaramondPro"/>
              </a:rPr>
              <a:t>ötesinde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ataerkilliği</a:t>
            </a:r>
            <a:r>
              <a:rPr lang="tr-TR" sz="1800" dirty="0">
                <a:effectLst/>
                <a:latin typeface="AGaramondPro"/>
              </a:rPr>
              <a:t> de yeniden </a:t>
            </a:r>
            <a:r>
              <a:rPr lang="tr-TR" sz="1800" dirty="0" err="1">
                <a:effectLst/>
                <a:latin typeface="AGaramondPro"/>
              </a:rPr>
              <a:t>üreten</a:t>
            </a:r>
            <a:r>
              <a:rPr lang="tr-TR" sz="1800" dirty="0">
                <a:effectLst/>
                <a:latin typeface="AGaramondPro"/>
              </a:rPr>
              <a:t> birimdir. </a:t>
            </a:r>
          </a:p>
          <a:p>
            <a:r>
              <a:rPr lang="tr-TR" sz="1800" dirty="0">
                <a:effectLst/>
                <a:latin typeface="AGaramondPro"/>
              </a:rPr>
              <a:t>Feminizm, genel anlamda sosyolojiye de </a:t>
            </a:r>
            <a:r>
              <a:rPr lang="tr-TR" sz="1800" dirty="0" err="1">
                <a:effectLst/>
                <a:latin typeface="AGaramondPro"/>
              </a:rPr>
              <a:t>eleştirel</a:t>
            </a:r>
            <a:r>
              <a:rPr lang="tr-TR" sz="1800" dirty="0">
                <a:effectLst/>
                <a:latin typeface="AGaramondPro"/>
              </a:rPr>
              <a:t> bakar. Sosyolojinin toplumsal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hakkında yanlı </a:t>
            </a:r>
            <a:r>
              <a:rPr lang="tr-TR" sz="1800" dirty="0" err="1">
                <a:effectLst/>
                <a:latin typeface="AGaramondPro"/>
              </a:rPr>
              <a:t>görüşlere</a:t>
            </a:r>
            <a:r>
              <a:rPr lang="tr-TR" sz="1800" dirty="0">
                <a:effectLst/>
                <a:latin typeface="AGaramondPro"/>
              </a:rPr>
              <a:t> sahip </a:t>
            </a:r>
            <a:r>
              <a:rPr lang="tr-TR" sz="1800" dirty="0" err="1">
                <a:effectLst/>
                <a:latin typeface="AGaramondPro"/>
              </a:rPr>
              <a:t>olduğunu</a:t>
            </a:r>
            <a:r>
              <a:rPr lang="tr-TR" sz="1800" dirty="0">
                <a:effectLst/>
                <a:latin typeface="AGaramondPro"/>
              </a:rPr>
              <a:t> savunur.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5318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2E236D-2739-4AB3-7105-C542AEA45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latin typeface="Swiss721BT"/>
              </a:rPr>
              <a:t>5.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Postmodernizm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7937F8-D5BD-CF2B-B78F-CE7EFBE5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795" y="1389893"/>
            <a:ext cx="10315366" cy="3593591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Sosyolojide son yıllarda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kazanan </a:t>
            </a:r>
            <a:r>
              <a:rPr lang="tr-TR" sz="1800" dirty="0" err="1">
                <a:effectLst/>
                <a:latin typeface="AGaramondPro"/>
              </a:rPr>
              <a:t>postmodernizmin</a:t>
            </a:r>
            <a:r>
              <a:rPr lang="tr-TR" sz="1800" dirty="0">
                <a:effectLst/>
                <a:latin typeface="AGaramondPro"/>
              </a:rPr>
              <a:t>, aile sosyolojisi </a:t>
            </a:r>
            <a:r>
              <a:rPr lang="tr-TR" sz="1800" dirty="0" err="1">
                <a:effectLst/>
                <a:latin typeface="AGaramondPro"/>
              </a:rPr>
              <a:t>literatüründe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yer </a:t>
            </a:r>
            <a:r>
              <a:rPr lang="tr-TR" sz="1800" dirty="0" err="1">
                <a:effectLst/>
                <a:latin typeface="AGaramondPro"/>
              </a:rPr>
              <a:t>tuttuğundan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edilemez. </a:t>
            </a:r>
          </a:p>
          <a:p>
            <a:r>
              <a:rPr lang="tr-TR" sz="1800" dirty="0" err="1">
                <a:effectLst/>
                <a:latin typeface="AGaramondPro"/>
              </a:rPr>
              <a:t>Modernizmin</a:t>
            </a:r>
            <a:r>
              <a:rPr lang="tr-TR" sz="1800" dirty="0">
                <a:effectLst/>
                <a:latin typeface="AGaramondPro"/>
              </a:rPr>
              <a:t> ideallerinin toplumsal sorunları </a:t>
            </a:r>
            <a:r>
              <a:rPr lang="tr-TR" sz="1800" dirty="0" err="1">
                <a:effectLst/>
                <a:latin typeface="AGaramondPro"/>
              </a:rPr>
              <a:t>çözememis</a:t>
            </a:r>
            <a:r>
              <a:rPr lang="tr-TR" sz="1800" dirty="0">
                <a:effectLst/>
                <a:latin typeface="AGaramondPro"/>
              </a:rPr>
              <a:t>̧ olması, ekonomik </a:t>
            </a:r>
            <a:r>
              <a:rPr lang="tr-TR" sz="1800" dirty="0" err="1">
                <a:effectLst/>
                <a:latin typeface="AGaramondPro"/>
              </a:rPr>
              <a:t>gelişmelere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rağmen</a:t>
            </a:r>
            <a:r>
              <a:rPr lang="tr-TR" sz="1800" dirty="0">
                <a:effectLst/>
                <a:latin typeface="AGaramondPro"/>
              </a:rPr>
              <a:t> toplumsal refahın </a:t>
            </a:r>
            <a:r>
              <a:rPr lang="tr-TR" sz="1800" dirty="0" err="1">
                <a:effectLst/>
                <a:latin typeface="AGaramondPro"/>
              </a:rPr>
              <a:t>yaygınlaşmamıs</a:t>
            </a:r>
            <a:r>
              <a:rPr lang="tr-TR" sz="1800" dirty="0">
                <a:effectLst/>
                <a:latin typeface="AGaramondPro"/>
              </a:rPr>
              <a:t>̧ olması,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sefalet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doğup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eleştirilerin</a:t>
            </a:r>
            <a:r>
              <a:rPr lang="tr-TR" sz="1800" dirty="0">
                <a:effectLst/>
                <a:latin typeface="AGaramondPro"/>
              </a:rPr>
              <a:t> temel </a:t>
            </a:r>
            <a:r>
              <a:rPr lang="tr-TR" sz="1800" dirty="0" err="1">
                <a:effectLst/>
                <a:latin typeface="AGaramondPro"/>
              </a:rPr>
              <a:t>kaynağıdır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Postmodern</a:t>
            </a:r>
            <a:r>
              <a:rPr lang="tr-TR" sz="1800" dirty="0">
                <a:effectLst/>
                <a:latin typeface="AGaramondPro"/>
              </a:rPr>
              <a:t> ailelerin iki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özelliğinden</a:t>
            </a:r>
            <a:r>
              <a:rPr lang="tr-TR" sz="1800" dirty="0">
                <a:effectLst/>
                <a:latin typeface="AGaramondPro"/>
              </a:rPr>
              <a:t> biri,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aileleri </a:t>
            </a:r>
            <a:r>
              <a:rPr lang="tr-TR" sz="1800" dirty="0" err="1">
                <a:effectLst/>
                <a:latin typeface="AGaramondPro"/>
              </a:rPr>
              <a:t>dışındaki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kişiler</a:t>
            </a:r>
            <a:r>
              <a:rPr lang="tr-TR" sz="1800" dirty="0">
                <a:effectLst/>
                <a:latin typeface="AGaramondPro"/>
              </a:rPr>
              <a:t> tarafından bü- </a:t>
            </a:r>
            <a:r>
              <a:rPr lang="tr-TR" sz="1800" dirty="0" err="1">
                <a:effectLst/>
                <a:latin typeface="AGaramondPro"/>
              </a:rPr>
              <a:t>yütülmesi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sosyalizasyonunda medyanın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rol oynamasıdır. </a:t>
            </a:r>
          </a:p>
          <a:p>
            <a:r>
              <a:rPr lang="tr-TR" sz="1800" dirty="0" err="1">
                <a:effectLst/>
                <a:latin typeface="AGaramondPro"/>
              </a:rPr>
              <a:t>Cheal</a:t>
            </a:r>
            <a:r>
              <a:rPr lang="tr-TR" sz="1800" dirty="0">
                <a:effectLst/>
                <a:latin typeface="AGaramondPro"/>
              </a:rPr>
              <a:t> (1991), </a:t>
            </a:r>
            <a:r>
              <a:rPr lang="tr-TR" sz="1800" dirty="0" err="1">
                <a:effectLst/>
                <a:latin typeface="AGaramondPro"/>
              </a:rPr>
              <a:t>günde</a:t>
            </a:r>
            <a:r>
              <a:rPr lang="tr-TR" sz="1800" dirty="0">
                <a:effectLst/>
                <a:latin typeface="AGaramondPro"/>
              </a:rPr>
              <a:t> yedi saatten fazla televizyon izleyen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sosyokültürel</a:t>
            </a:r>
            <a:r>
              <a:rPr lang="tr-TR" sz="1800" dirty="0">
                <a:effectLst/>
                <a:latin typeface="AGaramondPro"/>
              </a:rPr>
              <a:t> mitleri buradan </a:t>
            </a:r>
            <a:r>
              <a:rPr lang="tr-TR" sz="1800" dirty="0" err="1">
                <a:effectLst/>
                <a:latin typeface="AGaramondPro"/>
              </a:rPr>
              <a:t>öğrendiklerini</a:t>
            </a:r>
            <a:r>
              <a:rPr lang="tr-TR" sz="1800" dirty="0">
                <a:effectLst/>
                <a:latin typeface="AGaramondPro"/>
              </a:rPr>
              <a:t> savunur. Bu durumun </a:t>
            </a:r>
            <a:r>
              <a:rPr lang="tr-TR" sz="1800" dirty="0" err="1">
                <a:effectLst/>
                <a:latin typeface="AGaramondPro"/>
              </a:rPr>
              <a:t>modernizmin</a:t>
            </a:r>
            <a:r>
              <a:rPr lang="tr-TR" sz="1800" dirty="0">
                <a:effectLst/>
                <a:latin typeface="AGaramondPro"/>
              </a:rPr>
              <a:t> yansıması </a:t>
            </a:r>
            <a:r>
              <a:rPr lang="tr-TR" sz="1800" dirty="0" err="1">
                <a:effectLst/>
                <a:latin typeface="AGaramondPro"/>
              </a:rPr>
              <a:t>olduğunu</a:t>
            </a:r>
            <a:r>
              <a:rPr lang="tr-TR" sz="1800" dirty="0">
                <a:effectLst/>
                <a:latin typeface="AGaramondPro"/>
              </a:rPr>
              <a:t> savunanlar da vardır. </a:t>
            </a:r>
            <a:r>
              <a:rPr lang="tr-TR" sz="1800" dirty="0" err="1">
                <a:effectLst/>
                <a:latin typeface="AGaramondPro"/>
              </a:rPr>
              <a:t>Çünku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çalışan</a:t>
            </a:r>
            <a:r>
              <a:rPr lang="tr-TR" sz="1800" dirty="0">
                <a:effectLst/>
                <a:latin typeface="AGaramondPro"/>
              </a:rPr>
              <a:t> kadın </a:t>
            </a:r>
            <a:r>
              <a:rPr lang="tr-TR" sz="1800" dirty="0" err="1">
                <a:effectLst/>
                <a:latin typeface="AGaramondPro"/>
              </a:rPr>
              <a:t>çocuğuna</a:t>
            </a:r>
            <a:r>
              <a:rPr lang="tr-TR" sz="1800" dirty="0">
                <a:effectLst/>
                <a:latin typeface="AGaramondPro"/>
              </a:rPr>
              <a:t> ya bakıcı tutmakta ya da </a:t>
            </a:r>
            <a:r>
              <a:rPr lang="tr-TR" sz="1800" dirty="0" err="1">
                <a:effectLst/>
                <a:latin typeface="AGaramondPro"/>
              </a:rPr>
              <a:t>kreşe</a:t>
            </a:r>
            <a:r>
              <a:rPr lang="tr-TR" sz="1800" dirty="0">
                <a:effectLst/>
                <a:latin typeface="AGaramondPro"/>
              </a:rPr>
              <a:t> vermektedir. </a:t>
            </a:r>
          </a:p>
          <a:p>
            <a:r>
              <a:rPr lang="tr-TR" sz="1800" dirty="0">
                <a:effectLst/>
                <a:latin typeface="AGaramondPro"/>
              </a:rPr>
              <a:t>Medyanın ise </a:t>
            </a:r>
            <a:r>
              <a:rPr lang="tr-TR" sz="1800" dirty="0" err="1">
                <a:effectLst/>
                <a:latin typeface="AGaramondPro"/>
              </a:rPr>
              <a:t>modernizmin</a:t>
            </a:r>
            <a:r>
              <a:rPr lang="tr-TR" sz="1800" dirty="0">
                <a:effectLst/>
                <a:latin typeface="AGaramondPro"/>
              </a:rPr>
              <a:t> en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aygıtı </a:t>
            </a:r>
            <a:r>
              <a:rPr lang="tr-TR" sz="1800" dirty="0" err="1">
                <a:effectLst/>
                <a:latin typeface="AGaramondPro"/>
              </a:rPr>
              <a:t>olduğundan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şüphe</a:t>
            </a:r>
            <a:r>
              <a:rPr lang="tr-TR" sz="1800" dirty="0">
                <a:effectLst/>
                <a:latin typeface="AGaramondPro"/>
              </a:rPr>
              <a:t> yoktur (</a:t>
            </a:r>
            <a:r>
              <a:rPr lang="tr-TR" sz="1800" dirty="0" err="1">
                <a:effectLst/>
                <a:latin typeface="AGaramondPro"/>
              </a:rPr>
              <a:t>Kasapoğlu</a:t>
            </a:r>
            <a:r>
              <a:rPr lang="tr-TR" sz="1800" dirty="0">
                <a:effectLst/>
                <a:latin typeface="AGaramondPro"/>
              </a:rPr>
              <a:t>, 2018: 20).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8176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711BB7-5A93-C417-2E25-010FDE0A1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Türkiye’de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Aile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C04B92-41E7-B1A8-3902-132F6E755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0089"/>
            <a:ext cx="10178322" cy="4619504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effectLst/>
                <a:latin typeface="AGaramondPro"/>
              </a:rPr>
              <a:t>Türkiye’de</a:t>
            </a:r>
            <a:r>
              <a:rPr lang="tr-TR" dirty="0">
                <a:effectLst/>
                <a:latin typeface="AGaramondPro"/>
              </a:rPr>
              <a:t> evlilik kurumu, </a:t>
            </a:r>
            <a:r>
              <a:rPr lang="tr-TR" dirty="0" err="1">
                <a:effectLst/>
                <a:latin typeface="AGaramondPro"/>
              </a:rPr>
              <a:t>kültürel</a:t>
            </a:r>
            <a:r>
              <a:rPr lang="tr-TR" dirty="0">
                <a:effectLst/>
                <a:latin typeface="AGaramondPro"/>
              </a:rPr>
              <a:t>, toplumsal ve dinî referanslar ile desteklenerek </a:t>
            </a:r>
            <a:r>
              <a:rPr lang="tr-TR" dirty="0" err="1">
                <a:effectLst/>
                <a:latin typeface="AGaramondPro"/>
              </a:rPr>
              <a:t>yaşamın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önemli</a:t>
            </a:r>
            <a:r>
              <a:rPr lang="tr-TR" dirty="0">
                <a:effectLst/>
                <a:latin typeface="AGaramondPro"/>
              </a:rPr>
              <a:t> bir </a:t>
            </a:r>
            <a:r>
              <a:rPr lang="tr-TR" dirty="0" err="1">
                <a:effectLst/>
                <a:latin typeface="AGaramondPro"/>
              </a:rPr>
              <a:t>bölümu</a:t>
            </a:r>
            <a:r>
              <a:rPr lang="tr-TR" dirty="0">
                <a:effectLst/>
                <a:latin typeface="AGaramondPro"/>
              </a:rPr>
              <a:t>̈ olarak </a:t>
            </a:r>
            <a:r>
              <a:rPr lang="tr-TR" dirty="0" err="1">
                <a:effectLst/>
                <a:latin typeface="AGaramondPro"/>
              </a:rPr>
              <a:t>görülmektedir</a:t>
            </a:r>
            <a:r>
              <a:rPr lang="tr-TR" dirty="0">
                <a:effectLst/>
                <a:latin typeface="AGaramondPro"/>
              </a:rPr>
              <a:t>. </a:t>
            </a:r>
          </a:p>
          <a:p>
            <a:r>
              <a:rPr lang="tr-TR" dirty="0">
                <a:effectLst/>
                <a:latin typeface="AGaramondPro"/>
              </a:rPr>
              <a:t>Evlilik kurumu; </a:t>
            </a:r>
            <a:r>
              <a:rPr lang="tr-TR" dirty="0" err="1">
                <a:effectLst/>
                <a:latin typeface="AGaramondPro"/>
              </a:rPr>
              <a:t>örf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âdet</a:t>
            </a:r>
            <a:r>
              <a:rPr lang="tr-TR" dirty="0">
                <a:effectLst/>
                <a:latin typeface="AGaramondPro"/>
              </a:rPr>
              <a:t> ve geleneklerle korunmakta, </a:t>
            </a:r>
            <a:r>
              <a:rPr lang="tr-TR" dirty="0" err="1">
                <a:effectLst/>
                <a:latin typeface="AGaramondPro"/>
              </a:rPr>
              <a:t>çocuklar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küçük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yaşlardan</a:t>
            </a:r>
            <a:r>
              <a:rPr lang="tr-TR" dirty="0">
                <a:effectLst/>
                <a:latin typeface="AGaramondPro"/>
              </a:rPr>
              <a:t> itibaren </a:t>
            </a:r>
            <a:r>
              <a:rPr lang="tr-TR" dirty="0" err="1">
                <a:effectLst/>
                <a:latin typeface="AGaramondPro"/>
              </a:rPr>
              <a:t>düzenli</a:t>
            </a:r>
            <a:r>
              <a:rPr lang="tr-TR" dirty="0">
                <a:effectLst/>
                <a:latin typeface="AGaramondPro"/>
              </a:rPr>
              <a:t> bir aile </a:t>
            </a:r>
            <a:r>
              <a:rPr lang="tr-TR" dirty="0" err="1">
                <a:effectLst/>
                <a:latin typeface="AGaramondPro"/>
              </a:rPr>
              <a:t>yaşantısına</a:t>
            </a:r>
            <a:r>
              <a:rPr lang="tr-TR" dirty="0">
                <a:effectLst/>
                <a:latin typeface="AGaramondPro"/>
              </a:rPr>
              <a:t> motive edilmektedir. </a:t>
            </a:r>
          </a:p>
          <a:p>
            <a:r>
              <a:rPr lang="tr-TR" dirty="0">
                <a:effectLst/>
                <a:latin typeface="AGaramondPro"/>
              </a:rPr>
              <a:t>Ailenin </a:t>
            </a:r>
            <a:r>
              <a:rPr lang="tr-TR" dirty="0" err="1">
                <a:effectLst/>
                <a:latin typeface="AGaramondPro"/>
              </a:rPr>
              <a:t>önemi</a:t>
            </a:r>
            <a:r>
              <a:rPr lang="tr-TR" dirty="0">
                <a:effectLst/>
                <a:latin typeface="AGaramondPro"/>
              </a:rPr>
              <a:t>, bireylere </a:t>
            </a:r>
            <a:r>
              <a:rPr lang="tr-TR" dirty="0" err="1">
                <a:effectLst/>
                <a:latin typeface="AGaramondPro"/>
              </a:rPr>
              <a:t>eğitim</a:t>
            </a:r>
            <a:r>
              <a:rPr lang="tr-TR" dirty="0">
                <a:effectLst/>
                <a:latin typeface="AGaramondPro"/>
              </a:rPr>
              <a:t> ve </a:t>
            </a:r>
            <a:r>
              <a:rPr lang="tr-TR" dirty="0" err="1">
                <a:effectLst/>
                <a:latin typeface="AGaramondPro"/>
              </a:rPr>
              <a:t>yaşam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süreçlerinde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kültür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aracılığıyla</a:t>
            </a:r>
            <a:r>
              <a:rPr lang="tr-TR" dirty="0">
                <a:effectLst/>
                <a:latin typeface="AGaramondPro"/>
              </a:rPr>
              <a:t> verilerek, </a:t>
            </a:r>
            <a:r>
              <a:rPr lang="tr-TR" dirty="0" err="1">
                <a:effectLst/>
                <a:latin typeface="AGaramondPro"/>
              </a:rPr>
              <a:t>davranıs</a:t>
            </a:r>
            <a:r>
              <a:rPr lang="tr-TR" dirty="0">
                <a:effectLst/>
                <a:latin typeface="AGaramondPro"/>
              </a:rPr>
              <a:t>̧ kalıbı olarak </a:t>
            </a:r>
            <a:r>
              <a:rPr lang="tr-TR" dirty="0" err="1">
                <a:effectLst/>
                <a:latin typeface="AGaramondPro"/>
              </a:rPr>
              <a:t>öğretilmektedir</a:t>
            </a:r>
            <a:r>
              <a:rPr lang="tr-TR" dirty="0">
                <a:effectLst/>
                <a:latin typeface="AGaramondPro"/>
              </a:rPr>
              <a:t>. </a:t>
            </a:r>
          </a:p>
          <a:p>
            <a:r>
              <a:rPr lang="tr-TR" dirty="0">
                <a:effectLst/>
                <a:latin typeface="AGaramondPro"/>
              </a:rPr>
              <a:t>Ancak </a:t>
            </a:r>
            <a:r>
              <a:rPr lang="tr-TR" dirty="0" err="1">
                <a:effectLst/>
                <a:latin typeface="AGaramondPro"/>
              </a:rPr>
              <a:t>kentleşme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sürecini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yaşayan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çeşitli</a:t>
            </a:r>
            <a:r>
              <a:rPr lang="tr-TR" dirty="0">
                <a:effectLst/>
                <a:latin typeface="AGaramondPro"/>
              </a:rPr>
              <a:t> toplumlarda </a:t>
            </a:r>
            <a:r>
              <a:rPr lang="tr-TR" dirty="0" err="1">
                <a:effectLst/>
                <a:latin typeface="AGaramondPro"/>
              </a:rPr>
              <a:t>olduğu</a:t>
            </a:r>
            <a:r>
              <a:rPr lang="tr-TR" dirty="0">
                <a:effectLst/>
                <a:latin typeface="AGaramondPro"/>
              </a:rPr>
              <a:t> gibi </a:t>
            </a:r>
            <a:r>
              <a:rPr lang="tr-TR" dirty="0" err="1">
                <a:effectLst/>
                <a:latin typeface="AGaramondPro"/>
              </a:rPr>
              <a:t>evliliğe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ilişkin</a:t>
            </a:r>
            <a:r>
              <a:rPr lang="tr-TR" dirty="0">
                <a:effectLst/>
                <a:latin typeface="AGaramondPro"/>
              </a:rPr>
              <a:t> kavramlar da </a:t>
            </a:r>
            <a:r>
              <a:rPr lang="tr-TR" dirty="0" err="1">
                <a:effectLst/>
                <a:latin typeface="AGaramondPro"/>
              </a:rPr>
              <a:t>Türkiye’de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değişime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uğrayabilmektedir</a:t>
            </a:r>
            <a:r>
              <a:rPr lang="tr-TR" dirty="0">
                <a:effectLst/>
                <a:latin typeface="AGaramondPro"/>
              </a:rPr>
              <a:t> (Eraslan, 2015: 196). </a:t>
            </a:r>
          </a:p>
          <a:p>
            <a:r>
              <a:rPr lang="tr-TR" dirty="0">
                <a:effectLst/>
                <a:latin typeface="AGaramondPro"/>
              </a:rPr>
              <a:t>Evlilik kurumunun akademik ve </a:t>
            </a:r>
            <a:r>
              <a:rPr lang="tr-TR" dirty="0" err="1">
                <a:effectLst/>
                <a:latin typeface="AGaramondPro"/>
              </a:rPr>
              <a:t>günlük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yaşamdaki</a:t>
            </a:r>
            <a:r>
              <a:rPr lang="tr-TR" dirty="0">
                <a:effectLst/>
                <a:latin typeface="AGaramondPro"/>
              </a:rPr>
              <a:t> etkisine </a:t>
            </a:r>
            <a:r>
              <a:rPr lang="tr-TR" dirty="0" err="1">
                <a:effectLst/>
                <a:latin typeface="AGaramondPro"/>
              </a:rPr>
              <a:t>ilişkin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tartışmalarla</a:t>
            </a:r>
            <a:r>
              <a:rPr lang="tr-TR" dirty="0">
                <a:effectLst/>
                <a:latin typeface="AGaramondPro"/>
              </a:rPr>
              <a:t> birlikte </a:t>
            </a:r>
            <a:r>
              <a:rPr lang="tr-TR" dirty="0" err="1">
                <a:effectLst/>
                <a:latin typeface="AGaramondPro"/>
              </a:rPr>
              <a:t>evliliğin</a:t>
            </a:r>
            <a:r>
              <a:rPr lang="tr-TR" dirty="0">
                <a:effectLst/>
                <a:latin typeface="AGaramondPro"/>
              </a:rPr>
              <a:t> zedelenmesi ve </a:t>
            </a:r>
            <a:r>
              <a:rPr lang="tr-TR" dirty="0" err="1">
                <a:effectLst/>
                <a:latin typeface="AGaramondPro"/>
              </a:rPr>
              <a:t>parçalanması</a:t>
            </a:r>
            <a:r>
              <a:rPr lang="tr-TR" dirty="0">
                <a:effectLst/>
                <a:latin typeface="AGaramondPro"/>
              </a:rPr>
              <a:t>, bireysel ve toplumsal </a:t>
            </a:r>
            <a:r>
              <a:rPr lang="tr-TR" dirty="0" err="1">
                <a:effectLst/>
                <a:latin typeface="AGaramondPro"/>
              </a:rPr>
              <a:t>açıdan</a:t>
            </a:r>
            <a:r>
              <a:rPr lang="tr-TR" dirty="0">
                <a:effectLst/>
                <a:latin typeface="AGaramondPro"/>
              </a:rPr>
              <a:t> olumsuz </a:t>
            </a:r>
            <a:r>
              <a:rPr lang="tr-TR" dirty="0" err="1">
                <a:effectLst/>
                <a:latin typeface="AGaramondPro"/>
              </a:rPr>
              <a:t>sonuçları</a:t>
            </a:r>
            <a:r>
              <a:rPr lang="tr-TR" dirty="0">
                <a:effectLst/>
                <a:latin typeface="AGaramondPro"/>
              </a:rPr>
              <a:t> barındırmaktadır. </a:t>
            </a:r>
          </a:p>
          <a:p>
            <a:r>
              <a:rPr lang="tr-TR" dirty="0" err="1">
                <a:effectLst/>
                <a:latin typeface="AGaramondPro"/>
              </a:rPr>
              <a:t>Boşanma</a:t>
            </a:r>
            <a:r>
              <a:rPr lang="tr-TR" dirty="0">
                <a:effectLst/>
                <a:latin typeface="AGaramondPro"/>
              </a:rPr>
              <a:t> olarak adlandırılan bu durum; </a:t>
            </a:r>
            <a:r>
              <a:rPr lang="tr-TR" dirty="0" err="1">
                <a:effectLst/>
                <a:latin typeface="AGaramondPro"/>
              </a:rPr>
              <a:t>evliliğin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çeşitli</a:t>
            </a:r>
            <a:r>
              <a:rPr lang="tr-TR" dirty="0">
                <a:effectLst/>
                <a:latin typeface="AGaramondPro"/>
              </a:rPr>
              <a:t> nedenlerle, tarafların </a:t>
            </a:r>
            <a:r>
              <a:rPr lang="tr-TR" dirty="0" err="1">
                <a:effectLst/>
                <a:latin typeface="AGaramondPro"/>
              </a:rPr>
              <a:t>isteği</a:t>
            </a:r>
            <a:r>
              <a:rPr lang="tr-TR" dirty="0">
                <a:effectLst/>
                <a:latin typeface="AGaramondPro"/>
              </a:rPr>
              <a:t> veya yalnızca birinin </a:t>
            </a:r>
            <a:r>
              <a:rPr lang="tr-TR" dirty="0" err="1">
                <a:effectLst/>
                <a:latin typeface="AGaramondPro"/>
              </a:rPr>
              <a:t>isteğiyle</a:t>
            </a:r>
            <a:r>
              <a:rPr lang="tr-TR" dirty="0">
                <a:effectLst/>
                <a:latin typeface="AGaramondPro"/>
              </a:rPr>
              <a:t> sona erdirilmesi olarak tanımlanır</a:t>
            </a:r>
            <a:r>
              <a:rPr lang="tr-TR" sz="20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614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C49B19-6D49-9C88-B06B-9817BFD9F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Boşanma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D436CB-3D2A-F619-1B43-6148B41F2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49299"/>
            <a:ext cx="10178322" cy="4530294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İnsanların</a:t>
            </a:r>
            <a:r>
              <a:rPr lang="tr-TR" sz="1800" dirty="0">
                <a:effectLst/>
                <a:latin typeface="AGaramondPro"/>
              </a:rPr>
              <a:t> evlenmesi gibi </a:t>
            </a:r>
            <a:r>
              <a:rPr lang="tr-TR" sz="1800" dirty="0" err="1">
                <a:effectLst/>
                <a:latin typeface="AGaramondPro"/>
              </a:rPr>
              <a:t>boşanması</a:t>
            </a:r>
            <a:r>
              <a:rPr lang="tr-TR" sz="1800" dirty="0">
                <a:effectLst/>
                <a:latin typeface="AGaramondPro"/>
              </a:rPr>
              <a:t> da sosyolojik bir olaydır. </a:t>
            </a:r>
          </a:p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, taraflardan birinin veya her ikisinin kendi arzusu ile toplumda </a:t>
            </a:r>
            <a:r>
              <a:rPr lang="tr-TR" sz="1800" dirty="0" err="1">
                <a:effectLst/>
                <a:latin typeface="AGaramondPro"/>
              </a:rPr>
              <a:t>geçerli</a:t>
            </a:r>
            <a:r>
              <a:rPr lang="tr-TR" sz="1800" dirty="0">
                <a:effectLst/>
                <a:latin typeface="AGaramondPro"/>
              </a:rPr>
              <a:t> norm ve </a:t>
            </a:r>
            <a:r>
              <a:rPr lang="tr-TR" sz="1800" dirty="0" err="1">
                <a:effectLst/>
                <a:latin typeface="AGaramondPro"/>
              </a:rPr>
              <a:t>âdetlere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evlilik </a:t>
            </a:r>
            <a:r>
              <a:rPr lang="tr-TR" sz="1800" dirty="0" err="1">
                <a:effectLst/>
                <a:latin typeface="AGaramondPro"/>
              </a:rPr>
              <a:t>birliğini</a:t>
            </a:r>
            <a:r>
              <a:rPr lang="tr-TR" sz="1800" dirty="0">
                <a:effectLst/>
                <a:latin typeface="AGaramondPro"/>
              </a:rPr>
              <a:t> sona erdirmesidir (</a:t>
            </a:r>
            <a:r>
              <a:rPr lang="tr-TR" sz="1800" dirty="0" err="1">
                <a:effectLst/>
                <a:latin typeface="AGaramondPro"/>
              </a:rPr>
              <a:t>Özkalp</a:t>
            </a:r>
            <a:r>
              <a:rPr lang="tr-TR" sz="1800" dirty="0">
                <a:effectLst/>
                <a:latin typeface="AGaramondPro"/>
              </a:rPr>
              <a:t>, 2011: 141). </a:t>
            </a:r>
          </a:p>
          <a:p>
            <a:r>
              <a:rPr lang="tr-TR" sz="1800" dirty="0">
                <a:effectLst/>
                <a:latin typeface="AGaramondPro"/>
              </a:rPr>
              <a:t>Marshall (1999) </a:t>
            </a:r>
            <a:r>
              <a:rPr lang="tr-TR" sz="1800" dirty="0" err="1">
                <a:effectLst/>
                <a:latin typeface="AGaramondPro"/>
              </a:rPr>
              <a:t>boşanmayı</a:t>
            </a:r>
            <a:r>
              <a:rPr lang="tr-TR" sz="1800" dirty="0">
                <a:effectLst/>
                <a:latin typeface="AGaramondPro"/>
              </a:rPr>
              <a:t>, hukuksal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kurulan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resmi yasalar nezdinde ortadan kalkması olarak tanımlamaktadır. </a:t>
            </a:r>
          </a:p>
          <a:p>
            <a:r>
              <a:rPr lang="tr-TR" sz="1800" dirty="0">
                <a:effectLst/>
                <a:latin typeface="AGaramondPro"/>
              </a:rPr>
              <a:t>Modern toplumlarda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gittikçe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yaygınlaşan</a:t>
            </a:r>
            <a:r>
              <a:rPr lang="tr-TR" sz="1800" dirty="0">
                <a:effectLst/>
                <a:latin typeface="AGaramondPro"/>
              </a:rPr>
              <a:t> bir olguya </a:t>
            </a:r>
            <a:r>
              <a:rPr lang="tr-TR" sz="1800" dirty="0" err="1">
                <a:effectLst/>
                <a:latin typeface="AGaramondPro"/>
              </a:rPr>
              <a:t>dönüşmektedir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Boşanmaya</a:t>
            </a:r>
            <a:r>
              <a:rPr lang="tr-TR" sz="1800" dirty="0">
                <a:effectLst/>
                <a:latin typeface="AGaramondPro"/>
              </a:rPr>
              <a:t> neden olan </a:t>
            </a:r>
            <a:r>
              <a:rPr lang="tr-TR" sz="1800" dirty="0" err="1">
                <a:effectLst/>
                <a:latin typeface="AGaramondPro"/>
              </a:rPr>
              <a:t>koşullar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kültürlere</a:t>
            </a:r>
            <a:r>
              <a:rPr lang="tr-TR" sz="1800" dirty="0">
                <a:effectLst/>
                <a:latin typeface="AGaramondPro"/>
              </a:rPr>
              <a:t> ve zamana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değişkenlik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termektedir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Boşanmaların</a:t>
            </a:r>
            <a:r>
              <a:rPr lang="tr-TR" sz="1800" dirty="0">
                <a:effectLst/>
                <a:latin typeface="AGaramondPro"/>
              </a:rPr>
              <a:t> artması, evlilik kurumunu sarsan nedenlerin incelenmesini de beraberinde getirmektedir.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, her aile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kriz durumudur. Yalnızca birbirine evlilik </a:t>
            </a:r>
            <a:r>
              <a:rPr lang="tr-TR" sz="1800" dirty="0" err="1">
                <a:effectLst/>
                <a:latin typeface="AGaramondPro"/>
              </a:rPr>
              <a:t>bağı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bağlı</a:t>
            </a:r>
            <a:r>
              <a:rPr lang="tr-TR" sz="1800" dirty="0">
                <a:effectLst/>
                <a:latin typeface="AGaramondPro"/>
              </a:rPr>
              <a:t> kadın ve erkek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; bu </a:t>
            </a:r>
            <a:r>
              <a:rPr lang="tr-TR" sz="1800" dirty="0" err="1">
                <a:effectLst/>
                <a:latin typeface="AGaramondPro"/>
              </a:rPr>
              <a:t>eşlerin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, aileleri, </a:t>
            </a:r>
            <a:r>
              <a:rPr lang="tr-TR" sz="1800" dirty="0" err="1">
                <a:effectLst/>
                <a:latin typeface="AGaramondPro"/>
              </a:rPr>
              <a:t>arkadas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çevreleri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de kriz durumudur. </a:t>
            </a:r>
            <a:endParaRPr lang="tr-TR" dirty="0"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6775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B8F603-6275-E66B-25C9-15B9D951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nedenleri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057DB5-FFFA-02F1-F052-F147B2523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93903"/>
            <a:ext cx="10178322" cy="4485690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 err="1">
                <a:effectLst/>
                <a:latin typeface="AGaramondPro"/>
              </a:rPr>
              <a:t>Abbott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arkadaşları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eğiliminin</a:t>
            </a:r>
            <a:r>
              <a:rPr lang="tr-TR" sz="1800" dirty="0">
                <a:effectLst/>
                <a:latin typeface="AGaramondPro"/>
              </a:rPr>
              <a:t> artmasını </a:t>
            </a:r>
            <a:r>
              <a:rPr lang="tr-TR" sz="1800" dirty="0" err="1">
                <a:effectLst/>
                <a:latin typeface="AGaramondPro"/>
              </a:rPr>
              <a:t>aşağıdaki</a:t>
            </a:r>
            <a:r>
              <a:rPr lang="tr-TR" sz="1800" dirty="0">
                <a:effectLst/>
                <a:latin typeface="AGaramondPro"/>
              </a:rPr>
              <a:t> nedenler </a:t>
            </a:r>
            <a:r>
              <a:rPr lang="tr-TR" sz="1800" dirty="0" err="1">
                <a:effectLst/>
                <a:latin typeface="AGaramondPro"/>
              </a:rPr>
              <a:t>çerçevesinde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açıklamaktadır</a:t>
            </a:r>
            <a:r>
              <a:rPr lang="tr-TR" sz="1800" dirty="0">
                <a:effectLst/>
                <a:latin typeface="AGaramondPro"/>
              </a:rPr>
              <a:t>: 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 err="1">
                <a:effectLst/>
                <a:latin typeface="AGaramondPro"/>
              </a:rPr>
              <a:t>Boşanmanın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geçmişe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yasal olarak </a:t>
            </a:r>
            <a:r>
              <a:rPr lang="tr-TR" sz="1800" dirty="0" err="1">
                <a:effectLst/>
                <a:latin typeface="AGaramondPro"/>
              </a:rPr>
              <a:t>kolaylaşması</a:t>
            </a:r>
            <a:r>
              <a:rPr lang="tr-TR" sz="1800" dirty="0">
                <a:effectLst/>
                <a:latin typeface="AGaramondPro"/>
              </a:rPr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effectLst/>
                <a:latin typeface="AGaramondPro"/>
              </a:rPr>
              <a:t>Bireysel ideolojinin </a:t>
            </a:r>
            <a:r>
              <a:rPr lang="tr-TR" sz="1800" dirty="0" err="1">
                <a:effectLst/>
                <a:latin typeface="AGaramondPro"/>
              </a:rPr>
              <a:t>yaygınlaşması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effectLst/>
                <a:latin typeface="AGaramondPro"/>
              </a:rPr>
              <a:t>Bireylerin kendi </a:t>
            </a:r>
            <a:r>
              <a:rPr lang="tr-TR" sz="1800" dirty="0" err="1">
                <a:effectLst/>
                <a:latin typeface="AGaramondPro"/>
              </a:rPr>
              <a:t>yaşamları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sahibi olmak ve </a:t>
            </a:r>
            <a:r>
              <a:rPr lang="tr-TR" sz="1800" dirty="0" err="1">
                <a:effectLst/>
                <a:latin typeface="AGaramondPro"/>
              </a:rPr>
              <a:t>yaşamlarını</a:t>
            </a:r>
            <a:r>
              <a:rPr lang="tr-TR" sz="1800" dirty="0">
                <a:effectLst/>
                <a:latin typeface="AGaramondPro"/>
              </a:rPr>
              <a:t> kontrol etmek istemeleri,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effectLst/>
                <a:latin typeface="AGaramondPro"/>
              </a:rPr>
              <a:t>Evlilikle birlikte cinsel ve sevgiye dayalı tutkunun bitmesi,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effectLst/>
                <a:latin typeface="AGaramondPro"/>
              </a:rPr>
              <a:t>Stres ve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 err="1">
                <a:effectLst/>
                <a:latin typeface="AGaramondPro"/>
              </a:rPr>
              <a:t>Boşanmanın</a:t>
            </a:r>
            <a:r>
              <a:rPr lang="tr-TR" sz="1800" dirty="0">
                <a:effectLst/>
                <a:latin typeface="AGaramondPro"/>
              </a:rPr>
              <a:t> toplumsal olarak daha kabul edilebilir </a:t>
            </a:r>
            <a:r>
              <a:rPr lang="tr-TR" sz="1800" dirty="0" err="1">
                <a:effectLst/>
                <a:latin typeface="AGaramondPro"/>
              </a:rPr>
              <a:t>hâle</a:t>
            </a:r>
            <a:r>
              <a:rPr lang="tr-TR" sz="1800" dirty="0">
                <a:effectLst/>
                <a:latin typeface="AGaramondPro"/>
              </a:rPr>
              <a:t> gelmesi,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effectLst/>
                <a:latin typeface="AGaramondPro"/>
              </a:rPr>
              <a:t>Kadınların maddi </a:t>
            </a:r>
            <a:r>
              <a:rPr lang="tr-TR" sz="1800" dirty="0" err="1">
                <a:effectLst/>
                <a:latin typeface="AGaramondPro"/>
              </a:rPr>
              <a:t>açıdan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bağımsızlaşması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boşanmaları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kolaylaştırmaktadır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Abbott</a:t>
            </a:r>
            <a:r>
              <a:rPr lang="tr-TR" sz="1800" dirty="0">
                <a:effectLst/>
                <a:latin typeface="AGaramondPro"/>
              </a:rPr>
              <a:t> vd., 2005: 154-155).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0738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0BFC35-67E2-FEB3-34E1-227555746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E65DD5-E28F-7C45-88A1-D6B3ADB14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92459"/>
            <a:ext cx="10178322" cy="4887133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kararının alınmasına kadar ve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sonrası </a:t>
            </a:r>
            <a:r>
              <a:rPr lang="tr-TR" sz="1800" dirty="0" err="1">
                <a:effectLst/>
                <a:latin typeface="AGaramondPro"/>
              </a:rPr>
              <a:t>dönem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olumsuz etkilemektedir.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süreçte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kendi </a:t>
            </a:r>
            <a:r>
              <a:rPr lang="tr-TR" sz="1800" dirty="0" err="1">
                <a:effectLst/>
                <a:latin typeface="AGaramondPro"/>
              </a:rPr>
              <a:t>seçenekleri</a:t>
            </a:r>
            <a:r>
              <a:rPr lang="tr-TR" sz="1800" dirty="0">
                <a:effectLst/>
                <a:latin typeface="AGaramondPro"/>
              </a:rPr>
              <a:t> olmayan bir kriz durumunun </a:t>
            </a:r>
            <a:r>
              <a:rPr lang="tr-TR" sz="1800" dirty="0" err="1">
                <a:effectLst/>
                <a:latin typeface="AGaramondPro"/>
              </a:rPr>
              <a:t>mağduru</a:t>
            </a:r>
            <a:r>
              <a:rPr lang="tr-TR" sz="1800" dirty="0">
                <a:effectLst/>
                <a:latin typeface="AGaramondPro"/>
              </a:rPr>
              <a:t> olmaktadır. </a:t>
            </a:r>
          </a:p>
          <a:p>
            <a:r>
              <a:rPr lang="tr-TR" sz="1800" dirty="0">
                <a:effectLst/>
                <a:latin typeface="AGaramondPro"/>
              </a:rPr>
              <a:t>Ailede </a:t>
            </a:r>
            <a:r>
              <a:rPr lang="tr-TR" sz="1800" dirty="0" err="1">
                <a:effectLst/>
                <a:latin typeface="AGaramondPro"/>
              </a:rPr>
              <a:t>huzursuzluğun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yaşandığı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dönemde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genellikle ihmal edilmektedir.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dönemde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çocuklarda</a:t>
            </a:r>
            <a:r>
              <a:rPr lang="tr-TR" sz="1800" dirty="0">
                <a:effectLst/>
                <a:latin typeface="AGaramondPro"/>
              </a:rPr>
              <a:t>, uyku sorunları, altını ıslatma, huzursuzluk, vurdumduymaz olma, okul </a:t>
            </a:r>
            <a:r>
              <a:rPr lang="tr-TR" sz="1800" dirty="0" err="1">
                <a:effectLst/>
                <a:latin typeface="AGaramondPro"/>
              </a:rPr>
              <a:t>başarısında</a:t>
            </a:r>
            <a:r>
              <a:rPr lang="tr-TR" sz="1800" dirty="0">
                <a:effectLst/>
                <a:latin typeface="AGaramondPro"/>
              </a:rPr>
              <a:t> azalma gibi olumsuz durumlar </a:t>
            </a:r>
            <a:r>
              <a:rPr lang="tr-TR" sz="1800" dirty="0" err="1">
                <a:effectLst/>
                <a:latin typeface="AGaramondPro"/>
              </a:rPr>
              <a:t>yaşanabilmektedir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Yoğun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çatışmalı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dönemin</a:t>
            </a:r>
            <a:r>
              <a:rPr lang="tr-TR" sz="1800" dirty="0">
                <a:effectLst/>
                <a:latin typeface="AGaramondPro"/>
              </a:rPr>
              <a:t> ardından </a:t>
            </a:r>
            <a:r>
              <a:rPr lang="tr-TR" sz="1800" dirty="0" err="1">
                <a:effectLst/>
                <a:latin typeface="AGaramondPro"/>
              </a:rPr>
              <a:t>boşanan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çocuklarında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yetişkinlik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dönemine</a:t>
            </a:r>
            <a:r>
              <a:rPr lang="tr-TR" sz="1800" dirty="0">
                <a:effectLst/>
                <a:latin typeface="AGaramondPro"/>
              </a:rPr>
              <a:t> yansıyabilecek; duygusal </a:t>
            </a:r>
            <a:r>
              <a:rPr lang="tr-TR" sz="1800" dirty="0" err="1">
                <a:effectLst/>
                <a:latin typeface="AGaramondPro"/>
              </a:rPr>
              <a:t>bag</a:t>
            </a:r>
            <a:r>
              <a:rPr lang="tr-TR" sz="1800" dirty="0">
                <a:effectLst/>
                <a:latin typeface="AGaramondPro"/>
              </a:rPr>
              <a:t>̆ kurmada </a:t>
            </a:r>
            <a:r>
              <a:rPr lang="tr-TR" sz="1800" dirty="0" err="1">
                <a:effectLst/>
                <a:latin typeface="AGaramondPro"/>
              </a:rPr>
              <a:t>güçlük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özsaygıda</a:t>
            </a:r>
            <a:r>
              <a:rPr lang="tr-TR" sz="1800" dirty="0">
                <a:effectLst/>
                <a:latin typeface="AGaramondPro"/>
              </a:rPr>
              <a:t> azalma gibi problemler ortaya </a:t>
            </a:r>
            <a:r>
              <a:rPr lang="tr-TR" sz="1800" dirty="0" err="1">
                <a:effectLst/>
                <a:latin typeface="AGaramondPro"/>
              </a:rPr>
              <a:t>çıkabilmektedir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oranlarının giderek artmasının sebeplerinden biri de </a:t>
            </a:r>
            <a:r>
              <a:rPr lang="tr-TR" sz="1800" dirty="0" err="1">
                <a:effectLst/>
                <a:latin typeface="AGaramondPro"/>
              </a:rPr>
              <a:t>boşanmıs</a:t>
            </a:r>
            <a:r>
              <a:rPr lang="tr-TR" sz="1800" dirty="0">
                <a:effectLst/>
                <a:latin typeface="AGaramondPro"/>
              </a:rPr>
              <a:t>̧ anne babaya sahip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sayısının giderek artmasıdır. Bu nedenle, </a:t>
            </a:r>
            <a:r>
              <a:rPr lang="tr-TR" sz="1800" dirty="0" err="1">
                <a:effectLst/>
                <a:latin typeface="AGaramondPro"/>
              </a:rPr>
              <a:t>boşanmanın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etkilerinin bilinmesi daha fazla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kazanmıştır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sözel</a:t>
            </a:r>
            <a:r>
              <a:rPr lang="tr-TR" sz="1800" dirty="0">
                <a:effectLst/>
                <a:latin typeface="AGaramondPro"/>
              </a:rPr>
              <a:t> veya fiziksel saldırganlık </a:t>
            </a:r>
            <a:r>
              <a:rPr lang="tr-TR" sz="1800" dirty="0" err="1">
                <a:effectLst/>
                <a:latin typeface="AGaramondPro"/>
              </a:rPr>
              <a:t>gösteren</a:t>
            </a:r>
            <a:r>
              <a:rPr lang="tr-TR" sz="1800" dirty="0">
                <a:effectLst/>
                <a:latin typeface="AGaramondPro"/>
              </a:rPr>
              <a:t> ailenin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anlaşmazlık</a:t>
            </a:r>
            <a:r>
              <a:rPr lang="tr-TR" sz="1800" dirty="0">
                <a:effectLst/>
                <a:latin typeface="AGaramondPro"/>
              </a:rPr>
              <a:t> durumlarında bu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saldırganca </a:t>
            </a:r>
            <a:r>
              <a:rPr lang="tr-TR" sz="1800" dirty="0" err="1">
                <a:effectLst/>
                <a:latin typeface="AGaramondPro"/>
              </a:rPr>
              <a:t>yöntemlerin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kullanılabileceğine</a:t>
            </a:r>
            <a:r>
              <a:rPr lang="tr-TR" sz="1800" dirty="0">
                <a:effectLst/>
                <a:latin typeface="AGaramondPro"/>
              </a:rPr>
              <a:t> dair mesajlar almaktadır. Bu durum,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ilerleyen </a:t>
            </a:r>
            <a:r>
              <a:rPr lang="tr-TR" sz="1800" dirty="0" err="1">
                <a:effectLst/>
                <a:latin typeface="AGaramondPro"/>
              </a:rPr>
              <a:t>dönemlerde</a:t>
            </a:r>
            <a:r>
              <a:rPr lang="tr-TR" sz="1800" dirty="0">
                <a:effectLst/>
                <a:latin typeface="AGaramondPro"/>
              </a:rPr>
              <a:t> benzer </a:t>
            </a:r>
            <a:r>
              <a:rPr lang="tr-TR" sz="1800" dirty="0" err="1">
                <a:effectLst/>
                <a:latin typeface="AGaramondPro"/>
              </a:rPr>
              <a:t>yöntemler</a:t>
            </a:r>
            <a:r>
              <a:rPr lang="tr-TR" sz="1800" dirty="0">
                <a:effectLst/>
                <a:latin typeface="AGaramondPro"/>
              </a:rPr>
              <a:t> kullanma </a:t>
            </a:r>
            <a:r>
              <a:rPr lang="tr-TR" sz="1800" dirty="0" err="1">
                <a:effectLst/>
                <a:latin typeface="AGaramondPro"/>
              </a:rPr>
              <a:t>olasılığının</a:t>
            </a:r>
            <a:r>
              <a:rPr lang="tr-TR" sz="1800" dirty="0">
                <a:effectLst/>
                <a:latin typeface="AGaramondPro"/>
              </a:rPr>
              <a:t> artmasına neden olabilmektedir. </a:t>
            </a:r>
            <a:endParaRPr lang="tr-TR" dirty="0"/>
          </a:p>
          <a:p>
            <a:endParaRPr lang="tr-TR" dirty="0"/>
          </a:p>
          <a:p>
            <a:endParaRPr lang="tr-TR" dirty="0"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575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EB93C9-3418-ED1A-91C0-8FB1FD3DC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nedenleri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6D532E-2B15-0D45-C450-3B6DAA88B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27357"/>
            <a:ext cx="10178322" cy="4452236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zina, </a:t>
            </a:r>
          </a:p>
          <a:p>
            <a:r>
              <a:rPr lang="tr-TR" sz="1800" dirty="0">
                <a:effectLst/>
                <a:latin typeface="AGaramondPro"/>
              </a:rPr>
              <a:t>onur kırıcı </a:t>
            </a:r>
            <a:r>
              <a:rPr lang="tr-TR" sz="1800" dirty="0" err="1">
                <a:effectLst/>
                <a:latin typeface="AGaramondPro"/>
              </a:rPr>
              <a:t>davranışlar</a:t>
            </a:r>
            <a:r>
              <a:rPr lang="tr-TR" sz="1800" dirty="0">
                <a:effectLst/>
                <a:latin typeface="AGaramondPro"/>
              </a:rPr>
              <a:t>, </a:t>
            </a:r>
          </a:p>
          <a:p>
            <a:r>
              <a:rPr lang="tr-TR" sz="1800" dirty="0">
                <a:effectLst/>
                <a:latin typeface="AGaramondPro"/>
              </a:rPr>
              <a:t>hayata kast, </a:t>
            </a:r>
          </a:p>
          <a:p>
            <a:r>
              <a:rPr lang="tr-TR" sz="1800" dirty="0" err="1">
                <a:effectLst/>
                <a:latin typeface="AGaramondPro"/>
              </a:rPr>
              <a:t>suc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işleme</a:t>
            </a:r>
            <a:r>
              <a:rPr lang="tr-TR" sz="1800" dirty="0">
                <a:effectLst/>
                <a:latin typeface="AGaramondPro"/>
              </a:rPr>
              <a:t>, </a:t>
            </a:r>
          </a:p>
          <a:p>
            <a:r>
              <a:rPr lang="tr-TR" sz="1800" dirty="0">
                <a:effectLst/>
                <a:latin typeface="AGaramondPro"/>
              </a:rPr>
              <a:t>terk, </a:t>
            </a:r>
          </a:p>
          <a:p>
            <a:r>
              <a:rPr lang="tr-TR" sz="1800" dirty="0">
                <a:effectLst/>
                <a:latin typeface="AGaramondPro"/>
              </a:rPr>
              <a:t>akıl </a:t>
            </a:r>
            <a:r>
              <a:rPr lang="tr-TR" sz="1800" dirty="0" err="1">
                <a:effectLst/>
                <a:latin typeface="AGaramondPro"/>
              </a:rPr>
              <a:t>hastalığı</a:t>
            </a:r>
            <a:r>
              <a:rPr lang="tr-TR" sz="1800" dirty="0">
                <a:effectLst/>
                <a:latin typeface="AGaramondPro"/>
              </a:rPr>
              <a:t> </a:t>
            </a:r>
          </a:p>
          <a:p>
            <a:r>
              <a:rPr lang="tr-TR" sz="1800" dirty="0">
                <a:effectLst/>
                <a:latin typeface="AGaramondPro"/>
              </a:rPr>
              <a:t>evlilik </a:t>
            </a:r>
            <a:r>
              <a:rPr lang="tr-TR" sz="1800" dirty="0" err="1">
                <a:effectLst/>
                <a:latin typeface="AGaramondPro"/>
              </a:rPr>
              <a:t>birliğinin</a:t>
            </a:r>
            <a:r>
              <a:rPr lang="tr-TR" sz="1800" dirty="0">
                <a:effectLst/>
                <a:latin typeface="AGaramondPro"/>
              </a:rPr>
              <a:t> sarsılması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098905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D38788-CE1D-E15F-3009-79F0CF14C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Ailede Mutluluk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Faktörleri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327B01-A99C-3CF4-5DF1-F9FD0C43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122" y="1282391"/>
            <a:ext cx="10314878" cy="4597202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>
                <a:effectLst/>
                <a:latin typeface="AGaramondPro"/>
              </a:rPr>
              <a:t>“</a:t>
            </a:r>
            <a:r>
              <a:rPr lang="tr-TR" sz="1800" dirty="0" err="1">
                <a:effectLst/>
                <a:latin typeface="AGaramondPro"/>
              </a:rPr>
              <a:t>Bütün</a:t>
            </a:r>
            <a:r>
              <a:rPr lang="tr-TR" sz="1800" dirty="0">
                <a:effectLst/>
                <a:latin typeface="AGaramondPro"/>
              </a:rPr>
              <a:t> mutlu aileler birbirlerine benzerler, her mutsuz ailenin ise kendine </a:t>
            </a:r>
            <a:r>
              <a:rPr lang="tr-TR" sz="1800" dirty="0" err="1">
                <a:effectLst/>
                <a:latin typeface="AGaramondPro"/>
              </a:rPr>
              <a:t>özgu</a:t>
            </a:r>
            <a:r>
              <a:rPr lang="tr-TR" sz="1800" dirty="0">
                <a:effectLst/>
                <a:latin typeface="AGaramondPro"/>
              </a:rPr>
              <a:t>̈ bir </a:t>
            </a:r>
            <a:r>
              <a:rPr lang="tr-TR" sz="1800" dirty="0" err="1">
                <a:effectLst/>
                <a:latin typeface="AGaramondPro"/>
              </a:rPr>
              <a:t>mutsuzluğu</a:t>
            </a:r>
            <a:r>
              <a:rPr lang="tr-TR" sz="1800" dirty="0">
                <a:effectLst/>
                <a:latin typeface="AGaramondPro"/>
              </a:rPr>
              <a:t> vardır.” </a:t>
            </a:r>
            <a:endParaRPr lang="tr-TR" dirty="0"/>
          </a:p>
          <a:p>
            <a:pPr marL="0" indent="0">
              <a:buNone/>
            </a:pPr>
            <a:r>
              <a:rPr lang="tr-TR" sz="1800" dirty="0">
                <a:effectLst/>
                <a:latin typeface="AGaramondPro"/>
              </a:rPr>
              <a:t>Tolstoy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Aile; </a:t>
            </a:r>
            <a:r>
              <a:rPr lang="tr-TR" sz="1800" dirty="0" err="1">
                <a:effectLst/>
                <a:latin typeface="AGaramondPro"/>
              </a:rPr>
              <a:t>üyeleri</a:t>
            </a:r>
            <a:r>
              <a:rPr lang="tr-TR" sz="1800" dirty="0">
                <a:effectLst/>
                <a:latin typeface="AGaramondPro"/>
              </a:rPr>
              <a:t> arasında duygusal, biyolojik, yasal ve tarihsel </a:t>
            </a:r>
            <a:r>
              <a:rPr lang="tr-TR" sz="1800" dirty="0" err="1">
                <a:effectLst/>
                <a:latin typeface="AGaramondPro"/>
              </a:rPr>
              <a:t>bağları</a:t>
            </a:r>
            <a:r>
              <a:rPr lang="tr-TR" sz="1800" dirty="0">
                <a:effectLst/>
                <a:latin typeface="AGaramondPro"/>
              </a:rPr>
              <a:t> olan sosyal bir kurumdur. </a:t>
            </a:r>
          </a:p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bu sosyal kurum </a:t>
            </a:r>
            <a:r>
              <a:rPr lang="tr-TR" sz="1800" dirty="0" err="1">
                <a:effectLst/>
                <a:latin typeface="AGaramondPro"/>
              </a:rPr>
              <a:t>boşanmıs</a:t>
            </a:r>
            <a:r>
              <a:rPr lang="tr-TR" sz="1800" dirty="0">
                <a:effectLst/>
                <a:latin typeface="AGaramondPro"/>
              </a:rPr>
              <a:t>̧ aileler, tek ebeveynli aileler, yeniden evlenen aileler gibi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boyutlu bir yapı sergilemektedir. </a:t>
            </a:r>
          </a:p>
          <a:p>
            <a:r>
              <a:rPr lang="tr-TR" sz="1800" dirty="0">
                <a:effectLst/>
                <a:latin typeface="AGaramondPro"/>
              </a:rPr>
              <a:t>Aile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anne ve babalık, karı ve kocalık, evlat olma gibi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rolleri bulunmaktadır. Aile, bu rollerin yerine </a:t>
            </a:r>
            <a:r>
              <a:rPr lang="tr-TR" sz="1800" dirty="0" err="1">
                <a:effectLst/>
                <a:latin typeface="AGaramondPro"/>
              </a:rPr>
              <a:t>getirildiği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kendi </a:t>
            </a:r>
            <a:r>
              <a:rPr lang="tr-TR" sz="1800" dirty="0" err="1">
                <a:effectLst/>
                <a:latin typeface="AGaramondPro"/>
              </a:rPr>
              <a:t>yaşamlarını</a:t>
            </a:r>
            <a:r>
              <a:rPr lang="tr-TR" sz="1800" dirty="0">
                <a:effectLst/>
                <a:latin typeface="AGaramondPro"/>
              </a:rPr>
              <a:t> bireysel olarak da </a:t>
            </a:r>
            <a:r>
              <a:rPr lang="tr-TR" sz="1800" dirty="0" err="1">
                <a:effectLst/>
                <a:latin typeface="AGaramondPro"/>
              </a:rPr>
              <a:t>yönettiği</a:t>
            </a:r>
            <a:r>
              <a:rPr lang="tr-TR" sz="1800" dirty="0">
                <a:effectLst/>
                <a:latin typeface="AGaramondPro"/>
              </a:rPr>
              <a:t> bir kurumdur.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Aile kurumu, evlilik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başlayıp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yaşlılık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ölümle</a:t>
            </a:r>
            <a:r>
              <a:rPr lang="tr-TR" sz="1800" dirty="0">
                <a:effectLst/>
                <a:latin typeface="AGaramondPro"/>
              </a:rPr>
              <a:t> sona erer. Bu </a:t>
            </a:r>
            <a:r>
              <a:rPr lang="tr-TR" sz="1800" dirty="0" err="1">
                <a:effectLst/>
                <a:latin typeface="AGaramondPro"/>
              </a:rPr>
              <a:t>sürecin</a:t>
            </a:r>
            <a:r>
              <a:rPr lang="tr-TR" sz="1800" dirty="0">
                <a:effectLst/>
                <a:latin typeface="AGaramondPro"/>
              </a:rPr>
              <a:t> her </a:t>
            </a:r>
            <a:r>
              <a:rPr lang="tr-TR" sz="1800" dirty="0" err="1">
                <a:effectLst/>
                <a:latin typeface="AGaramondPro"/>
              </a:rPr>
              <a:t>aşaması</a:t>
            </a:r>
            <a:r>
              <a:rPr lang="tr-TR" sz="1800" dirty="0">
                <a:effectLst/>
                <a:latin typeface="AGaramondPro"/>
              </a:rPr>
              <a:t> da ailenin </a:t>
            </a:r>
            <a:r>
              <a:rPr lang="tr-TR" sz="1800" dirty="0" err="1">
                <a:effectLst/>
                <a:latin typeface="AGaramondPro"/>
              </a:rPr>
              <a:t>mutluluğunu</a:t>
            </a:r>
            <a:r>
              <a:rPr lang="tr-TR" sz="1800" dirty="0">
                <a:effectLst/>
                <a:latin typeface="AGaramondPro"/>
              </a:rPr>
              <a:t> etkilemektedir.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969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6363CF-EF10-D345-287D-50552360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9BA982-8567-E9E9-4B0D-28B1E2217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249" y="1059367"/>
            <a:ext cx="10526751" cy="4820226"/>
          </a:xfrm>
        </p:spPr>
        <p:txBody>
          <a:bodyPr/>
          <a:lstStyle/>
          <a:p>
            <a:r>
              <a:rPr lang="tr-TR" sz="2000" dirty="0" err="1">
                <a:effectLst/>
                <a:latin typeface="AGaramondPro"/>
              </a:rPr>
              <a:t>Ogburn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c</a:t>
            </a:r>
            <a:r>
              <a:rPr lang="tr-TR" sz="2000" b="1" dirty="0" err="1">
                <a:effectLst/>
                <a:latin typeface="AGaramondPro"/>
              </a:rPr>
              <a:t>̧özülen</a:t>
            </a:r>
            <a:r>
              <a:rPr lang="tr-TR" sz="2000" b="1" dirty="0">
                <a:effectLst/>
                <a:latin typeface="AGaramondPro"/>
              </a:rPr>
              <a:t> aile </a:t>
            </a:r>
            <a:r>
              <a:rPr lang="tr-TR" sz="2000" dirty="0">
                <a:effectLst/>
                <a:latin typeface="AGaramondPro"/>
              </a:rPr>
              <a:t>kavramıyla </a:t>
            </a:r>
            <a:r>
              <a:rPr lang="tr-TR" sz="2000" dirty="0" err="1">
                <a:effectLst/>
                <a:latin typeface="AGaramondPro"/>
              </a:rPr>
              <a:t>sanayileşen</a:t>
            </a:r>
            <a:r>
              <a:rPr lang="tr-TR" sz="2000" dirty="0">
                <a:effectLst/>
                <a:latin typeface="AGaramondPro"/>
              </a:rPr>
              <a:t> modern toplumlarda ailenin yok </a:t>
            </a:r>
            <a:r>
              <a:rPr lang="tr-TR" sz="2000" dirty="0" err="1">
                <a:effectLst/>
                <a:latin typeface="AGaramondPro"/>
              </a:rPr>
              <a:t>olacağı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görüşünu</a:t>
            </a:r>
            <a:r>
              <a:rPr lang="tr-TR" sz="2000" dirty="0">
                <a:effectLst/>
                <a:latin typeface="AGaramondPro"/>
              </a:rPr>
              <a:t>̈ savunur. </a:t>
            </a:r>
          </a:p>
          <a:p>
            <a:r>
              <a:rPr lang="tr-TR" sz="2000" dirty="0">
                <a:effectLst/>
                <a:latin typeface="AGaramondPro"/>
              </a:rPr>
              <a:t>Bu yeni aile </a:t>
            </a:r>
            <a:r>
              <a:rPr lang="tr-TR" sz="2000" dirty="0" err="1">
                <a:effectLst/>
                <a:latin typeface="AGaramondPro"/>
              </a:rPr>
              <a:t>türünün</a:t>
            </a:r>
            <a:r>
              <a:rPr lang="tr-TR" sz="2000" dirty="0">
                <a:effectLst/>
                <a:latin typeface="AGaramondPro"/>
              </a:rPr>
              <a:t> tek bir </a:t>
            </a:r>
            <a:r>
              <a:rPr lang="tr-TR" sz="2000" dirty="0" err="1">
                <a:effectLst/>
                <a:latin typeface="AGaramondPro"/>
              </a:rPr>
              <a:t>işlevi</a:t>
            </a:r>
            <a:r>
              <a:rPr lang="tr-TR" sz="2000" dirty="0">
                <a:effectLst/>
                <a:latin typeface="AGaramondPro"/>
              </a:rPr>
              <a:t> ise karı-koca </a:t>
            </a:r>
            <a:r>
              <a:rPr lang="tr-TR" sz="2000" dirty="0" err="1">
                <a:effectLst/>
                <a:latin typeface="AGaramondPro"/>
              </a:rPr>
              <a:t>ilişkilerinin</a:t>
            </a:r>
            <a:r>
              <a:rPr lang="tr-TR" sz="2000" dirty="0">
                <a:effectLst/>
                <a:latin typeface="AGaramondPro"/>
              </a:rPr>
              <a:t> zayıf bir </a:t>
            </a:r>
            <a:r>
              <a:rPr lang="tr-TR" sz="2000" dirty="0" err="1">
                <a:effectLst/>
                <a:latin typeface="AGaramondPro"/>
              </a:rPr>
              <a:t>şekilde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düzenlenmesidir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b="1" i="1" dirty="0" err="1">
                <a:effectLst/>
                <a:latin typeface="AGaramondPro"/>
              </a:rPr>
              <a:t>Parçalanmıs</a:t>
            </a:r>
            <a:r>
              <a:rPr lang="tr-TR" sz="2000" b="1" i="1" dirty="0">
                <a:effectLst/>
                <a:latin typeface="AGaramondPro"/>
              </a:rPr>
              <a:t>̧ aile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çekirdek</a:t>
            </a:r>
            <a:r>
              <a:rPr lang="tr-TR" sz="2000" dirty="0">
                <a:effectLst/>
                <a:latin typeface="AGaramondPro"/>
              </a:rPr>
              <a:t> aile </a:t>
            </a:r>
            <a:r>
              <a:rPr lang="tr-TR" sz="2000" dirty="0" err="1">
                <a:effectLst/>
                <a:latin typeface="AGaramondPro"/>
              </a:rPr>
              <a:t>üyelerinden</a:t>
            </a:r>
            <a:r>
              <a:rPr lang="tr-TR" sz="2000" dirty="0">
                <a:effectLst/>
                <a:latin typeface="AGaramondPro"/>
              </a:rPr>
              <a:t> birisinin sonradan yok olmasıyla ortaya </a:t>
            </a:r>
            <a:r>
              <a:rPr lang="tr-TR" sz="2000" dirty="0" err="1">
                <a:effectLst/>
                <a:latin typeface="AGaramondPro"/>
              </a:rPr>
              <a:t>çıkan</a:t>
            </a:r>
            <a:r>
              <a:rPr lang="tr-TR" sz="2000" dirty="0">
                <a:effectLst/>
                <a:latin typeface="AGaramondPro"/>
              </a:rPr>
              <a:t> dul eş ve </a:t>
            </a:r>
            <a:r>
              <a:rPr lang="tr-TR" sz="2000" dirty="0" err="1">
                <a:effectLst/>
                <a:latin typeface="AGaramondPro"/>
              </a:rPr>
              <a:t>çocuklarından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oluşan</a:t>
            </a:r>
            <a:r>
              <a:rPr lang="tr-TR" sz="2000" dirty="0">
                <a:effectLst/>
                <a:latin typeface="AGaramondPro"/>
              </a:rPr>
              <a:t> aile tipidir. </a:t>
            </a:r>
          </a:p>
          <a:p>
            <a:r>
              <a:rPr lang="tr-TR" sz="2000" b="1" i="1" dirty="0" err="1">
                <a:effectLst/>
                <a:latin typeface="AGaramondPro"/>
              </a:rPr>
              <a:t>Tamamlanmamıs</a:t>
            </a:r>
            <a:r>
              <a:rPr lang="tr-TR" sz="2000" b="1" i="1" dirty="0">
                <a:effectLst/>
                <a:latin typeface="AGaramondPro"/>
              </a:rPr>
              <a:t>̧ aile</a:t>
            </a:r>
            <a:r>
              <a:rPr lang="tr-TR" sz="2000" dirty="0">
                <a:effectLst/>
                <a:latin typeface="AGaramondPro"/>
              </a:rPr>
              <a:t>, genellikle </a:t>
            </a:r>
            <a:r>
              <a:rPr lang="tr-TR" sz="2000" dirty="0" err="1">
                <a:effectLst/>
                <a:latin typeface="AGaramondPro"/>
              </a:rPr>
              <a:t>gayrimeşru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çocuklar</a:t>
            </a:r>
            <a:r>
              <a:rPr lang="tr-TR" sz="2000" dirty="0">
                <a:effectLst/>
                <a:latin typeface="AGaramondPro"/>
              </a:rPr>
              <a:t> ile annelerinden </a:t>
            </a:r>
            <a:r>
              <a:rPr lang="tr-TR" sz="2000" dirty="0" err="1">
                <a:effectLst/>
                <a:latin typeface="AGaramondPro"/>
              </a:rPr>
              <a:t>oluşan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çekirdek</a:t>
            </a:r>
            <a:r>
              <a:rPr lang="tr-TR" sz="2000" dirty="0">
                <a:effectLst/>
                <a:latin typeface="AGaramondPro"/>
              </a:rPr>
              <a:t> ailenin </a:t>
            </a:r>
            <a:r>
              <a:rPr lang="tr-TR" sz="2000" dirty="0" err="1">
                <a:effectLst/>
                <a:latin typeface="AGaramondPro"/>
              </a:rPr>
              <a:t>hiçbir</a:t>
            </a:r>
            <a:r>
              <a:rPr lang="tr-TR" sz="2000" dirty="0">
                <a:effectLst/>
                <a:latin typeface="AGaramondPro"/>
              </a:rPr>
              <a:t> zaman </a:t>
            </a:r>
            <a:r>
              <a:rPr lang="tr-TR" sz="2000" dirty="0" err="1">
                <a:effectLst/>
                <a:latin typeface="AGaramondPro"/>
              </a:rPr>
              <a:t>kurulmamıs</a:t>
            </a:r>
            <a:r>
              <a:rPr lang="tr-TR" sz="2000" dirty="0">
                <a:effectLst/>
                <a:latin typeface="AGaramondPro"/>
              </a:rPr>
              <a:t>̧ </a:t>
            </a:r>
            <a:r>
              <a:rPr lang="tr-TR" sz="2000" dirty="0" err="1">
                <a:effectLst/>
                <a:latin typeface="AGaramondPro"/>
              </a:rPr>
              <a:t>hâlidir</a:t>
            </a:r>
            <a:r>
              <a:rPr lang="tr-TR" sz="2000" dirty="0">
                <a:effectLst/>
                <a:latin typeface="AGaramondPro"/>
              </a:rPr>
              <a:t> (Adak, 2012: 45-46).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3409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2BA4B2-CBF1-1DFA-A93E-FAF00385F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31CB8F-F33C-937F-1E6D-C245A3268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İnsanların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çoğunun</a:t>
            </a:r>
            <a:r>
              <a:rPr lang="tr-TR" sz="1800" dirty="0">
                <a:effectLst/>
                <a:latin typeface="AGaramondPro"/>
              </a:rPr>
              <a:t> evlenme nedenlerinden biri, mutlu olmaktır. </a:t>
            </a:r>
          </a:p>
          <a:p>
            <a:r>
              <a:rPr lang="tr-TR" sz="1800" dirty="0">
                <a:effectLst/>
                <a:latin typeface="AGaramondPro"/>
              </a:rPr>
              <a:t>Bazı bilim insanları </a:t>
            </a:r>
            <a:r>
              <a:rPr lang="tr-TR" sz="1800" dirty="0" err="1">
                <a:effectLst/>
                <a:latin typeface="AGaramondPro"/>
              </a:rPr>
              <a:t>evliliği</a:t>
            </a:r>
            <a:r>
              <a:rPr lang="tr-TR" sz="1800" dirty="0">
                <a:effectLst/>
                <a:latin typeface="AGaramondPro"/>
              </a:rPr>
              <a:t> tanımlamada </a:t>
            </a:r>
            <a:r>
              <a:rPr lang="tr-TR" sz="1800" dirty="0" err="1">
                <a:effectLst/>
                <a:latin typeface="AGaramondPro"/>
              </a:rPr>
              <a:t>mutluluğu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ölçüt</a:t>
            </a:r>
            <a:r>
              <a:rPr lang="tr-TR" sz="1800" dirty="0">
                <a:effectLst/>
                <a:latin typeface="AGaramondPro"/>
              </a:rPr>
              <a:t> olarak kullanmaktadır. </a:t>
            </a:r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Glenn’e</a:t>
            </a:r>
            <a:r>
              <a:rPr lang="tr-TR" sz="1800" dirty="0">
                <a:effectLst/>
                <a:latin typeface="AGaramondPro"/>
              </a:rPr>
              <a:t> (1991)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evlilik, bireylerin benliklerini </a:t>
            </a:r>
            <a:r>
              <a:rPr lang="tr-TR" sz="1800" dirty="0" err="1">
                <a:effectLst/>
                <a:latin typeface="AGaramondPro"/>
              </a:rPr>
              <a:t>bütünleştirdikleri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kişiliklerini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geliştirdikleri</a:t>
            </a:r>
            <a:r>
              <a:rPr lang="tr-TR" sz="1800" dirty="0">
                <a:effectLst/>
                <a:latin typeface="AGaramondPro"/>
              </a:rPr>
              <a:t> ve mutlu oldukları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kurumdur. </a:t>
            </a:r>
          </a:p>
          <a:p>
            <a:r>
              <a:rPr lang="tr-TR" sz="1800" dirty="0">
                <a:effectLst/>
                <a:latin typeface="AGaramondPro"/>
              </a:rPr>
              <a:t>Psikoloji </a:t>
            </a:r>
            <a:r>
              <a:rPr lang="tr-TR" sz="1800" dirty="0" err="1">
                <a:effectLst/>
                <a:latin typeface="AGaramondPro"/>
              </a:rPr>
              <a:t>literatüründe</a:t>
            </a:r>
            <a:r>
              <a:rPr lang="tr-TR" sz="1800" dirty="0">
                <a:effectLst/>
                <a:latin typeface="AGaramondPro"/>
              </a:rPr>
              <a:t> evlilik </a:t>
            </a:r>
            <a:r>
              <a:rPr lang="tr-TR" sz="1800" dirty="0" err="1">
                <a:effectLst/>
                <a:latin typeface="AGaramondPro"/>
              </a:rPr>
              <a:t>ilişkilerinde</a:t>
            </a:r>
            <a:r>
              <a:rPr lang="tr-TR" sz="1800" dirty="0">
                <a:effectLst/>
                <a:latin typeface="AGaramondPro"/>
              </a:rPr>
              <a:t> ele alınan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kavramlar vardır. </a:t>
            </a:r>
          </a:p>
          <a:p>
            <a:r>
              <a:rPr lang="tr-TR" sz="1800" dirty="0">
                <a:effectLst/>
                <a:latin typeface="AGaramondPro"/>
              </a:rPr>
              <a:t>Bu kavramlardan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doyumu, </a:t>
            </a:r>
            <a:r>
              <a:rPr lang="tr-TR" sz="1800" dirty="0" err="1">
                <a:effectLst/>
                <a:latin typeface="AGaramondPro"/>
              </a:rPr>
              <a:t>kişinin</a:t>
            </a:r>
            <a:r>
              <a:rPr lang="tr-TR" sz="1800" dirty="0">
                <a:effectLst/>
                <a:latin typeface="AGaramondPro"/>
              </a:rPr>
              <a:t> yakın </a:t>
            </a:r>
            <a:r>
              <a:rPr lang="tr-TR" sz="1800" dirty="0" err="1">
                <a:effectLst/>
                <a:latin typeface="AGaramondPro"/>
              </a:rPr>
              <a:t>ilişkisinden</a:t>
            </a:r>
            <a:r>
              <a:rPr lang="tr-TR" sz="1800" dirty="0">
                <a:effectLst/>
                <a:latin typeface="AGaramondPro"/>
              </a:rPr>
              <a:t> doyum alması, mutlu olması anlamına gelir. </a:t>
            </a:r>
          </a:p>
          <a:p>
            <a:r>
              <a:rPr lang="tr-TR" sz="1800" dirty="0" err="1">
                <a:effectLst/>
                <a:latin typeface="AGaramondPro"/>
              </a:rPr>
              <a:t>İlişki</a:t>
            </a:r>
            <a:r>
              <a:rPr lang="tr-TR" sz="1800" dirty="0">
                <a:effectLst/>
                <a:latin typeface="AGaramondPro"/>
              </a:rPr>
              <a:t> kalitesi ise bireylerin </a:t>
            </a:r>
            <a:r>
              <a:rPr lang="tr-TR" sz="1800" dirty="0" err="1">
                <a:effectLst/>
                <a:latin typeface="AGaramondPro"/>
              </a:rPr>
              <a:t>ilişkilerinde</a:t>
            </a:r>
            <a:r>
              <a:rPr lang="tr-TR" sz="1800" dirty="0">
                <a:effectLst/>
                <a:latin typeface="AGaramondPro"/>
              </a:rPr>
              <a:t> birbirlerine destek olmaları ve </a:t>
            </a:r>
            <a:r>
              <a:rPr lang="tr-TR" sz="1800" dirty="0" err="1">
                <a:effectLst/>
                <a:latin typeface="AGaramondPro"/>
              </a:rPr>
              <a:t>çatışmalarının</a:t>
            </a:r>
            <a:r>
              <a:rPr lang="tr-TR" sz="1800" dirty="0">
                <a:effectLst/>
                <a:latin typeface="AGaramondPro"/>
              </a:rPr>
              <a:t> az olması anlamına gelir.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0531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89C709-53B0-6090-6138-2B2194A2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5EAB7F-206E-60E7-97D9-D80E928D9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Evlilikte </a:t>
            </a:r>
            <a:r>
              <a:rPr lang="tr-TR" sz="1800" dirty="0" err="1">
                <a:effectLst/>
                <a:latin typeface="AGaramondPro"/>
              </a:rPr>
              <a:t>mutluluğun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gerçekleşmesi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şartlardan</a:t>
            </a:r>
            <a:r>
              <a:rPr lang="tr-TR" sz="1800" dirty="0">
                <a:effectLst/>
                <a:latin typeface="AGaramondPro"/>
              </a:rPr>
              <a:t> biri, </a:t>
            </a:r>
            <a:r>
              <a:rPr lang="tr-TR" sz="1800" dirty="0" err="1">
                <a:effectLst/>
                <a:latin typeface="AGaramondPro"/>
              </a:rPr>
              <a:t>eşler</a:t>
            </a:r>
            <a:r>
              <a:rPr lang="tr-TR" sz="1800" dirty="0">
                <a:effectLst/>
                <a:latin typeface="AGaramondPro"/>
              </a:rPr>
              <a:t> arasında uyumun olmasıdır. </a:t>
            </a:r>
          </a:p>
          <a:p>
            <a:r>
              <a:rPr lang="tr-TR" sz="1800" dirty="0">
                <a:effectLst/>
                <a:latin typeface="AGaramondPro"/>
              </a:rPr>
              <a:t>Birbiriyle </a:t>
            </a:r>
            <a:r>
              <a:rPr lang="tr-TR" sz="1800" dirty="0" err="1">
                <a:effectLst/>
                <a:latin typeface="AGaramondPro"/>
              </a:rPr>
              <a:t>etkileşen</a:t>
            </a:r>
            <a:r>
              <a:rPr lang="tr-TR" sz="1800" dirty="0">
                <a:effectLst/>
                <a:latin typeface="AGaramondPro"/>
              </a:rPr>
              <a:t> aileyi ve </a:t>
            </a:r>
            <a:r>
              <a:rPr lang="tr-TR" sz="1800" dirty="0" err="1">
                <a:effectLst/>
                <a:latin typeface="AGaramondPro"/>
              </a:rPr>
              <a:t>evliliği</a:t>
            </a:r>
            <a:r>
              <a:rPr lang="tr-TR" sz="1800" dirty="0">
                <a:effectLst/>
                <a:latin typeface="AGaramondPro"/>
              </a:rPr>
              <a:t> ilgilendiren konularda fikir </a:t>
            </a:r>
            <a:r>
              <a:rPr lang="tr-TR" sz="1800" dirty="0" err="1">
                <a:effectLst/>
                <a:latin typeface="AGaramondPro"/>
              </a:rPr>
              <a:t>birliğinde</a:t>
            </a:r>
            <a:r>
              <a:rPr lang="tr-TR" sz="1800" dirty="0">
                <a:effectLst/>
                <a:latin typeface="AGaramondPro"/>
              </a:rPr>
              <a:t> olabilen ve sorunlarını </a:t>
            </a:r>
            <a:r>
              <a:rPr lang="tr-TR" sz="1800" dirty="0" err="1">
                <a:effectLst/>
                <a:latin typeface="AGaramondPro"/>
              </a:rPr>
              <a:t>çözebilen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evlilikleri uyumlu bir evlilik olarak tanımlanmaktadır. </a:t>
            </a:r>
          </a:p>
          <a:p>
            <a:r>
              <a:rPr lang="tr-TR" sz="1800" dirty="0" err="1">
                <a:effectLst/>
                <a:latin typeface="AGaramondPro"/>
              </a:rPr>
              <a:t>Eşlerin</a:t>
            </a:r>
            <a:r>
              <a:rPr lang="tr-TR" sz="1800" dirty="0">
                <a:effectLst/>
                <a:latin typeface="AGaramondPro"/>
              </a:rPr>
              <a:t>, birbirine sevgi dolu </a:t>
            </a:r>
            <a:r>
              <a:rPr lang="tr-TR" sz="1800" dirty="0" err="1">
                <a:effectLst/>
                <a:latin typeface="AGaramondPro"/>
              </a:rPr>
              <a:t>davranışlar</a:t>
            </a:r>
            <a:r>
              <a:rPr lang="tr-TR" sz="1800" dirty="0">
                <a:effectLst/>
                <a:latin typeface="AGaramondPro"/>
              </a:rPr>
              <a:t> sergilemeleri; problemleri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konuşmaları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çözmeye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çalışmaları</a:t>
            </a:r>
            <a:r>
              <a:rPr lang="tr-TR" sz="1800" dirty="0">
                <a:effectLst/>
                <a:latin typeface="AGaramondPro"/>
              </a:rPr>
              <a:t>; </a:t>
            </a:r>
            <a:r>
              <a:rPr lang="tr-TR" sz="1800" dirty="0" err="1">
                <a:effectLst/>
                <a:latin typeface="AGaramondPro"/>
              </a:rPr>
              <a:t>işbirlikçi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çözme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yöntemlerini</a:t>
            </a:r>
            <a:r>
              <a:rPr lang="tr-TR" sz="1800" dirty="0">
                <a:effectLst/>
                <a:latin typeface="AGaramondPro"/>
              </a:rPr>
              <a:t> kullanmaları, duygu ve </a:t>
            </a:r>
            <a:r>
              <a:rPr lang="tr-TR" sz="1800" dirty="0" err="1">
                <a:effectLst/>
                <a:latin typeface="AGaramondPro"/>
              </a:rPr>
              <a:t>düşüncelerini</a:t>
            </a:r>
            <a:r>
              <a:rPr lang="tr-TR" sz="1800" dirty="0">
                <a:effectLst/>
                <a:latin typeface="AGaramondPro"/>
              </a:rPr>
              <a:t> ifade edebilmeleri durumunda evlilikten aldıkları doyumları da </a:t>
            </a:r>
            <a:r>
              <a:rPr lang="tr-TR" sz="1800" dirty="0" err="1">
                <a:effectLst/>
                <a:latin typeface="AGaramondPro"/>
              </a:rPr>
              <a:t>yükselmektedir</a:t>
            </a:r>
            <a:r>
              <a:rPr lang="tr-TR" sz="1800" dirty="0">
                <a:latin typeface="AGaramondPro"/>
              </a:rPr>
              <a:t>.</a:t>
            </a:r>
          </a:p>
          <a:p>
            <a:r>
              <a:rPr lang="tr-TR" sz="1800" dirty="0" err="1">
                <a:effectLst/>
                <a:latin typeface="AGaramondPro"/>
              </a:rPr>
              <a:t>Sanford</a:t>
            </a:r>
            <a:r>
              <a:rPr lang="tr-TR" sz="1800" dirty="0">
                <a:effectLst/>
                <a:latin typeface="AGaramondPro"/>
              </a:rPr>
              <a:t>, 2003). Evlilikte </a:t>
            </a:r>
            <a:r>
              <a:rPr lang="tr-TR" sz="1800" dirty="0" err="1">
                <a:effectLst/>
                <a:latin typeface="AGaramondPro"/>
              </a:rPr>
              <a:t>eşler</a:t>
            </a:r>
            <a:r>
              <a:rPr lang="tr-TR" sz="1800" dirty="0">
                <a:effectLst/>
                <a:latin typeface="AGaramondPro"/>
              </a:rPr>
              <a:t> arası uyumu artırıcı </a:t>
            </a:r>
            <a:r>
              <a:rPr lang="tr-TR" sz="1800" dirty="0" err="1">
                <a:effectLst/>
                <a:latin typeface="AGaramondPro"/>
              </a:rPr>
              <a:t>faktörlerin</a:t>
            </a:r>
            <a:r>
              <a:rPr lang="tr-TR" sz="1800" dirty="0">
                <a:effectLst/>
                <a:latin typeface="AGaramondPro"/>
              </a:rPr>
              <a:t> yanında </a:t>
            </a:r>
            <a:r>
              <a:rPr lang="tr-TR" sz="1800" dirty="0" err="1">
                <a:effectLst/>
                <a:latin typeface="AGaramondPro"/>
              </a:rPr>
              <a:t>evliliğe</a:t>
            </a:r>
            <a:r>
              <a:rPr lang="tr-TR" sz="1800" dirty="0">
                <a:effectLst/>
                <a:latin typeface="AGaramondPro"/>
              </a:rPr>
              <a:t> uyum, kadının </a:t>
            </a:r>
            <a:r>
              <a:rPr lang="tr-TR" sz="1800" dirty="0" err="1">
                <a:effectLst/>
                <a:latin typeface="AGaramondPro"/>
              </a:rPr>
              <a:t>çalışma</a:t>
            </a:r>
            <a:r>
              <a:rPr lang="tr-TR" sz="1800" dirty="0">
                <a:effectLst/>
                <a:latin typeface="AGaramondPro"/>
              </a:rPr>
              <a:t> hayatında yer alması ve cinsellik gibi boyutlar da </a:t>
            </a:r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mutluluklarını etkilemektedir.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55577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B8FC2F-6688-E5FF-2347-CB2E5CAC9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8E32E3-6DB4-750C-9E4A-3746D5054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Evlilik, birey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olaylarından biridir. </a:t>
            </a:r>
          </a:p>
          <a:p>
            <a:r>
              <a:rPr lang="tr-TR" sz="1800" dirty="0">
                <a:effectLst/>
                <a:latin typeface="AGaramondPro"/>
              </a:rPr>
              <a:t>Yapılan </a:t>
            </a:r>
            <a:r>
              <a:rPr lang="tr-TR" sz="1800" dirty="0" err="1">
                <a:effectLst/>
                <a:latin typeface="AGaramondPro"/>
              </a:rPr>
              <a:t>araştırmalar</a:t>
            </a:r>
            <a:r>
              <a:rPr lang="tr-TR" sz="1800" dirty="0">
                <a:effectLst/>
                <a:latin typeface="AGaramondPro"/>
              </a:rPr>
              <a:t>, evli bireylerin, bekar, </a:t>
            </a:r>
            <a:r>
              <a:rPr lang="tr-TR" sz="1800" dirty="0" err="1">
                <a:effectLst/>
                <a:latin typeface="AGaramondPro"/>
              </a:rPr>
              <a:t>boşanmıs</a:t>
            </a:r>
            <a:r>
              <a:rPr lang="tr-TR" sz="1800" dirty="0">
                <a:effectLst/>
                <a:latin typeface="AGaramondPro"/>
              </a:rPr>
              <a:t>̧ olanlara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daha mutlu olduklarını </a:t>
            </a:r>
            <a:r>
              <a:rPr lang="tr-TR" sz="1800" dirty="0" err="1">
                <a:effectLst/>
                <a:latin typeface="AGaramondPro"/>
              </a:rPr>
              <a:t>göstermiştir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DePaulo</a:t>
            </a:r>
            <a:r>
              <a:rPr lang="tr-TR" sz="1800" dirty="0">
                <a:effectLst/>
                <a:latin typeface="AGaramondPro"/>
              </a:rPr>
              <a:t> ve Morris, 2005). </a:t>
            </a:r>
          </a:p>
          <a:p>
            <a:r>
              <a:rPr lang="tr-TR" sz="1800" dirty="0">
                <a:effectLst/>
                <a:latin typeface="AGaramondPro"/>
              </a:rPr>
              <a:t>Evli bireylerin mutluluklarının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ilerleyen yıllarında nasıl bir seyir </a:t>
            </a:r>
            <a:r>
              <a:rPr lang="tr-TR" sz="1800" dirty="0" err="1">
                <a:effectLst/>
                <a:latin typeface="AGaramondPro"/>
              </a:rPr>
              <a:t>gösterdiği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problemdir. </a:t>
            </a:r>
          </a:p>
          <a:p>
            <a:r>
              <a:rPr lang="tr-TR" sz="1800" dirty="0">
                <a:effectLst/>
                <a:latin typeface="AGaramondPro"/>
              </a:rPr>
              <a:t>Yapılan </a:t>
            </a:r>
            <a:r>
              <a:rPr lang="tr-TR" sz="1800" dirty="0" err="1">
                <a:effectLst/>
                <a:latin typeface="AGaramondPro"/>
              </a:rPr>
              <a:t>araştırmalara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ilk yıllarında bireylerin evlilikten aldıkları doyumun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fakat insanın uyum </a:t>
            </a:r>
            <a:r>
              <a:rPr lang="tr-TR" sz="1800" dirty="0" err="1">
                <a:effectLst/>
                <a:latin typeface="AGaramondPro"/>
              </a:rPr>
              <a:t>sağlama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özelliğinden</a:t>
            </a:r>
            <a:r>
              <a:rPr lang="tr-TR" sz="1800" dirty="0">
                <a:effectLst/>
                <a:latin typeface="AGaramondPro"/>
              </a:rPr>
              <a:t> dolayı bu etkinin zamanla </a:t>
            </a:r>
            <a:r>
              <a:rPr lang="tr-TR" sz="1800" dirty="0" err="1">
                <a:effectLst/>
                <a:latin typeface="AGaramondPro"/>
              </a:rPr>
              <a:t>azaldığı</a:t>
            </a:r>
            <a:r>
              <a:rPr lang="tr-TR" sz="1800" dirty="0">
                <a:effectLst/>
                <a:latin typeface="AGaramondPro"/>
              </a:rPr>
              <a:t> sonucuna </a:t>
            </a:r>
            <a:r>
              <a:rPr lang="tr-TR" sz="1800" dirty="0" err="1">
                <a:effectLst/>
                <a:latin typeface="AGaramondPro"/>
              </a:rPr>
              <a:t>varılmıştır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Lucas</a:t>
            </a:r>
            <a:r>
              <a:rPr lang="tr-TR" sz="1800" dirty="0">
                <a:effectLst/>
                <a:latin typeface="AGaramondPro"/>
              </a:rPr>
              <a:t> ve ark., 2003). </a:t>
            </a:r>
          </a:p>
          <a:p>
            <a:r>
              <a:rPr lang="tr-TR" sz="1800" dirty="0">
                <a:effectLst/>
                <a:latin typeface="AGaramondPro"/>
              </a:rPr>
              <a:t>Bu durumun nedeni,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zaman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sıradanlaşması</a:t>
            </a:r>
            <a:r>
              <a:rPr lang="tr-TR" sz="1800" dirty="0">
                <a:effectLst/>
                <a:latin typeface="AGaramondPro"/>
              </a:rPr>
              <a:t> olarak yorumlanabilmektedir.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462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C0B202-D8B2-BEEB-F68A-EBAA321A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895E1C-6C39-F41C-7BBD-2F2FDDCC1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646771"/>
            <a:ext cx="10178322" cy="5232821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Bir aileye yeni bir </a:t>
            </a:r>
            <a:r>
              <a:rPr lang="tr-TR" sz="1800" dirty="0" err="1">
                <a:effectLst/>
                <a:latin typeface="AGaramondPro"/>
              </a:rPr>
              <a:t>üye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katılması aile yapısını etkilemektedir. </a:t>
            </a:r>
          </a:p>
          <a:p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sahibi olmak yeni sorumlulukları getirmektedir. </a:t>
            </a:r>
          </a:p>
          <a:p>
            <a:r>
              <a:rPr lang="tr-TR" sz="1800" dirty="0">
                <a:effectLst/>
                <a:latin typeface="AGaramondPro"/>
              </a:rPr>
              <a:t>Bazı aileler bu sorumluluk ve rolleri kaldırabilecek </a:t>
            </a:r>
            <a:r>
              <a:rPr lang="tr-TR" sz="1800" dirty="0" err="1">
                <a:effectLst/>
                <a:latin typeface="AGaramondPro"/>
              </a:rPr>
              <a:t>güçte</a:t>
            </a:r>
            <a:r>
              <a:rPr lang="tr-TR" sz="1800" dirty="0">
                <a:effectLst/>
                <a:latin typeface="AGaramondPro"/>
              </a:rPr>
              <a:t> iken bazıları bu </a:t>
            </a:r>
            <a:r>
              <a:rPr lang="tr-TR" sz="1800" dirty="0" err="1">
                <a:effectLst/>
                <a:latin typeface="AGaramondPro"/>
              </a:rPr>
              <a:t>süreçte</a:t>
            </a:r>
            <a:r>
              <a:rPr lang="tr-TR" sz="1800" dirty="0">
                <a:effectLst/>
                <a:latin typeface="AGaramondPro"/>
              </a:rPr>
              <a:t> zorluk </a:t>
            </a:r>
            <a:r>
              <a:rPr lang="tr-TR" sz="1800" dirty="0" err="1">
                <a:effectLst/>
                <a:latin typeface="AGaramondPro"/>
              </a:rPr>
              <a:t>yaşamaktadır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 err="1">
                <a:effectLst/>
                <a:latin typeface="AGaramondPro"/>
              </a:rPr>
              <a:t>Yaşanan</a:t>
            </a:r>
            <a:r>
              <a:rPr lang="tr-TR" sz="1800" dirty="0">
                <a:effectLst/>
                <a:latin typeface="AGaramondPro"/>
              </a:rPr>
              <a:t> bu zorluklar da bireylerin evlilikten aldıkları doyumları etkilemektedir. Ailelerin genetik olarak ve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yaşamındaki</a:t>
            </a:r>
            <a:r>
              <a:rPr lang="tr-TR" sz="1800" dirty="0">
                <a:effectLst/>
                <a:latin typeface="AGaramondPro"/>
              </a:rPr>
              <a:t> etkileri son derece </a:t>
            </a:r>
            <a:r>
              <a:rPr lang="tr-TR" sz="1800" dirty="0" err="1">
                <a:effectLst/>
                <a:latin typeface="AGaramondPro"/>
              </a:rPr>
              <a:t>önemlidir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Aile ile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arasında kurulan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ruh </a:t>
            </a:r>
            <a:r>
              <a:rPr lang="tr-TR" sz="1800" dirty="0" err="1">
                <a:effectLst/>
                <a:latin typeface="AGaramondPro"/>
              </a:rPr>
              <a:t>sağlığı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etkileri bulunmaktadır. </a:t>
            </a:r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, aile ile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arasın-da sevgi ve </a:t>
            </a:r>
            <a:r>
              <a:rPr lang="tr-TR" sz="1800" dirty="0" err="1">
                <a:effectLst/>
                <a:latin typeface="AGaramondPro"/>
              </a:rPr>
              <a:t>şefkatin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düzeyde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çatışmanın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düzeyde</a:t>
            </a:r>
            <a:r>
              <a:rPr lang="tr-TR" sz="1800" dirty="0">
                <a:effectLst/>
                <a:latin typeface="AGaramondPro"/>
              </a:rPr>
              <a:t> olması durumunda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özsaygı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düzeyleri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yükselmektedir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daha az stres belirtisi </a:t>
            </a:r>
            <a:r>
              <a:rPr lang="tr-TR" sz="1800" dirty="0" err="1">
                <a:effectLst/>
                <a:latin typeface="AGaramondPro"/>
              </a:rPr>
              <a:t>göstermekte</a:t>
            </a:r>
            <a:r>
              <a:rPr lang="tr-TR" sz="1800" dirty="0">
                <a:effectLst/>
                <a:latin typeface="AGaramondPro"/>
              </a:rPr>
              <a:t>, ailenin </a:t>
            </a:r>
            <a:r>
              <a:rPr lang="tr-TR" sz="1800" dirty="0" err="1">
                <a:effectLst/>
                <a:latin typeface="AGaramondPro"/>
              </a:rPr>
              <a:t>işlevselliğine</a:t>
            </a:r>
            <a:r>
              <a:rPr lang="tr-TR" sz="1800" dirty="0">
                <a:effectLst/>
                <a:latin typeface="AGaramondPro"/>
              </a:rPr>
              <a:t> olumlu katkılar sunmaktadır (</a:t>
            </a:r>
            <a:r>
              <a:rPr lang="tr-TR" sz="1800" dirty="0" err="1">
                <a:effectLst/>
                <a:latin typeface="AGaramondPro"/>
              </a:rPr>
              <a:t>Amato</a:t>
            </a:r>
            <a:r>
              <a:rPr lang="tr-TR" sz="1800" dirty="0">
                <a:effectLst/>
                <a:latin typeface="AGaramondPro"/>
              </a:rPr>
              <a:t> ve Afifi, 2006). </a:t>
            </a:r>
          </a:p>
          <a:p>
            <a:r>
              <a:rPr lang="tr-TR" sz="1800" dirty="0">
                <a:effectLst/>
                <a:latin typeface="AGaramondPro"/>
              </a:rPr>
              <a:t>Aile ile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ilişkide</a:t>
            </a:r>
            <a:r>
              <a:rPr lang="tr-TR" sz="1800" dirty="0">
                <a:effectLst/>
                <a:latin typeface="AGaramondPro"/>
              </a:rPr>
              <a:t> sıcaklık az,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düzeyde</a:t>
            </a:r>
            <a:r>
              <a:rPr lang="tr-TR" sz="1800" dirty="0">
                <a:effectLst/>
                <a:latin typeface="AGaramondPro"/>
              </a:rPr>
              <a:t> ise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yetişkin</a:t>
            </a:r>
            <a:r>
              <a:rPr lang="tr-TR" sz="1800" dirty="0">
                <a:effectLst/>
                <a:latin typeface="AGaramondPro"/>
              </a:rPr>
              <a:t> olduklarında daha mutsuz bireyler olmaktadır ve </a:t>
            </a:r>
            <a:r>
              <a:rPr lang="tr-TR" sz="1800" dirty="0" err="1">
                <a:effectLst/>
                <a:latin typeface="AGaramondPro"/>
              </a:rPr>
              <a:t>yaşamlarından</a:t>
            </a:r>
            <a:r>
              <a:rPr lang="tr-TR" sz="1800" dirty="0">
                <a:effectLst/>
                <a:latin typeface="AGaramondPro"/>
              </a:rPr>
              <a:t> doyum almamaktadır (</a:t>
            </a:r>
            <a:r>
              <a:rPr lang="tr-TR" sz="1800" dirty="0" err="1">
                <a:effectLst/>
                <a:latin typeface="AGaramondPro"/>
              </a:rPr>
              <a:t>Nickerson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Nagle</a:t>
            </a:r>
            <a:r>
              <a:rPr lang="tr-TR" sz="1800" dirty="0">
                <a:effectLst/>
                <a:latin typeface="AGaramondPro"/>
              </a:rPr>
              <a:t>, 2004).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4202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F9B3F6-1EB1-8B8F-F741-2FAECB26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Gençlerin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Evlilik ve Aile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Yaşamına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İlişkin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Tutumları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284E9C-3E64-26F4-D45B-61ADF10FF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0089"/>
            <a:ext cx="10178322" cy="4619504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Bener ve </a:t>
            </a:r>
            <a:r>
              <a:rPr lang="tr-TR" sz="1800" dirty="0" err="1">
                <a:effectLst/>
                <a:latin typeface="AGaramondPro"/>
              </a:rPr>
              <a:t>Günay’ın</a:t>
            </a:r>
            <a:r>
              <a:rPr lang="tr-TR" sz="1800" dirty="0">
                <a:effectLst/>
                <a:latin typeface="AGaramondPro"/>
              </a:rPr>
              <a:t> 2011 yılında </a:t>
            </a:r>
            <a:r>
              <a:rPr lang="tr-TR" sz="1800" dirty="0" err="1">
                <a:effectLst/>
                <a:latin typeface="AGaramondPro"/>
              </a:rPr>
              <a:t>yaptığı</a:t>
            </a:r>
            <a:r>
              <a:rPr lang="tr-TR" sz="1800" dirty="0">
                <a:effectLst/>
                <a:latin typeface="AGaramondPro"/>
              </a:rPr>
              <a:t>, “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Evlilik ve Aile </a:t>
            </a:r>
            <a:r>
              <a:rPr lang="tr-TR" sz="1800" dirty="0" err="1">
                <a:effectLst/>
                <a:latin typeface="AGaramondPro"/>
              </a:rPr>
              <a:t>Yaşamına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İlişkin</a:t>
            </a:r>
            <a:r>
              <a:rPr lang="tr-TR" sz="1800" dirty="0">
                <a:effectLst/>
                <a:latin typeface="AGaramondPro"/>
              </a:rPr>
              <a:t> Tutumları” </a:t>
            </a:r>
            <a:r>
              <a:rPr lang="tr-TR" sz="1800" dirty="0" err="1">
                <a:effectLst/>
                <a:latin typeface="AGaramondPro"/>
              </a:rPr>
              <a:t>başlıklı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araştırmada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evlilik ve aile </a:t>
            </a:r>
            <a:r>
              <a:rPr lang="tr-TR" sz="1800" dirty="0" err="1">
                <a:effectLst/>
                <a:latin typeface="AGaramondPro"/>
              </a:rPr>
              <a:t>yaşamına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tutumları </a:t>
            </a:r>
            <a:r>
              <a:rPr lang="tr-TR" sz="1800" dirty="0" err="1">
                <a:effectLst/>
                <a:latin typeface="AGaramondPro"/>
              </a:rPr>
              <a:t>incelenmiştir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931 </a:t>
            </a:r>
            <a:r>
              <a:rPr lang="tr-TR" sz="1800" dirty="0" err="1">
                <a:effectLst/>
                <a:latin typeface="AGaramondPro"/>
              </a:rPr>
              <a:t>kişilik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örneklemli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araştırmada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üniversite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öğrencilerinin</a:t>
            </a:r>
            <a:r>
              <a:rPr lang="tr-TR" sz="1800" dirty="0">
                <a:effectLst/>
                <a:latin typeface="AGaramondPro"/>
              </a:rPr>
              <a:t>, evlilik ve aile </a:t>
            </a:r>
            <a:r>
              <a:rPr lang="tr-TR" sz="1800" dirty="0" err="1">
                <a:effectLst/>
                <a:latin typeface="AGaramondPro"/>
              </a:rPr>
              <a:t>yaşamına</a:t>
            </a:r>
            <a:r>
              <a:rPr lang="tr-TR" sz="1800" dirty="0">
                <a:effectLst/>
                <a:latin typeface="AGaramondPro"/>
              </a:rPr>
              <a:t> olumlu baktıkları, kız </a:t>
            </a:r>
            <a:r>
              <a:rPr lang="tr-TR" sz="1800" dirty="0" err="1">
                <a:effectLst/>
                <a:latin typeface="AGaramondPro"/>
              </a:rPr>
              <a:t>öğrencilerin</a:t>
            </a:r>
            <a:r>
              <a:rPr lang="tr-TR" sz="1800" dirty="0">
                <a:effectLst/>
                <a:latin typeface="AGaramondPro"/>
              </a:rPr>
              <a:t> erkek </a:t>
            </a:r>
            <a:r>
              <a:rPr lang="tr-TR" sz="1800" dirty="0" err="1">
                <a:effectLst/>
                <a:latin typeface="AGaramondPro"/>
              </a:rPr>
              <a:t>öğrencilere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ve birinci sınıftakilerin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sınıftaki </a:t>
            </a:r>
            <a:r>
              <a:rPr lang="tr-TR" sz="1800" dirty="0" err="1">
                <a:effectLst/>
                <a:latin typeface="AGaramondPro"/>
              </a:rPr>
              <a:t>öğrencilere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daha geleneksel bir </a:t>
            </a:r>
            <a:r>
              <a:rPr lang="tr-TR" sz="1800" dirty="0" err="1">
                <a:effectLst/>
                <a:latin typeface="AGaramondPro"/>
              </a:rPr>
              <a:t>bakıs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açısına</a:t>
            </a:r>
            <a:r>
              <a:rPr lang="tr-TR" sz="1800" dirty="0">
                <a:effectLst/>
                <a:latin typeface="AGaramondPro"/>
              </a:rPr>
              <a:t> sahip oldukları </a:t>
            </a:r>
            <a:r>
              <a:rPr lang="tr-TR" sz="1800" dirty="0" err="1">
                <a:effectLst/>
                <a:latin typeface="AGaramondPro"/>
              </a:rPr>
              <a:t>bulunmuştur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Kız ve erkek </a:t>
            </a:r>
            <a:r>
              <a:rPr lang="tr-TR" sz="1800" dirty="0" err="1">
                <a:effectLst/>
                <a:latin typeface="AGaramondPro"/>
              </a:rPr>
              <a:t>öğrencilerin</a:t>
            </a:r>
            <a:r>
              <a:rPr lang="tr-TR" sz="1800" dirty="0">
                <a:effectLst/>
                <a:latin typeface="AGaramondPro"/>
              </a:rPr>
              <a:t> aile ve </a:t>
            </a:r>
            <a:r>
              <a:rPr lang="tr-TR" sz="1800" dirty="0" err="1">
                <a:effectLst/>
                <a:latin typeface="AGaramondPro"/>
              </a:rPr>
              <a:t>evliliğe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tutumları farklılık </a:t>
            </a:r>
            <a:r>
              <a:rPr lang="tr-TR" sz="1800" dirty="0" err="1">
                <a:effectLst/>
                <a:latin typeface="AGaramondPro"/>
              </a:rPr>
              <a:t>göstermektedir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Kız </a:t>
            </a:r>
            <a:r>
              <a:rPr lang="tr-TR" sz="1800" dirty="0" err="1">
                <a:effectLst/>
                <a:latin typeface="AGaramondPro"/>
              </a:rPr>
              <a:t>öğrencilerin</a:t>
            </a:r>
            <a:r>
              <a:rPr lang="tr-TR" sz="1800" dirty="0">
                <a:effectLst/>
                <a:latin typeface="AGaramondPro"/>
              </a:rPr>
              <a:t>, erkek </a:t>
            </a:r>
            <a:r>
              <a:rPr lang="tr-TR" sz="1800" dirty="0" err="1">
                <a:effectLst/>
                <a:latin typeface="AGaramondPro"/>
              </a:rPr>
              <a:t>ög</a:t>
            </a:r>
            <a:r>
              <a:rPr lang="tr-TR" sz="1800" dirty="0">
                <a:effectLst/>
                <a:latin typeface="AGaramondPro"/>
              </a:rPr>
              <a:t>̆- </a:t>
            </a:r>
            <a:r>
              <a:rPr lang="tr-TR" sz="1800" dirty="0" err="1">
                <a:effectLst/>
                <a:latin typeface="AGaramondPro"/>
              </a:rPr>
              <a:t>rencilere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gelenekselci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açısına</a:t>
            </a:r>
            <a:r>
              <a:rPr lang="tr-TR" sz="1800" dirty="0">
                <a:effectLst/>
                <a:latin typeface="AGaramondPro"/>
              </a:rPr>
              <a:t> sahip olması, evlilik ve aile </a:t>
            </a:r>
            <a:r>
              <a:rPr lang="tr-TR" sz="1800" dirty="0" err="1">
                <a:effectLst/>
                <a:latin typeface="AGaramondPro"/>
              </a:rPr>
              <a:t>yaşamına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tutumların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toplumsal cinsiyet </a:t>
            </a:r>
            <a:r>
              <a:rPr lang="tr-TR" sz="1800" dirty="0" err="1">
                <a:effectLst/>
                <a:latin typeface="AGaramondPro"/>
              </a:rPr>
              <a:t>bakıs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açısının</a:t>
            </a:r>
            <a:r>
              <a:rPr lang="tr-TR" sz="1800" dirty="0">
                <a:effectLst/>
                <a:latin typeface="AGaramondPro"/>
              </a:rPr>
              <a:t> etkili olmasıyla </a:t>
            </a:r>
            <a:r>
              <a:rPr lang="tr-TR" sz="1800" dirty="0" err="1">
                <a:effectLst/>
                <a:latin typeface="AGaramondPro"/>
              </a:rPr>
              <a:t>değerlendirilebilir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Üniversite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öğrencilerinin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çoğunun</a:t>
            </a:r>
            <a:r>
              <a:rPr lang="tr-TR" sz="1800" dirty="0">
                <a:effectLst/>
                <a:latin typeface="AGaramondPro"/>
              </a:rPr>
              <a:t> (%87.9) evlenmeyi </a:t>
            </a:r>
            <a:r>
              <a:rPr lang="tr-TR" sz="1800" dirty="0" err="1">
                <a:effectLst/>
                <a:latin typeface="AGaramondPro"/>
              </a:rPr>
              <a:t>düşünmesi</a:t>
            </a:r>
            <a:r>
              <a:rPr lang="tr-TR" sz="1800" dirty="0">
                <a:effectLst/>
                <a:latin typeface="AGaramondPro"/>
              </a:rPr>
              <a:t> evlilik kurumu ve aile </a:t>
            </a:r>
            <a:r>
              <a:rPr lang="tr-TR" sz="1800" dirty="0" err="1">
                <a:effectLst/>
                <a:latin typeface="AGaramondPro"/>
              </a:rPr>
              <a:t>yaşamının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devamlılığı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umut verici bir </a:t>
            </a:r>
            <a:r>
              <a:rPr lang="tr-TR" sz="1800" dirty="0" err="1">
                <a:effectLst/>
                <a:latin typeface="AGaramondPro"/>
              </a:rPr>
              <a:t>sonuçtur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5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F66188-B6C0-6216-DA71-2D9E26936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effectLst/>
                <a:latin typeface="Swiss721BT"/>
              </a:rPr>
              <a:t>Genis</a:t>
            </a:r>
            <a:r>
              <a:rPr lang="tr-TR" sz="1800" b="1" dirty="0">
                <a:effectLst/>
                <a:latin typeface="Swiss721BT"/>
              </a:rPr>
              <a:t>̧ Aile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9AA5F4-A9A6-4B58-3FC0-2AF584D95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537" y="981307"/>
            <a:ext cx="10178322" cy="4382429"/>
          </a:xfrm>
        </p:spPr>
        <p:txBody>
          <a:bodyPr>
            <a:normAutofit fontScale="47500" lnSpcReduction="20000"/>
          </a:bodyPr>
          <a:lstStyle/>
          <a:p>
            <a:r>
              <a:rPr lang="tr-TR" sz="4400" dirty="0" err="1">
                <a:effectLst/>
                <a:latin typeface="AGaramondPro"/>
              </a:rPr>
              <a:t>Genis</a:t>
            </a:r>
            <a:r>
              <a:rPr lang="tr-TR" sz="4400" dirty="0">
                <a:effectLst/>
                <a:latin typeface="AGaramondPro"/>
              </a:rPr>
              <a:t>̧ aile; genellikle kırsalda </a:t>
            </a:r>
            <a:r>
              <a:rPr lang="tr-TR" sz="4400" dirty="0" err="1">
                <a:effectLst/>
                <a:latin typeface="AGaramondPro"/>
              </a:rPr>
              <a:t>yaşayan</a:t>
            </a:r>
            <a:r>
              <a:rPr lang="tr-TR" sz="4400" dirty="0">
                <a:effectLst/>
                <a:latin typeface="AGaramondPro"/>
              </a:rPr>
              <a:t>, </a:t>
            </a:r>
            <a:r>
              <a:rPr lang="tr-TR" sz="4400" dirty="0" err="1">
                <a:effectLst/>
                <a:latin typeface="AGaramondPro"/>
              </a:rPr>
              <a:t>geçimini</a:t>
            </a:r>
            <a:r>
              <a:rPr lang="tr-TR" sz="4400" dirty="0">
                <a:effectLst/>
                <a:latin typeface="AGaramondPro"/>
              </a:rPr>
              <a:t> tarımla </a:t>
            </a:r>
            <a:r>
              <a:rPr lang="tr-TR" sz="4400" dirty="0" err="1">
                <a:effectLst/>
                <a:latin typeface="AGaramondPro"/>
              </a:rPr>
              <a:t>sağlayan</a:t>
            </a:r>
            <a:r>
              <a:rPr lang="tr-TR" sz="4400" dirty="0">
                <a:effectLst/>
                <a:latin typeface="AGaramondPro"/>
              </a:rPr>
              <a:t>, akrabalık </a:t>
            </a:r>
            <a:r>
              <a:rPr lang="tr-TR" sz="4400" dirty="0" err="1">
                <a:effectLst/>
                <a:latin typeface="AGaramondPro"/>
              </a:rPr>
              <a:t>ilişkileri</a:t>
            </a:r>
            <a:r>
              <a:rPr lang="tr-TR" sz="4400" dirty="0">
                <a:effectLst/>
                <a:latin typeface="AGaramondPro"/>
              </a:rPr>
              <a:t> kuvvetli, erkeklerin karar almada etkili </a:t>
            </a:r>
            <a:r>
              <a:rPr lang="tr-TR" sz="4400" dirty="0" err="1">
                <a:effectLst/>
                <a:latin typeface="AGaramondPro"/>
              </a:rPr>
              <a:t>olduğu</a:t>
            </a:r>
            <a:r>
              <a:rPr lang="tr-TR" sz="4400" dirty="0">
                <a:effectLst/>
                <a:latin typeface="AGaramondPro"/>
              </a:rPr>
              <a:t>, </a:t>
            </a:r>
            <a:r>
              <a:rPr lang="tr-TR" sz="4400" dirty="0" err="1">
                <a:effectLst/>
                <a:latin typeface="AGaramondPro"/>
              </a:rPr>
              <a:t>yaşlı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erkeğin</a:t>
            </a:r>
            <a:r>
              <a:rPr lang="tr-TR" sz="4400" dirty="0">
                <a:effectLst/>
                <a:latin typeface="AGaramondPro"/>
              </a:rPr>
              <a:t> aile </a:t>
            </a:r>
            <a:r>
              <a:rPr lang="tr-TR" sz="4400" dirty="0" err="1">
                <a:effectLst/>
                <a:latin typeface="AGaramondPro"/>
              </a:rPr>
              <a:t>sorumluluğunu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üstlendiği</a:t>
            </a:r>
            <a:r>
              <a:rPr lang="tr-TR" sz="4400" dirty="0">
                <a:effectLst/>
                <a:latin typeface="AGaramondPro"/>
              </a:rPr>
              <a:t>, geleneklere </a:t>
            </a:r>
            <a:r>
              <a:rPr lang="tr-TR" sz="4400" dirty="0" err="1">
                <a:effectLst/>
                <a:latin typeface="AGaramondPro"/>
              </a:rPr>
              <a:t>bağlı</a:t>
            </a:r>
            <a:r>
              <a:rPr lang="tr-TR" sz="4400" dirty="0">
                <a:effectLst/>
                <a:latin typeface="AGaramondPro"/>
              </a:rPr>
              <a:t> aile tipidir. </a:t>
            </a:r>
          </a:p>
          <a:p>
            <a:r>
              <a:rPr lang="tr-TR" sz="4400" dirty="0" err="1">
                <a:effectLst/>
                <a:latin typeface="AGaramondPro"/>
              </a:rPr>
              <a:t>Genis</a:t>
            </a:r>
            <a:r>
              <a:rPr lang="tr-TR" sz="4400" dirty="0">
                <a:effectLst/>
                <a:latin typeface="AGaramondPro"/>
              </a:rPr>
              <a:t>̧ aileler ebeveynler, </a:t>
            </a:r>
            <a:r>
              <a:rPr lang="tr-TR" sz="4400" dirty="0" err="1">
                <a:effectLst/>
                <a:latin typeface="AGaramondPro"/>
              </a:rPr>
              <a:t>çocuklar</a:t>
            </a:r>
            <a:r>
              <a:rPr lang="tr-TR" sz="4400" dirty="0">
                <a:effectLst/>
                <a:latin typeface="AGaramondPro"/>
              </a:rPr>
              <a:t> ve </a:t>
            </a:r>
            <a:r>
              <a:rPr lang="tr-TR" sz="4400" dirty="0" err="1">
                <a:effectLst/>
                <a:latin typeface="AGaramondPro"/>
              </a:rPr>
              <a:t>diğer</a:t>
            </a:r>
            <a:r>
              <a:rPr lang="tr-TR" sz="4400" dirty="0">
                <a:effectLst/>
                <a:latin typeface="AGaramondPro"/>
              </a:rPr>
              <a:t> akrabaların meydana </a:t>
            </a:r>
            <a:r>
              <a:rPr lang="tr-TR" sz="4400" dirty="0" err="1">
                <a:effectLst/>
                <a:latin typeface="AGaramondPro"/>
              </a:rPr>
              <a:t>getirdiği</a:t>
            </a:r>
            <a:r>
              <a:rPr lang="tr-TR" sz="4400" dirty="0">
                <a:effectLst/>
                <a:latin typeface="AGaramondPro"/>
              </a:rPr>
              <a:t> birliktir. </a:t>
            </a:r>
          </a:p>
          <a:p>
            <a:r>
              <a:rPr lang="tr-TR" sz="4400" dirty="0">
                <a:effectLst/>
                <a:latin typeface="AGaramondPro"/>
              </a:rPr>
              <a:t>Birlikte </a:t>
            </a:r>
            <a:r>
              <a:rPr lang="tr-TR" sz="4400" dirty="0" err="1">
                <a:effectLst/>
                <a:latin typeface="AGaramondPro"/>
              </a:rPr>
              <a:t>yaşayan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genis</a:t>
            </a:r>
            <a:r>
              <a:rPr lang="tr-TR" sz="4400" dirty="0">
                <a:effectLst/>
                <a:latin typeface="AGaramondPro"/>
              </a:rPr>
              <a:t>̧ aileler </a:t>
            </a:r>
            <a:r>
              <a:rPr lang="tr-TR" sz="4400" dirty="0" err="1">
                <a:effectLst/>
                <a:latin typeface="AGaramondPro"/>
              </a:rPr>
              <a:t>işlerini</a:t>
            </a:r>
            <a:r>
              <a:rPr lang="tr-TR" sz="4400" dirty="0">
                <a:effectLst/>
                <a:latin typeface="AGaramondPro"/>
              </a:rPr>
              <a:t>, ekonomik kaynaklarını ve </a:t>
            </a:r>
            <a:r>
              <a:rPr lang="tr-TR" sz="4400" dirty="0" err="1">
                <a:effectLst/>
                <a:latin typeface="AGaramondPro"/>
              </a:rPr>
              <a:t>yaşamlarını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paylaşırlar</a:t>
            </a:r>
            <a:r>
              <a:rPr lang="tr-TR" sz="4400" dirty="0">
                <a:effectLst/>
                <a:latin typeface="AGaramondPro"/>
              </a:rPr>
              <a:t>. </a:t>
            </a:r>
          </a:p>
          <a:p>
            <a:r>
              <a:rPr lang="tr-TR" sz="4400" dirty="0">
                <a:effectLst/>
                <a:latin typeface="AGaramondPro"/>
              </a:rPr>
              <a:t>Geleneksel </a:t>
            </a:r>
            <a:r>
              <a:rPr lang="tr-TR" sz="4400" dirty="0" err="1">
                <a:effectLst/>
                <a:latin typeface="AGaramondPro"/>
              </a:rPr>
              <a:t>genis</a:t>
            </a:r>
            <a:r>
              <a:rPr lang="tr-TR" sz="4400" dirty="0">
                <a:effectLst/>
                <a:latin typeface="AGaramondPro"/>
              </a:rPr>
              <a:t>̧ ailenin </a:t>
            </a:r>
            <a:r>
              <a:rPr lang="tr-TR" sz="4400" dirty="0" err="1">
                <a:effectLst/>
                <a:latin typeface="AGaramondPro"/>
              </a:rPr>
              <a:t>üreme</a:t>
            </a:r>
            <a:r>
              <a:rPr lang="tr-TR" sz="4400" dirty="0">
                <a:effectLst/>
                <a:latin typeface="AGaramondPro"/>
              </a:rPr>
              <a:t> yoluyla neslin devamının </a:t>
            </a:r>
            <a:r>
              <a:rPr lang="tr-TR" sz="4400" dirty="0" err="1">
                <a:effectLst/>
                <a:latin typeface="AGaramondPro"/>
              </a:rPr>
              <a:t>sag</a:t>
            </a:r>
            <a:r>
              <a:rPr lang="tr-TR" sz="4400" dirty="0">
                <a:effectLst/>
                <a:latin typeface="AGaramondPro"/>
              </a:rPr>
              <a:t>̆-anması, </a:t>
            </a:r>
            <a:r>
              <a:rPr lang="tr-TR" sz="4400" dirty="0" err="1">
                <a:effectLst/>
                <a:latin typeface="AGaramondPro"/>
              </a:rPr>
              <a:t>çocuğun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eğitimi</a:t>
            </a:r>
            <a:r>
              <a:rPr lang="tr-TR" sz="4400" dirty="0">
                <a:effectLst/>
                <a:latin typeface="AGaramondPro"/>
              </a:rPr>
              <a:t> ve </a:t>
            </a:r>
            <a:r>
              <a:rPr lang="tr-TR" sz="4400" dirty="0" err="1">
                <a:effectLst/>
                <a:latin typeface="AGaramondPro"/>
              </a:rPr>
              <a:t>toplumsallaşması</a:t>
            </a:r>
            <a:r>
              <a:rPr lang="tr-TR" sz="4400" dirty="0">
                <a:effectLst/>
                <a:latin typeface="AGaramondPro"/>
              </a:rPr>
              <a:t>, aile </a:t>
            </a:r>
            <a:r>
              <a:rPr lang="tr-TR" sz="4400" dirty="0" err="1">
                <a:effectLst/>
                <a:latin typeface="AGaramondPro"/>
              </a:rPr>
              <a:t>üyelerinin</a:t>
            </a:r>
            <a:r>
              <a:rPr lang="tr-TR" sz="4400" dirty="0">
                <a:effectLst/>
                <a:latin typeface="AGaramondPro"/>
              </a:rPr>
              <a:t> psikolojik tatmini, ekonomik bir birim olması, dinî bilgi ve pratiklerin aktarılması, koruyuculuk ve boş zamanların </a:t>
            </a:r>
            <a:r>
              <a:rPr lang="tr-TR" sz="4400" dirty="0" err="1">
                <a:effectLst/>
                <a:latin typeface="AGaramondPro"/>
              </a:rPr>
              <a:t>değerlendirilmesi</a:t>
            </a:r>
            <a:r>
              <a:rPr lang="tr-TR" sz="4400" dirty="0">
                <a:effectLst/>
                <a:latin typeface="AGaramondPro"/>
              </a:rPr>
              <a:t> gibi </a:t>
            </a:r>
            <a:r>
              <a:rPr lang="tr-TR" sz="4400" dirty="0" err="1">
                <a:effectLst/>
                <a:latin typeface="AGaramondPro"/>
              </a:rPr>
              <a:t>işlevleri</a:t>
            </a:r>
            <a:r>
              <a:rPr lang="tr-TR" sz="4400" dirty="0">
                <a:effectLst/>
                <a:latin typeface="AGaramondPro"/>
              </a:rPr>
              <a:t> bulunmaktadır. </a:t>
            </a:r>
          </a:p>
          <a:p>
            <a:r>
              <a:rPr lang="tr-TR" sz="4400" dirty="0">
                <a:effectLst/>
                <a:latin typeface="AGaramondPro"/>
              </a:rPr>
              <a:t>Aile, </a:t>
            </a:r>
            <a:r>
              <a:rPr lang="tr-TR" sz="4400" dirty="0" err="1">
                <a:effectLst/>
                <a:latin typeface="AGaramondPro"/>
              </a:rPr>
              <a:t>özellikle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dışarıdan</a:t>
            </a:r>
            <a:r>
              <a:rPr lang="tr-TR" sz="4400" dirty="0">
                <a:effectLst/>
                <a:latin typeface="AGaramondPro"/>
              </a:rPr>
              <a:t> gelebilecek maddi ve manevi tehlikelere </a:t>
            </a:r>
            <a:r>
              <a:rPr lang="tr-TR" sz="4400" dirty="0" err="1">
                <a:effectLst/>
                <a:latin typeface="AGaramondPro"/>
              </a:rPr>
              <a:t>karşı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üye-erini</a:t>
            </a:r>
            <a:r>
              <a:rPr lang="tr-TR" sz="4400" dirty="0">
                <a:effectLst/>
                <a:latin typeface="AGaramondPro"/>
              </a:rPr>
              <a:t> koruyarak </a:t>
            </a:r>
            <a:r>
              <a:rPr lang="tr-TR" sz="4400" dirty="0" err="1">
                <a:effectLst/>
                <a:latin typeface="AGaramondPro"/>
              </a:rPr>
              <a:t>güvenliği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sağlayıcı</a:t>
            </a:r>
            <a:r>
              <a:rPr lang="tr-TR" sz="4400" dirty="0">
                <a:effectLst/>
                <a:latin typeface="AGaramondPro"/>
              </a:rPr>
              <a:t> bir rol sergiler. </a:t>
            </a:r>
          </a:p>
          <a:p>
            <a:r>
              <a:rPr lang="tr-TR" sz="4400" dirty="0">
                <a:effectLst/>
                <a:latin typeface="AGaramondPro"/>
              </a:rPr>
              <a:t>Geleneksel </a:t>
            </a:r>
            <a:r>
              <a:rPr lang="tr-TR" sz="4400" dirty="0" err="1">
                <a:effectLst/>
                <a:latin typeface="AGaramondPro"/>
              </a:rPr>
              <a:t>genis</a:t>
            </a:r>
            <a:r>
              <a:rPr lang="tr-TR" sz="4400" dirty="0">
                <a:effectLst/>
                <a:latin typeface="AGaramondPro"/>
              </a:rPr>
              <a:t>̧ aile yapısı </a:t>
            </a:r>
            <a:r>
              <a:rPr lang="tr-TR" sz="4400" dirty="0" err="1">
                <a:effectLst/>
                <a:latin typeface="AGaramondPro"/>
              </a:rPr>
              <a:t>içerisinde</a:t>
            </a:r>
            <a:r>
              <a:rPr lang="tr-TR" sz="4400" dirty="0">
                <a:effectLst/>
                <a:latin typeface="AGaramondPro"/>
              </a:rPr>
              <a:t>, </a:t>
            </a:r>
            <a:r>
              <a:rPr lang="tr-TR" sz="4400" dirty="0" err="1">
                <a:effectLst/>
                <a:latin typeface="AGaramondPro"/>
              </a:rPr>
              <a:t>yaşa</a:t>
            </a:r>
            <a:r>
              <a:rPr lang="tr-TR" sz="4400" dirty="0">
                <a:effectLst/>
                <a:latin typeface="AGaramondPro"/>
              </a:rPr>
              <a:t> ve cinsiyete </a:t>
            </a:r>
            <a:r>
              <a:rPr lang="tr-TR" sz="4400" dirty="0" err="1">
                <a:effectLst/>
                <a:latin typeface="AGaramondPro"/>
              </a:rPr>
              <a:t>bağlı</a:t>
            </a:r>
            <a:r>
              <a:rPr lang="tr-TR" sz="4400" dirty="0">
                <a:effectLst/>
                <a:latin typeface="AGaramondPro"/>
              </a:rPr>
              <a:t> olarak </a:t>
            </a:r>
            <a:r>
              <a:rPr lang="tr-TR" sz="4400" dirty="0" err="1">
                <a:effectLst/>
                <a:latin typeface="AGaramondPro"/>
              </a:rPr>
              <a:t>dağılım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gösteren</a:t>
            </a:r>
            <a:r>
              <a:rPr lang="tr-TR" sz="4400" dirty="0">
                <a:effectLst/>
                <a:latin typeface="AGaramondPro"/>
              </a:rPr>
              <a:t> bir iş </a:t>
            </a:r>
            <a:r>
              <a:rPr lang="tr-TR" sz="4400" dirty="0" err="1">
                <a:effectLst/>
                <a:latin typeface="AGaramondPro"/>
              </a:rPr>
              <a:t>bölümüne</a:t>
            </a:r>
            <a:r>
              <a:rPr lang="tr-TR" sz="4400" dirty="0">
                <a:effectLst/>
                <a:latin typeface="AGaramondPro"/>
              </a:rPr>
              <a:t> rastlanır. Aile </a:t>
            </a:r>
            <a:r>
              <a:rPr lang="tr-TR" sz="4400" dirty="0" err="1">
                <a:effectLst/>
                <a:latin typeface="AGaramondPro"/>
              </a:rPr>
              <a:t>içerisindeki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bütün</a:t>
            </a:r>
            <a:r>
              <a:rPr lang="tr-TR" sz="4400" dirty="0">
                <a:effectLst/>
                <a:latin typeface="AGaramondPro"/>
              </a:rPr>
              <a:t> </a:t>
            </a:r>
            <a:r>
              <a:rPr lang="tr-TR" sz="4400" dirty="0" err="1">
                <a:effectLst/>
                <a:latin typeface="AGaramondPro"/>
              </a:rPr>
              <a:t>üyelerin</a:t>
            </a:r>
            <a:r>
              <a:rPr lang="tr-TR" sz="4400" dirty="0">
                <a:effectLst/>
                <a:latin typeface="AGaramondPro"/>
              </a:rPr>
              <a:t> rolleri bellidir (Adak, 2012: 50). </a:t>
            </a:r>
            <a:endParaRPr lang="tr-TR" sz="4400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68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4B4DF7-5423-62C7-92B3-150D3FACC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effectLst/>
                <a:latin typeface="Swiss721BT"/>
              </a:rPr>
              <a:t>Çekirdek</a:t>
            </a:r>
            <a:r>
              <a:rPr lang="tr-TR" sz="1800" b="1" dirty="0">
                <a:effectLst/>
                <a:latin typeface="Swiss721BT"/>
              </a:rPr>
              <a:t> Aile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B74031-3109-9EF5-E40A-F5C0AC426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82029"/>
            <a:ext cx="10668000" cy="4697563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Anne, baba ve </a:t>
            </a:r>
            <a:r>
              <a:rPr lang="tr-TR" sz="1800" dirty="0" err="1">
                <a:effectLst/>
                <a:latin typeface="AGaramondPro"/>
              </a:rPr>
              <a:t>evlenmemis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çocuklardan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aile, sanayi devrimi sonrası kent toplumlarının aile yapısı olarak </a:t>
            </a:r>
            <a:r>
              <a:rPr lang="tr-TR" sz="1800" dirty="0" err="1">
                <a:effectLst/>
                <a:latin typeface="AGaramondPro"/>
              </a:rPr>
              <a:t>karşımıza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Cekirdek</a:t>
            </a:r>
            <a:r>
              <a:rPr lang="tr-TR" sz="1800" dirty="0">
                <a:effectLst/>
                <a:latin typeface="AGaramondPro"/>
              </a:rPr>
              <a:t> aileyi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aileden ayıran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özelliklerden</a:t>
            </a:r>
            <a:r>
              <a:rPr lang="tr-TR" sz="1800" dirty="0">
                <a:effectLst/>
                <a:latin typeface="AGaramondPro"/>
              </a:rPr>
              <a:t> biri </a:t>
            </a:r>
            <a:r>
              <a:rPr lang="tr-TR" sz="1800" dirty="0" err="1">
                <a:effectLst/>
                <a:latin typeface="AGaramondPro"/>
              </a:rPr>
              <a:t>üye</a:t>
            </a:r>
            <a:r>
              <a:rPr lang="tr-TR" sz="1800" dirty="0">
                <a:effectLst/>
                <a:latin typeface="AGaramondPro"/>
              </a:rPr>
              <a:t> sayısı ve </a:t>
            </a:r>
            <a:r>
              <a:rPr lang="tr-TR" sz="1800" dirty="0" err="1">
                <a:effectLst/>
                <a:latin typeface="AGaramondPro"/>
              </a:rPr>
              <a:t>işlevlerinin</a:t>
            </a:r>
            <a:r>
              <a:rPr lang="tr-TR" sz="1800" dirty="0">
                <a:effectLst/>
                <a:latin typeface="AGaramondPro"/>
              </a:rPr>
              <a:t> geleneksel aileye kıyasla daha az olmasıdır. </a:t>
            </a:r>
          </a:p>
          <a:p>
            <a:r>
              <a:rPr lang="tr-TR" sz="1800" dirty="0">
                <a:effectLst/>
                <a:latin typeface="AGaramondPro"/>
              </a:rPr>
              <a:t>Geleneksel ailede yer alan yakın akrabalar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ailede yer almamaktadır. </a:t>
            </a:r>
          </a:p>
          <a:p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 yapısında, eş </a:t>
            </a:r>
            <a:r>
              <a:rPr lang="tr-TR" sz="1800" dirty="0" err="1">
                <a:effectLst/>
                <a:latin typeface="AGaramondPro"/>
              </a:rPr>
              <a:t>seçimi</a:t>
            </a:r>
            <a:r>
              <a:rPr lang="tr-TR" sz="1800" dirty="0">
                <a:effectLst/>
                <a:latin typeface="AGaramondPro"/>
              </a:rPr>
              <a:t>, aile planlaması gibi konularda bireyler genellikle kendileri karar vermektedir. </a:t>
            </a:r>
          </a:p>
          <a:p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ailenin iki temel </a:t>
            </a:r>
            <a:r>
              <a:rPr lang="tr-TR" sz="1800" dirty="0" err="1">
                <a:effectLst/>
                <a:latin typeface="AGaramondPro"/>
              </a:rPr>
              <a:t>işlevi</a:t>
            </a:r>
            <a:r>
              <a:rPr lang="tr-TR" sz="1800" dirty="0">
                <a:effectLst/>
                <a:latin typeface="AGaramondPro"/>
              </a:rPr>
              <a:t> bulunur; insan </a:t>
            </a:r>
            <a:r>
              <a:rPr lang="tr-TR" sz="1800" dirty="0" err="1">
                <a:effectLst/>
                <a:latin typeface="AGaramondPro"/>
              </a:rPr>
              <a:t>türünün</a:t>
            </a:r>
            <a:r>
              <a:rPr lang="tr-TR" sz="1800" dirty="0">
                <a:effectLst/>
                <a:latin typeface="AGaramondPro"/>
              </a:rPr>
              <a:t> devamını </a:t>
            </a:r>
            <a:r>
              <a:rPr lang="tr-TR" sz="1800" dirty="0" err="1">
                <a:effectLst/>
                <a:latin typeface="AGaramondPro"/>
              </a:rPr>
              <a:t>sağlamayı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amaçlayan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üreme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işleviyle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toplumsallaştırılması</a:t>
            </a:r>
            <a:r>
              <a:rPr lang="tr-TR" sz="1800" dirty="0">
                <a:effectLst/>
                <a:latin typeface="AGaramondPro"/>
              </a:rPr>
              <a:t> ve aile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psikolojik doyumunun </a:t>
            </a:r>
            <a:r>
              <a:rPr lang="tr-TR" sz="1800" dirty="0" err="1">
                <a:effectLst/>
                <a:latin typeface="AGaramondPro"/>
              </a:rPr>
              <a:t>sağlanmasıdır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387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9CA666-288E-7A1B-6231-B731F9328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77DD81-364A-6D32-BC50-9D26ADFB7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aileye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daha kırılgan bir yapıya sahiptir. Toplumsal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oranlarının </a:t>
            </a:r>
            <a:r>
              <a:rPr lang="tr-TR" sz="1800" dirty="0" err="1">
                <a:effectLst/>
                <a:latin typeface="AGaramondPro"/>
              </a:rPr>
              <a:t>arttığı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Geleneksel toplumlarda ikinci, </a:t>
            </a:r>
            <a:r>
              <a:rPr lang="tr-TR" sz="1800" dirty="0" err="1">
                <a:effectLst/>
                <a:latin typeface="AGaramondPro"/>
              </a:rPr>
              <a:t>üçüncu</a:t>
            </a:r>
            <a:r>
              <a:rPr lang="tr-TR" sz="1800" dirty="0">
                <a:effectLst/>
                <a:latin typeface="AGaramondPro"/>
              </a:rPr>
              <a:t>̈ evlilikler, </a:t>
            </a:r>
            <a:r>
              <a:rPr lang="tr-TR" sz="1800" dirty="0" err="1">
                <a:effectLst/>
                <a:latin typeface="AGaramondPro"/>
              </a:rPr>
              <a:t>eşlerden</a:t>
            </a:r>
            <a:r>
              <a:rPr lang="tr-TR" sz="1800" dirty="0">
                <a:effectLst/>
                <a:latin typeface="AGaramondPro"/>
              </a:rPr>
              <a:t> birinin </a:t>
            </a:r>
            <a:r>
              <a:rPr lang="tr-TR" sz="1800" dirty="0" err="1">
                <a:effectLst/>
                <a:latin typeface="AGaramondPro"/>
              </a:rPr>
              <a:t>ölümüyle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gerçekleşirken</a:t>
            </a:r>
            <a:r>
              <a:rPr lang="tr-TR" sz="1800" dirty="0">
                <a:effectLst/>
                <a:latin typeface="AGaramondPro"/>
              </a:rPr>
              <a:t> sanayi toplumlarında bu durum genellikle </a:t>
            </a:r>
            <a:r>
              <a:rPr lang="tr-TR" sz="1800" dirty="0" err="1">
                <a:effectLst/>
                <a:latin typeface="AGaramondPro"/>
              </a:rPr>
              <a:t>boşanmaların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artışından</a:t>
            </a:r>
            <a:r>
              <a:rPr lang="tr-TR" sz="1800" dirty="0">
                <a:effectLst/>
                <a:latin typeface="AGaramondPro"/>
              </a:rPr>
              <a:t> kaynaklanmaktadır. </a:t>
            </a:r>
          </a:p>
          <a:p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 yapısını etkileyecek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unsur, kendisini meydana getiren </a:t>
            </a:r>
            <a:r>
              <a:rPr lang="tr-TR" sz="1800" dirty="0" err="1">
                <a:effectLst/>
                <a:latin typeface="AGaramondPro"/>
              </a:rPr>
              <a:t>üyelerden</a:t>
            </a:r>
            <a:r>
              <a:rPr lang="tr-TR" sz="1800" dirty="0">
                <a:effectLst/>
                <a:latin typeface="AGaramondPro"/>
              </a:rPr>
              <a:t> birinin </a:t>
            </a:r>
            <a:r>
              <a:rPr lang="tr-TR" sz="1800" dirty="0" err="1">
                <a:effectLst/>
                <a:latin typeface="AGaramondPro"/>
              </a:rPr>
              <a:t>çeşitli</a:t>
            </a:r>
            <a:r>
              <a:rPr lang="tr-TR" sz="1800" dirty="0">
                <a:effectLst/>
                <a:latin typeface="AGaramondPro"/>
              </a:rPr>
              <a:t> nedenlerle aileden kopmasıdır. </a:t>
            </a:r>
          </a:p>
          <a:p>
            <a:r>
              <a:rPr lang="tr-TR" sz="1800" dirty="0">
                <a:effectLst/>
                <a:latin typeface="AGaramondPro"/>
              </a:rPr>
              <a:t>Bu durumda aile, temel </a:t>
            </a:r>
            <a:r>
              <a:rPr lang="tr-TR" sz="1800" dirty="0" err="1">
                <a:effectLst/>
                <a:latin typeface="AGaramondPro"/>
              </a:rPr>
              <a:t>işlevlerini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gerçekleştiremez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Anne veya babadan herhangi birinin </a:t>
            </a:r>
            <a:r>
              <a:rPr lang="tr-TR" sz="1800" dirty="0" err="1">
                <a:effectLst/>
                <a:latin typeface="AGaramondPro"/>
              </a:rPr>
              <a:t>yokluğu</a:t>
            </a:r>
            <a:r>
              <a:rPr lang="tr-TR" sz="1800" dirty="0">
                <a:effectLst/>
                <a:latin typeface="AGaramondPro"/>
              </a:rPr>
              <a:t>, ailenin biyolojik </a:t>
            </a:r>
            <a:r>
              <a:rPr lang="tr-TR" sz="1800" dirty="0" err="1">
                <a:effectLst/>
                <a:latin typeface="AGaramondPro"/>
              </a:rPr>
              <a:t>işlevini</a:t>
            </a:r>
            <a:r>
              <a:rPr lang="tr-TR" sz="1800" dirty="0">
                <a:effectLst/>
                <a:latin typeface="AGaramondPro"/>
              </a:rPr>
              <a:t> ortadan </a:t>
            </a:r>
            <a:r>
              <a:rPr lang="tr-TR" sz="1800" dirty="0" err="1">
                <a:effectLst/>
                <a:latin typeface="AGaramondPro"/>
              </a:rPr>
              <a:t>kaldıracağı</a:t>
            </a:r>
            <a:r>
              <a:rPr lang="tr-TR" sz="1800" dirty="0">
                <a:effectLst/>
                <a:latin typeface="AGaramondPro"/>
              </a:rPr>
              <a:t> gibi aile </a:t>
            </a:r>
            <a:r>
              <a:rPr lang="tr-TR" sz="1800" dirty="0" err="1">
                <a:effectLst/>
                <a:latin typeface="AGaramondPro"/>
              </a:rPr>
              <a:t>birliğinin</a:t>
            </a:r>
            <a:r>
              <a:rPr lang="tr-TR" sz="1800" dirty="0">
                <a:effectLst/>
                <a:latin typeface="AGaramondPro"/>
              </a:rPr>
              <a:t> temelini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sevgi ve </a:t>
            </a:r>
            <a:r>
              <a:rPr lang="tr-TR" sz="1800" dirty="0" err="1">
                <a:effectLst/>
                <a:latin typeface="AGaramondPro"/>
              </a:rPr>
              <a:t>dayanışmadan</a:t>
            </a:r>
            <a:r>
              <a:rPr lang="tr-TR" sz="1800" dirty="0">
                <a:effectLst/>
                <a:latin typeface="AGaramondPro"/>
              </a:rPr>
              <a:t> bahsetmeyi de </a:t>
            </a:r>
            <a:r>
              <a:rPr lang="tr-TR" sz="1800" dirty="0" err="1">
                <a:effectLst/>
                <a:latin typeface="AGaramondPro"/>
              </a:rPr>
              <a:t>imkansızlaştırır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durumda,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anne veya baba modelinin birinden uzak </a:t>
            </a:r>
            <a:r>
              <a:rPr lang="tr-TR" sz="1800" dirty="0" err="1">
                <a:effectLst/>
                <a:latin typeface="AGaramondPro"/>
              </a:rPr>
              <a:t>yetişecek</a:t>
            </a:r>
            <a:r>
              <a:rPr lang="tr-TR" sz="1800" dirty="0">
                <a:effectLst/>
                <a:latin typeface="AGaramondPro"/>
              </a:rPr>
              <a:t> ve aile, </a:t>
            </a:r>
            <a:r>
              <a:rPr lang="tr-TR" sz="1800" dirty="0" err="1">
                <a:effectLst/>
                <a:latin typeface="AGaramondPro"/>
              </a:rPr>
              <a:t>görevlerini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tamamlamamıs</a:t>
            </a:r>
            <a:r>
              <a:rPr lang="tr-TR" sz="1800" dirty="0">
                <a:effectLst/>
                <a:latin typeface="AGaramondPro"/>
              </a:rPr>
              <a:t>̧ olacaktır (Adak, 2012: 51).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1901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ABA928-9A27-1B76-4FCC-2B940A442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Aile-Çocuk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İlişkileri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ve Aile Tipleri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00A874-36CD-FFFE-B25B-50875DCC3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459" y="1583473"/>
            <a:ext cx="10437541" cy="4296119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Ailenin tutumu,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faktörlerden</a:t>
            </a:r>
            <a:r>
              <a:rPr lang="tr-TR" sz="1800" dirty="0">
                <a:effectLst/>
                <a:latin typeface="AGaramondPro"/>
              </a:rPr>
              <a:t> biridir. </a:t>
            </a:r>
          </a:p>
          <a:p>
            <a:r>
              <a:rPr lang="tr-TR" sz="1800" dirty="0">
                <a:effectLst/>
                <a:latin typeface="AGaramondPro"/>
              </a:rPr>
              <a:t>Ailelerin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</a:t>
            </a:r>
            <a:r>
              <a:rPr lang="tr-TR" sz="1800" dirty="0">
                <a:effectLst/>
                <a:latin typeface="AGaramondPro"/>
              </a:rPr>
              <a:t> tutumlarına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kuramsal temel </a:t>
            </a:r>
            <a:r>
              <a:rPr lang="tr-TR" sz="1800" dirty="0" err="1">
                <a:effectLst/>
                <a:latin typeface="AGaramondPro"/>
              </a:rPr>
              <a:t>oluşturacak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çalışmalar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b="1" dirty="0" err="1">
                <a:effectLst/>
                <a:latin typeface="AGaramondPro"/>
              </a:rPr>
              <a:t>Baumrind</a:t>
            </a:r>
            <a:r>
              <a:rPr lang="tr-TR" sz="1800" b="1" dirty="0">
                <a:effectLst/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tarafından </a:t>
            </a:r>
            <a:r>
              <a:rPr lang="tr-TR" sz="1800" dirty="0" err="1">
                <a:effectLst/>
                <a:latin typeface="AGaramondPro"/>
              </a:rPr>
              <a:t>gerçekleştirilmiştir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Baumrind</a:t>
            </a:r>
            <a:r>
              <a:rPr lang="tr-TR" sz="1800" dirty="0">
                <a:effectLst/>
                <a:latin typeface="AGaramondPro"/>
              </a:rPr>
              <a:t> anne, baba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arasındaki etkileşimi </a:t>
            </a:r>
            <a:r>
              <a:rPr lang="tr-TR" sz="1800" dirty="0" err="1">
                <a:effectLst/>
                <a:latin typeface="AGaramondPro"/>
              </a:rPr>
              <a:t>incelemis</a:t>
            </a:r>
            <a:r>
              <a:rPr lang="tr-TR" sz="1800" dirty="0">
                <a:effectLst/>
                <a:latin typeface="AGaramondPro"/>
              </a:rPr>
              <a:t>̧,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yetiştirmede</a:t>
            </a:r>
            <a:r>
              <a:rPr lang="tr-TR" sz="1800" dirty="0">
                <a:effectLst/>
                <a:latin typeface="AGaramondPro"/>
              </a:rPr>
              <a:t> anne baba stili ile ilgili </a:t>
            </a:r>
            <a:r>
              <a:rPr lang="tr-TR" sz="1800" dirty="0" err="1">
                <a:effectLst/>
                <a:latin typeface="AGaramondPro"/>
              </a:rPr>
              <a:t>dört</a:t>
            </a:r>
            <a:r>
              <a:rPr lang="tr-TR" sz="1800" dirty="0">
                <a:effectLst/>
                <a:latin typeface="AGaramondPro"/>
              </a:rPr>
              <a:t> temel boyut </a:t>
            </a:r>
            <a:r>
              <a:rPr lang="tr-TR" sz="1800" dirty="0" err="1">
                <a:effectLst/>
                <a:latin typeface="AGaramondPro"/>
              </a:rPr>
              <a:t>belirlemiştir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boyutlar; </a:t>
            </a:r>
            <a:r>
              <a:rPr lang="tr-TR" sz="1800" b="1" dirty="0">
                <a:effectLst/>
                <a:latin typeface="AGaramondPro"/>
              </a:rPr>
              <a:t>kontrol, </a:t>
            </a:r>
            <a:r>
              <a:rPr lang="tr-TR" sz="1800" b="1" dirty="0" err="1">
                <a:effectLst/>
                <a:latin typeface="AGaramondPro"/>
              </a:rPr>
              <a:t>iletişimde</a:t>
            </a:r>
            <a:r>
              <a:rPr lang="tr-TR" sz="1800" b="1" dirty="0">
                <a:effectLst/>
                <a:latin typeface="AGaramondPro"/>
              </a:rPr>
              <a:t> </a:t>
            </a:r>
            <a:r>
              <a:rPr lang="tr-TR" sz="1800" b="1" dirty="0" err="1">
                <a:effectLst/>
                <a:latin typeface="AGaramondPro"/>
              </a:rPr>
              <a:t>açıklık</a:t>
            </a:r>
            <a:r>
              <a:rPr lang="tr-TR" sz="1800" b="1" dirty="0">
                <a:effectLst/>
                <a:latin typeface="AGaramondPro"/>
              </a:rPr>
              <a:t>, olgunluk beklentisi, bakım ve/veya destektir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Baumrind</a:t>
            </a:r>
            <a:r>
              <a:rPr lang="tr-TR" sz="1800" dirty="0">
                <a:effectLst/>
                <a:latin typeface="AGaramondPro"/>
              </a:rPr>
              <a:t>, bu boyutlara </a:t>
            </a:r>
            <a:r>
              <a:rPr lang="tr-TR" sz="1800" dirty="0" err="1">
                <a:effectLst/>
                <a:latin typeface="AGaramondPro"/>
              </a:rPr>
              <a:t>bağlı</a:t>
            </a:r>
            <a:r>
              <a:rPr lang="tr-TR" sz="1800" dirty="0">
                <a:effectLst/>
                <a:latin typeface="AGaramondPro"/>
              </a:rPr>
              <a:t> olarak anne ve babanın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yönelik</a:t>
            </a:r>
            <a:r>
              <a:rPr lang="tr-TR" sz="1800" dirty="0">
                <a:effectLst/>
                <a:latin typeface="AGaramondPro"/>
              </a:rPr>
              <a:t> tutumlarını </a:t>
            </a:r>
            <a:r>
              <a:rPr lang="tr-TR" sz="1800" dirty="0" err="1">
                <a:effectLst/>
                <a:latin typeface="AGaramondPro"/>
              </a:rPr>
              <a:t>üc</a:t>
            </a:r>
            <a:r>
              <a:rPr lang="tr-TR" sz="1800" dirty="0">
                <a:effectLst/>
                <a:latin typeface="AGaramondPro"/>
              </a:rPr>
              <a:t>̧ kategoride </a:t>
            </a:r>
            <a:r>
              <a:rPr lang="tr-TR" sz="1800" dirty="0" err="1">
                <a:effectLst/>
                <a:latin typeface="AGaramondPro"/>
              </a:rPr>
              <a:t>sınıflamıştır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tutumlar; otoriter anne baba tutumu, demokratik anne baba tutumu ve izin verici anne baba tutu- mudur.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271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E8FA2-77F5-E06C-59D5-9EA8C58FF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55039"/>
          </a:xfrm>
        </p:spPr>
        <p:txBody>
          <a:bodyPr>
            <a:normAutofit fontScale="90000"/>
          </a:bodyPr>
          <a:lstStyle/>
          <a:p>
            <a:r>
              <a:rPr lang="tr-TR" sz="1800" i="1" dirty="0">
                <a:effectLst/>
                <a:latin typeface="AGaramondPro"/>
              </a:rPr>
              <a:t>1. Otoriter aile tutumu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133A58-866A-8EDB-556E-E73FCBC18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307" y="1349299"/>
            <a:ext cx="10448693" cy="4530294"/>
          </a:xfrm>
        </p:spPr>
        <p:txBody>
          <a:bodyPr/>
          <a:lstStyle/>
          <a:p>
            <a:r>
              <a:rPr lang="tr-TR" sz="1800" dirty="0">
                <a:latin typeface="AGaramondPro"/>
              </a:rPr>
              <a:t>K</a:t>
            </a:r>
            <a:r>
              <a:rPr lang="tr-TR" sz="1800" dirty="0">
                <a:effectLst/>
                <a:latin typeface="AGaramondPro"/>
              </a:rPr>
              <a:t>ontrol ve olgunluk boyutlarında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açık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ve bakım boyutlarında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 olan ebeveynlerin tutumlarıdır. </a:t>
            </a:r>
          </a:p>
          <a:p>
            <a:r>
              <a:rPr lang="tr-TR" sz="1800" dirty="0">
                <a:effectLst/>
                <a:latin typeface="AGaramondPro"/>
              </a:rPr>
              <a:t>Geleneksel aile yapısında sıklıkla bu tutuma rastlanmaktadır. Bu tutumda aile, </a:t>
            </a:r>
            <a:r>
              <a:rPr lang="tr-TR" sz="1800" dirty="0" err="1">
                <a:effectLst/>
                <a:latin typeface="AGaramondPro"/>
              </a:rPr>
              <a:t>çocuğa</a:t>
            </a:r>
            <a:r>
              <a:rPr lang="tr-TR" sz="1800" dirty="0">
                <a:effectLst/>
                <a:latin typeface="AGaramondPro"/>
              </a:rPr>
              <a:t> katı bir disiplin uygular. </a:t>
            </a:r>
          </a:p>
          <a:p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ailenin kurallarına her zaman uymak zorundadır. </a:t>
            </a:r>
          </a:p>
          <a:p>
            <a:r>
              <a:rPr lang="tr-TR" sz="1800" dirty="0">
                <a:effectLst/>
                <a:latin typeface="AGaramondPro"/>
              </a:rPr>
              <a:t>Ailenin baskısı altında </a:t>
            </a:r>
            <a:r>
              <a:rPr lang="tr-TR" sz="1800" dirty="0" err="1">
                <a:effectLst/>
                <a:latin typeface="AGaramondPro"/>
              </a:rPr>
              <a:t>büyüyen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uslu olmasına </a:t>
            </a:r>
            <a:r>
              <a:rPr lang="tr-TR" sz="1800" dirty="0" err="1">
                <a:effectLst/>
                <a:latin typeface="AGaramondPro"/>
              </a:rPr>
              <a:t>karşın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çekingen</a:t>
            </a:r>
            <a:r>
              <a:rPr lang="tr-TR" sz="1800" dirty="0">
                <a:effectLst/>
                <a:latin typeface="AGaramondPro"/>
              </a:rPr>
              <a:t>, kolay etki altında kalabilen, hassas bir yapıya sahip olabilir. </a:t>
            </a:r>
          </a:p>
          <a:p>
            <a:r>
              <a:rPr lang="tr-TR" sz="1800" dirty="0">
                <a:effectLst/>
                <a:latin typeface="AGaramondPro"/>
              </a:rPr>
              <a:t>Bu tutumda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istekleri </a:t>
            </a:r>
            <a:r>
              <a:rPr lang="tr-TR" sz="1800" dirty="0" err="1">
                <a:effectLst/>
                <a:latin typeface="AGaramondPro"/>
              </a:rPr>
              <a:t>önemsenmemekte</a:t>
            </a:r>
            <a:r>
              <a:rPr lang="tr-TR" sz="1800" dirty="0">
                <a:effectLst/>
                <a:latin typeface="AGaramondPro"/>
              </a:rPr>
              <a:t> bu durum da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özgüvenini</a:t>
            </a:r>
            <a:r>
              <a:rPr lang="tr-TR" sz="1800" dirty="0">
                <a:effectLst/>
                <a:latin typeface="AGaramondPro"/>
              </a:rPr>
              <a:t> kaybetmesine neden olabilmektedir. </a:t>
            </a:r>
          </a:p>
          <a:p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asi ve </a:t>
            </a:r>
            <a:r>
              <a:rPr lang="tr-TR" sz="1800" dirty="0" err="1">
                <a:effectLst/>
                <a:latin typeface="AGaramondPro"/>
              </a:rPr>
              <a:t>isyankâr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davranışlarda</a:t>
            </a:r>
            <a:r>
              <a:rPr lang="tr-TR" sz="1800" dirty="0">
                <a:effectLst/>
                <a:latin typeface="AGaramondPro"/>
              </a:rPr>
              <a:t> bulunabilmektedir.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52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03466-BED3-5FA2-EF68-D6576E71E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55039"/>
          </a:xfrm>
        </p:spPr>
        <p:txBody>
          <a:bodyPr>
            <a:normAutofit fontScale="90000"/>
          </a:bodyPr>
          <a:lstStyle/>
          <a:p>
            <a:r>
              <a:rPr lang="tr-TR" sz="1800" i="1" dirty="0">
                <a:effectLst/>
                <a:latin typeface="AGaramondPro"/>
              </a:rPr>
              <a:t>2.Demokratik aile tutumu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66E473-428B-2250-DC2D-7D3D83872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4214"/>
            <a:ext cx="10178322" cy="4329572"/>
          </a:xfrm>
        </p:spPr>
        <p:txBody>
          <a:bodyPr/>
          <a:lstStyle/>
          <a:p>
            <a:r>
              <a:rPr lang="tr-TR" sz="1800" dirty="0" err="1">
                <a:latin typeface="AGaramondPro"/>
              </a:rPr>
              <a:t>T</a:t>
            </a:r>
            <a:r>
              <a:rPr lang="tr-TR" sz="1800" dirty="0" err="1">
                <a:effectLst/>
                <a:latin typeface="AGaramondPro"/>
              </a:rPr>
              <a:t>üm</a:t>
            </a:r>
            <a:r>
              <a:rPr lang="tr-TR" sz="1800" dirty="0">
                <a:effectLst/>
                <a:latin typeface="AGaramondPro"/>
              </a:rPr>
              <a:t> boyutlarda anılan </a:t>
            </a:r>
            <a:r>
              <a:rPr lang="tr-TR" sz="1800" dirty="0" err="1">
                <a:effectLst/>
                <a:latin typeface="AGaramondPro"/>
              </a:rPr>
              <a:t>özelliklere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derecede sahip aileler demokratik olarak tanımlanmaktadır. </a:t>
            </a:r>
          </a:p>
          <a:p>
            <a:r>
              <a:rPr lang="tr-TR" sz="1800" dirty="0">
                <a:effectLst/>
                <a:latin typeface="AGaramondPro"/>
              </a:rPr>
              <a:t>Demokratik tutumda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yönleriyle</a:t>
            </a:r>
            <a:r>
              <a:rPr lang="tr-TR" sz="1800" dirty="0">
                <a:effectLst/>
                <a:latin typeface="AGaramondPro"/>
              </a:rPr>
              <a:t> kabul edilir.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yol </a:t>
            </a:r>
            <a:r>
              <a:rPr lang="tr-TR" sz="1800" dirty="0" err="1">
                <a:effectLst/>
                <a:latin typeface="AGaramondPro"/>
              </a:rPr>
              <a:t>gösterilse</a:t>
            </a:r>
            <a:r>
              <a:rPr lang="tr-TR" sz="1800" dirty="0">
                <a:effectLst/>
                <a:latin typeface="AGaramondPro"/>
              </a:rPr>
              <a:t> de alacakları kararlarda serbest bırakılır. </a:t>
            </a:r>
          </a:p>
          <a:p>
            <a:r>
              <a:rPr lang="tr-TR" sz="1800" dirty="0">
                <a:effectLst/>
                <a:latin typeface="AGaramondPro"/>
              </a:rPr>
              <a:t>Kurallar aile </a:t>
            </a:r>
            <a:r>
              <a:rPr lang="tr-TR" sz="1800" dirty="0" err="1">
                <a:effectLst/>
                <a:latin typeface="AGaramondPro"/>
              </a:rPr>
              <a:t>üyeleriyle</a:t>
            </a:r>
            <a:r>
              <a:rPr lang="tr-TR" sz="1800" dirty="0">
                <a:effectLst/>
                <a:latin typeface="AGaramondPro"/>
              </a:rPr>
              <a:t> birlikte belirlenir, kararlar beraber alınır. </a:t>
            </a:r>
          </a:p>
          <a:p>
            <a:r>
              <a:rPr lang="tr-TR" sz="1800" dirty="0">
                <a:effectLst/>
                <a:latin typeface="AGaramondPro"/>
              </a:rPr>
              <a:t>Her konuda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fikirleri dinlenir. </a:t>
            </a:r>
          </a:p>
          <a:p>
            <a:r>
              <a:rPr lang="tr-TR" sz="1800" dirty="0">
                <a:effectLst/>
                <a:latin typeface="AGaramondPro"/>
              </a:rPr>
              <a:t>Demokratik bir ortamda </a:t>
            </a:r>
            <a:r>
              <a:rPr lang="tr-TR" sz="1800" dirty="0" err="1">
                <a:effectLst/>
                <a:latin typeface="AGaramondPro"/>
              </a:rPr>
              <a:t>yetişen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kendisine ve </a:t>
            </a:r>
            <a:r>
              <a:rPr lang="tr-TR" sz="1800" dirty="0" err="1">
                <a:effectLst/>
                <a:latin typeface="AGaramondPro"/>
              </a:rPr>
              <a:t>çevresine</a:t>
            </a:r>
            <a:r>
              <a:rPr lang="tr-TR" sz="1800" dirty="0">
                <a:effectLst/>
                <a:latin typeface="AGaramondPro"/>
              </a:rPr>
              <a:t> saygılı, sorumluluk sahibi, katılımcı, mutlu ve </a:t>
            </a:r>
            <a:r>
              <a:rPr lang="tr-TR" sz="1800" dirty="0" err="1">
                <a:effectLst/>
                <a:latin typeface="AGaramondPro"/>
              </a:rPr>
              <a:t>hoşgörülu</a:t>
            </a:r>
            <a:r>
              <a:rPr lang="tr-TR" sz="1800" dirty="0">
                <a:effectLst/>
                <a:latin typeface="AGaramondPro"/>
              </a:rPr>
              <a:t>̈ olur. </a:t>
            </a:r>
            <a:endParaRPr lang="tr-TR" dirty="0"/>
          </a:p>
          <a:p>
            <a:pPr marL="0" indent="0">
              <a:buNone/>
            </a:pPr>
            <a:r>
              <a:rPr lang="tr-TR" sz="1800" dirty="0">
                <a:effectLst/>
                <a:latin typeface="AGaramondPro"/>
              </a:rPr>
              <a:t>DİKKAT: Demokratik aile tutumunda, kural- </a:t>
            </a:r>
            <a:r>
              <a:rPr lang="tr-TR" sz="1800" dirty="0" err="1">
                <a:effectLst/>
                <a:latin typeface="AGaramondPro"/>
              </a:rPr>
              <a:t>lar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üyeleriyle</a:t>
            </a:r>
            <a:r>
              <a:rPr lang="tr-TR" sz="1800" dirty="0">
                <a:effectLst/>
                <a:latin typeface="AGaramondPro"/>
              </a:rPr>
              <a:t> birlikte belirlenir, kararlar </a:t>
            </a:r>
            <a:r>
              <a:rPr lang="tr-TR" sz="1800" dirty="0" err="1">
                <a:effectLst/>
                <a:latin typeface="AGaramondPro"/>
              </a:rPr>
              <a:t>bera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ber</a:t>
            </a:r>
            <a:r>
              <a:rPr lang="tr-TR" sz="1800" dirty="0">
                <a:effectLst/>
                <a:latin typeface="AGaramondPro"/>
              </a:rPr>
              <a:t> alınır. Demokratik bir ortamda </a:t>
            </a:r>
            <a:r>
              <a:rPr lang="tr-TR" sz="1800" dirty="0" err="1">
                <a:effectLst/>
                <a:latin typeface="AGaramondPro"/>
              </a:rPr>
              <a:t>yetişen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kendisine ve </a:t>
            </a:r>
            <a:r>
              <a:rPr lang="tr-TR" sz="1800" dirty="0" err="1">
                <a:effectLst/>
                <a:latin typeface="AGaramondPro"/>
              </a:rPr>
              <a:t>çevresine</a:t>
            </a:r>
            <a:r>
              <a:rPr lang="tr-TR" sz="1800" dirty="0">
                <a:effectLst/>
                <a:latin typeface="AGaramondPro"/>
              </a:rPr>
              <a:t> saygılı, sorumluluk sahibi, katılımcı, mutlu ve </a:t>
            </a:r>
            <a:r>
              <a:rPr lang="tr-TR" sz="1800" dirty="0" err="1">
                <a:effectLst/>
                <a:latin typeface="AGaramondPro"/>
              </a:rPr>
              <a:t>hoşgörülu</a:t>
            </a:r>
            <a:r>
              <a:rPr lang="tr-TR" sz="1800" dirty="0">
                <a:effectLst/>
                <a:latin typeface="AGaramondPro"/>
              </a:rPr>
              <a:t>̈ olur.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76458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1309</TotalTime>
  <Words>5723</Words>
  <Application>Microsoft Macintosh PowerPoint</Application>
  <PresentationFormat>Geniş ekran</PresentationFormat>
  <Paragraphs>213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0" baseType="lpstr">
      <vt:lpstr>AGaramondPro</vt:lpstr>
      <vt:lpstr>Arial</vt:lpstr>
      <vt:lpstr>Gill Sans MT</vt:lpstr>
      <vt:lpstr>Swiss721BT</vt:lpstr>
      <vt:lpstr>Times New Roman</vt:lpstr>
      <vt:lpstr>Badge</vt:lpstr>
      <vt:lpstr>AİLE SOSYOLOJİSİ</vt:lpstr>
      <vt:lpstr>Aile Türleri  </vt:lpstr>
      <vt:lpstr> </vt:lpstr>
      <vt:lpstr>Geniş Aile  </vt:lpstr>
      <vt:lpstr>Çekirdek Aile  </vt:lpstr>
      <vt:lpstr> </vt:lpstr>
      <vt:lpstr>Aile-Çocuk İlişkileri ve Aile Tipleri  </vt:lpstr>
      <vt:lpstr>1. Otoriter aile tutumu  </vt:lpstr>
      <vt:lpstr>2.Demokratik aile tutumu  </vt:lpstr>
      <vt:lpstr>3.İzin verici aile tutumu  </vt:lpstr>
      <vt:lpstr>Çocuk Yetiştirmede Aile Özelliklerinin Etkisi  </vt:lpstr>
      <vt:lpstr>1.Kırsal aileler  </vt:lpstr>
      <vt:lpstr>2.Gecekondu aileler  </vt:lpstr>
      <vt:lpstr>3.Kentsel aileler  </vt:lpstr>
      <vt:lpstr>Ailenin İşlevleri  </vt:lpstr>
      <vt:lpstr> </vt:lpstr>
      <vt:lpstr>AİLE VE EVLİLİK ÜZERİNE SOSYOLOJİK PERSPEKTİFLER  </vt:lpstr>
      <vt:lpstr>1. Sembolik Etkileşimci Yaklaşım  </vt:lpstr>
      <vt:lpstr> </vt:lpstr>
      <vt:lpstr>2. İşlevselci / Fonksiyonalist Yaklaşım  </vt:lpstr>
      <vt:lpstr>3. Çatışma Perspektifi  </vt:lpstr>
      <vt:lpstr>4.Feminist Yaklaşım  </vt:lpstr>
      <vt:lpstr>5.Postmodernizm  </vt:lpstr>
      <vt:lpstr>Türkiye’de Aile  </vt:lpstr>
      <vt:lpstr>Boşanma  </vt:lpstr>
      <vt:lpstr>boşanma nedenleri </vt:lpstr>
      <vt:lpstr> </vt:lpstr>
      <vt:lpstr>Boşanma nedenleri  </vt:lpstr>
      <vt:lpstr>Ailede Mutluluk Faktörleri  </vt:lpstr>
      <vt:lpstr> </vt:lpstr>
      <vt:lpstr> </vt:lpstr>
      <vt:lpstr> </vt:lpstr>
      <vt:lpstr> </vt:lpstr>
      <vt:lpstr>Gençlerin Evlilik ve Aile Yaşamına İlişkin Tutumları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M</dc:creator>
  <cp:lastModifiedBy>Emine Saraç</cp:lastModifiedBy>
  <cp:revision>17</cp:revision>
  <dcterms:created xsi:type="dcterms:W3CDTF">2020-01-29T07:10:30Z</dcterms:created>
  <dcterms:modified xsi:type="dcterms:W3CDTF">2023-10-24T10:06:15Z</dcterms:modified>
</cp:coreProperties>
</file>