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2"/>
  </p:notesMasterIdLst>
  <p:sldIdLst>
    <p:sldId id="256" r:id="rId2"/>
    <p:sldId id="257" r:id="rId3"/>
    <p:sldId id="258" r:id="rId4"/>
    <p:sldId id="259" r:id="rId5"/>
    <p:sldId id="266" r:id="rId6"/>
    <p:sldId id="265" r:id="rId7"/>
    <p:sldId id="264" r:id="rId8"/>
    <p:sldId id="351" r:id="rId9"/>
    <p:sldId id="315" r:id="rId10"/>
    <p:sldId id="263" r:id="rId11"/>
    <p:sldId id="262" r:id="rId12"/>
    <p:sldId id="338" r:id="rId13"/>
    <p:sldId id="374" r:id="rId14"/>
    <p:sldId id="370" r:id="rId15"/>
    <p:sldId id="261" r:id="rId16"/>
    <p:sldId id="280" r:id="rId17"/>
    <p:sldId id="274" r:id="rId18"/>
    <p:sldId id="279" r:id="rId19"/>
    <p:sldId id="352" r:id="rId20"/>
    <p:sldId id="278" r:id="rId21"/>
    <p:sldId id="331" r:id="rId22"/>
    <p:sldId id="353" r:id="rId23"/>
    <p:sldId id="276" r:id="rId24"/>
    <p:sldId id="372" r:id="rId25"/>
    <p:sldId id="354" r:id="rId26"/>
    <p:sldId id="316" r:id="rId27"/>
    <p:sldId id="275" r:id="rId28"/>
    <p:sldId id="339" r:id="rId29"/>
    <p:sldId id="317" r:id="rId30"/>
    <p:sldId id="273" r:id="rId31"/>
    <p:sldId id="362" r:id="rId32"/>
    <p:sldId id="272" r:id="rId33"/>
    <p:sldId id="332" r:id="rId34"/>
    <p:sldId id="318" r:id="rId35"/>
    <p:sldId id="355" r:id="rId36"/>
    <p:sldId id="270" r:id="rId37"/>
    <p:sldId id="319" r:id="rId38"/>
    <p:sldId id="356" r:id="rId39"/>
    <p:sldId id="269" r:id="rId40"/>
    <p:sldId id="373" r:id="rId41"/>
    <p:sldId id="268" r:id="rId42"/>
    <p:sldId id="320" r:id="rId43"/>
    <p:sldId id="363" r:id="rId44"/>
    <p:sldId id="281" r:id="rId45"/>
    <p:sldId id="375" r:id="rId46"/>
    <p:sldId id="282" r:id="rId47"/>
    <p:sldId id="357" r:id="rId48"/>
    <p:sldId id="284" r:id="rId49"/>
    <p:sldId id="358" r:id="rId50"/>
    <p:sldId id="321" r:id="rId51"/>
    <p:sldId id="359" r:id="rId52"/>
    <p:sldId id="283" r:id="rId53"/>
    <p:sldId id="371" r:id="rId54"/>
    <p:sldId id="376" r:id="rId55"/>
    <p:sldId id="289" r:id="rId56"/>
    <p:sldId id="349" r:id="rId57"/>
    <p:sldId id="322" r:id="rId58"/>
    <p:sldId id="288" r:id="rId59"/>
    <p:sldId id="323" r:id="rId60"/>
    <p:sldId id="290" r:id="rId61"/>
    <p:sldId id="350" r:id="rId62"/>
    <p:sldId id="324" r:id="rId63"/>
    <p:sldId id="325" r:id="rId64"/>
    <p:sldId id="377" r:id="rId65"/>
    <p:sldId id="291" r:id="rId66"/>
    <p:sldId id="300" r:id="rId67"/>
    <p:sldId id="326" r:id="rId68"/>
    <p:sldId id="299" r:id="rId69"/>
    <p:sldId id="342" r:id="rId70"/>
    <p:sldId id="347" r:id="rId71"/>
    <p:sldId id="348" r:id="rId72"/>
    <p:sldId id="297" r:id="rId73"/>
    <p:sldId id="360" r:id="rId74"/>
    <p:sldId id="296" r:id="rId75"/>
    <p:sldId id="364" r:id="rId76"/>
    <p:sldId id="343" r:id="rId77"/>
    <p:sldId id="365" r:id="rId78"/>
    <p:sldId id="295" r:id="rId79"/>
    <p:sldId id="327" r:id="rId80"/>
    <p:sldId id="366" r:id="rId81"/>
    <p:sldId id="334" r:id="rId82"/>
    <p:sldId id="294" r:id="rId83"/>
    <p:sldId id="346" r:id="rId84"/>
    <p:sldId id="293" r:id="rId85"/>
    <p:sldId id="367" r:id="rId86"/>
    <p:sldId id="378" r:id="rId87"/>
    <p:sldId id="301" r:id="rId88"/>
    <p:sldId id="335" r:id="rId89"/>
    <p:sldId id="304" r:id="rId90"/>
    <p:sldId id="368" r:id="rId91"/>
    <p:sldId id="303" r:id="rId92"/>
    <p:sldId id="302" r:id="rId93"/>
    <p:sldId id="361" r:id="rId94"/>
    <p:sldId id="379" r:id="rId95"/>
    <p:sldId id="308" r:id="rId96"/>
    <p:sldId id="307" r:id="rId97"/>
    <p:sldId id="309" r:id="rId98"/>
    <p:sldId id="345" r:id="rId99"/>
    <p:sldId id="380" r:id="rId100"/>
    <p:sldId id="310" r:id="rId101"/>
    <p:sldId id="311" r:id="rId102"/>
    <p:sldId id="369" r:id="rId103"/>
    <p:sldId id="336" r:id="rId104"/>
    <p:sldId id="328" r:id="rId105"/>
    <p:sldId id="312" r:id="rId106"/>
    <p:sldId id="381" r:id="rId107"/>
    <p:sldId id="314" r:id="rId108"/>
    <p:sldId id="337" r:id="rId109"/>
    <p:sldId id="330" r:id="rId110"/>
    <p:sldId id="382" r:id="rId1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8" y="3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4925" cap="rnd">
              <a:solidFill>
                <a:srgbClr val="FF0000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dLbl>
              <c:idx val="0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15-4159-8DE8-FC44B61F2DC8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15-4159-8DE8-FC44B61F2D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Sayfa4!$A$5:$A$15</c:f>
              <c:numCache>
                <c:formatCode>General</c:formatCode>
                <c:ptCount val="11"/>
                <c:pt idx="0">
                  <c:v>1949</c:v>
                </c:pt>
                <c:pt idx="1">
                  <c:v>1950</c:v>
                </c:pt>
                <c:pt idx="2">
                  <c:v>1951</c:v>
                </c:pt>
                <c:pt idx="3">
                  <c:v>1952</c:v>
                </c:pt>
                <c:pt idx="4">
                  <c:v>1953</c:v>
                </c:pt>
                <c:pt idx="5">
                  <c:v>1954</c:v>
                </c:pt>
                <c:pt idx="6">
                  <c:v>1955</c:v>
                </c:pt>
                <c:pt idx="7">
                  <c:v>1956</c:v>
                </c:pt>
                <c:pt idx="8">
                  <c:v>1957</c:v>
                </c:pt>
                <c:pt idx="9">
                  <c:v>1958</c:v>
                </c:pt>
                <c:pt idx="10">
                  <c:v>1959</c:v>
                </c:pt>
              </c:numCache>
            </c:numRef>
          </c:cat>
          <c:val>
            <c:numRef>
              <c:f>Sayfa4!$B$5:$B$15</c:f>
              <c:numCache>
                <c:formatCode>General</c:formatCode>
                <c:ptCount val="11"/>
                <c:pt idx="0">
                  <c:v>-5</c:v>
                </c:pt>
                <c:pt idx="1">
                  <c:v>9.4</c:v>
                </c:pt>
                <c:pt idx="2">
                  <c:v>12.8</c:v>
                </c:pt>
                <c:pt idx="3">
                  <c:v>11.9</c:v>
                </c:pt>
                <c:pt idx="4">
                  <c:v>11.2</c:v>
                </c:pt>
                <c:pt idx="5">
                  <c:v>-3</c:v>
                </c:pt>
                <c:pt idx="6">
                  <c:v>7.9</c:v>
                </c:pt>
                <c:pt idx="7">
                  <c:v>3.2</c:v>
                </c:pt>
                <c:pt idx="8">
                  <c:v>7.8</c:v>
                </c:pt>
                <c:pt idx="9">
                  <c:v>4.5</c:v>
                </c:pt>
                <c:pt idx="10">
                  <c:v>4.0999999999999996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Sayfa4!#REF!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2-CC15-4159-8DE8-FC44B61F2D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207877632"/>
        <c:axId val="207677120"/>
      </c:lineChart>
      <c:catAx>
        <c:axId val="207877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7677120"/>
        <c:crosses val="autoZero"/>
        <c:auto val="1"/>
        <c:lblAlgn val="ctr"/>
        <c:lblOffset val="100"/>
        <c:noMultiLvlLbl val="0"/>
      </c:catAx>
      <c:valAx>
        <c:axId val="207677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787763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  <a:effectLst/>
      </c:spPr>
    </c:plotArea>
    <c:plotVisOnly val="1"/>
    <c:dispBlanksAs val="gap"/>
    <c:showDLblsOverMax val="0"/>
  </c:chart>
  <c:spPr>
    <a:solidFill>
      <a:schemeClr val="tx2">
        <a:lumMod val="20000"/>
        <a:lumOff val="80000"/>
      </a:schemeClr>
    </a:solidFill>
    <a:ln w="2857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1197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B5BE8-23BC-4C0C-843B-C8F9062B44BE}" type="datetimeFigureOut">
              <a:rPr lang="tr-TR" smtClean="0"/>
              <a:pPr/>
              <a:t>8.10.2023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23FF5-2F4B-4E9C-A374-83D95314AD7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34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D23FF5-2F4B-4E9C-A374-83D95314AD71}" type="slidenum">
              <a:rPr lang="tr-TR" smtClean="0"/>
              <a:pPr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566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619C-B515-4D70-813A-3F69D1C0539E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8C88-E163-46E0-83A8-C98A20CE8185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B78B-71B5-42D5-82F6-25E327405B1C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D000-FF40-4FC6-82C1-B47038CD186B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B8A2-F83A-47F3-B362-C58BD7D45405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76FF4-8550-438C-91F4-69457E6AAEDB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CA45-129B-4B91-BA90-22269583E967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8A4F-8EC7-4DA4-AED5-A22A4770CD4E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7021-F827-468E-8810-75661B82BEDB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7B4E-B251-4206-BADA-2A6B4545DAF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D2B1-2FCD-4F4F-947B-5096F12D1679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16062-4398-4465-9C8C-A64AFDE1E33A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r>
              <a:rPr lang="en-US" b="1" dirty="0"/>
              <a:t>TURKISH ECONOMY </a:t>
            </a:r>
            <a:br>
              <a:rPr lang="tr-TR" b="1" dirty="0"/>
            </a:br>
            <a:r>
              <a:rPr lang="en-US" b="1" dirty="0"/>
              <a:t>BETWEEN 1940 AND 1960</a:t>
            </a:r>
            <a:br>
              <a:rPr lang="tr-TR" dirty="0"/>
            </a:b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31887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resulting </a:t>
            </a:r>
            <a:r>
              <a:rPr lang="en-US" dirty="0">
                <a:solidFill>
                  <a:srgbClr val="0070C0"/>
                </a:solidFill>
              </a:rPr>
              <a:t>budget deficits</a:t>
            </a:r>
            <a:r>
              <a:rPr lang="en-US" dirty="0"/>
              <a:t> were financed by </a:t>
            </a:r>
            <a:r>
              <a:rPr lang="en-US" dirty="0">
                <a:solidFill>
                  <a:srgbClr val="0070C0"/>
                </a:solidFill>
              </a:rPr>
              <a:t>domestic borrowing</a:t>
            </a:r>
            <a:r>
              <a:rPr lang="tr-TR" dirty="0">
                <a:solidFill>
                  <a:srgbClr val="0070C0"/>
                </a:solidFill>
              </a:rPr>
              <a:t>,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internal debts doubled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/>
              <a:t>between 1939 and 1945.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Money supply </a:t>
            </a:r>
            <a:r>
              <a:rPr lang="en-US" dirty="0"/>
              <a:t>more than tripled </a:t>
            </a:r>
            <a:r>
              <a:rPr lang="tr-TR" dirty="0"/>
              <a:t>                                   </a:t>
            </a:r>
            <a:r>
              <a:rPr lang="en-US" dirty="0"/>
              <a:t>during the 1938-1946 period. 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9905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DPG implemented </a:t>
            </a:r>
            <a:r>
              <a:rPr lang="tr-TR" dirty="0"/>
              <a:t>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short-sighted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unsustainable redistribution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>
                <a:solidFill>
                  <a:srgbClr val="0070C0"/>
                </a:solidFill>
              </a:rPr>
              <a:t>and growth policies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</a:t>
            </a:r>
            <a:r>
              <a:rPr lang="en-US" dirty="0"/>
              <a:t>with predictable longer-term adverse consequences.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100</a:t>
            </a:fld>
            <a:endParaRPr lang="tr-TR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Credits and money supply,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budget spending increased rapidly</a:t>
            </a:r>
            <a:r>
              <a:rPr lang="en-US" dirty="0"/>
              <a:t>, </a:t>
            </a:r>
            <a:r>
              <a:rPr lang="tr-TR" dirty="0"/>
              <a:t>                                        </a:t>
            </a:r>
            <a:r>
              <a:rPr lang="en-US" dirty="0"/>
              <a:t>especially during the early 1950s.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These policies produced </a:t>
            </a:r>
            <a:r>
              <a:rPr lang="en-US" dirty="0">
                <a:solidFill>
                  <a:srgbClr val="0070C0"/>
                </a:solidFill>
              </a:rPr>
              <a:t>bottlenecks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during the second half of the decade.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101</a:t>
            </a:fld>
            <a:endParaRPr lang="tr-TR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Import controls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dirty="0"/>
              <a:t>starting from 1953 </a:t>
            </a:r>
            <a:r>
              <a:rPr lang="tr-TR" dirty="0"/>
              <a:t>                                                           </a:t>
            </a:r>
            <a:r>
              <a:rPr lang="en-US" dirty="0"/>
              <a:t>could not be sufficient </a:t>
            </a:r>
            <a:r>
              <a:rPr lang="tr-TR" dirty="0"/>
              <a:t>        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balancing foreign trade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foreign trade deficit became chronic </a:t>
            </a:r>
            <a:r>
              <a:rPr lang="en-US" dirty="0"/>
              <a:t>especially during the second half of the 1950s.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102</a:t>
            </a:fld>
            <a:endParaRPr lang="tr-TR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process resulted in </a:t>
            </a:r>
            <a:r>
              <a:rPr lang="tr-TR" dirty="0"/>
              <a:t>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foreign payment difficulties.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foreign debt </a:t>
            </a:r>
            <a:r>
              <a:rPr lang="en-US" dirty="0"/>
              <a:t>was rising rapidly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</a:t>
            </a:r>
            <a:r>
              <a:rPr lang="en-US" dirty="0"/>
              <a:t>and the DPG had difficulties </a:t>
            </a:r>
            <a:r>
              <a:rPr lang="tr-TR" dirty="0"/>
              <a:t>                                                </a:t>
            </a:r>
            <a:r>
              <a:rPr lang="en-US" dirty="0"/>
              <a:t>in supplying </a:t>
            </a:r>
            <a:r>
              <a:rPr lang="en-US" dirty="0">
                <a:solidFill>
                  <a:srgbClr val="0070C0"/>
                </a:solidFill>
              </a:rPr>
              <a:t>foreign currency.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103</a:t>
            </a:fld>
            <a:endParaRPr lang="tr-TR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r>
              <a:rPr lang="en-US" dirty="0"/>
              <a:t>The rate of </a:t>
            </a:r>
            <a:r>
              <a:rPr lang="en-US" dirty="0">
                <a:solidFill>
                  <a:srgbClr val="0070C0"/>
                </a:solidFill>
              </a:rPr>
              <a:t>inflation</a:t>
            </a:r>
            <a:r>
              <a:rPr lang="en-US" dirty="0"/>
              <a:t> was rising: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while it was </a:t>
            </a:r>
            <a:r>
              <a:rPr lang="en-US" dirty="0">
                <a:solidFill>
                  <a:srgbClr val="0070C0"/>
                </a:solidFill>
              </a:rPr>
              <a:t>around 10%</a:t>
            </a:r>
            <a:r>
              <a:rPr lang="en-US" dirty="0"/>
              <a:t> per year </a:t>
            </a:r>
            <a:r>
              <a:rPr lang="tr-TR" dirty="0"/>
              <a:t>                             </a:t>
            </a:r>
            <a:r>
              <a:rPr lang="en-US" dirty="0"/>
              <a:t>during </a:t>
            </a:r>
            <a:r>
              <a:rPr lang="en-US" dirty="0">
                <a:solidFill>
                  <a:srgbClr val="0070C0"/>
                </a:solidFill>
              </a:rPr>
              <a:t>the early 1950s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/>
              <a:t>climbed to </a:t>
            </a:r>
            <a:r>
              <a:rPr lang="en-US" dirty="0">
                <a:solidFill>
                  <a:srgbClr val="0070C0"/>
                </a:solidFill>
              </a:rPr>
              <a:t>more than 20 %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 second half </a:t>
            </a:r>
            <a:r>
              <a:rPr lang="en-US" dirty="0"/>
              <a:t>of the decade.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104</a:t>
            </a:fld>
            <a:endParaRPr lang="tr-TR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283741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r>
              <a:rPr lang="tr-TR" b="1" i="1" dirty="0"/>
              <a:t>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ensuing wave of </a:t>
            </a:r>
            <a:r>
              <a:rPr lang="tr-TR" dirty="0"/>
              <a:t>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inflation and the foreign-exchange crisis</a:t>
            </a:r>
            <a:r>
              <a:rPr lang="en-US" dirty="0"/>
              <a:t>, </a:t>
            </a:r>
            <a:r>
              <a:rPr lang="tr-TR" dirty="0"/>
              <a:t>                                                      </a:t>
            </a:r>
            <a:r>
              <a:rPr lang="en-US" dirty="0"/>
              <a:t>accompanied by </a:t>
            </a:r>
            <a:r>
              <a:rPr lang="tr-TR" dirty="0"/>
              <a:t>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shortages of consumer goods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        </a:t>
            </a:r>
            <a:r>
              <a:rPr lang="en-US" dirty="0"/>
              <a:t>created major </a:t>
            </a:r>
            <a:r>
              <a:rPr lang="en-US" dirty="0">
                <a:solidFill>
                  <a:srgbClr val="0070C0"/>
                </a:solidFill>
              </a:rPr>
              <a:t>economic and political problems </a:t>
            </a:r>
            <a:r>
              <a:rPr lang="en-US" dirty="0"/>
              <a:t>for the DPG, </a:t>
            </a:r>
            <a:r>
              <a:rPr lang="tr-TR" dirty="0"/>
              <a:t>                                               </a:t>
            </a:r>
            <a:r>
              <a:rPr lang="en-US" dirty="0"/>
              <a:t>especially in the urban areas.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105</a:t>
            </a:fld>
            <a:endParaRPr lang="tr-TR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5629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signed </a:t>
            </a:r>
            <a:r>
              <a:rPr lang="tr-TR" dirty="0"/>
              <a:t>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agreement with the IMF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</a:t>
            </a:r>
            <a:r>
              <a:rPr lang="en-US" dirty="0"/>
              <a:t>and accepted </a:t>
            </a:r>
            <a:r>
              <a:rPr lang="tr-TR" dirty="0"/>
              <a:t>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austerity program in 1958</a:t>
            </a:r>
            <a:r>
              <a:rPr lang="en-US" dirty="0"/>
              <a:t> </a:t>
            </a:r>
            <a:r>
              <a:rPr lang="tr-TR" dirty="0"/>
              <a:t>                              </a:t>
            </a:r>
            <a:r>
              <a:rPr lang="en-US" dirty="0"/>
              <a:t>to stabilize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/>
              <a:t>economy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37412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br>
              <a:rPr lang="tr-TR" b="1" i="1" dirty="0"/>
            </a:br>
            <a:r>
              <a:rPr lang="en-US" b="1" i="1" dirty="0"/>
              <a:t>Imbalances </a:t>
            </a:r>
            <a:br>
              <a:rPr lang="tr-TR" b="1" i="1" dirty="0"/>
            </a:br>
            <a:r>
              <a:rPr lang="en-US" b="1" i="1" dirty="0"/>
              <a:t>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According to this stabilization package </a:t>
            </a:r>
            <a:r>
              <a:rPr lang="tr-TR" dirty="0"/>
              <a:t>                             </a:t>
            </a:r>
            <a:r>
              <a:rPr lang="en-US" dirty="0">
                <a:solidFill>
                  <a:srgbClr val="0070C0"/>
                </a:solidFill>
              </a:rPr>
              <a:t>the value of the </a:t>
            </a:r>
            <a:r>
              <a:rPr lang="tr-TR" dirty="0">
                <a:solidFill>
                  <a:srgbClr val="0070C0"/>
                </a:solidFill>
              </a:rPr>
              <a:t>lira</a:t>
            </a:r>
            <a:r>
              <a:rPr lang="en-US" dirty="0">
                <a:solidFill>
                  <a:srgbClr val="0070C0"/>
                </a:solidFill>
              </a:rPr>
              <a:t> was devaluated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2.81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9.02 liras </a:t>
            </a:r>
            <a:r>
              <a:rPr lang="en-US" dirty="0"/>
              <a:t>per dollar.  </a:t>
            </a:r>
            <a:endParaRPr lang="tr-TR" dirty="0"/>
          </a:p>
          <a:p>
            <a:r>
              <a:rPr lang="en-US" dirty="0"/>
              <a:t>The package provided 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a debt restructuring of $422 million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a new credit of $359 million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107</a:t>
            </a:fld>
            <a:endParaRPr lang="tr-TR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br>
              <a:rPr lang="tr-TR" b="1" i="1" dirty="0"/>
            </a:br>
            <a:r>
              <a:rPr lang="en-US" b="1" i="1" dirty="0"/>
              <a:t>Imbalances 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/>
          </a:bodyPr>
          <a:lstStyle/>
          <a:p>
            <a:r>
              <a:rPr lang="en-US" dirty="0"/>
              <a:t>The government agreed on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the controlling money supply,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implementing a selective credit policy,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increasing the selling prices of product</a:t>
            </a:r>
            <a:r>
              <a:rPr lang="tr-TR" sz="3200" dirty="0">
                <a:solidFill>
                  <a:srgbClr val="0070C0"/>
                </a:solidFill>
              </a:rPr>
              <a:t>s</a:t>
            </a:r>
            <a:r>
              <a:rPr lang="en-US" sz="3200" dirty="0">
                <a:solidFill>
                  <a:srgbClr val="0070C0"/>
                </a:solidFill>
              </a:rPr>
              <a:t> produced by the SEE,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carrying out imports </a:t>
            </a:r>
            <a:r>
              <a:rPr lang="en-US" sz="3200" dirty="0"/>
              <a:t>by</a:t>
            </a:r>
            <a:r>
              <a:rPr lang="en-US" sz="3200" dirty="0">
                <a:solidFill>
                  <a:srgbClr val="0070C0"/>
                </a:solidFill>
              </a:rPr>
              <a:t> three-month quotas,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balancing the budget </a:t>
            </a:r>
            <a:r>
              <a:rPr lang="en-US" sz="3200" dirty="0"/>
              <a:t>by</a:t>
            </a:r>
            <a:r>
              <a:rPr lang="en-US" sz="3200" dirty="0">
                <a:solidFill>
                  <a:srgbClr val="0070C0"/>
                </a:solidFill>
              </a:rPr>
              <a:t> constraining expenses and increasing revenues.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108</a:t>
            </a:fld>
            <a:endParaRPr lang="tr-TR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i="1" dirty="0"/>
            </a:br>
            <a:r>
              <a:rPr lang="en-US" b="1" i="1" dirty="0"/>
              <a:t>Imbalances and Crisis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While the stabilization program was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being implemented</a:t>
            </a:r>
            <a:r>
              <a:rPr lang="en-US" dirty="0"/>
              <a:t>,  </a:t>
            </a:r>
            <a:endParaRPr lang="tr-TR" dirty="0"/>
          </a:p>
          <a:p>
            <a:pPr marL="354013" indent="0">
              <a:buNone/>
            </a:pPr>
            <a:r>
              <a:rPr lang="en-US" dirty="0"/>
              <a:t>the DPG was overthrown by a military coup </a:t>
            </a:r>
            <a:r>
              <a:rPr lang="tr-TR" dirty="0"/>
              <a:t>                 </a:t>
            </a:r>
            <a:r>
              <a:rPr lang="en-US" dirty="0"/>
              <a:t>in May 1960.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109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u="sng" dirty="0"/>
              <a:t>Finally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high rate of inflation and black</a:t>
            </a:r>
            <a:r>
              <a:rPr lang="tr-TR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market </a:t>
            </a:r>
            <a:r>
              <a:rPr lang="en-US" dirty="0"/>
              <a:t>distorted </a:t>
            </a:r>
            <a:r>
              <a:rPr lang="en-US" dirty="0">
                <a:solidFill>
                  <a:srgbClr val="0070C0"/>
                </a:solidFill>
              </a:rPr>
              <a:t>resource allocation</a:t>
            </a:r>
            <a:r>
              <a:rPr lang="en-US" dirty="0"/>
              <a:t>, </a:t>
            </a:r>
            <a:r>
              <a:rPr lang="tr-TR" dirty="0"/>
              <a:t>                              </a:t>
            </a:r>
            <a:r>
              <a:rPr lang="en-US" dirty="0"/>
              <a:t>promoting </a:t>
            </a:r>
            <a:r>
              <a:rPr lang="en-US" dirty="0">
                <a:solidFill>
                  <a:srgbClr val="0070C0"/>
                </a:solidFill>
              </a:rPr>
              <a:t>speculative activities</a:t>
            </a:r>
            <a:r>
              <a:rPr lang="en-US" dirty="0"/>
              <a:t>, </a:t>
            </a:r>
            <a:r>
              <a:rPr lang="tr-TR" dirty="0"/>
              <a:t>                                                        </a:t>
            </a:r>
            <a:r>
              <a:rPr lang="en-US" dirty="0"/>
              <a:t>and created suitable conditions </a:t>
            </a:r>
            <a:r>
              <a:rPr lang="tr-TR" dirty="0"/>
              <a:t>                                        </a:t>
            </a:r>
            <a:r>
              <a:rPr lang="en-US" dirty="0"/>
              <a:t>for a considerable </a:t>
            </a:r>
            <a:r>
              <a:rPr lang="en-US" dirty="0">
                <a:solidFill>
                  <a:srgbClr val="0070C0"/>
                </a:solidFill>
              </a:rPr>
              <a:t>capital accumulation</a:t>
            </a:r>
            <a:r>
              <a:rPr lang="en-US" dirty="0"/>
              <a:t> </a:t>
            </a:r>
            <a:r>
              <a:rPr lang="tr-TR" dirty="0"/>
              <a:t>                            </a:t>
            </a:r>
            <a:r>
              <a:rPr lang="en-US" dirty="0"/>
              <a:t>in the commercial sector.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capital accumulation would accelerate </a:t>
            </a:r>
            <a:r>
              <a:rPr lang="en-US" dirty="0">
                <a:solidFill>
                  <a:srgbClr val="0070C0"/>
                </a:solidFill>
              </a:rPr>
              <a:t>the transformation of the merchant class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/>
              <a:t>into </a:t>
            </a:r>
            <a:r>
              <a:rPr lang="en-US" dirty="0">
                <a:solidFill>
                  <a:srgbClr val="0070C0"/>
                </a:solidFill>
              </a:rPr>
              <a:t>industrialists in the 1950s.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2E2D7A-69B6-458A-9AC0-09A1665D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6367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b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TABLE 2.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2</a:t>
            </a:r>
            <a:b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Some socio-economic indicators</a:t>
            </a:r>
            <a:b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at the end of 1950s</a:t>
            </a:r>
            <a:b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lang="tr-T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A84AFEE1-2694-460B-BC86-9665685225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8497871"/>
              </p:ext>
            </p:extLst>
          </p:nvPr>
        </p:nvGraphicFramePr>
        <p:xfrm>
          <a:off x="0" y="1463678"/>
          <a:ext cx="9144000" cy="5394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6256">
                  <a:extLst>
                    <a:ext uri="{9D8B030D-6E8A-4147-A177-3AD203B41FA5}">
                      <a16:colId xmlns:a16="http://schemas.microsoft.com/office/drawing/2014/main" val="97910609"/>
                    </a:ext>
                  </a:extLst>
                </a:gridCol>
                <a:gridCol w="2267744">
                  <a:extLst>
                    <a:ext uri="{9D8B030D-6E8A-4147-A177-3AD203B41FA5}">
                      <a16:colId xmlns:a16="http://schemas.microsoft.com/office/drawing/2014/main" val="658613298"/>
                    </a:ext>
                  </a:extLst>
                </a:gridCol>
              </a:tblGrid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Population (1960)</a:t>
                      </a:r>
                      <a:endParaRPr lang="tr-TR" sz="2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27,754,820</a:t>
                      </a:r>
                      <a:endParaRPr lang="tr-TR" sz="2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953783"/>
                  </a:ext>
                </a:extLst>
              </a:tr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The shares of agriculture, industry and services in G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 (1960)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%, 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%, 4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890680"/>
                  </a:ext>
                </a:extLst>
              </a:tr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Employment shares of agriculture, industry and services 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(1960)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%, 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%, </a:t>
                      </a:r>
                      <a:r>
                        <a:rPr lang="tr-TR" sz="2400" b="1" dirty="0"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682342"/>
                  </a:ext>
                </a:extLst>
              </a:tr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Electric power generation (1960)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2,815 million kWh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872787"/>
                  </a:ext>
                </a:extLst>
              </a:tr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Rate of urbanization(1960)</a:t>
                      </a:r>
                      <a:r>
                        <a:rPr lang="tr-TR" sz="2400" b="1" baseline="300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32%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341175"/>
                  </a:ext>
                </a:extLst>
              </a:tr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Adult literacy rate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38%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310767"/>
                  </a:ext>
                </a:extLst>
              </a:tr>
              <a:tr h="770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Export structure: agricultural, mining  and industrial products (1961)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81.5%, 5.5%, 13%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214096"/>
                  </a:ext>
                </a:extLst>
              </a:tr>
            </a:tbl>
          </a:graphicData>
        </a:graphic>
      </p:graphicFrame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18FCE28-5635-4A9C-A957-753E90B4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632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Foreign trade </a:t>
            </a:r>
            <a:r>
              <a:rPr lang="en-US" dirty="0"/>
              <a:t>was controlled strictly </a:t>
            </a:r>
            <a:r>
              <a:rPr lang="tr-TR" dirty="0"/>
              <a:t>                       </a:t>
            </a:r>
            <a:r>
              <a:rPr lang="en-US" dirty="0"/>
              <a:t>during the War </a:t>
            </a:r>
            <a:r>
              <a:rPr lang="tr-TR" dirty="0"/>
              <a:t>                                                                           </a:t>
            </a:r>
            <a:r>
              <a:rPr lang="en-US" dirty="0"/>
              <a:t>and Turkey experienced </a:t>
            </a:r>
            <a:r>
              <a:rPr lang="en-US" dirty="0">
                <a:solidFill>
                  <a:srgbClr val="0070C0"/>
                </a:solidFill>
              </a:rPr>
              <a:t>an export surplus </a:t>
            </a:r>
            <a:r>
              <a:rPr lang="en-US" dirty="0"/>
              <a:t>because of partly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high prices </a:t>
            </a:r>
            <a:r>
              <a:rPr lang="en-US" dirty="0"/>
              <a:t>resulted </a:t>
            </a:r>
            <a:r>
              <a:rPr lang="tr-TR" dirty="0"/>
              <a:t>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the competition </a:t>
            </a:r>
            <a:r>
              <a:rPr lang="en-US" dirty="0"/>
              <a:t>among the opposing belligerents for its goods,</a:t>
            </a:r>
            <a:r>
              <a:rPr lang="tr-TR" dirty="0"/>
              <a:t>                                               </a:t>
            </a:r>
            <a:r>
              <a:rPr lang="en-US" dirty="0"/>
              <a:t> and partly by means of </a:t>
            </a:r>
            <a:r>
              <a:rPr lang="tr-TR" dirty="0"/>
              <a:t>                                         </a:t>
            </a:r>
            <a:r>
              <a:rPr lang="en-US" dirty="0">
                <a:solidFill>
                  <a:srgbClr val="0070C0"/>
                </a:solidFill>
              </a:rPr>
              <a:t>restrictions on imports.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5629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trade surplus helped the Central Bank </a:t>
            </a:r>
            <a:r>
              <a:rPr lang="tr-TR" dirty="0"/>
              <a:t>                            </a:t>
            </a:r>
            <a:r>
              <a:rPr lang="en-US" dirty="0"/>
              <a:t>to increase its total </a:t>
            </a:r>
            <a:r>
              <a:rPr lang="tr-TR" dirty="0"/>
              <a:t>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gold and foreign exchange reserves.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3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012425"/>
              </p:ext>
            </p:extLst>
          </p:nvPr>
        </p:nvGraphicFramePr>
        <p:xfrm>
          <a:off x="0" y="1384995"/>
          <a:ext cx="9144000" cy="5473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3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9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3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GNP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Growth (%)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GNP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1939=100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GNPPC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1939=100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1940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-4.9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95.0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93.4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1941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-10,3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85.2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82.9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1942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5,6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90.0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86.5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1943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-9,8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78.2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77.3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1944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-5,1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77.1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72.7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1945</a:t>
                      </a:r>
                      <a:endParaRPr lang="tr-TR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effectLst/>
                        </a:rPr>
                        <a:t>-15,3</a:t>
                      </a:r>
                      <a:endParaRPr lang="tr-TR" sz="20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effectLst/>
                        </a:rPr>
                        <a:t>65.2</a:t>
                      </a:r>
                      <a:endParaRPr lang="tr-TR" sz="20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effectLst/>
                        </a:rPr>
                        <a:t>60.8</a:t>
                      </a:r>
                      <a:endParaRPr lang="tr-TR" sz="20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1946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31,9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86.1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78.6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1947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4.2</a:t>
                      </a:r>
                      <a:endParaRPr lang="tr-TR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89.7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80.2</a:t>
                      </a:r>
                      <a:endParaRPr lang="tr-TR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0" y="0"/>
            <a:ext cx="9144000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Table 2.1 </a:t>
            </a:r>
            <a:endParaRPr lang="tr-TR" sz="2800" b="1" dirty="0">
              <a:solidFill>
                <a:srgbClr val="C00000"/>
              </a:solidFill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The Effect of War on National Income, 1940–1947 </a:t>
            </a:r>
            <a:endParaRPr lang="tr-TR" sz="2800" b="1" dirty="0">
              <a:solidFill>
                <a:srgbClr val="C00000"/>
              </a:solidFill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(Constant Prices)</a:t>
            </a:r>
            <a:endParaRPr lang="tr-TR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53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>
                <a:latin typeface="+mj-lt"/>
              </a:rPr>
              <a:t> TURKISH ECONOMY </a:t>
            </a: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BETWEEN 194</a:t>
            </a:r>
            <a:r>
              <a:rPr lang="tr-TR" sz="4000" b="1" dirty="0">
                <a:latin typeface="+mj-lt"/>
              </a:rPr>
              <a:t>6</a:t>
            </a:r>
            <a:r>
              <a:rPr lang="en-US" sz="4000" b="1" dirty="0">
                <a:latin typeface="+mj-lt"/>
              </a:rPr>
              <a:t> AND 1960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</a:t>
            </a: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Both </a:t>
            </a:r>
            <a:r>
              <a:rPr lang="en-US" dirty="0">
                <a:solidFill>
                  <a:srgbClr val="0070C0"/>
                </a:solidFill>
              </a:rPr>
              <a:t>internal and external conditions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of the country changed dramatically </a:t>
            </a:r>
            <a:r>
              <a:rPr lang="tr-TR" dirty="0"/>
              <a:t>                                       </a:t>
            </a:r>
            <a:r>
              <a:rPr lang="en-US" dirty="0">
                <a:solidFill>
                  <a:srgbClr val="0070C0"/>
                </a:solidFill>
              </a:rPr>
              <a:t>during and after </a:t>
            </a:r>
            <a:r>
              <a:rPr lang="en-US" dirty="0"/>
              <a:t>the Second World War.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Domestic and foreign factors forced </a:t>
            </a:r>
            <a:r>
              <a:rPr lang="tr-TR" dirty="0"/>
              <a:t>                        </a:t>
            </a:r>
            <a:r>
              <a:rPr lang="en-US" dirty="0"/>
              <a:t>the country to </a:t>
            </a:r>
            <a:r>
              <a:rPr lang="en-US" dirty="0">
                <a:solidFill>
                  <a:srgbClr val="0070C0"/>
                </a:solidFill>
              </a:rPr>
              <a:t>change its economic policies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Domestically, </a:t>
            </a:r>
            <a:r>
              <a:rPr lang="tr-TR" dirty="0"/>
              <a:t>                                                                         </a:t>
            </a:r>
            <a:r>
              <a:rPr lang="en-US" dirty="0"/>
              <a:t>many social groups had become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discontent from the single-party regime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50006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 agricultural producers</a:t>
            </a:r>
            <a:r>
              <a:rPr lang="en-US" dirty="0"/>
              <a:t>, </a:t>
            </a:r>
            <a:r>
              <a:rPr lang="tr-TR" dirty="0"/>
              <a:t>                                  </a:t>
            </a:r>
            <a:r>
              <a:rPr lang="en-US" dirty="0"/>
              <a:t>especially </a:t>
            </a:r>
            <a:r>
              <a:rPr lang="en-US" dirty="0">
                <a:solidFill>
                  <a:srgbClr val="0070C0"/>
                </a:solidFill>
              </a:rPr>
              <a:t>poorer segments of the peasantry</a:t>
            </a:r>
            <a:r>
              <a:rPr lang="en-US" dirty="0"/>
              <a:t>, had been hit hard </a:t>
            </a:r>
            <a:r>
              <a:rPr lang="tr-TR" dirty="0"/>
              <a:t>                       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wartime taxation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rigid control of the Government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on the trade of agricultural products.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the urban areas, </a:t>
            </a:r>
            <a:r>
              <a:rPr lang="tr-TR" dirty="0"/>
              <a:t>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bourgeoisie</a:t>
            </a:r>
            <a:r>
              <a:rPr lang="en-US" dirty="0"/>
              <a:t>, </a:t>
            </a:r>
            <a:r>
              <a:rPr lang="tr-TR" dirty="0"/>
              <a:t>                                                       </a:t>
            </a:r>
            <a:r>
              <a:rPr lang="en-US" dirty="0"/>
              <a:t>although benefited from the wartime conditions and policies, </a:t>
            </a:r>
            <a:r>
              <a:rPr lang="tr-TR" dirty="0"/>
              <a:t>                                                    </a:t>
            </a:r>
            <a:r>
              <a:rPr lang="en-US" dirty="0"/>
              <a:t>preferred </a:t>
            </a:r>
            <a:r>
              <a:rPr lang="en-US" dirty="0">
                <a:solidFill>
                  <a:srgbClr val="0070C0"/>
                </a:solidFill>
              </a:rPr>
              <a:t>greater emphasis on private enterprise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less Government interventionism</a:t>
            </a:r>
            <a:r>
              <a:rPr lang="tr-TR" dirty="0">
                <a:solidFill>
                  <a:srgbClr val="0070C0"/>
                </a:solidFill>
              </a:rPr>
              <a:t>,                                                               </a:t>
            </a:r>
            <a:r>
              <a:rPr lang="en-US" dirty="0"/>
              <a:t>after the War.</a:t>
            </a:r>
            <a:r>
              <a:rPr lang="en-US" b="1" dirty="0"/>
              <a:t> 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01122" cy="129697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THE TURKISH ECONOMY </a:t>
            </a:r>
            <a:br>
              <a:rPr lang="tr-TR" b="1" dirty="0"/>
            </a:br>
            <a:r>
              <a:rPr lang="en-US" b="1" dirty="0"/>
              <a:t>BETWEEN 1940 AND 1960</a:t>
            </a:r>
            <a:br>
              <a:rPr lang="tr-TR" dirty="0"/>
            </a:b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714884"/>
          </a:xfrm>
        </p:spPr>
        <p:txBody>
          <a:bodyPr/>
          <a:lstStyle/>
          <a:p>
            <a:r>
              <a:rPr lang="en-US" dirty="0"/>
              <a:t>In this lesson we are going to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summarize </a:t>
            </a:r>
            <a:r>
              <a:rPr lang="en-US" dirty="0">
                <a:solidFill>
                  <a:srgbClr val="0070C0"/>
                </a:solidFill>
              </a:rPr>
              <a:t>the economic situation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>
                <a:solidFill>
                  <a:srgbClr val="0070C0"/>
                </a:solidFill>
              </a:rPr>
              <a:t>during the Second Word War years</a:t>
            </a:r>
            <a:r>
              <a:rPr lang="en-US" dirty="0"/>
              <a:t>, </a:t>
            </a:r>
            <a:r>
              <a:rPr lang="tr-TR" dirty="0"/>
              <a:t>                                 </a:t>
            </a:r>
            <a:r>
              <a:rPr lang="en-US" dirty="0"/>
              <a:t>first,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and then examine </a:t>
            </a:r>
            <a:r>
              <a:rPr lang="tr-TR" dirty="0"/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Turkish economy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the period between 1945 and 1960</a:t>
            </a:r>
            <a:r>
              <a:rPr lang="en-US" dirty="0"/>
              <a:t>.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 world was tripartite </a:t>
            </a:r>
            <a:r>
              <a:rPr lang="en-US" dirty="0"/>
              <a:t>after the War; </a:t>
            </a:r>
            <a:endParaRPr lang="tr-TR" dirty="0"/>
          </a:p>
          <a:p>
            <a:pPr lvl="1">
              <a:spcAft>
                <a:spcPts val="600"/>
              </a:spcAft>
            </a:pPr>
            <a:r>
              <a:rPr lang="en-US" sz="3200" dirty="0"/>
              <a:t>the capitalist developed countries representing </a:t>
            </a:r>
            <a:r>
              <a:rPr lang="en-US" sz="3200" dirty="0">
                <a:solidFill>
                  <a:srgbClr val="0070C0"/>
                </a:solidFill>
              </a:rPr>
              <a:t>the First World</a:t>
            </a:r>
            <a:r>
              <a:rPr lang="en-US" sz="3200" dirty="0"/>
              <a:t>, </a:t>
            </a:r>
            <a:endParaRPr lang="tr-TR" sz="3200" dirty="0"/>
          </a:p>
          <a:p>
            <a:pPr lvl="1">
              <a:spcAft>
                <a:spcPts val="600"/>
              </a:spcAft>
            </a:pPr>
            <a:r>
              <a:rPr lang="en-US" sz="3200" dirty="0"/>
              <a:t>the socialist countries </a:t>
            </a:r>
            <a:r>
              <a:rPr lang="tr-TR" sz="3200" dirty="0"/>
              <a:t>                                        </a:t>
            </a:r>
            <a:r>
              <a:rPr lang="en-US" sz="3200" dirty="0"/>
              <a:t>representing </a:t>
            </a:r>
            <a:r>
              <a:rPr lang="en-US" sz="3200" dirty="0">
                <a:solidFill>
                  <a:srgbClr val="0070C0"/>
                </a:solidFill>
              </a:rPr>
              <a:t>the Second World</a:t>
            </a:r>
            <a:r>
              <a:rPr lang="en-US" sz="3200" dirty="0"/>
              <a:t>, </a:t>
            </a:r>
            <a:endParaRPr lang="tr-TR" sz="3200" dirty="0"/>
          </a:p>
          <a:p>
            <a:pPr lvl="1">
              <a:spcAft>
                <a:spcPts val="600"/>
              </a:spcAft>
            </a:pPr>
            <a:r>
              <a:rPr lang="en-US" sz="3200" dirty="0"/>
              <a:t>and the remaining underdeveloped countries </a:t>
            </a:r>
            <a:r>
              <a:rPr lang="tr-TR" sz="3200" dirty="0"/>
              <a:t>                                                                </a:t>
            </a:r>
            <a:r>
              <a:rPr lang="en-US" sz="3200" dirty="0"/>
              <a:t>representing </a:t>
            </a:r>
            <a:r>
              <a:rPr lang="en-US" sz="3200" dirty="0">
                <a:solidFill>
                  <a:srgbClr val="0070C0"/>
                </a:solidFill>
              </a:rPr>
              <a:t>the Third World</a:t>
            </a:r>
            <a:r>
              <a:rPr lang="en-US" sz="3200" dirty="0"/>
              <a:t>. </a:t>
            </a:r>
            <a:endParaRPr lang="tr-TR" sz="32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first two were rivals and they created their own camps.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Soviet Union and the USA </a:t>
            </a:r>
            <a:r>
              <a:rPr lang="en-US" dirty="0"/>
              <a:t>were </a:t>
            </a:r>
            <a:r>
              <a:rPr lang="tr-TR" dirty="0"/>
              <a:t>                                 </a:t>
            </a:r>
            <a:r>
              <a:rPr lang="en-US" dirty="0"/>
              <a:t>the leaders of the socialist </a:t>
            </a:r>
            <a:r>
              <a:rPr lang="tr-TR" dirty="0"/>
              <a:t>                                               </a:t>
            </a:r>
            <a:r>
              <a:rPr lang="en-US" dirty="0"/>
              <a:t>and capitalist camps, respectively.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Turkey preferred to join the capitalist camp.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Economic policies were changed </a:t>
            </a:r>
            <a:r>
              <a:rPr lang="en-US" dirty="0"/>
              <a:t>accordingly</a:t>
            </a:r>
            <a:r>
              <a:rPr lang="tr-TR" dirty="0"/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A more liberal approach</a:t>
            </a:r>
            <a:r>
              <a:rPr lang="en-US" dirty="0"/>
              <a:t>,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decreasing the economic role of the state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giving priority to the private sector</a:t>
            </a:r>
            <a:r>
              <a:rPr lang="en-US" sz="3200" dirty="0"/>
              <a:t>, </a:t>
            </a:r>
            <a:endParaRPr lang="tr-TR" sz="3200" dirty="0"/>
          </a:p>
          <a:p>
            <a:pPr marL="0" indent="354013">
              <a:spcAft>
                <a:spcPts val="600"/>
              </a:spcAft>
              <a:buNone/>
            </a:pPr>
            <a:r>
              <a:rPr lang="en-US" dirty="0"/>
              <a:t>was accepted. </a:t>
            </a:r>
            <a:endParaRPr lang="tr-TR" dirty="0"/>
          </a:p>
          <a:p>
            <a:pPr>
              <a:spcAft>
                <a:spcPts val="600"/>
              </a:spcAft>
            </a:pP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state-led industrialization </a:t>
            </a:r>
            <a:r>
              <a:rPr lang="en-US" dirty="0"/>
              <a:t>strategy</a:t>
            </a:r>
            <a:r>
              <a:rPr lang="tr-TR" dirty="0"/>
              <a:t> </a:t>
            </a:r>
            <a:r>
              <a:rPr lang="en-US" dirty="0"/>
              <a:t>pursued in the 1930s </a:t>
            </a:r>
            <a:r>
              <a:rPr lang="tr-TR" dirty="0"/>
              <a:t>                                                     </a:t>
            </a:r>
            <a:r>
              <a:rPr lang="en-US" dirty="0"/>
              <a:t>was replaced by </a:t>
            </a:r>
            <a:r>
              <a:rPr lang="en-US" dirty="0">
                <a:solidFill>
                  <a:srgbClr val="0070C0"/>
                </a:solidFill>
              </a:rPr>
              <a:t>a new economic strategy </a:t>
            </a:r>
            <a:r>
              <a:rPr lang="en-US" dirty="0"/>
              <a:t>which placed primary emphasis on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liberalization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a strategy of integration into the world market </a:t>
            </a:r>
            <a:r>
              <a:rPr lang="en-US" sz="3200" dirty="0"/>
              <a:t>through </a:t>
            </a:r>
            <a:r>
              <a:rPr lang="en-US" sz="3200" dirty="0">
                <a:solidFill>
                  <a:srgbClr val="0070C0"/>
                </a:solidFill>
              </a:rPr>
              <a:t>agricultural exports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the new economic model, </a:t>
            </a:r>
            <a:r>
              <a:rPr lang="tr-TR" dirty="0"/>
              <a:t>                                </a:t>
            </a:r>
            <a:r>
              <a:rPr lang="en-US" dirty="0">
                <a:solidFill>
                  <a:srgbClr val="0070C0"/>
                </a:solidFill>
              </a:rPr>
              <a:t>priority was given to agriculture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transportation and communication networks.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industrialization objective was </a:t>
            </a:r>
            <a:r>
              <a:rPr lang="tr-TR" dirty="0"/>
              <a:t>                     </a:t>
            </a:r>
            <a:r>
              <a:rPr lang="en-US" dirty="0"/>
              <a:t>confined to some progress </a:t>
            </a:r>
            <a:r>
              <a:rPr lang="tr-TR" dirty="0"/>
              <a:t>                                              </a:t>
            </a:r>
            <a:r>
              <a:rPr lang="en-US" dirty="0"/>
              <a:t>in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light consumption goods</a:t>
            </a:r>
            <a:r>
              <a:rPr lang="en-US" dirty="0"/>
              <a:t> </a:t>
            </a:r>
            <a:r>
              <a:rPr lang="tr-TR" dirty="0"/>
              <a:t>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food and textiles</a:t>
            </a:r>
            <a:r>
              <a:rPr lang="en-US" dirty="0"/>
              <a:t>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771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</a:t>
            </a:r>
            <a:r>
              <a:rPr lang="en-US" dirty="0">
                <a:solidFill>
                  <a:srgbClr val="0070C0"/>
                </a:solidFill>
              </a:rPr>
              <a:t>devaluated lira </a:t>
            </a:r>
            <a:r>
              <a:rPr lang="en-US" dirty="0"/>
              <a:t>in relation </a:t>
            </a:r>
            <a:r>
              <a:rPr lang="tr-TR" dirty="0"/>
              <a:t>                       </a:t>
            </a:r>
            <a:r>
              <a:rPr lang="en-US" dirty="0"/>
              <a:t>to </a:t>
            </a:r>
            <a:r>
              <a:rPr lang="en-US" sz="3200" dirty="0"/>
              <a:t>the </a:t>
            </a:r>
            <a:r>
              <a:rPr lang="en-US" dirty="0"/>
              <a:t>US dollar in 1946,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as a step </a:t>
            </a:r>
            <a:r>
              <a:rPr lang="tr-TR" dirty="0"/>
              <a:t>                                                                          </a:t>
            </a:r>
            <a:r>
              <a:rPr lang="en-US" dirty="0"/>
              <a:t>towards </a:t>
            </a:r>
            <a:r>
              <a:rPr lang="en-US" dirty="0">
                <a:solidFill>
                  <a:srgbClr val="0070C0"/>
                </a:solidFill>
              </a:rPr>
              <a:t>the liberalization of foreign trade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integration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into</a:t>
            </a:r>
            <a:r>
              <a:rPr lang="en-US" dirty="0">
                <a:solidFill>
                  <a:srgbClr val="0070C0"/>
                </a:solidFill>
              </a:rPr>
              <a:t> the world economy.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lira value of the dollar was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raised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by about </a:t>
            </a:r>
            <a:r>
              <a:rPr lang="en-US" dirty="0">
                <a:solidFill>
                  <a:srgbClr val="0070C0"/>
                </a:solidFill>
              </a:rPr>
              <a:t>119%</a:t>
            </a:r>
            <a:r>
              <a:rPr lang="en-US" dirty="0"/>
              <a:t> from </a:t>
            </a:r>
            <a:r>
              <a:rPr lang="en-US" dirty="0">
                <a:solidFill>
                  <a:srgbClr val="0070C0"/>
                </a:solidFill>
              </a:rPr>
              <a:t>1.3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2.8.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5000636"/>
          </a:xfrm>
        </p:spPr>
        <p:txBody>
          <a:bodyPr>
            <a:normAutofit/>
          </a:bodyPr>
          <a:lstStyle/>
          <a:p>
            <a:r>
              <a:rPr lang="en-US" dirty="0"/>
              <a:t>Devaluation was expected </a:t>
            </a:r>
            <a:endParaRPr lang="tr-TR" dirty="0"/>
          </a:p>
          <a:p>
            <a:pPr marL="354013" indent="0">
              <a:buNone/>
            </a:pPr>
            <a:r>
              <a:rPr lang="en-US" dirty="0">
                <a:solidFill>
                  <a:srgbClr val="0070C0"/>
                </a:solidFill>
              </a:rPr>
              <a:t>to improve the competitiveness of Turkish export items </a:t>
            </a:r>
            <a:r>
              <a:rPr lang="en-US" dirty="0"/>
              <a:t>in the international markets </a:t>
            </a:r>
            <a:r>
              <a:rPr lang="tr-TR" dirty="0"/>
              <a:t>                 </a:t>
            </a:r>
            <a:r>
              <a:rPr lang="en-US" dirty="0"/>
              <a:t>by making them cheaper for foreigners </a:t>
            </a:r>
            <a:endParaRPr lang="tr-TR" dirty="0"/>
          </a:p>
          <a:p>
            <a:pPr marL="354013" indent="0"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check the rapidly increasing import demand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</a:t>
            </a:r>
            <a:r>
              <a:rPr lang="en-US" dirty="0"/>
              <a:t>by making imports more expensive.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94116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share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foreign resources </a:t>
            </a:r>
            <a:r>
              <a:rPr lang="tr-TR" dirty="0">
                <a:solidFill>
                  <a:srgbClr val="0070C0"/>
                </a:solidFill>
              </a:rPr>
              <a:t>                                   </a:t>
            </a:r>
            <a:r>
              <a:rPr lang="en-US" dirty="0"/>
              <a:t>in the finance of the development </a:t>
            </a:r>
            <a:r>
              <a:rPr lang="tr-TR" dirty="0"/>
              <a:t>                         </a:t>
            </a:r>
            <a:r>
              <a:rPr lang="en-US" dirty="0"/>
              <a:t>would increase in that new period.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US government included Turkey </a:t>
            </a:r>
            <a:r>
              <a:rPr lang="tr-TR" dirty="0"/>
              <a:t>                               </a:t>
            </a:r>
            <a:r>
              <a:rPr lang="en-US" dirty="0"/>
              <a:t>in its </a:t>
            </a:r>
            <a:r>
              <a:rPr lang="en-US" dirty="0">
                <a:solidFill>
                  <a:srgbClr val="0070C0"/>
                </a:solidFill>
              </a:rPr>
              <a:t>Marshal Plan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</a:t>
            </a:r>
            <a:r>
              <a:rPr lang="en-US" dirty="0"/>
              <a:t>which was designed </a:t>
            </a:r>
            <a:r>
              <a:rPr lang="tr-TR" dirty="0"/>
              <a:t>              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reconstruction of Europe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r>
              <a:rPr lang="en-US" dirty="0"/>
              <a:t>Furthermore, </a:t>
            </a:r>
            <a:r>
              <a:rPr lang="tr-TR" dirty="0"/>
              <a:t>                                                                    </a:t>
            </a:r>
            <a:r>
              <a:rPr lang="en-US" dirty="0"/>
              <a:t>the US had </a:t>
            </a:r>
            <a:r>
              <a:rPr lang="en-US" dirty="0">
                <a:solidFill>
                  <a:srgbClr val="0070C0"/>
                </a:solidFill>
              </a:rPr>
              <a:t>an additional economic aid package for Turkey and Greece </a:t>
            </a:r>
            <a:r>
              <a:rPr lang="en-US" dirty="0"/>
              <a:t>formulated </a:t>
            </a:r>
            <a:r>
              <a:rPr lang="tr-TR" dirty="0"/>
              <a:t>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Truman Doctrine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</a:t>
            </a:r>
            <a:r>
              <a:rPr lang="en-US" dirty="0"/>
              <a:t>and aimed primarily at </a:t>
            </a:r>
            <a:r>
              <a:rPr lang="en-US" dirty="0">
                <a:solidFill>
                  <a:srgbClr val="0070C0"/>
                </a:solidFill>
              </a:rPr>
              <a:t>the prevention of communism </a:t>
            </a:r>
            <a:r>
              <a:rPr lang="en-US" dirty="0"/>
              <a:t>in these countries.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Foreign aid and grants were definitively tied </a:t>
            </a:r>
            <a:r>
              <a:rPr lang="tr-TR" dirty="0"/>
              <a:t> </a:t>
            </a:r>
            <a:r>
              <a:rPr lang="en-US" dirty="0"/>
              <a:t>to implementing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specific economic policies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political and institutional changes.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>
                <a:latin typeface="+mj-lt"/>
              </a:rPr>
              <a:t>THE WAR YEARS </a:t>
            </a: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economic reports </a:t>
            </a:r>
            <a:r>
              <a:rPr lang="en-US" dirty="0"/>
              <a:t>prepared by Americans argued that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Turkey </a:t>
            </a:r>
            <a:r>
              <a:rPr lang="en-US" dirty="0">
                <a:solidFill>
                  <a:srgbClr val="0070C0"/>
                </a:solidFill>
              </a:rPr>
              <a:t>should change its industrialization </a:t>
            </a:r>
            <a:r>
              <a:rPr lang="en-US" dirty="0"/>
              <a:t>policies </a:t>
            </a:r>
            <a:r>
              <a:rPr lang="en-US" dirty="0">
                <a:solidFill>
                  <a:srgbClr val="0070C0"/>
                </a:solidFill>
              </a:rPr>
              <a:t>giving priority to the establishment of </a:t>
            </a:r>
            <a:r>
              <a:rPr lang="en-US" dirty="0"/>
              <a:t>what was called then “</a:t>
            </a:r>
            <a:r>
              <a:rPr lang="en-US" dirty="0">
                <a:solidFill>
                  <a:srgbClr val="0070C0"/>
                </a:solidFill>
              </a:rPr>
              <a:t>heavy industries</a:t>
            </a:r>
            <a:r>
              <a:rPr lang="en-US" dirty="0"/>
              <a:t>” </a:t>
            </a:r>
            <a:r>
              <a:rPr lang="tr-TR" dirty="0"/>
              <a:t>                         </a:t>
            </a:r>
            <a:r>
              <a:rPr lang="en-US" dirty="0"/>
              <a:t>such as producing </a:t>
            </a:r>
            <a:r>
              <a:rPr lang="en-US" dirty="0">
                <a:solidFill>
                  <a:srgbClr val="0070C0"/>
                </a:solidFill>
              </a:rPr>
              <a:t>iron and steel, chemicals and fertilizers, and paper products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r>
              <a:rPr lang="en-US" dirty="0"/>
              <a:t>They suggested Turkey </a:t>
            </a:r>
            <a:r>
              <a:rPr lang="tr-TR" dirty="0"/>
              <a:t>                                          </a:t>
            </a:r>
            <a:r>
              <a:rPr lang="en-US" dirty="0">
                <a:solidFill>
                  <a:srgbClr val="0070C0"/>
                </a:solidFill>
              </a:rPr>
              <a:t>specialize in agriculture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</a:t>
            </a:r>
            <a:r>
              <a:rPr lang="en-US" dirty="0"/>
              <a:t>supplying </a:t>
            </a:r>
            <a:r>
              <a:rPr lang="en-US" dirty="0">
                <a:solidFill>
                  <a:srgbClr val="0070C0"/>
                </a:solidFill>
              </a:rPr>
              <a:t>food and raw materials to Europe</a:t>
            </a:r>
            <a:r>
              <a:rPr lang="en-US" dirty="0"/>
              <a:t>, which was needed for its reconstruction after the War.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94116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They argued that                                                               with the implementation of </a:t>
            </a:r>
            <a:r>
              <a:rPr lang="tr-TR" dirty="0"/>
              <a:t>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free trade policy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Turkey would be able to grow faster economically </a:t>
            </a:r>
            <a:r>
              <a:rPr lang="en-US" dirty="0">
                <a:solidFill>
                  <a:srgbClr val="0070C0"/>
                </a:solidFill>
              </a:rPr>
              <a:t>through specialization in agriculture.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state should create competitive conditions in both domestic and foreign trade and </a:t>
            </a:r>
            <a:r>
              <a:rPr lang="en-US" dirty="0">
                <a:solidFill>
                  <a:srgbClr val="0070C0"/>
                </a:solidFill>
              </a:rPr>
              <a:t>State Economic Enterprises (SEE) should be sold to private entrepreneurs.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For Turkey, </a:t>
            </a:r>
            <a:r>
              <a:rPr lang="tr-TR" dirty="0"/>
              <a:t>                                                                            </a:t>
            </a:r>
            <a:r>
              <a:rPr lang="en-US" dirty="0"/>
              <a:t>that meant </a:t>
            </a:r>
            <a:r>
              <a:rPr lang="en-US" dirty="0">
                <a:solidFill>
                  <a:srgbClr val="0070C0"/>
                </a:solidFill>
              </a:rPr>
              <a:t>a shift of the policy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away from </a:t>
            </a:r>
            <a:r>
              <a:rPr lang="en-US" dirty="0">
                <a:solidFill>
                  <a:srgbClr val="0070C0"/>
                </a:solidFill>
              </a:rPr>
              <a:t>the policies in the 1930s </a:t>
            </a:r>
            <a:r>
              <a:rPr lang="en-US" dirty="0"/>
              <a:t>that </a:t>
            </a:r>
            <a:r>
              <a:rPr lang="en-US" dirty="0">
                <a:solidFill>
                  <a:srgbClr val="0070C0"/>
                </a:solidFill>
              </a:rPr>
              <a:t>aimed </a:t>
            </a:r>
            <a:r>
              <a:rPr lang="en-US" dirty="0"/>
              <a:t>at </a:t>
            </a:r>
            <a:r>
              <a:rPr lang="en-US" dirty="0">
                <a:solidFill>
                  <a:srgbClr val="0070C0"/>
                </a:solidFill>
              </a:rPr>
              <a:t>industrialization by the SEEs.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efforts to increase foreign resources via American donations and credits </a:t>
            </a:r>
            <a:r>
              <a:rPr lang="tr-TR" dirty="0"/>
              <a:t>                             </a:t>
            </a:r>
            <a:r>
              <a:rPr lang="en-US" dirty="0"/>
              <a:t>increased </a:t>
            </a:r>
            <a:r>
              <a:rPr lang="en-US" dirty="0">
                <a:solidFill>
                  <a:srgbClr val="0070C0"/>
                </a:solidFill>
              </a:rPr>
              <a:t>the effects of this country 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determination and implementation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>
                <a:solidFill>
                  <a:srgbClr val="0070C0"/>
                </a:solidFill>
              </a:rPr>
              <a:t>of economic policies.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the Development Plan of Turkey </a:t>
            </a:r>
            <a:r>
              <a:rPr lang="tr-TR" dirty="0"/>
              <a:t>                        </a:t>
            </a:r>
            <a:r>
              <a:rPr lang="en-US" dirty="0"/>
              <a:t>prepared in 1947 </a:t>
            </a:r>
            <a:r>
              <a:rPr lang="tr-TR" dirty="0"/>
              <a:t>                                                          </a:t>
            </a:r>
            <a:r>
              <a:rPr lang="en-US" dirty="0"/>
              <a:t>emphasis was given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agriculture and infrastructure.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One of the radical changes was observed </a:t>
            </a:r>
            <a:r>
              <a:rPr lang="tr-TR" dirty="0"/>
              <a:t>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transportation policy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While the Government gave priority </a:t>
            </a:r>
            <a:r>
              <a:rPr lang="tr-TR" dirty="0"/>
              <a:t>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railway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construction before 1945</a:t>
            </a:r>
            <a:r>
              <a:rPr lang="en-US" dirty="0"/>
              <a:t>, </a:t>
            </a:r>
            <a:r>
              <a:rPr lang="tr-TR" dirty="0"/>
              <a:t>                                             </a:t>
            </a:r>
            <a:r>
              <a:rPr lang="en-US" dirty="0"/>
              <a:t>the priority was shifted to </a:t>
            </a:r>
            <a:r>
              <a:rPr lang="en-US" dirty="0">
                <a:solidFill>
                  <a:srgbClr val="0070C0"/>
                </a:solidFill>
              </a:rPr>
              <a:t>roads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in transportation.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American economic reports </a:t>
            </a:r>
            <a:r>
              <a:rPr lang="en-US" dirty="0"/>
              <a:t>strongly recommended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construction of roads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and highways </a:t>
            </a:r>
            <a:r>
              <a:rPr lang="en-US" dirty="0"/>
              <a:t>instead of </a:t>
            </a:r>
            <a:r>
              <a:rPr lang="en-US" dirty="0">
                <a:solidFill>
                  <a:srgbClr val="0070C0"/>
                </a:solidFill>
              </a:rPr>
              <a:t>railways</a:t>
            </a:r>
            <a:r>
              <a:rPr lang="en-US" dirty="0"/>
              <a:t>. 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Later events,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especially those of the second half of </a:t>
            </a:r>
            <a:r>
              <a:rPr lang="tr-TR" dirty="0"/>
              <a:t>                             </a:t>
            </a:r>
            <a:r>
              <a:rPr lang="en-US" dirty="0"/>
              <a:t>the 1950s, </a:t>
            </a:r>
            <a:r>
              <a:rPr lang="tr-TR" dirty="0"/>
              <a:t>                                                              </a:t>
            </a:r>
            <a:r>
              <a:rPr lang="en-US" dirty="0"/>
              <a:t>would prove that </a:t>
            </a:r>
            <a:r>
              <a:rPr lang="en-US" dirty="0">
                <a:solidFill>
                  <a:srgbClr val="0070C0"/>
                </a:solidFill>
              </a:rPr>
              <a:t>the shift in economic policy</a:t>
            </a:r>
            <a:r>
              <a:rPr lang="en-US" dirty="0"/>
              <a:t>, particularly in industrialization policy, </a:t>
            </a:r>
            <a:r>
              <a:rPr lang="tr-TR" dirty="0"/>
              <a:t>                                     </a:t>
            </a:r>
            <a:r>
              <a:rPr lang="en-US" dirty="0"/>
              <a:t>was </a:t>
            </a:r>
            <a:r>
              <a:rPr lang="en-US" dirty="0">
                <a:solidFill>
                  <a:srgbClr val="0070C0"/>
                </a:solidFill>
              </a:rPr>
              <a:t>premature</a:t>
            </a:r>
            <a:r>
              <a:rPr lang="en-US" b="1" dirty="0"/>
              <a:t> </a:t>
            </a:r>
            <a:r>
              <a:rPr lang="tr-TR" b="1" dirty="0"/>
              <a:t>                                                                  </a:t>
            </a:r>
            <a:r>
              <a:rPr lang="en-US" dirty="0"/>
              <a:t>even from a liberal point of view. 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 Government interrupted the expansion </a:t>
            </a:r>
            <a:r>
              <a:rPr lang="tr-TR" dirty="0">
                <a:solidFill>
                  <a:srgbClr val="0070C0"/>
                </a:solidFill>
              </a:rPr>
              <a:t>                   </a:t>
            </a:r>
            <a:r>
              <a:rPr lang="en-US" dirty="0">
                <a:solidFill>
                  <a:srgbClr val="0070C0"/>
                </a:solidFill>
              </a:rPr>
              <a:t>in state manufacturing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dirty="0"/>
              <a:t>and sought to replace the ongoing development and growth on the part of </a:t>
            </a:r>
            <a:r>
              <a:rPr lang="tr-TR" dirty="0"/>
              <a:t>                         </a:t>
            </a:r>
            <a:r>
              <a:rPr lang="en-US" dirty="0"/>
              <a:t>the SEE with that of </a:t>
            </a:r>
            <a:r>
              <a:rPr lang="en-US" dirty="0">
                <a:solidFill>
                  <a:srgbClr val="0070C0"/>
                </a:solidFill>
              </a:rPr>
              <a:t>agriculture and private industry.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r>
              <a:rPr lang="en-US" dirty="0"/>
              <a:t>However, </a:t>
            </a:r>
            <a:endParaRPr lang="tr-TR" dirty="0"/>
          </a:p>
          <a:p>
            <a:pPr marL="354013" indent="0">
              <a:buNone/>
              <a:tabLst>
                <a:tab pos="354013" algn="l"/>
              </a:tabLs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private sector was not ready </a:t>
            </a:r>
            <a:r>
              <a:rPr lang="tr-TR" dirty="0">
                <a:solidFill>
                  <a:srgbClr val="0070C0"/>
                </a:solidFill>
              </a:rPr>
              <a:t>                                       </a:t>
            </a:r>
            <a:r>
              <a:rPr lang="en-US" dirty="0"/>
              <a:t>to bear the burden of industrializing the economy.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/>
              <a:t>After the War, </a:t>
            </a:r>
            <a:r>
              <a:rPr lang="tr-TR" sz="3500" dirty="0"/>
              <a:t>                                                                </a:t>
            </a:r>
            <a:r>
              <a:rPr lang="en-US" sz="3500" dirty="0"/>
              <a:t>the political structure was transformed </a:t>
            </a:r>
            <a:r>
              <a:rPr lang="tr-TR" sz="3500" dirty="0"/>
              <a:t>                  </a:t>
            </a:r>
            <a:r>
              <a:rPr lang="en-US" sz="3500" dirty="0"/>
              <a:t>to </a:t>
            </a:r>
            <a:r>
              <a:rPr lang="en-US" sz="3500" dirty="0">
                <a:solidFill>
                  <a:srgbClr val="0070C0"/>
                </a:solidFill>
              </a:rPr>
              <a:t>a limited multi-party system </a:t>
            </a:r>
            <a:r>
              <a:rPr lang="tr-TR" sz="3500" dirty="0">
                <a:solidFill>
                  <a:srgbClr val="0070C0"/>
                </a:solidFill>
              </a:rPr>
              <a:t>                                                                           </a:t>
            </a:r>
            <a:r>
              <a:rPr lang="en-US" sz="3500" dirty="0"/>
              <a:t>and the newly founded opposition party, </a:t>
            </a:r>
            <a:r>
              <a:rPr lang="en-US" sz="3500" dirty="0">
                <a:solidFill>
                  <a:srgbClr val="0070C0"/>
                </a:solidFill>
              </a:rPr>
              <a:t>the Democrat Party, came to power </a:t>
            </a:r>
            <a:r>
              <a:rPr lang="tr-TR" sz="3500" dirty="0">
                <a:solidFill>
                  <a:srgbClr val="0070C0"/>
                </a:solidFill>
              </a:rPr>
              <a:t>                       </a:t>
            </a:r>
            <a:r>
              <a:rPr lang="en-US" sz="3500" dirty="0"/>
              <a:t>in 1950.  </a:t>
            </a:r>
            <a:endParaRPr lang="tr-TR" sz="3500" dirty="0"/>
          </a:p>
          <a:p>
            <a:pPr>
              <a:buNone/>
            </a:pPr>
            <a:r>
              <a:rPr lang="en-US" dirty="0"/>
              <a:t>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War conditions </a:t>
            </a:r>
            <a:r>
              <a:rPr lang="en-US" dirty="0"/>
              <a:t>dictated </a:t>
            </a:r>
            <a:r>
              <a:rPr lang="tr-TR" dirty="0"/>
              <a:t>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economic policies and developments</a:t>
            </a:r>
            <a:r>
              <a:rPr lang="tr-TR" dirty="0"/>
              <a:t>                                                           </a:t>
            </a:r>
            <a:r>
              <a:rPr lang="en-US" dirty="0"/>
              <a:t>during the Second World War.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Although Turkey did not participate in War,</a:t>
            </a:r>
            <a:r>
              <a:rPr lang="en-US" b="1" dirty="0"/>
              <a:t> </a:t>
            </a:r>
            <a:r>
              <a:rPr lang="en-US" dirty="0">
                <a:solidFill>
                  <a:srgbClr val="0070C0"/>
                </a:solidFill>
              </a:rPr>
              <a:t>full-scale mobilization </a:t>
            </a:r>
            <a:r>
              <a:rPr lang="en-US" dirty="0"/>
              <a:t>was maintained </a:t>
            </a:r>
            <a:r>
              <a:rPr lang="tr-TR" dirty="0"/>
              <a:t>                   </a:t>
            </a:r>
            <a:r>
              <a:rPr lang="en-US" dirty="0"/>
              <a:t>during the war years </a:t>
            </a:r>
            <a:r>
              <a:rPr lang="tr-TR" dirty="0"/>
              <a:t>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economy was influenced negatively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500" dirty="0"/>
              <a:t>The Democrat Party represented </a:t>
            </a:r>
            <a:r>
              <a:rPr lang="tr-TR" sz="3500" dirty="0"/>
              <a:t>                                   </a:t>
            </a:r>
            <a:r>
              <a:rPr lang="en-US" sz="3500" dirty="0">
                <a:solidFill>
                  <a:srgbClr val="0070C0"/>
                </a:solidFill>
              </a:rPr>
              <a:t>a broad coalition of interests</a:t>
            </a:r>
            <a:r>
              <a:rPr lang="en-US" sz="3500" dirty="0"/>
              <a:t> </a:t>
            </a:r>
            <a:r>
              <a:rPr lang="tr-TR" sz="3500" dirty="0"/>
              <a:t>                                                </a:t>
            </a:r>
            <a:r>
              <a:rPr lang="en-US" sz="3500" dirty="0"/>
              <a:t>involving </a:t>
            </a:r>
            <a:r>
              <a:rPr lang="en-US" sz="3500" dirty="0">
                <a:solidFill>
                  <a:srgbClr val="0070C0"/>
                </a:solidFill>
              </a:rPr>
              <a:t>major landowners and commercial interests </a:t>
            </a:r>
            <a:r>
              <a:rPr lang="tr-TR" sz="3500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sz="3500" dirty="0"/>
              <a:t>on the one hand </a:t>
            </a:r>
            <a:endParaRPr lang="tr-TR" sz="3500" dirty="0"/>
          </a:p>
          <a:p>
            <a:pPr marL="354013" indent="0">
              <a:spcBef>
                <a:spcPts val="600"/>
              </a:spcBef>
              <a:buNone/>
            </a:pPr>
            <a:r>
              <a:rPr lang="en-US" sz="3500" dirty="0"/>
              <a:t>and the broad spectrum of </a:t>
            </a:r>
            <a:r>
              <a:rPr lang="en-US" sz="3500" dirty="0">
                <a:solidFill>
                  <a:srgbClr val="0070C0"/>
                </a:solidFill>
              </a:rPr>
              <a:t>peasants </a:t>
            </a:r>
            <a:r>
              <a:rPr lang="tr-TR" sz="3500" dirty="0">
                <a:solidFill>
                  <a:srgbClr val="0070C0"/>
                </a:solidFill>
              </a:rPr>
              <a:t>                      </a:t>
            </a:r>
            <a:r>
              <a:rPr lang="en-US" sz="3500" dirty="0">
                <a:solidFill>
                  <a:srgbClr val="0070C0"/>
                </a:solidFill>
              </a:rPr>
              <a:t>and farmers</a:t>
            </a:r>
            <a:r>
              <a:rPr lang="en-US" sz="3500" dirty="0"/>
              <a:t>, </a:t>
            </a:r>
            <a:r>
              <a:rPr lang="tr-TR" sz="3500" dirty="0"/>
              <a:t>                                                                      </a:t>
            </a:r>
            <a:r>
              <a:rPr lang="en-US" sz="3500" dirty="0"/>
              <a:t>on the other. </a:t>
            </a:r>
          </a:p>
          <a:p>
            <a:pPr>
              <a:buNone/>
            </a:pPr>
            <a:r>
              <a:rPr lang="en-US" dirty="0"/>
              <a:t>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8317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Democrat Party Government (DPG) continued the implementation of the main principles of </a:t>
            </a:r>
            <a:r>
              <a:rPr lang="tr-TR" dirty="0"/>
              <a:t>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economic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policies adopted after 1945.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it </a:t>
            </a:r>
            <a:r>
              <a:rPr lang="en-US" dirty="0">
                <a:solidFill>
                  <a:srgbClr val="0070C0"/>
                </a:solidFill>
              </a:rPr>
              <a:t>had to change its relatively liberal approach after 1953.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Protectionism and fixed exchange rates </a:t>
            </a:r>
            <a:r>
              <a:rPr lang="en-US" dirty="0"/>
              <a:t>below the equilibrium rates were implemented </a:t>
            </a:r>
            <a:r>
              <a:rPr lang="tr-TR" dirty="0"/>
              <a:t>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enable the industry to import investment and intermediate goods and components</a:t>
            </a:r>
            <a:r>
              <a:rPr lang="tr-TR" dirty="0">
                <a:solidFill>
                  <a:srgbClr val="0070C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 cheaply.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/>
              <a:t>Import restrictions and prohibitions </a:t>
            </a:r>
            <a:r>
              <a:rPr lang="tr-TR" dirty="0"/>
              <a:t>                            </a:t>
            </a:r>
            <a:r>
              <a:rPr lang="en-US" dirty="0"/>
              <a:t>on consumer goods were intended </a:t>
            </a:r>
            <a:r>
              <a:rPr lang="tr-TR" dirty="0"/>
              <a:t>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raise the profitability of the private sector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stave off competition from imports.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Changing World, </a:t>
            </a:r>
            <a:br>
              <a:rPr lang="tr-TR" b="1" dirty="0"/>
            </a:br>
            <a:r>
              <a:rPr lang="en-US" b="1" dirty="0"/>
              <a:t>Changing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main policy was </a:t>
            </a:r>
            <a:r>
              <a:rPr lang="en-US" dirty="0">
                <a:solidFill>
                  <a:srgbClr val="0070C0"/>
                </a:solidFill>
              </a:rPr>
              <a:t>the encouragement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of private enterprise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under</a:t>
            </a:r>
            <a:r>
              <a:rPr lang="en-US" dirty="0">
                <a:solidFill>
                  <a:srgbClr val="0070C0"/>
                </a:solidFill>
              </a:rPr>
              <a:t> intensive interventionism and protectionism.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also involved </a:t>
            </a:r>
            <a:r>
              <a:rPr lang="en-US" dirty="0">
                <a:solidFill>
                  <a:srgbClr val="0070C0"/>
                </a:solidFill>
              </a:rPr>
              <a:t>a large share of public investments.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24575BEF-6239-4477-9C51-26ED80005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Economic Growth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EE69A96-F30E-4CCB-9366-0AB773C1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1778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 growth performance </a:t>
            </a:r>
            <a:r>
              <a:rPr lang="en-US" dirty="0"/>
              <a:t>of the Turkish economy through 194</a:t>
            </a:r>
            <a:r>
              <a:rPr lang="tr-TR" dirty="0"/>
              <a:t>6</a:t>
            </a:r>
            <a:r>
              <a:rPr lang="en-US" dirty="0"/>
              <a:t>-1960 was </a:t>
            </a:r>
            <a:r>
              <a:rPr lang="en-US" dirty="0">
                <a:solidFill>
                  <a:srgbClr val="0070C0"/>
                </a:solidFill>
              </a:rPr>
              <a:t>mixed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5492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period between </a:t>
            </a:r>
            <a:r>
              <a:rPr lang="en-US" dirty="0">
                <a:solidFill>
                  <a:srgbClr val="0070C0"/>
                </a:solidFill>
              </a:rPr>
              <a:t>1945 and 1949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may be describe</a:t>
            </a:r>
            <a:r>
              <a:rPr lang="tr-TR" dirty="0"/>
              <a:t>d</a:t>
            </a:r>
            <a:r>
              <a:rPr lang="en-US" dirty="0"/>
              <a:t> as </a:t>
            </a:r>
            <a:r>
              <a:rPr lang="en-US" dirty="0">
                <a:solidFill>
                  <a:srgbClr val="0070C0"/>
                </a:solidFill>
              </a:rPr>
              <a:t>the period of recovery from </a:t>
            </a:r>
            <a:r>
              <a:rPr lang="en-US" dirty="0"/>
              <a:t>destructive effects of the war.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35% percent </a:t>
            </a:r>
            <a:r>
              <a:rPr lang="en-US" dirty="0">
                <a:solidFill>
                  <a:srgbClr val="0070C0"/>
                </a:solidFill>
              </a:rPr>
              <a:t>loss in GNP </a:t>
            </a:r>
            <a:r>
              <a:rPr lang="en-US" dirty="0"/>
              <a:t>between 1939 and 1945 could be recovered in the following three years and total GNP passed the 1939 level </a:t>
            </a:r>
            <a:r>
              <a:rPr lang="en-US" dirty="0">
                <a:solidFill>
                  <a:srgbClr val="0070C0"/>
                </a:solidFill>
              </a:rPr>
              <a:t>in 1948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But </a:t>
            </a:r>
            <a:r>
              <a:rPr lang="tr-TR" dirty="0"/>
              <a:t>                                                                                      </a:t>
            </a:r>
            <a:r>
              <a:rPr lang="en-US" dirty="0"/>
              <a:t>the total value of the </a:t>
            </a:r>
            <a:r>
              <a:rPr lang="en-US" dirty="0">
                <a:solidFill>
                  <a:srgbClr val="0070C0"/>
                </a:solidFill>
              </a:rPr>
              <a:t>industrial output </a:t>
            </a:r>
            <a:r>
              <a:rPr lang="en-US" dirty="0"/>
              <a:t>in 1948 was still lower than 1938.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r>
              <a:rPr lang="en-US" dirty="0"/>
              <a:t>After a fall in GNP in 1949,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the Turkish economy experienced </a:t>
            </a:r>
            <a:r>
              <a:rPr lang="tr-TR" dirty="0"/>
              <a:t>                                     </a:t>
            </a:r>
            <a:r>
              <a:rPr lang="en-US" dirty="0">
                <a:solidFill>
                  <a:srgbClr val="0070C0"/>
                </a:solidFill>
              </a:rPr>
              <a:t>a very high growth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dirty="0"/>
              <a:t>between</a:t>
            </a:r>
            <a:r>
              <a:rPr lang="en-US" dirty="0">
                <a:solidFill>
                  <a:srgbClr val="0070C0"/>
                </a:solidFill>
              </a:rPr>
              <a:t> 1950 and 1953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The main factors behind this rapid</a:t>
            </a:r>
            <a:r>
              <a:rPr lang="en-US" b="1" dirty="0"/>
              <a:t> </a:t>
            </a:r>
            <a:r>
              <a:rPr lang="en-US" dirty="0"/>
              <a:t>growth were the </a:t>
            </a:r>
            <a:endParaRPr lang="tr-TR" dirty="0"/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increasing agricultural production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rising exports.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  <a:buNone/>
            </a:pPr>
            <a:r>
              <a:rPr lang="tr-TR" dirty="0"/>
              <a:t>	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negative effects of the war can be summarized as follows.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u="sng" dirty="0"/>
              <a:t>Firstly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tr-TR" b="1" dirty="0"/>
              <a:t>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national income fell by 35% </a:t>
            </a:r>
            <a:r>
              <a:rPr lang="tr-TR" dirty="0">
                <a:solidFill>
                  <a:srgbClr val="0070C0"/>
                </a:solidFill>
              </a:rPr>
              <a:t>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per capita income fell by 39% </a:t>
            </a:r>
            <a:r>
              <a:rPr lang="tr-TR" dirty="0">
                <a:solidFill>
                  <a:srgbClr val="0070C0"/>
                </a:solidFill>
              </a:rPr>
              <a:t>       </a:t>
            </a:r>
            <a:r>
              <a:rPr lang="en-US" dirty="0"/>
              <a:t>between 1939 and 1945 </a:t>
            </a:r>
            <a:r>
              <a:rPr lang="tr-TR" dirty="0"/>
              <a:t>                                               </a:t>
            </a:r>
            <a:r>
              <a:rPr lang="en-US" dirty="0"/>
              <a:t>because resources used for </a:t>
            </a:r>
            <a:r>
              <a:rPr lang="en-US" dirty="0">
                <a:solidFill>
                  <a:srgbClr val="0070C0"/>
                </a:solidFill>
              </a:rPr>
              <a:t>national defense </a:t>
            </a:r>
            <a:r>
              <a:rPr lang="en-US" dirty="0"/>
              <a:t>had to be increased at the expense of </a:t>
            </a:r>
            <a:r>
              <a:rPr lang="en-US" dirty="0">
                <a:solidFill>
                  <a:srgbClr val="0070C0"/>
                </a:solidFill>
              </a:rPr>
              <a:t>productive sectors</a:t>
            </a:r>
            <a:r>
              <a:rPr lang="en-US" dirty="0"/>
              <a:t>. </a:t>
            </a:r>
            <a:endParaRPr lang="tr-TR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exceptionally </a:t>
            </a:r>
            <a:r>
              <a:rPr lang="en-US" dirty="0">
                <a:solidFill>
                  <a:srgbClr val="0070C0"/>
                </a:solidFill>
              </a:rPr>
              <a:t>favorable weather conditions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mechanization in agriculture </a:t>
            </a:r>
            <a:r>
              <a:rPr lang="en-US" dirty="0"/>
              <a:t>increased agricultural production.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Exports expanded rapidly because of </a:t>
            </a:r>
            <a:r>
              <a:rPr lang="tr-TR" dirty="0"/>
              <a:t>                                          </a:t>
            </a:r>
            <a:r>
              <a:rPr lang="en-US" dirty="0"/>
              <a:t>the rising demand in international markets due to </a:t>
            </a:r>
            <a:r>
              <a:rPr lang="en-US" dirty="0">
                <a:solidFill>
                  <a:srgbClr val="0070C0"/>
                </a:solidFill>
              </a:rPr>
              <a:t>the Korean War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GNP </a:t>
            </a:r>
            <a:r>
              <a:rPr lang="en-US" dirty="0"/>
              <a:t>in 1953 </a:t>
            </a:r>
            <a:r>
              <a:rPr lang="en-US" dirty="0">
                <a:solidFill>
                  <a:srgbClr val="0070C0"/>
                </a:solidFill>
              </a:rPr>
              <a:t>was 46% higher </a:t>
            </a:r>
            <a:r>
              <a:rPr lang="en-US" dirty="0"/>
              <a:t>than 1948.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national income </a:t>
            </a:r>
            <a:r>
              <a:rPr lang="en-US" dirty="0">
                <a:solidFill>
                  <a:srgbClr val="0070C0"/>
                </a:solidFill>
              </a:rPr>
              <a:t>fell in 1954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/>
              <a:t>because of three factors: </a:t>
            </a:r>
            <a:endParaRPr lang="tr-TR" dirty="0"/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poor harvest </a:t>
            </a:r>
            <a:r>
              <a:rPr lang="en-US" sz="3200" dirty="0"/>
              <a:t>because of deteriorating weather</a:t>
            </a:r>
            <a:r>
              <a:rPr lang="en-US" sz="3200" dirty="0">
                <a:solidFill>
                  <a:srgbClr val="0070C0"/>
                </a:solidFill>
              </a:rPr>
              <a:t>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changing conditions in the international markets</a:t>
            </a:r>
            <a:r>
              <a:rPr lang="en-US" sz="3200" dirty="0"/>
              <a:t>, </a:t>
            </a:r>
            <a:endParaRPr lang="tr-TR" sz="3200" dirty="0"/>
          </a:p>
          <a:p>
            <a:pPr lvl="1">
              <a:spcBef>
                <a:spcPts val="600"/>
              </a:spcBef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the scarcity of intermediate inputs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resulting </a:t>
            </a:r>
            <a:r>
              <a:rPr lang="en-US" sz="3200" dirty="0"/>
              <a:t>from </a:t>
            </a:r>
            <a:r>
              <a:rPr lang="en-US" sz="3200" dirty="0">
                <a:solidFill>
                  <a:srgbClr val="0070C0"/>
                </a:solidFill>
              </a:rPr>
              <a:t>import limitations</a:t>
            </a:r>
            <a:r>
              <a:rPr lang="en-US" sz="3200" dirty="0"/>
              <a:t>.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Economic Growth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1954 was </a:t>
            </a:r>
            <a:r>
              <a:rPr lang="en-US" dirty="0">
                <a:solidFill>
                  <a:srgbClr val="0070C0"/>
                </a:solidFill>
              </a:rPr>
              <a:t>a turning point </a:t>
            </a:r>
            <a:r>
              <a:rPr lang="en-US" dirty="0"/>
              <a:t>for economic growth: </a:t>
            </a:r>
            <a:endParaRPr lang="tr-TR" dirty="0"/>
          </a:p>
          <a:p>
            <a:pPr lvl="1">
              <a:spcAft>
                <a:spcPts val="600"/>
              </a:spcAft>
            </a:pPr>
            <a:r>
              <a:rPr lang="en-US" sz="3200" dirty="0"/>
              <a:t>While the average growth rate was </a:t>
            </a:r>
            <a:r>
              <a:rPr lang="tr-TR" sz="3200" dirty="0"/>
              <a:t>                 </a:t>
            </a:r>
            <a:r>
              <a:rPr lang="en-US" sz="3200" dirty="0">
                <a:solidFill>
                  <a:srgbClr val="0070C0"/>
                </a:solidFill>
              </a:rPr>
              <a:t>11.</a:t>
            </a:r>
            <a:r>
              <a:rPr lang="tr-TR" sz="3200" dirty="0">
                <a:solidFill>
                  <a:srgbClr val="0070C0"/>
                </a:solidFill>
              </a:rPr>
              <a:t>33</a:t>
            </a:r>
            <a:r>
              <a:rPr lang="en-US" sz="3200" dirty="0">
                <a:solidFill>
                  <a:srgbClr val="0070C0"/>
                </a:solidFill>
              </a:rPr>
              <a:t>%</a:t>
            </a:r>
            <a:r>
              <a:rPr lang="en-US" sz="3200" dirty="0"/>
              <a:t> during </a:t>
            </a:r>
            <a:r>
              <a:rPr lang="en-US" sz="3200" dirty="0">
                <a:solidFill>
                  <a:srgbClr val="0070C0"/>
                </a:solidFill>
              </a:rPr>
              <a:t>1949-1953</a:t>
            </a:r>
            <a:r>
              <a:rPr lang="en-US" sz="3200" dirty="0"/>
              <a:t>, </a:t>
            </a:r>
            <a:endParaRPr lang="tr-TR" sz="3200" dirty="0"/>
          </a:p>
          <a:p>
            <a:pPr lvl="1">
              <a:spcAft>
                <a:spcPts val="1200"/>
              </a:spcAft>
            </a:pPr>
            <a:r>
              <a:rPr lang="en-US" sz="3200" dirty="0"/>
              <a:t>it </a:t>
            </a:r>
            <a:r>
              <a:rPr lang="en-US" dirty="0"/>
              <a:t>fell to </a:t>
            </a:r>
            <a:r>
              <a:rPr lang="en-US" dirty="0">
                <a:solidFill>
                  <a:srgbClr val="0070C0"/>
                </a:solidFill>
              </a:rPr>
              <a:t>4,02%</a:t>
            </a:r>
            <a:r>
              <a:rPr lang="en-US" dirty="0"/>
              <a:t> during </a:t>
            </a:r>
            <a:r>
              <a:rPr lang="en-US" dirty="0">
                <a:solidFill>
                  <a:srgbClr val="0070C0"/>
                </a:solidFill>
              </a:rPr>
              <a:t>1954-1959</a:t>
            </a:r>
            <a:r>
              <a:rPr lang="en-US" dirty="0"/>
              <a:t>. </a:t>
            </a:r>
            <a:r>
              <a:rPr lang="tr-TR" sz="3200" dirty="0"/>
              <a:t>                                               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Figure 2.1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Economic Growth, 1948–1959</a:t>
            </a:r>
            <a:endParaRPr lang="en-US" sz="3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1DEFA8C-F947-479F-BE07-76B6B3F80BF1}" type="slidenum">
              <a:rPr lang="tr-TR" smtClean="0"/>
              <a:pPr>
                <a:spcAft>
                  <a:spcPts val="600"/>
                </a:spcAft>
              </a:pPr>
              <a:t>53</a:t>
            </a:fld>
            <a:endParaRPr lang="tr-TR"/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9459787"/>
              </p:ext>
            </p:extLst>
          </p:nvPr>
        </p:nvGraphicFramePr>
        <p:xfrm>
          <a:off x="0" y="16002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808465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8880ECAA-AB7B-4FF6-B47F-EB3036129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Agriculture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99363F6-19F6-4404-ADC7-C65963CE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1694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Despite its increasing dynamism </a:t>
            </a:r>
            <a:r>
              <a:rPr lang="tr-TR"/>
              <a:t>                             </a:t>
            </a:r>
            <a:r>
              <a:rPr lang="en-US">
                <a:solidFill>
                  <a:srgbClr val="0070C0"/>
                </a:solidFill>
              </a:rPr>
              <a:t>agricultural </a:t>
            </a:r>
            <a:r>
              <a:rPr lang="en-US" dirty="0">
                <a:solidFill>
                  <a:srgbClr val="0070C0"/>
                </a:solidFill>
              </a:rPr>
              <a:t>sector followed an unstable growth path during the period.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Agricultural output </a:t>
            </a:r>
            <a:r>
              <a:rPr lang="en-US" dirty="0"/>
              <a:t>more than doubled </a:t>
            </a:r>
            <a:r>
              <a:rPr lang="tr-TR" dirty="0"/>
              <a:t>                    </a:t>
            </a:r>
            <a:r>
              <a:rPr lang="en-US" dirty="0"/>
              <a:t>from 1947 through 1953.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Agricultural mechanization </a:t>
            </a:r>
            <a:r>
              <a:rPr lang="en-US" dirty="0"/>
              <a:t>that started </a:t>
            </a:r>
            <a:r>
              <a:rPr lang="tr-TR" dirty="0"/>
              <a:t>                     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/>
              <a:t>the second half of the 1940s continued.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Especially, </a:t>
            </a:r>
            <a:r>
              <a:rPr lang="en-US" dirty="0">
                <a:solidFill>
                  <a:srgbClr val="0070C0"/>
                </a:solidFill>
              </a:rPr>
              <a:t>the number of tractors </a:t>
            </a:r>
            <a:r>
              <a:rPr lang="en-US" dirty="0"/>
              <a:t>increased from about </a:t>
            </a:r>
            <a:r>
              <a:rPr lang="en-US" dirty="0">
                <a:solidFill>
                  <a:srgbClr val="0070C0"/>
                </a:solidFill>
              </a:rPr>
              <a:t>1,000 </a:t>
            </a:r>
            <a:r>
              <a:rPr lang="en-US" dirty="0"/>
              <a:t>to about </a:t>
            </a:r>
            <a:r>
              <a:rPr lang="en-US" dirty="0">
                <a:solidFill>
                  <a:srgbClr val="0070C0"/>
                </a:solidFill>
              </a:rPr>
              <a:t>42,000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1945 and 1960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rapid rise in the number of tractors </a:t>
            </a:r>
            <a:r>
              <a:rPr lang="tr-TR" dirty="0"/>
              <a:t>                    </a:t>
            </a:r>
            <a:r>
              <a:rPr lang="en-US" dirty="0"/>
              <a:t>did make possible </a:t>
            </a:r>
            <a:r>
              <a:rPr lang="tr-TR" dirty="0"/>
              <a:t>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enlargement of the cultivated areas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>
                <a:solidFill>
                  <a:srgbClr val="0070C0"/>
                </a:solidFill>
              </a:rPr>
              <a:t>by about 80%, </a:t>
            </a:r>
            <a:r>
              <a:rPr lang="en-US" dirty="0"/>
              <a:t>in the same period.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Despite that rapid increase </a:t>
            </a:r>
            <a:r>
              <a:rPr lang="tr-TR" dirty="0"/>
              <a:t>                                                </a:t>
            </a:r>
            <a:r>
              <a:rPr lang="en-US" dirty="0"/>
              <a:t>in the number of tractors, </a:t>
            </a:r>
            <a:r>
              <a:rPr lang="tr-TR" dirty="0"/>
              <a:t>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total percentage of area cultivated </a:t>
            </a:r>
            <a:r>
              <a:rPr lang="tr-TR" dirty="0">
                <a:solidFill>
                  <a:srgbClr val="0070C0"/>
                </a:solidFill>
              </a:rPr>
              <a:t>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tractors was only about 14% </a:t>
            </a:r>
            <a:r>
              <a:rPr lang="en-US" dirty="0"/>
              <a:t>in 1960, </a:t>
            </a:r>
            <a:endParaRPr lang="tr-TR" dirty="0"/>
          </a:p>
          <a:p>
            <a:pPr marL="0" indent="354013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/>
              <a:t>indicating </a:t>
            </a:r>
            <a:r>
              <a:rPr lang="en-US" dirty="0">
                <a:solidFill>
                  <a:srgbClr val="0070C0"/>
                </a:solidFill>
              </a:rPr>
              <a:t>an inefficient use of tractors.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This inefficiency can be explained by </a:t>
            </a:r>
            <a:endParaRPr lang="tr-TR" dirty="0"/>
          </a:p>
          <a:p>
            <a:pPr lvl="1">
              <a:spcAft>
                <a:spcPts val="600"/>
              </a:spcAft>
            </a:pPr>
            <a:r>
              <a:rPr lang="en-US" sz="3200" dirty="0"/>
              <a:t>the structure of </a:t>
            </a:r>
            <a:r>
              <a:rPr lang="en-US" sz="3200" dirty="0">
                <a:solidFill>
                  <a:srgbClr val="0070C0"/>
                </a:solidFill>
              </a:rPr>
              <a:t>ownership of both tractors and land,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usage of tractors for purposes </a:t>
            </a:r>
            <a:r>
              <a:rPr lang="en-US" sz="3200" dirty="0"/>
              <a:t>other than </a:t>
            </a:r>
            <a:r>
              <a:rPr lang="en-US" sz="3200" dirty="0">
                <a:solidFill>
                  <a:srgbClr val="0070C0"/>
                </a:solidFill>
              </a:rPr>
              <a:t>farming </a:t>
            </a:r>
            <a:r>
              <a:rPr lang="en-US" sz="3200" dirty="0"/>
              <a:t>such as transportation, </a:t>
            </a:r>
            <a:endParaRPr lang="tr-TR" sz="3200" dirty="0"/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problems of maintenance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</a:t>
            </a:r>
            <a:r>
              <a:rPr lang="en-US" sz="3200" dirty="0"/>
              <a:t>stemming</a:t>
            </a:r>
            <a:r>
              <a:rPr lang="tr-TR" sz="3200" dirty="0"/>
              <a:t> </a:t>
            </a:r>
            <a:r>
              <a:rPr lang="en-US" sz="3200" dirty="0"/>
              <a:t>from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low level of training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difficulties of finding spare parts. 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58</a:t>
            </a:fld>
            <a:endParaRPr lang="tr-T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Agricultural credits </a:t>
            </a:r>
            <a:r>
              <a:rPr lang="en-US" dirty="0"/>
              <a:t>increased </a:t>
            </a:r>
            <a:r>
              <a:rPr lang="tr-TR" dirty="0"/>
              <a:t>                                     </a:t>
            </a:r>
            <a:r>
              <a:rPr lang="en-US" dirty="0"/>
              <a:t>about ten times in ten years after 1947.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Although the usage of artificial </a:t>
            </a:r>
            <a:r>
              <a:rPr lang="en-US" dirty="0">
                <a:solidFill>
                  <a:srgbClr val="0070C0"/>
                </a:solidFill>
              </a:rPr>
              <a:t>fertilizers and pesticides </a:t>
            </a:r>
            <a:r>
              <a:rPr lang="en-US" dirty="0"/>
              <a:t>increased very rapidly in the 1950s,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consumption per unit of land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was still very low.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Only a small fraction of the total arable land was </a:t>
            </a:r>
            <a:r>
              <a:rPr lang="en-US" dirty="0">
                <a:solidFill>
                  <a:srgbClr val="0070C0"/>
                </a:solidFill>
              </a:rPr>
              <a:t>irrigated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59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99626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In the same period</a:t>
            </a:r>
            <a:r>
              <a:rPr lang="tr-TR" dirty="0"/>
              <a:t>,                                                            </a:t>
            </a:r>
            <a:r>
              <a:rPr lang="en-US" dirty="0"/>
              <a:t> the value of </a:t>
            </a:r>
            <a:r>
              <a:rPr lang="en-US" dirty="0">
                <a:solidFill>
                  <a:srgbClr val="0070C0"/>
                </a:solidFill>
              </a:rPr>
              <a:t>agricultural products fell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41%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 the value of </a:t>
            </a:r>
            <a:r>
              <a:rPr lang="en-US" dirty="0">
                <a:solidFill>
                  <a:srgbClr val="0070C0"/>
                </a:solidFill>
              </a:rPr>
              <a:t>industrial products fell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34%.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/>
              <a:t>Government </a:t>
            </a:r>
            <a:r>
              <a:rPr lang="en-US" dirty="0">
                <a:solidFill>
                  <a:srgbClr val="0070C0"/>
                </a:solidFill>
              </a:rPr>
              <a:t>distributed state-owned lands and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opened </a:t>
            </a:r>
            <a:r>
              <a:rPr lang="en-US" dirty="0">
                <a:solidFill>
                  <a:srgbClr val="0070C0"/>
                </a:solidFill>
              </a:rPr>
              <a:t>communal pastures to peasants </a:t>
            </a:r>
            <a:r>
              <a:rPr lang="en-US" dirty="0"/>
              <a:t>with little or no land.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used Marshall Plan aid to</a:t>
            </a:r>
            <a:r>
              <a:rPr lang="en-US" b="1" dirty="0"/>
              <a:t> </a:t>
            </a:r>
            <a:r>
              <a:rPr lang="tr-TR" b="1" dirty="0"/>
              <a:t>                                      </a:t>
            </a:r>
            <a:r>
              <a:rPr lang="en-US" dirty="0">
                <a:solidFill>
                  <a:srgbClr val="0070C0"/>
                </a:solidFill>
              </a:rPr>
              <a:t>finance the importation of agricultural machinery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</a:t>
            </a:r>
            <a:r>
              <a:rPr lang="en-US" dirty="0"/>
              <a:t>especially tractors.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60</a:t>
            </a:fld>
            <a:endParaRPr lang="tr-T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the increases in agricultural production </a:t>
            </a:r>
            <a:r>
              <a:rPr lang="en-US" dirty="0"/>
              <a:t>during that period were mostly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outcome of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dirty="0">
                <a:solidFill>
                  <a:srgbClr val="0070C0"/>
                </a:solidFill>
              </a:rPr>
              <a:t>increase in the cultivated area,                                                                                   </a:t>
            </a:r>
            <a:r>
              <a:rPr lang="en-US" dirty="0"/>
              <a:t>not the increases in yields.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61</a:t>
            </a:fld>
            <a:endParaRPr lang="tr-TR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2647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agriculture-led boom ended in 1954.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When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Korean War </a:t>
            </a:r>
            <a:r>
              <a:rPr lang="en-US" dirty="0"/>
              <a:t>ended </a:t>
            </a:r>
            <a:r>
              <a:rPr lang="tr-TR" dirty="0"/>
              <a:t>                            </a:t>
            </a:r>
            <a:r>
              <a:rPr lang="en-US" dirty="0"/>
              <a:t>international demand slackened </a:t>
            </a:r>
            <a:r>
              <a:rPr lang="tr-TR" dirty="0"/>
              <a:t>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prices of export commodities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began to decline.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the disappearance of favorable weather conditions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agricultural yields declined as well.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62</a:t>
            </a:fld>
            <a:endParaRPr lang="tr-T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Agriculture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 Government initiated </a:t>
            </a:r>
            <a:r>
              <a:rPr lang="tr-TR" dirty="0"/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large price support program for wheat</a:t>
            </a:r>
            <a:r>
              <a:rPr lang="en-US" dirty="0"/>
              <a:t> </a:t>
            </a:r>
            <a:r>
              <a:rPr lang="tr-TR" dirty="0"/>
              <a:t>                                                </a:t>
            </a:r>
            <a:r>
              <a:rPr lang="en-US" dirty="0"/>
              <a:t>to keep the agricultural producers’ income.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63</a:t>
            </a:fld>
            <a:endParaRPr lang="tr-T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4A508D6F-C29D-40D0-AD9B-2A6570724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Industry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EC5E494-B073-4AF6-A143-CCB497E02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7745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r>
              <a:rPr lang="en-US" dirty="0"/>
              <a:t>Although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priority</a:t>
            </a:r>
            <a:r>
              <a:rPr lang="en-US" dirty="0"/>
              <a:t> shifted </a:t>
            </a:r>
            <a:r>
              <a:rPr lang="tr-TR" dirty="0"/>
              <a:t>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industry</a:t>
            </a:r>
            <a:r>
              <a:rPr lang="en-US" dirty="0"/>
              <a:t> to </a:t>
            </a:r>
            <a:r>
              <a:rPr lang="en-US" dirty="0">
                <a:solidFill>
                  <a:srgbClr val="0070C0"/>
                </a:solidFill>
              </a:rPr>
              <a:t>agriculture and infrastructure </a:t>
            </a:r>
            <a:r>
              <a:rPr lang="en-US" dirty="0"/>
              <a:t>in the new economic policies framework accepted after 1945, 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practical necessities </a:t>
            </a:r>
            <a:r>
              <a:rPr lang="en-US" dirty="0"/>
              <a:t>forced</a:t>
            </a:r>
            <a:r>
              <a:rPr lang="tr-TR" dirty="0"/>
              <a:t> </a:t>
            </a:r>
            <a:r>
              <a:rPr lang="en-US" dirty="0"/>
              <a:t>the DPG revise </a:t>
            </a:r>
            <a:r>
              <a:rPr lang="tr-TR" dirty="0"/>
              <a:t>                      </a:t>
            </a:r>
            <a:r>
              <a:rPr lang="en-US" dirty="0"/>
              <a:t>its policies </a:t>
            </a:r>
            <a:r>
              <a:rPr lang="tr-TR" dirty="0"/>
              <a:t>                                                                                      </a:t>
            </a:r>
            <a:r>
              <a:rPr lang="en-US" dirty="0"/>
              <a:t>and accept </a:t>
            </a:r>
            <a:r>
              <a:rPr lang="en-US" dirty="0">
                <a:solidFill>
                  <a:srgbClr val="0070C0"/>
                </a:solidFill>
              </a:rPr>
              <a:t>the importance of the industry </a:t>
            </a:r>
            <a:r>
              <a:rPr lang="tr-TR" dirty="0">
                <a:solidFill>
                  <a:srgbClr val="0070C0"/>
                </a:solidFill>
              </a:rPr>
              <a:t>               </a:t>
            </a:r>
            <a:r>
              <a:rPr lang="en-US" dirty="0"/>
              <a:t>for other sectors and the whole economy. </a:t>
            </a:r>
            <a:endParaRPr lang="tr-TR" dirty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65</a:t>
            </a:fld>
            <a:endParaRPr lang="tr-T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Another revision, </a:t>
            </a:r>
            <a:r>
              <a:rPr lang="tr-TR" dirty="0"/>
              <a:t>                                                                    </a:t>
            </a:r>
            <a:r>
              <a:rPr lang="en-US" dirty="0"/>
              <a:t>that practical considerations led the way, </a:t>
            </a:r>
            <a:r>
              <a:rPr lang="tr-TR" dirty="0"/>
              <a:t>                              </a:t>
            </a:r>
            <a:r>
              <a:rPr lang="en-US" dirty="0"/>
              <a:t>is about </a:t>
            </a:r>
            <a:r>
              <a:rPr lang="en-US" dirty="0">
                <a:solidFill>
                  <a:srgbClr val="0070C0"/>
                </a:solidFill>
              </a:rPr>
              <a:t>the role of the SEE </a:t>
            </a:r>
            <a:r>
              <a:rPr lang="en-US" dirty="0"/>
              <a:t>in industrialization and economic development.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The DPG declared at the beginning that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it would privatize public enterprises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but it was understood in a short time that privatization policy was </a:t>
            </a:r>
            <a:r>
              <a:rPr lang="en-US" dirty="0">
                <a:solidFill>
                  <a:srgbClr val="0070C0"/>
                </a:solidFill>
              </a:rPr>
              <a:t>impracticable</a:t>
            </a:r>
            <a:r>
              <a:rPr lang="en-US" dirty="0"/>
              <a:t> </a:t>
            </a:r>
            <a:r>
              <a:rPr lang="tr-TR" dirty="0"/>
              <a:t>                   </a:t>
            </a:r>
            <a:r>
              <a:rPr lang="en-US" dirty="0"/>
              <a:t>from both </a:t>
            </a:r>
            <a:r>
              <a:rPr lang="en-US" dirty="0">
                <a:solidFill>
                  <a:srgbClr val="0070C0"/>
                </a:solidFill>
              </a:rPr>
              <a:t>an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economic and political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>
                <a:solidFill>
                  <a:srgbClr val="0070C0"/>
                </a:solidFill>
              </a:rPr>
              <a:t>point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of view.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66</a:t>
            </a:fld>
            <a:endParaRPr lang="tr-T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was forced to </a:t>
            </a:r>
            <a:r>
              <a:rPr lang="tr-TR" dirty="0"/>
              <a:t>                                      </a:t>
            </a:r>
            <a:r>
              <a:rPr lang="en-US" dirty="0">
                <a:solidFill>
                  <a:srgbClr val="0070C0"/>
                </a:solidFill>
              </a:rPr>
              <a:t>enlarge the production capacity of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>
                <a:solidFill>
                  <a:srgbClr val="0070C0"/>
                </a:solidFill>
              </a:rPr>
              <a:t>the existing SEE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to establish new ones.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demand for industrial products was increasing rapidly </a:t>
            </a:r>
            <a:r>
              <a:rPr lang="tr-TR" dirty="0"/>
              <a:t>                                                          </a:t>
            </a:r>
            <a:r>
              <a:rPr lang="en-US" dirty="0"/>
              <a:t>and this </a:t>
            </a:r>
            <a:r>
              <a:rPr lang="en-US" dirty="0">
                <a:solidFill>
                  <a:srgbClr val="0070C0"/>
                </a:solidFill>
              </a:rPr>
              <a:t>rapidly rising demand might be met by increasing imports </a:t>
            </a:r>
            <a:r>
              <a:rPr lang="en-US" dirty="0"/>
              <a:t>and/or </a:t>
            </a:r>
            <a:r>
              <a:rPr lang="en-US" dirty="0">
                <a:solidFill>
                  <a:srgbClr val="0070C0"/>
                </a:solidFill>
              </a:rPr>
              <a:t>domestic production.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Since foreign exchange revenues were less than the total value of the potential imports, the government </a:t>
            </a:r>
            <a:r>
              <a:rPr lang="en-US" dirty="0">
                <a:solidFill>
                  <a:srgbClr val="0070C0"/>
                </a:solidFill>
              </a:rPr>
              <a:t>limited imports.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Moreover, </a:t>
            </a:r>
            <a:r>
              <a:rPr lang="tr-TR" dirty="0"/>
              <a:t>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private sector was not ready </a:t>
            </a:r>
            <a:r>
              <a:rPr lang="en-US" dirty="0"/>
              <a:t>to take over the role of the SEE.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68</a:t>
            </a:fld>
            <a:endParaRPr lang="tr-T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r>
              <a:rPr lang="en-US" dirty="0"/>
              <a:t>In this position</a:t>
            </a:r>
            <a:r>
              <a:rPr lang="tr-TR" dirty="0"/>
              <a:t>,                                                                </a:t>
            </a:r>
            <a:r>
              <a:rPr lang="en-US" dirty="0"/>
              <a:t> the</a:t>
            </a:r>
            <a:r>
              <a:rPr lang="tr-TR" dirty="0"/>
              <a:t> </a:t>
            </a:r>
            <a:r>
              <a:rPr lang="en-US" dirty="0"/>
              <a:t>Government attempted</a:t>
            </a:r>
            <a:r>
              <a:rPr lang="tr-TR" dirty="0"/>
              <a:t>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control prices,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contain inflation </a:t>
            </a:r>
            <a:r>
              <a:rPr lang="en-US" dirty="0"/>
              <a:t>arising from </a:t>
            </a:r>
            <a:r>
              <a:rPr lang="tr-TR" dirty="0"/>
              <a:t>                                      </a:t>
            </a:r>
            <a:r>
              <a:rPr lang="en-US" dirty="0">
                <a:solidFill>
                  <a:srgbClr val="0070C0"/>
                </a:solidFill>
              </a:rPr>
              <a:t>the shortage of industrial goods</a:t>
            </a:r>
            <a:r>
              <a:rPr lang="en-US" dirty="0"/>
              <a:t>, </a:t>
            </a:r>
            <a:r>
              <a:rPr lang="tr-TR" dirty="0"/>
              <a:t>                                 </a:t>
            </a:r>
            <a:r>
              <a:rPr lang="en-US" dirty="0"/>
              <a:t>on the one hand,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and to try to </a:t>
            </a:r>
            <a:r>
              <a:rPr lang="en-US" dirty="0">
                <a:solidFill>
                  <a:srgbClr val="0070C0"/>
                </a:solidFill>
              </a:rPr>
              <a:t>increase industrial production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>
                <a:solidFill>
                  <a:srgbClr val="0070C0"/>
                </a:solidFill>
              </a:rPr>
              <a:t>by means of the SEE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</a:t>
            </a:r>
            <a:r>
              <a:rPr lang="en-US" dirty="0"/>
              <a:t>on the other.  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u="sng" dirty="0"/>
              <a:t>Secondly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price and cost of living indices quadrupled </a:t>
            </a:r>
            <a:r>
              <a:rPr lang="en-US" dirty="0"/>
              <a:t>during the War.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Falling production</a:t>
            </a:r>
            <a:r>
              <a:rPr lang="en-US" dirty="0"/>
              <a:t>, </a:t>
            </a:r>
            <a:r>
              <a:rPr lang="tr-TR" dirty="0"/>
              <a:t>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increasing export demand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import difficulties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and restrictions </a:t>
            </a:r>
            <a:r>
              <a:rPr lang="tr-TR" dirty="0">
                <a:solidFill>
                  <a:srgbClr val="0070C0"/>
                </a:solidFill>
              </a:rPr>
              <a:t>       </a:t>
            </a:r>
            <a:r>
              <a:rPr lang="en-US" dirty="0"/>
              <a:t>created </a:t>
            </a:r>
            <a:r>
              <a:rPr lang="en-US" dirty="0">
                <a:solidFill>
                  <a:srgbClr val="0070C0"/>
                </a:solidFill>
              </a:rPr>
              <a:t>shortages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</a:t>
            </a:r>
            <a:r>
              <a:rPr lang="en-US" dirty="0"/>
              <a:t>and caused </a:t>
            </a:r>
            <a:r>
              <a:rPr lang="en-US" dirty="0">
                <a:solidFill>
                  <a:srgbClr val="0070C0"/>
                </a:solidFill>
              </a:rPr>
              <a:t>high inflation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 fact, </a:t>
            </a:r>
            <a:r>
              <a:rPr lang="tr-TR" dirty="0"/>
              <a:t>                                                                                         </a:t>
            </a:r>
            <a:r>
              <a:rPr lang="en-US" dirty="0"/>
              <a:t>it was understood that </a:t>
            </a:r>
            <a:r>
              <a:rPr lang="tr-TR" dirty="0"/>
              <a:t>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most effective way of supporting private investments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the existing conditions was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expand public investments</a:t>
            </a:r>
            <a:r>
              <a:rPr lang="en-US" dirty="0"/>
              <a:t>: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public and private investments were </a:t>
            </a:r>
            <a:r>
              <a:rPr lang="en-US" dirty="0">
                <a:solidFill>
                  <a:srgbClr val="0070C0"/>
                </a:solidFill>
              </a:rPr>
              <a:t>complement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not</a:t>
            </a:r>
            <a:r>
              <a:rPr lang="en-US" dirty="0">
                <a:solidFill>
                  <a:srgbClr val="0070C0"/>
                </a:solidFill>
              </a:rPr>
              <a:t> substitutes.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70</a:t>
            </a:fld>
            <a:endParaRPr lang="tr-TR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661248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3200" dirty="0">
                <a:solidFill>
                  <a:srgbClr val="0070C0"/>
                </a:solidFill>
              </a:rPr>
              <a:t>New </a:t>
            </a:r>
            <a:r>
              <a:rPr lang="en-US" sz="3200" dirty="0">
                <a:solidFill>
                  <a:srgbClr val="0070C0"/>
                </a:solidFill>
              </a:rPr>
              <a:t>enterprises </a:t>
            </a:r>
            <a:r>
              <a:rPr lang="en-US" sz="3200" dirty="0"/>
              <a:t>were established </a:t>
            </a:r>
            <a:r>
              <a:rPr lang="tr-TR" sz="3200" dirty="0"/>
              <a:t>                                            </a:t>
            </a:r>
            <a:r>
              <a:rPr lang="en-US" sz="3200" dirty="0"/>
              <a:t>by</a:t>
            </a:r>
            <a:r>
              <a:rPr lang="en-US" sz="3200" dirty="0">
                <a:solidFill>
                  <a:srgbClr val="0070C0"/>
                </a:solidFill>
              </a:rPr>
              <a:t> dividing </a:t>
            </a:r>
            <a:r>
              <a:rPr lang="en-US" sz="3200" dirty="0" err="1">
                <a:solidFill>
                  <a:srgbClr val="0070C0"/>
                </a:solidFill>
              </a:rPr>
              <a:t>Sumerbank</a:t>
            </a:r>
            <a:r>
              <a:rPr lang="en-US" sz="3200" dirty="0">
                <a:solidFill>
                  <a:srgbClr val="0070C0"/>
                </a:solidFill>
              </a:rPr>
              <a:t> and </a:t>
            </a:r>
            <a:r>
              <a:rPr lang="tr-TR" sz="3200" dirty="0">
                <a:solidFill>
                  <a:srgbClr val="0070C0"/>
                </a:solidFill>
              </a:rPr>
              <a:t>Etibank:</a:t>
            </a:r>
            <a:r>
              <a:rPr lang="en-US" sz="3200" dirty="0"/>
              <a:t> </a:t>
            </a:r>
            <a:endParaRPr lang="tr-TR" sz="32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Makina ve Kimya Endüstrisi Kurumu (MKEK),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Türkiye Petrolleri Anonim Ortaklığı (TPAO),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Devlet Malzeme Ofisi (DMO),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Türkiye Selüloz ve Kâğıt Fabrikaları A.Ş. (SEKA),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Demir Çelik </a:t>
            </a:r>
            <a:r>
              <a:rPr lang="en-US" sz="3200" dirty="0"/>
              <a:t>and</a:t>
            </a:r>
            <a:r>
              <a:rPr lang="tr-TR" sz="3200" dirty="0"/>
              <a:t> Türkiye Kömür İşletmeleri Kurumu (TKİ) 	</a:t>
            </a:r>
            <a:r>
              <a:rPr lang="tr-TR" sz="3200" dirty="0">
                <a:solidFill>
                  <a:srgbClr val="0070C0"/>
                </a:solidFill>
              </a:rPr>
              <a:t>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71</a:t>
            </a:fld>
            <a:endParaRPr lang="tr-TR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newly created public enterprises </a:t>
            </a:r>
            <a:r>
              <a:rPr lang="en-US" dirty="0"/>
              <a:t>were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 err="1"/>
              <a:t>Çay</a:t>
            </a:r>
            <a:r>
              <a:rPr lang="en-US" dirty="0"/>
              <a:t> </a:t>
            </a:r>
            <a:r>
              <a:rPr lang="en-US" dirty="0" err="1"/>
              <a:t>İşletmeleri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(ÇAYKUR),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Et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Balık</a:t>
            </a:r>
            <a:r>
              <a:rPr lang="en-US" dirty="0"/>
              <a:t> </a:t>
            </a:r>
            <a:r>
              <a:rPr lang="en-US" dirty="0" err="1"/>
              <a:t>Kurumu</a:t>
            </a:r>
            <a:r>
              <a:rPr lang="en-US" dirty="0"/>
              <a:t> (EBK)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and </a:t>
            </a:r>
            <a:r>
              <a:rPr lang="en-US" dirty="0" err="1"/>
              <a:t>Azot</a:t>
            </a:r>
            <a:r>
              <a:rPr lang="en-US" dirty="0"/>
              <a:t> </a:t>
            </a:r>
            <a:r>
              <a:rPr lang="en-US" dirty="0" err="1"/>
              <a:t>Sanayi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72</a:t>
            </a:fld>
            <a:endParaRPr lang="tr-TR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 the DPG era, </a:t>
            </a:r>
            <a:r>
              <a:rPr lang="tr-TR" dirty="0"/>
              <a:t>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public investments </a:t>
            </a:r>
            <a:r>
              <a:rPr lang="en-US" dirty="0"/>
              <a:t>played a significant role </a:t>
            </a:r>
            <a:r>
              <a:rPr lang="tr-TR" dirty="0"/>
              <a:t>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economic growth and development</a:t>
            </a:r>
            <a:r>
              <a:rPr lang="en-US" dirty="0"/>
              <a:t>, especially in the second part of the 1950s.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73</a:t>
            </a:fld>
            <a:endParaRPr lang="tr-TR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6865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Public investments concentrated particularly in </a:t>
            </a:r>
            <a:r>
              <a:rPr lang="en-US" dirty="0">
                <a:solidFill>
                  <a:srgbClr val="0070C0"/>
                </a:solidFill>
              </a:rPr>
              <a:t>cement, energy, coal, sugar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transportation, and infrastructure.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These fields required relatively </a:t>
            </a:r>
            <a:r>
              <a:rPr lang="en-US" dirty="0">
                <a:solidFill>
                  <a:srgbClr val="0070C0"/>
                </a:solidFill>
              </a:rPr>
              <a:t>large capital and high technology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that was not yet available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/>
              <a:t>the private sector.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74</a:t>
            </a:fld>
            <a:endParaRPr lang="tr-TR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share of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/>
              <a:t>public sector in total </a:t>
            </a:r>
            <a:r>
              <a:rPr lang="en-US" dirty="0">
                <a:solidFill>
                  <a:srgbClr val="0070C0"/>
                </a:solidFill>
              </a:rPr>
              <a:t>fixed investments</a:t>
            </a:r>
            <a:r>
              <a:rPr lang="en-US" dirty="0"/>
              <a:t> during the DP</a:t>
            </a:r>
            <a:r>
              <a:rPr lang="tr-TR" dirty="0"/>
              <a:t>G</a:t>
            </a:r>
            <a:r>
              <a:rPr lang="en-US" dirty="0"/>
              <a:t> period </a:t>
            </a:r>
            <a:r>
              <a:rPr lang="tr-TR" dirty="0"/>
              <a:t>                           </a:t>
            </a:r>
            <a:r>
              <a:rPr lang="en-US" dirty="0"/>
              <a:t>rose from</a:t>
            </a:r>
            <a:r>
              <a:rPr lang="en-US" dirty="0">
                <a:solidFill>
                  <a:srgbClr val="0070C0"/>
                </a:solidFill>
              </a:rPr>
              <a:t> 39%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1950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50%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1960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75</a:t>
            </a:fld>
            <a:endParaRPr lang="tr-TR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Private investments </a:t>
            </a:r>
            <a:r>
              <a:rPr lang="en-US" dirty="0"/>
              <a:t>also increased rapidly </a:t>
            </a:r>
            <a:r>
              <a:rPr lang="tr-TR" dirty="0"/>
              <a:t>                  </a:t>
            </a:r>
            <a:r>
              <a:rPr lang="en-US" dirty="0"/>
              <a:t>in the 1950s.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76</a:t>
            </a:fld>
            <a:endParaRPr lang="tr-TR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Public investments 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primary and intermediate inputs</a:t>
            </a:r>
            <a:r>
              <a:rPr lang="en-US" dirty="0"/>
              <a:t> </a:t>
            </a:r>
            <a:r>
              <a:rPr lang="tr-TR" dirty="0"/>
              <a:t>                                    </a:t>
            </a:r>
            <a:r>
              <a:rPr lang="en-US" dirty="0"/>
              <a:t>as well as those in </a:t>
            </a:r>
            <a:r>
              <a:rPr lang="en-US" dirty="0">
                <a:solidFill>
                  <a:srgbClr val="0070C0"/>
                </a:solidFill>
              </a:rPr>
              <a:t>infrastructure</a:t>
            </a:r>
            <a:r>
              <a:rPr lang="en-US" dirty="0"/>
              <a:t> </a:t>
            </a:r>
            <a:r>
              <a:rPr lang="tr-TR" dirty="0"/>
              <a:t>                                 </a:t>
            </a:r>
            <a:r>
              <a:rPr lang="en-US" dirty="0"/>
              <a:t>were </a:t>
            </a:r>
            <a:r>
              <a:rPr lang="en-US" dirty="0">
                <a:solidFill>
                  <a:srgbClr val="0070C0"/>
                </a:solidFill>
              </a:rPr>
              <a:t>complementary to the private sector.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Indeed, </a:t>
            </a:r>
            <a:r>
              <a:rPr lang="tr-TR" dirty="0"/>
              <a:t>                                                                                </a:t>
            </a:r>
            <a:r>
              <a:rPr lang="en-US" dirty="0"/>
              <a:t>public investments and SEE </a:t>
            </a:r>
            <a:r>
              <a:rPr lang="en-US" dirty="0">
                <a:solidFill>
                  <a:srgbClr val="0070C0"/>
                </a:solidFill>
              </a:rPr>
              <a:t>helped encourage private industrial investments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manufacturing consumer goods.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77</a:t>
            </a:fld>
            <a:endParaRPr lang="tr-TR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8347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Other factors that enhanced private investments </a:t>
            </a:r>
            <a:r>
              <a:rPr lang="en-US" dirty="0"/>
              <a:t>were: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more business-friendly economic policies </a:t>
            </a:r>
            <a:r>
              <a:rPr lang="en-US" sz="3200" dirty="0"/>
              <a:t>after the War, </a:t>
            </a:r>
            <a:endParaRPr lang="tr-TR" sz="3200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transformation of commercial and agricultural capital  </a:t>
            </a:r>
            <a:r>
              <a:rPr lang="en-US" sz="3200" dirty="0"/>
              <a:t>into</a:t>
            </a:r>
            <a:r>
              <a:rPr lang="en-US" sz="3200" dirty="0">
                <a:solidFill>
                  <a:srgbClr val="0070C0"/>
                </a:solidFill>
              </a:rPr>
              <a:t> industrial investments</a:t>
            </a:r>
            <a:r>
              <a:rPr lang="en-US" sz="3200" dirty="0"/>
              <a:t>,</a:t>
            </a:r>
            <a:endParaRPr lang="tr-TR" sz="3200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industrial credits </a:t>
            </a:r>
            <a:r>
              <a:rPr lang="en-US" sz="3200" dirty="0"/>
              <a:t>provided by the Turkish Industrial Development Bank</a:t>
            </a:r>
            <a:r>
              <a:rPr lang="tr-TR" sz="3200" dirty="0"/>
              <a:t> </a:t>
            </a:r>
            <a:r>
              <a:rPr lang="en-US" sz="3200" dirty="0"/>
              <a:t>which was established in 1950.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78</a:t>
            </a:fld>
            <a:endParaRPr lang="tr-TR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widening supply gap </a:t>
            </a:r>
            <a:r>
              <a:rPr lang="tr-TR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en-US" dirty="0"/>
              <a:t>because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import restrictions </a:t>
            </a:r>
            <a:r>
              <a:rPr lang="en-US" dirty="0"/>
              <a:t>after 1954 </a:t>
            </a:r>
            <a:r>
              <a:rPr lang="tr-TR" dirty="0"/>
              <a:t>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increased the profitability</a:t>
            </a:r>
            <a:r>
              <a:rPr lang="en-US" dirty="0"/>
              <a:t> of producing consumption goods.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79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Working conditions of wage labor</a:t>
            </a:r>
            <a:r>
              <a:rPr lang="en-US" dirty="0"/>
              <a:t> worsened,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tax burden </a:t>
            </a:r>
            <a:r>
              <a:rPr lang="en-US" dirty="0"/>
              <a:t>on the wages and salaries increased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Real wages</a:t>
            </a:r>
            <a:r>
              <a:rPr lang="en-US" dirty="0"/>
              <a:t> fell by </a:t>
            </a:r>
            <a:r>
              <a:rPr lang="en-US" dirty="0">
                <a:solidFill>
                  <a:srgbClr val="0070C0"/>
                </a:solidFill>
              </a:rPr>
              <a:t>65%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dirty="0"/>
              <a:t>between 1938-1939 and 1944-1945</a:t>
            </a:r>
            <a:r>
              <a:rPr lang="tr-TR" dirty="0"/>
              <a:t>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inequality in income distribution deteriorated.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policy of liberalizing foreign trade</a:t>
            </a:r>
            <a:r>
              <a:rPr lang="tr-TR" dirty="0">
                <a:solidFill>
                  <a:srgbClr val="0070C0"/>
                </a:solidFill>
              </a:rPr>
              <a:t>,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that was started in 1946</a:t>
            </a:r>
            <a:r>
              <a:rPr lang="tr-TR" dirty="0"/>
              <a:t>,                                              </a:t>
            </a:r>
            <a:r>
              <a:rPr lang="en-US" dirty="0"/>
              <a:t> was implemented </a:t>
            </a:r>
            <a:r>
              <a:rPr lang="en-US" dirty="0">
                <a:solidFill>
                  <a:srgbClr val="0070C0"/>
                </a:solidFill>
              </a:rPr>
              <a:t>only until 1953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Facing the increasing trade deficits, </a:t>
            </a:r>
            <a:r>
              <a:rPr lang="tr-TR" dirty="0"/>
              <a:t>                                </a:t>
            </a:r>
            <a:r>
              <a:rPr lang="en-US" dirty="0"/>
              <a:t>the DPG returned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protectionist trade and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domestic market</a:t>
            </a:r>
            <a:r>
              <a:rPr lang="tr-TR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oriented growth policies.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80</a:t>
            </a:fld>
            <a:endParaRPr lang="tr-TR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share of the consumption goods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/>
              <a:t>in total imports </a:t>
            </a:r>
            <a:r>
              <a:rPr lang="en-US" dirty="0">
                <a:solidFill>
                  <a:srgbClr val="0070C0"/>
                </a:solidFill>
              </a:rPr>
              <a:t>halved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because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import limitations.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Private enterprises tended to produce consumption goods, </a:t>
            </a:r>
            <a:r>
              <a:rPr lang="tr-TR" dirty="0"/>
              <a:t>                                                     </a:t>
            </a:r>
            <a:r>
              <a:rPr lang="en-US" dirty="0"/>
              <a:t>especially </a:t>
            </a:r>
            <a:r>
              <a:rPr lang="en-US" dirty="0">
                <a:solidFill>
                  <a:srgbClr val="0070C0"/>
                </a:solidFill>
              </a:rPr>
              <a:t>textiles and food.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81</a:t>
            </a:fld>
            <a:endParaRPr lang="tr-TR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Industrial production increased </a:t>
            </a:r>
            <a:r>
              <a:rPr lang="en-US" dirty="0">
                <a:solidFill>
                  <a:srgbClr val="0070C0"/>
                </a:solidFill>
              </a:rPr>
              <a:t>four times </a:t>
            </a:r>
            <a:r>
              <a:rPr lang="en-US" dirty="0"/>
              <a:t>during the 1950s.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first and easy stage of the import substituting industrialization </a:t>
            </a:r>
            <a:r>
              <a:rPr lang="en-US" dirty="0"/>
              <a:t>(ISI), </a:t>
            </a:r>
            <a:r>
              <a:rPr lang="tr-TR" dirty="0"/>
              <a:t>                                            </a:t>
            </a:r>
            <a:r>
              <a:rPr lang="en-US" dirty="0"/>
              <a:t>that is the production of </a:t>
            </a:r>
            <a:r>
              <a:rPr lang="en-US" dirty="0">
                <a:solidFill>
                  <a:srgbClr val="0070C0"/>
                </a:solidFill>
              </a:rPr>
              <a:t>basic consumer goods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</a:t>
            </a:r>
            <a:r>
              <a:rPr lang="en-US" dirty="0"/>
              <a:t>was </a:t>
            </a:r>
            <a:r>
              <a:rPr lang="en-US" dirty="0">
                <a:solidFill>
                  <a:srgbClr val="0070C0"/>
                </a:solidFill>
              </a:rPr>
              <a:t>completed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The share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consumer goods </a:t>
            </a:r>
            <a:r>
              <a:rPr lang="en-US" dirty="0"/>
              <a:t>in total value of imports fell </a:t>
            </a:r>
            <a:r>
              <a:rPr lang="en-US" dirty="0">
                <a:solidFill>
                  <a:srgbClr val="0070C0"/>
                </a:solidFill>
              </a:rPr>
              <a:t>below 10% in 1960.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82</a:t>
            </a:fld>
            <a:endParaRPr lang="tr-TR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Additionally, </a:t>
            </a:r>
            <a:r>
              <a:rPr lang="tr-TR" dirty="0"/>
              <a:t>                                                                   </a:t>
            </a:r>
            <a:r>
              <a:rPr lang="en-US" dirty="0"/>
              <a:t>some attempts were made </a:t>
            </a:r>
            <a:r>
              <a:rPr lang="tr-TR" dirty="0"/>
              <a:t>                                                 </a:t>
            </a:r>
            <a:r>
              <a:rPr lang="en-US" dirty="0"/>
              <a:t>for the domestic production of </a:t>
            </a:r>
            <a:r>
              <a:rPr lang="tr-TR" dirty="0"/>
              <a:t>                                      </a:t>
            </a:r>
            <a:r>
              <a:rPr lang="en-US" dirty="0"/>
              <a:t>some </a:t>
            </a:r>
            <a:r>
              <a:rPr lang="en-US" dirty="0">
                <a:solidFill>
                  <a:srgbClr val="0070C0"/>
                </a:solidFill>
              </a:rPr>
              <a:t>consumer durables,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refrigerators.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83</a:t>
            </a:fld>
            <a:endParaRPr lang="tr-TR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Thus, </a:t>
            </a:r>
            <a:r>
              <a:rPr lang="tr-TR" dirty="0"/>
              <a:t>                                                                                </a:t>
            </a:r>
            <a:r>
              <a:rPr lang="en-US" dirty="0"/>
              <a:t>an </a:t>
            </a:r>
            <a:r>
              <a:rPr lang="en-US" dirty="0">
                <a:solidFill>
                  <a:srgbClr val="0070C0"/>
                </a:solidFill>
              </a:rPr>
              <a:t>implicit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division of labor </a:t>
            </a:r>
            <a:r>
              <a:rPr lang="en-US" dirty="0"/>
              <a:t>in manufacturing was created;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the SEE </a:t>
            </a:r>
            <a:r>
              <a:rPr lang="en-US" dirty="0"/>
              <a:t>would produce </a:t>
            </a:r>
            <a:r>
              <a:rPr lang="en-US" dirty="0">
                <a:solidFill>
                  <a:srgbClr val="0070C0"/>
                </a:solidFill>
              </a:rPr>
              <a:t>intermediate products and some basic inputs </a:t>
            </a:r>
            <a:r>
              <a:rPr lang="en-US" dirty="0"/>
              <a:t>for private businesses </a:t>
            </a:r>
            <a:endParaRPr lang="tr-TR" dirty="0"/>
          </a:p>
          <a:p>
            <a:pPr indent="11113">
              <a:spcAft>
                <a:spcPts val="600"/>
              </a:spcAft>
              <a:buNone/>
            </a:pPr>
            <a:r>
              <a:rPr lang="en-US" dirty="0"/>
              <a:t>while</a:t>
            </a:r>
            <a:r>
              <a:rPr lang="en-US" dirty="0">
                <a:solidFill>
                  <a:srgbClr val="0070C0"/>
                </a:solidFill>
              </a:rPr>
              <a:t> private industry </a:t>
            </a:r>
            <a:r>
              <a:rPr lang="en-US" dirty="0"/>
              <a:t>would produce </a:t>
            </a:r>
            <a:r>
              <a:rPr lang="tr-TR" dirty="0"/>
              <a:t>                      </a:t>
            </a:r>
            <a:r>
              <a:rPr lang="en-US" dirty="0">
                <a:solidFill>
                  <a:srgbClr val="0070C0"/>
                </a:solidFill>
              </a:rPr>
              <a:t>basic consumer goods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in general.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84</a:t>
            </a:fld>
            <a:endParaRPr lang="tr-TR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Industry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It should be noted, however, </a:t>
            </a:r>
            <a:r>
              <a:rPr lang="tr-TR" dirty="0"/>
              <a:t>                                                </a:t>
            </a:r>
            <a:r>
              <a:rPr lang="en-US" dirty="0"/>
              <a:t>that some </a:t>
            </a:r>
            <a:r>
              <a:rPr lang="en-US" dirty="0">
                <a:solidFill>
                  <a:srgbClr val="0070C0"/>
                </a:solidFill>
              </a:rPr>
              <a:t>agro-industries like sugar and tea </a:t>
            </a:r>
            <a:r>
              <a:rPr lang="en-US" dirty="0"/>
              <a:t>were established as </a:t>
            </a:r>
            <a:r>
              <a:rPr lang="en-US" dirty="0">
                <a:solidFill>
                  <a:srgbClr val="0070C0"/>
                </a:solidFill>
              </a:rPr>
              <a:t>public enterprises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85</a:t>
            </a:fld>
            <a:endParaRPr lang="tr-TR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0A9AA971-8A9F-496D-AB5A-FEE11B215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Foreign Economic Relations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E5CB253-6EFC-46C7-B9DA-16E2EF39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80841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Since </a:t>
            </a:r>
            <a:r>
              <a:rPr lang="en-US" dirty="0">
                <a:solidFill>
                  <a:srgbClr val="0070C0"/>
                </a:solidFill>
              </a:rPr>
              <a:t>the expected outcomes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the 1946 devaluation</a:t>
            </a:r>
            <a:r>
              <a:rPr lang="tr-TR" dirty="0">
                <a:solidFill>
                  <a:srgbClr val="0070C0"/>
                </a:solidFill>
              </a:rPr>
              <a:t>*</a:t>
            </a:r>
            <a:r>
              <a:rPr lang="en-US" dirty="0"/>
              <a:t> were not realized the Government had to increase </a:t>
            </a:r>
            <a:r>
              <a:rPr lang="tr-TR" dirty="0"/>
              <a:t>                                    </a:t>
            </a:r>
            <a:r>
              <a:rPr lang="en-US" dirty="0">
                <a:solidFill>
                  <a:srgbClr val="0070C0"/>
                </a:solidFill>
              </a:rPr>
              <a:t>import controls </a:t>
            </a:r>
            <a:r>
              <a:rPr lang="en-US" dirty="0"/>
              <a:t>again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check the foreign trade deficit. 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87</a:t>
            </a:fld>
            <a:endParaRPr lang="tr-TR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Increasing lira prices of imported goods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resulting </a:t>
            </a:r>
            <a:r>
              <a:rPr lang="en-US" dirty="0"/>
              <a:t>from the devaluation did not deter the demand for those goods </a:t>
            </a:r>
            <a:r>
              <a:rPr lang="tr-TR" dirty="0"/>
              <a:t>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imports increased rapidly.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88</a:t>
            </a:fld>
            <a:endParaRPr lang="tr-TR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r>
              <a:rPr lang="en-US" dirty="0"/>
              <a:t>Turkey experienced </a:t>
            </a:r>
            <a:r>
              <a:rPr lang="tr-TR" dirty="0"/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current account deficit </a:t>
            </a:r>
            <a:r>
              <a:rPr lang="tr-TR" dirty="0">
                <a:solidFill>
                  <a:srgbClr val="0070C0"/>
                </a:solidFill>
              </a:rPr>
              <a:t>(</a:t>
            </a:r>
            <a:r>
              <a:rPr lang="en-US" dirty="0">
                <a:solidFill>
                  <a:srgbClr val="0070C0"/>
                </a:solidFill>
              </a:rPr>
              <a:t>CAD</a:t>
            </a:r>
            <a:r>
              <a:rPr lang="tr-TR" dirty="0">
                <a:solidFill>
                  <a:srgbClr val="0070C0"/>
                </a:solidFill>
              </a:rPr>
              <a:t>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dirty="0"/>
              <a:t>for the first time since 1929, </a:t>
            </a:r>
            <a:r>
              <a:rPr lang="tr-TR" dirty="0"/>
              <a:t>                                               </a:t>
            </a:r>
            <a:r>
              <a:rPr lang="en-US" dirty="0"/>
              <a:t>despite the remarkable increase in </a:t>
            </a:r>
            <a:r>
              <a:rPr lang="tr-TR" dirty="0"/>
              <a:t>                                </a:t>
            </a:r>
            <a:r>
              <a:rPr lang="en-US" dirty="0"/>
              <a:t>total export value in 1947.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89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5629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WAR YEARS (1940-1945)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u="sng" dirty="0"/>
              <a:t>Thirdly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budget expenditures increased fourfold</a:t>
            </a:r>
            <a:r>
              <a:rPr lang="en-US" dirty="0"/>
              <a:t> </a:t>
            </a:r>
            <a:r>
              <a:rPr lang="tr-TR" dirty="0"/>
              <a:t> </a:t>
            </a:r>
            <a:r>
              <a:rPr lang="en-US" dirty="0"/>
              <a:t>during the War </a:t>
            </a:r>
            <a:r>
              <a:rPr lang="tr-TR" dirty="0"/>
              <a:t>                                                     </a:t>
            </a:r>
            <a:r>
              <a:rPr lang="en-US" dirty="0"/>
              <a:t>primarily </a:t>
            </a:r>
            <a:r>
              <a:rPr lang="en-US" dirty="0">
                <a:solidFill>
                  <a:srgbClr val="0070C0"/>
                </a:solidFill>
              </a:rPr>
              <a:t>because of the rising national defense expenses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dirty="0"/>
              <a:t>while </a:t>
            </a:r>
            <a:r>
              <a:rPr lang="en-US" dirty="0">
                <a:solidFill>
                  <a:srgbClr val="0070C0"/>
                </a:solidFill>
              </a:rPr>
              <a:t>increases in tax revenues were not enough </a:t>
            </a:r>
            <a:r>
              <a:rPr lang="en-US" dirty="0"/>
              <a:t>to finance the rapidly increasing government expenditures.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CAD widened in 1948</a:t>
            </a:r>
            <a:r>
              <a:rPr lang="en-US" dirty="0"/>
              <a:t>, </a:t>
            </a:r>
            <a:r>
              <a:rPr lang="tr-TR" dirty="0"/>
              <a:t>                                                 </a:t>
            </a:r>
            <a:r>
              <a:rPr lang="en-US" dirty="0"/>
              <a:t>with the increasing imports </a:t>
            </a:r>
            <a:r>
              <a:rPr lang="tr-TR" dirty="0"/>
              <a:t>                                            </a:t>
            </a:r>
            <a:r>
              <a:rPr lang="en-US" dirty="0"/>
              <a:t>and decreasing exports.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Turkey had </a:t>
            </a:r>
            <a:r>
              <a:rPr lang="en-US" dirty="0">
                <a:solidFill>
                  <a:srgbClr val="0070C0"/>
                </a:solidFill>
              </a:rPr>
              <a:t>foreign trade deficits </a:t>
            </a:r>
            <a:r>
              <a:rPr lang="en-US" dirty="0"/>
              <a:t>also </a:t>
            </a:r>
            <a:r>
              <a:rPr lang="tr-TR" dirty="0"/>
              <a:t>                                 </a:t>
            </a:r>
            <a:r>
              <a:rPr lang="en-US" dirty="0"/>
              <a:t>in 1949 and 1950.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90</a:t>
            </a:fld>
            <a:endParaRPr lang="tr-TR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941168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Increasing foreign deficits were financed </a:t>
            </a:r>
            <a:r>
              <a:rPr lang="tr-TR" dirty="0"/>
              <a:t>                       </a:t>
            </a:r>
            <a:r>
              <a:rPr lang="en-US" dirty="0"/>
              <a:t>at the beginning with </a:t>
            </a:r>
            <a:r>
              <a:rPr lang="tr-TR" dirty="0"/>
              <a:t>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foreign exchange and gold reserves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dirty="0"/>
              <a:t>accumulated during the War.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But, with the depletion of reserves </a:t>
            </a:r>
            <a:r>
              <a:rPr lang="tr-TR" dirty="0"/>
              <a:t>                            </a:t>
            </a:r>
            <a:r>
              <a:rPr lang="en-US" dirty="0">
                <a:solidFill>
                  <a:srgbClr val="0070C0"/>
                </a:solidFill>
              </a:rPr>
              <a:t>the need for foreign resources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increased.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91</a:t>
            </a:fld>
            <a:endParaRPr lang="tr-TR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sum of the net foreign resources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used by Turkey </a:t>
            </a:r>
            <a:r>
              <a:rPr lang="en-US" dirty="0">
                <a:solidFill>
                  <a:srgbClr val="0070C0"/>
                </a:solidFill>
              </a:rPr>
              <a:t>in five years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1946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1950</a:t>
            </a:r>
            <a:r>
              <a:rPr lang="en-US" dirty="0"/>
              <a:t> </a:t>
            </a:r>
            <a:r>
              <a:rPr lang="tr-TR" dirty="0"/>
              <a:t>                                                    </a:t>
            </a:r>
            <a:r>
              <a:rPr lang="en-US" dirty="0"/>
              <a:t>was </a:t>
            </a:r>
            <a:r>
              <a:rPr lang="en-US" dirty="0">
                <a:solidFill>
                  <a:srgbClr val="0070C0"/>
                </a:solidFill>
              </a:rPr>
              <a:t>more than </a:t>
            </a:r>
            <a:r>
              <a:rPr lang="en-US" dirty="0"/>
              <a:t>the total foreign credits accepted </a:t>
            </a:r>
            <a:r>
              <a:rPr lang="en-US" dirty="0">
                <a:solidFill>
                  <a:srgbClr val="0070C0"/>
                </a:solidFill>
              </a:rPr>
              <a:t>in</a:t>
            </a:r>
            <a:r>
              <a:rPr lang="en-US" dirty="0"/>
              <a:t> </a:t>
            </a:r>
            <a:r>
              <a:rPr lang="tr-TR" dirty="0">
                <a:solidFill>
                  <a:srgbClr val="0070C0"/>
                </a:solidFill>
              </a:rPr>
              <a:t>23 </a:t>
            </a:r>
            <a:r>
              <a:rPr lang="en-US" dirty="0">
                <a:solidFill>
                  <a:srgbClr val="0070C0"/>
                </a:solidFill>
              </a:rPr>
              <a:t>years</a:t>
            </a:r>
            <a:r>
              <a:rPr lang="en-US" dirty="0"/>
              <a:t> </a:t>
            </a:r>
            <a:r>
              <a:rPr lang="tr-TR" dirty="0"/>
              <a:t>                       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1923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1945</a:t>
            </a:r>
            <a:r>
              <a:rPr lang="en-US" dirty="0"/>
              <a:t>. 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92</a:t>
            </a:fld>
            <a:endParaRPr lang="tr-TR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Foreign Economic Relations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US grants and credits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loans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from the international financial institutions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</a:t>
            </a:r>
            <a:r>
              <a:rPr lang="en-US" dirty="0"/>
              <a:t>were used to finance foreign deficits. 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93</a:t>
            </a:fld>
            <a:endParaRPr lang="tr-TR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54BD931C-8D30-44C4-AA99-D75DD088D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Urbanization </a:t>
            </a:r>
            <a:br>
              <a:rPr lang="tr-TR" b="1" i="1" dirty="0"/>
            </a:br>
            <a:r>
              <a:rPr lang="en-US" b="1" i="1" dirty="0"/>
              <a:t>and Services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781A5AB-D931-44D4-BB94-9D463011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30946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Urbanization </a:t>
            </a:r>
            <a:br>
              <a:rPr lang="tr-TR" b="1" i="1" dirty="0"/>
            </a:br>
            <a:r>
              <a:rPr lang="en-US" b="1" i="1" dirty="0"/>
              <a:t>and Services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1950s also witnessed </a:t>
            </a:r>
            <a:r>
              <a:rPr lang="tr-TR" dirty="0"/>
              <a:t>                                                      a</a:t>
            </a:r>
            <a:r>
              <a:rPr lang="en-US" dirty="0"/>
              <a:t> dramatic </a:t>
            </a:r>
            <a:r>
              <a:rPr lang="en-US" dirty="0">
                <a:solidFill>
                  <a:srgbClr val="0070C0"/>
                </a:solidFill>
              </a:rPr>
              <a:t>acceleration of migration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rural areas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cities.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Both </a:t>
            </a:r>
            <a:r>
              <a:rPr lang="en-US" dirty="0">
                <a:solidFill>
                  <a:srgbClr val="0070C0"/>
                </a:solidFill>
              </a:rPr>
              <a:t>push and pull factors </a:t>
            </a:r>
            <a:r>
              <a:rPr lang="en-US" dirty="0"/>
              <a:t>were </a:t>
            </a:r>
            <a:r>
              <a:rPr lang="tr-TR" dirty="0"/>
              <a:t>                                  </a:t>
            </a:r>
            <a:r>
              <a:rPr lang="en-US" dirty="0"/>
              <a:t>behind this movement.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development of </a:t>
            </a:r>
            <a:r>
              <a:rPr lang="en-US" dirty="0">
                <a:solidFill>
                  <a:srgbClr val="0070C0"/>
                </a:solidFill>
              </a:rPr>
              <a:t>the road network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/>
              <a:t>also contributed to the new mobility.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95</a:t>
            </a:fld>
            <a:endParaRPr lang="tr-TR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Urbanization </a:t>
            </a:r>
            <a:br>
              <a:rPr lang="tr-TR" b="1" i="1" dirty="0"/>
            </a:br>
            <a:r>
              <a:rPr lang="en-US" b="1" i="1" dirty="0"/>
              <a:t>and Services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Although the growth rate of the total agricultural production was quite impressive </a:t>
            </a:r>
            <a:r>
              <a:rPr lang="en-US" dirty="0">
                <a:solidFill>
                  <a:srgbClr val="0070C0"/>
                </a:solidFill>
              </a:rPr>
              <a:t>labor had to leave </a:t>
            </a:r>
            <a:r>
              <a:rPr lang="en-US" dirty="0"/>
              <a:t>this sector.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mechanization </a:t>
            </a:r>
            <a:r>
              <a:rPr lang="en-US" dirty="0"/>
              <a:t>created </a:t>
            </a:r>
            <a:r>
              <a:rPr lang="tr-TR" dirty="0"/>
              <a:t>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surplus labor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</a:t>
            </a:r>
            <a:r>
              <a:rPr lang="en-US" dirty="0"/>
              <a:t>and forced it to move into cities.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96</a:t>
            </a:fld>
            <a:endParaRPr lang="tr-TR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Urbanization </a:t>
            </a:r>
            <a:br>
              <a:rPr lang="tr-TR" b="1" i="1" dirty="0"/>
            </a:br>
            <a:r>
              <a:rPr lang="en-US" b="1" i="1" dirty="0"/>
              <a:t>and Services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Migration to the cities </a:t>
            </a:r>
            <a:r>
              <a:rPr lang="en-US" dirty="0"/>
              <a:t>coincided </a:t>
            </a:r>
            <a:r>
              <a:rPr lang="tr-TR" dirty="0"/>
              <a:t>                                               </a:t>
            </a: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rapid population increase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during the 1950s.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97</a:t>
            </a:fld>
            <a:endParaRPr lang="tr-TR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i="1" dirty="0"/>
              <a:t>Urbanization </a:t>
            </a:r>
            <a:br>
              <a:rPr lang="tr-TR" b="1" i="1" dirty="0"/>
            </a:br>
            <a:r>
              <a:rPr lang="en-US" b="1" i="1" dirty="0"/>
              <a:t>and Services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This high rate of urbanization created significant </a:t>
            </a:r>
            <a:r>
              <a:rPr lang="en-US" dirty="0">
                <a:solidFill>
                  <a:srgbClr val="0070C0"/>
                </a:solidFill>
              </a:rPr>
              <a:t>economic and social problems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employment, supplying basic needs  </a:t>
            </a:r>
            <a:r>
              <a:rPr lang="en-US" dirty="0"/>
              <a:t>like food</a:t>
            </a:r>
            <a:r>
              <a:rPr lang="tr-TR" dirty="0"/>
              <a:t>,</a:t>
            </a:r>
            <a:r>
              <a:rPr lang="en-US" dirty="0"/>
              <a:t> housing and transportation.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Service sectors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</a:t>
            </a:r>
            <a:r>
              <a:rPr lang="tr-TR" dirty="0"/>
              <a:t>(</a:t>
            </a:r>
            <a:r>
              <a:rPr lang="en-US" dirty="0"/>
              <a:t>especially </a:t>
            </a:r>
            <a:r>
              <a:rPr lang="en-US" dirty="0">
                <a:solidFill>
                  <a:srgbClr val="0070C0"/>
                </a:solidFill>
              </a:rPr>
              <a:t>construction, land transportation, banking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trade</a:t>
            </a:r>
            <a:r>
              <a:rPr lang="tr-TR" dirty="0">
                <a:solidFill>
                  <a:srgbClr val="002060"/>
                </a:solidFill>
              </a:rPr>
              <a:t>)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/>
              <a:t>                                                   </a:t>
            </a:r>
            <a:r>
              <a:rPr lang="en-US" dirty="0"/>
              <a:t>expanded rapidly</a:t>
            </a:r>
            <a:r>
              <a:rPr lang="en-US" dirty="0">
                <a:solidFill>
                  <a:srgbClr val="0070C0"/>
                </a:solidFill>
              </a:rPr>
              <a:t>. 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98</a:t>
            </a:fld>
            <a:endParaRPr lang="tr-TR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7C426D4-9A08-4FB5-81A1-7A1D39C0C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Imbalances </a:t>
            </a:r>
            <a:r>
              <a:rPr lang="tr-TR" b="1" i="1" dirty="0"/>
              <a:t> </a:t>
            </a:r>
            <a:br>
              <a:rPr lang="tr-TR" b="1" i="1" dirty="0"/>
            </a:br>
            <a:r>
              <a:rPr lang="en-US" b="1" i="1" dirty="0"/>
              <a:t>and Crisis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72AE95E-6E28-4DAE-BCD3-D5BC50E7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5015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Uçak İzi</Template>
  <TotalTime>1195</TotalTime>
  <Words>4085</Words>
  <Application>Microsoft Office PowerPoint</Application>
  <PresentationFormat>On-screen Show (4:3)</PresentationFormat>
  <Paragraphs>485</Paragraphs>
  <Slides>110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110</vt:i4>
      </vt:variant>
    </vt:vector>
  </HeadingPairs>
  <TitlesOfParts>
    <vt:vector size="113" baseType="lpstr">
      <vt:lpstr>Arial</vt:lpstr>
      <vt:lpstr>Calibri</vt:lpstr>
      <vt:lpstr>Ofis Teması</vt:lpstr>
      <vt:lpstr>TURKISH ECONOMY  BETWEEN 1940 AND 1960 </vt:lpstr>
      <vt:lpstr> THE TURKISH ECONOMY  BETWEEN 1940 AND 1960 </vt:lpstr>
      <vt:lpstr>THE WAR YEARS  (1940-1945) </vt:lpstr>
      <vt:lpstr> THE WAR YEARS (1940-1945) </vt:lpstr>
      <vt:lpstr> THE WAR YEARS (1940-1945) </vt:lpstr>
      <vt:lpstr> THE WAR YEARS (1940-1945) </vt:lpstr>
      <vt:lpstr> THE WAR YEARS (1940-1945) </vt:lpstr>
      <vt:lpstr> THE WAR YEARS (1940-1945) </vt:lpstr>
      <vt:lpstr> THE WAR YEARS (1940-1945) </vt:lpstr>
      <vt:lpstr> THE WAR YEARS (1940-1945) </vt:lpstr>
      <vt:lpstr> THE WAR YEARS (1940-1945) </vt:lpstr>
      <vt:lpstr> THE WAR YEARS (1940-1945) </vt:lpstr>
      <vt:lpstr> THE WAR YEARS (1940-1945) </vt:lpstr>
      <vt:lpstr>PowerPoint Presentation</vt:lpstr>
      <vt:lpstr> TURKISH ECONOMY  BETWEEN 1946 AND 1960 </vt:lpstr>
      <vt:lpstr>Changing World,  Changing Policies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 Changing World,  Changing Policies  </vt:lpstr>
      <vt:lpstr>Assessment </vt:lpstr>
      <vt:lpstr>Economic Growth</vt:lpstr>
      <vt:lpstr> Economic Growth </vt:lpstr>
      <vt:lpstr> Economic Growth </vt:lpstr>
      <vt:lpstr> Economic Growth </vt:lpstr>
      <vt:lpstr> Economic Growth </vt:lpstr>
      <vt:lpstr> Economic Growth </vt:lpstr>
      <vt:lpstr> Economic Growth </vt:lpstr>
      <vt:lpstr> Economic Growth </vt:lpstr>
      <vt:lpstr>PowerPoint Presentation</vt:lpstr>
      <vt:lpstr>Agriculture</vt:lpstr>
      <vt:lpstr> Agriculture </vt:lpstr>
      <vt:lpstr> Agriculture </vt:lpstr>
      <vt:lpstr> Agriculture </vt:lpstr>
      <vt:lpstr> Agriculture </vt:lpstr>
      <vt:lpstr> Agriculture </vt:lpstr>
      <vt:lpstr> Agriculture </vt:lpstr>
      <vt:lpstr> Agriculture </vt:lpstr>
      <vt:lpstr> Agriculture </vt:lpstr>
      <vt:lpstr> Agriculture </vt:lpstr>
      <vt:lpstr>Industry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 Industry </vt:lpstr>
      <vt:lpstr>Foreign Economic Relations</vt:lpstr>
      <vt:lpstr> Foreign Economic Relations </vt:lpstr>
      <vt:lpstr> Foreign Economic Relations </vt:lpstr>
      <vt:lpstr> Foreign Economic Relations </vt:lpstr>
      <vt:lpstr> Foreign Economic Relations </vt:lpstr>
      <vt:lpstr> Foreign Economic Relations </vt:lpstr>
      <vt:lpstr> Foreign Economic Relations </vt:lpstr>
      <vt:lpstr> Foreign Economic Relations </vt:lpstr>
      <vt:lpstr>Urbanization  and Services</vt:lpstr>
      <vt:lpstr> Urbanization  and Services </vt:lpstr>
      <vt:lpstr> Urbanization  and Services </vt:lpstr>
      <vt:lpstr> Urbanization  and Services </vt:lpstr>
      <vt:lpstr> Urbanization  and Services </vt:lpstr>
      <vt:lpstr>Imbalances   and Crisis</vt:lpstr>
      <vt:lpstr> Imbalances  and Crisis </vt:lpstr>
      <vt:lpstr> Imbalances  and Crisis </vt:lpstr>
      <vt:lpstr> Imbalances  and Crisis </vt:lpstr>
      <vt:lpstr> Imbalances  and Crisis </vt:lpstr>
      <vt:lpstr> Imbalances  and Crisis </vt:lpstr>
      <vt:lpstr> Imbalances   and Crisis </vt:lpstr>
      <vt:lpstr> Imbalances  and Crisis </vt:lpstr>
      <vt:lpstr> Imbalances  and Crisis </vt:lpstr>
      <vt:lpstr> Imbalances and Crisis </vt:lpstr>
      <vt:lpstr> Imbalances and Crisis </vt:lpstr>
      <vt:lpstr> TABLE 2.2  Some socio-economic indicators  at the end of 1950s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TURKISH ECONOMY  BETWEEN 1940 AND 1960 </dc:title>
  <dc:creator>del</dc:creator>
  <cp:lastModifiedBy>Cemil Günay</cp:lastModifiedBy>
  <cp:revision>65</cp:revision>
  <dcterms:created xsi:type="dcterms:W3CDTF">2020-08-22T07:56:24Z</dcterms:created>
  <dcterms:modified xsi:type="dcterms:W3CDTF">2023-10-08T18:15:01Z</dcterms:modified>
</cp:coreProperties>
</file>