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83" r:id="rId4"/>
  </p:sldMasterIdLst>
  <p:notesMasterIdLst>
    <p:notesMasterId r:id="rId31"/>
  </p:notesMasterIdLst>
  <p:handoutMasterIdLst>
    <p:handoutMasterId r:id="rId32"/>
  </p:handoutMasterIdLst>
  <p:sldIdLst>
    <p:sldId id="319" r:id="rId5"/>
    <p:sldId id="290" r:id="rId6"/>
    <p:sldId id="291" r:id="rId7"/>
    <p:sldId id="292" r:id="rId8"/>
    <p:sldId id="320" r:id="rId9"/>
    <p:sldId id="293" r:id="rId10"/>
    <p:sldId id="324" r:id="rId11"/>
    <p:sldId id="296" r:id="rId12"/>
    <p:sldId id="321" r:id="rId13"/>
    <p:sldId id="322" r:id="rId14"/>
    <p:sldId id="297" r:id="rId15"/>
    <p:sldId id="323" r:id="rId16"/>
    <p:sldId id="312" r:id="rId17"/>
    <p:sldId id="300" r:id="rId18"/>
    <p:sldId id="325" r:id="rId19"/>
    <p:sldId id="302" r:id="rId20"/>
    <p:sldId id="326" r:id="rId21"/>
    <p:sldId id="327" r:id="rId22"/>
    <p:sldId id="304" r:id="rId23"/>
    <p:sldId id="305" r:id="rId24"/>
    <p:sldId id="306" r:id="rId25"/>
    <p:sldId id="328" r:id="rId26"/>
    <p:sldId id="308" r:id="rId27"/>
    <p:sldId id="309" r:id="rId28"/>
    <p:sldId id="329" r:id="rId29"/>
    <p:sldId id="310" r:id="rId30"/>
  </p:sldIdLst>
  <p:sldSz cx="9144000" cy="6858000" type="screen4x3"/>
  <p:notesSz cx="6858000" cy="9144000"/>
  <p:defaultTextStyle>
    <a:defPPr>
      <a:defRPr lang="en-US"/>
    </a:defPPr>
    <a:lvl1pPr algn="l" rtl="0" fontAlgn="base">
      <a:spcBef>
        <a:spcPct val="0"/>
      </a:spcBef>
      <a:spcAft>
        <a:spcPct val="0"/>
      </a:spcAft>
      <a:defRPr sz="2400" b="1" kern="1200">
        <a:solidFill>
          <a:schemeClr val="tx1"/>
        </a:solidFill>
        <a:latin typeface="Times New Roman" pitchFamily="18"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6A14CCD-CDD3-2A6F-23B4-A6E781242578}" name="Teressa Farough" initials="TF" userId="ba06a992ca5cef62"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EEDCA"/>
    <a:srgbClr val="007FBE"/>
    <a:srgbClr val="CC0000"/>
    <a:srgbClr val="FFCC00"/>
    <a:srgbClr val="000066"/>
    <a:srgbClr val="663300"/>
    <a:srgbClr val="1C1C1C"/>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65" autoAdjust="0"/>
    <p:restoredTop sz="73457" autoAdjust="0"/>
  </p:normalViewPr>
  <p:slideViewPr>
    <p:cSldViewPr snapToGrid="0">
      <p:cViewPr varScale="1">
        <p:scale>
          <a:sx n="81" d="100"/>
          <a:sy n="81" d="100"/>
        </p:scale>
        <p:origin x="226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42" d="100"/>
          <a:sy n="42" d="100"/>
        </p:scale>
        <p:origin x="2060" y="40"/>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b="0"/>
            </a:lvl1pPr>
          </a:lstStyle>
          <a:p>
            <a:pPr>
              <a:defRPr/>
            </a:pPr>
            <a:endParaRPr lang="en-US" dirty="0"/>
          </a:p>
        </p:txBody>
      </p:sp>
      <p:sp>
        <p:nvSpPr>
          <p:cNvPr id="7475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a:lvl1pPr>
          </a:lstStyle>
          <a:p>
            <a:pPr>
              <a:defRPr/>
            </a:pPr>
            <a:endParaRPr lang="en-US" dirty="0"/>
          </a:p>
        </p:txBody>
      </p:sp>
      <p:sp>
        <p:nvSpPr>
          <p:cNvPr id="7475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b="0"/>
            </a:lvl1pPr>
          </a:lstStyle>
          <a:p>
            <a:pPr>
              <a:defRPr/>
            </a:pPr>
            <a:endParaRPr lang="en-US" dirty="0"/>
          </a:p>
        </p:txBody>
      </p:sp>
      <p:sp>
        <p:nvSpPr>
          <p:cNvPr id="7475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0"/>
            </a:lvl1pPr>
          </a:lstStyle>
          <a:p>
            <a:pPr>
              <a:defRPr/>
            </a:pPr>
            <a:fld id="{CDE24514-625E-46CC-880F-19A6F7AC53EA}" type="slidenum">
              <a:rPr lang="en-US"/>
              <a:pPr>
                <a:defRPr/>
              </a:pPr>
              <a:t>‹#›</a:t>
            </a:fld>
            <a:endParaRPr lang="en-US" dirty="0"/>
          </a:p>
        </p:txBody>
      </p:sp>
    </p:spTree>
    <p:extLst>
      <p:ext uri="{BB962C8B-B14F-4D97-AF65-F5344CB8AC3E}">
        <p14:creationId xmlns:p14="http://schemas.microsoft.com/office/powerpoint/2010/main" val="40474541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b="0"/>
            </a:lvl1pPr>
          </a:lstStyle>
          <a:p>
            <a:pPr>
              <a:defRPr/>
            </a:pPr>
            <a:endParaRPr lang="en-US" dirty="0"/>
          </a:p>
        </p:txBody>
      </p:sp>
      <p:sp>
        <p:nvSpPr>
          <p:cNvPr id="7373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a:lvl1pPr>
          </a:lstStyle>
          <a:p>
            <a:pPr>
              <a:defRPr/>
            </a:pPr>
            <a:endParaRPr lang="en-US" dirty="0"/>
          </a:p>
        </p:txBody>
      </p:sp>
      <p:sp>
        <p:nvSpPr>
          <p:cNvPr id="30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373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b="0"/>
            </a:lvl1pPr>
          </a:lstStyle>
          <a:p>
            <a:pPr>
              <a:defRPr/>
            </a:pPr>
            <a:endParaRPr lang="en-US" dirty="0"/>
          </a:p>
        </p:txBody>
      </p:sp>
      <p:sp>
        <p:nvSpPr>
          <p:cNvPr id="7373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0"/>
            </a:lvl1pPr>
          </a:lstStyle>
          <a:p>
            <a:pPr>
              <a:defRPr/>
            </a:pPr>
            <a:fld id="{3558E1DC-E02E-4274-B14C-8D2DF79C1F4F}" type="slidenum">
              <a:rPr lang="en-US"/>
              <a:pPr>
                <a:defRPr/>
              </a:pPr>
              <a:t>‹#›</a:t>
            </a:fld>
            <a:endParaRPr lang="en-US" dirty="0"/>
          </a:p>
        </p:txBody>
      </p:sp>
    </p:spTree>
    <p:extLst>
      <p:ext uri="{BB962C8B-B14F-4D97-AF65-F5344CB8AC3E}">
        <p14:creationId xmlns:p14="http://schemas.microsoft.com/office/powerpoint/2010/main" val="16754828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73E87CD1-8342-4237-8DC1-EE8487D93A67}" type="slidenum">
              <a:rPr lang="en-US" altLang="en-US" sz="1200" b="0" smtClean="0"/>
              <a:pPr/>
              <a:t>2</a:t>
            </a:fld>
            <a:endParaRPr lang="en-US" altLang="en-US" sz="1200" b="0"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38457053-94AC-4A15-BB95-2F2381707FEF}" type="slidenum">
              <a:rPr lang="en-US" altLang="en-US" sz="1200" b="0"/>
              <a:pPr algn="r"/>
              <a:t>11</a:t>
            </a:fld>
            <a:endParaRPr lang="en-US" altLang="en-US" sz="1200" b="0" dirty="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38457053-94AC-4A15-BB95-2F2381707FEF}" type="slidenum">
              <a:rPr lang="en-US" altLang="en-US" sz="1200" b="0"/>
              <a:pPr algn="r"/>
              <a:t>12</a:t>
            </a:fld>
            <a:endParaRPr lang="en-US" altLang="en-US" sz="1200" b="0" dirty="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A net liquidity statement for a hypothetical U.S. bank is presented in Table 22–9. </a:t>
            </a:r>
          </a:p>
          <a:p>
            <a:endParaRPr lang="en-US" altLang="en-US" sz="1200" b="0" i="0" u="none" strike="noStrike" baseline="0" dirty="0">
              <a:solidFill>
                <a:srgbClr val="424D67"/>
              </a:solidFill>
              <a:latin typeface="+mn-lt"/>
            </a:endParaRPr>
          </a:p>
          <a:p>
            <a:r>
              <a:rPr lang="en-US" sz="1200" b="0" i="0" u="none" strike="noStrike" baseline="0" dirty="0">
                <a:solidFill>
                  <a:srgbClr val="424D67"/>
                </a:solidFill>
                <a:latin typeface="+mn-lt"/>
              </a:rPr>
              <a:t>In Table 22–9, the DI’s </a:t>
            </a:r>
            <a:r>
              <a:rPr lang="en-US" sz="1200" b="0" i="1" u="none" strike="noStrike" baseline="0" dirty="0">
                <a:solidFill>
                  <a:srgbClr val="424D67"/>
                </a:solidFill>
                <a:latin typeface="+mn-lt"/>
              </a:rPr>
              <a:t>sources </a:t>
            </a:r>
            <a:r>
              <a:rPr lang="en-US" sz="1200" b="0" i="0" u="none" strike="noStrike" baseline="0" dirty="0">
                <a:solidFill>
                  <a:srgbClr val="424D67"/>
                </a:solidFill>
                <a:latin typeface="+mn-lt"/>
              </a:rPr>
              <a:t>of liquidity total $14,500 million. Compare this to the DI’s </a:t>
            </a:r>
            <a:r>
              <a:rPr lang="en-US" sz="1200" b="0" i="1" u="none" strike="noStrike" baseline="0" dirty="0">
                <a:solidFill>
                  <a:srgbClr val="424D67"/>
                </a:solidFill>
                <a:latin typeface="+mn-lt"/>
              </a:rPr>
              <a:t>uses </a:t>
            </a:r>
            <a:r>
              <a:rPr lang="en-US" sz="1200" b="0" i="0" u="none" strike="noStrike" baseline="0" dirty="0">
                <a:solidFill>
                  <a:srgbClr val="424D67"/>
                </a:solidFill>
                <a:latin typeface="+mn-lt"/>
              </a:rPr>
              <a:t>of liquidity—in particular, the amount of borrowed or purchased funds it has already utilized (e.g., fed funds, RPs borrowed) and the amount of cash it has already borrowed from the Federal Reserve through discount window loans. These total $7,000 million. As a result, the DI has a positive net liquidity position of $7,500 million. </a:t>
            </a:r>
            <a:endParaRPr lang="en-US" altLang="en-US" sz="1200" dirty="0">
              <a:latin typeface="+mn-lt"/>
            </a:endParaRPr>
          </a:p>
        </p:txBody>
      </p:sp>
    </p:spTree>
    <p:extLst>
      <p:ext uri="{BB962C8B-B14F-4D97-AF65-F5344CB8AC3E}">
        <p14:creationId xmlns:p14="http://schemas.microsoft.com/office/powerpoint/2010/main" val="531809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20F13E92-DAF6-421D-B929-B13D9CEE7347}" type="slidenum">
              <a:rPr lang="en-US" altLang="en-US" sz="1200" b="0"/>
              <a:pPr algn="r"/>
              <a:t>13</a:t>
            </a:fld>
            <a:endParaRPr lang="en-US" altLang="en-US" sz="1200" b="0"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Table 22–10 lists the September 22 values of these ratios for the banks we reviewed in Chapter 12: Heartland Bank and Trust Company (HBT) and Bank of America Corporation (BOA). </a:t>
            </a:r>
            <a:endParaRPr lang="en-US" altLang="en-US" sz="1200" dirty="0">
              <a:latin typeface="+mn-l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80E5E5D3-84B5-4F12-AD84-4315474C65AD}" type="slidenum">
              <a:rPr lang="en-US" altLang="en-US" sz="1200" b="0"/>
              <a:pPr algn="r"/>
              <a:t>14</a:t>
            </a:fld>
            <a:endParaRPr lang="en-US" altLang="en-US" sz="1200" b="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38457053-94AC-4A15-BB95-2F2381707FEF}" type="slidenum">
              <a:rPr lang="en-US" altLang="en-US" sz="1200" b="0"/>
              <a:pPr algn="r"/>
              <a:t>15</a:t>
            </a:fld>
            <a:endParaRPr lang="en-US" altLang="en-US" sz="1200" b="0" dirty="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392395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B08C0B6C-8B41-40F0-B9E1-1EA9F202448B}" type="slidenum">
              <a:rPr lang="en-US" altLang="en-US" sz="1200" b="0"/>
              <a:pPr algn="r"/>
              <a:t>16</a:t>
            </a:fld>
            <a:endParaRPr lang="en-US" altLang="en-US" sz="1200" b="0"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The rule applies to large, internationally active banking organizations with $250 billion or more in total consolidated assets or $10 billion or more in total on-balance-sheet foreign exposure, and to consolidated subsidiary depository institutions of these banking organizations with $10 billion or more in total assets. </a:t>
            </a:r>
            <a:endParaRPr lang="en-US" altLang="en-US" sz="1200" dirty="0">
              <a:latin typeface="+mn-lt"/>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F9D2D0CA-5C70-41A9-8C89-C63672CB5517}" type="slidenum">
              <a:rPr lang="en-US" altLang="en-US" sz="1200" b="0"/>
              <a:pPr algn="r"/>
              <a:t>17</a:t>
            </a:fld>
            <a:endParaRPr lang="en-US" altLang="en-US" sz="1200" b="0"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956075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38457053-94AC-4A15-BB95-2F2381707FEF}" type="slidenum">
              <a:rPr lang="en-US" altLang="en-US" sz="1200" b="0"/>
              <a:pPr algn="r"/>
              <a:t>18</a:t>
            </a:fld>
            <a:endParaRPr lang="en-US" altLang="en-US" sz="1200" b="0" dirty="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100" b="0" i="0" u="none" strike="noStrike" baseline="0" dirty="0">
                <a:solidFill>
                  <a:srgbClr val="424D67"/>
                </a:solidFill>
                <a:latin typeface="+mn-lt"/>
              </a:rPr>
              <a:t>Consider, for example, Table 22–11. </a:t>
            </a:r>
          </a:p>
          <a:p>
            <a:endParaRPr lang="en-US" sz="1100" b="0" i="0" u="none" strike="noStrike" baseline="0" dirty="0">
              <a:solidFill>
                <a:srgbClr val="424D67"/>
              </a:solidFill>
              <a:latin typeface="+mn-lt"/>
            </a:endParaRPr>
          </a:p>
          <a:p>
            <a:r>
              <a:rPr lang="en-US" sz="1100" b="0" i="0" u="none" strike="noStrike" baseline="0" dirty="0">
                <a:solidFill>
                  <a:srgbClr val="424D67"/>
                </a:solidFill>
                <a:latin typeface="+mn-lt"/>
              </a:rPr>
              <a:t>The data are for a DI that holds $250 million in deposits from mutual funds, pension funds, correspondent banks, small businesses, and individuals. The table includes the average and maximum expected withdrawals over the next one-week, one-month, and one-quarter periods. The liquidity plan for the DI outlines how to cover expected deposit withdrawals should they materialize. In this case, the DI will seek to cover expected deposit withdrawals over the next three months first with new deposits, then with the liquidation of marketable securities in its investment portfolio, then with borrowings from other FIs, and finally, if necessary, with borrowings from the Federal Reserve. </a:t>
            </a:r>
            <a:endParaRPr lang="en-US" altLang="en-US" sz="1100" dirty="0">
              <a:latin typeface="+mn-lt"/>
            </a:endParaRPr>
          </a:p>
        </p:txBody>
      </p:sp>
    </p:spTree>
    <p:extLst>
      <p:ext uri="{BB962C8B-B14F-4D97-AF65-F5344CB8AC3E}">
        <p14:creationId xmlns:p14="http://schemas.microsoft.com/office/powerpoint/2010/main" val="3193017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FE00E5B7-2183-4EF6-BA8D-2AC7DE30E2FF}" type="slidenum">
              <a:rPr lang="en-US" altLang="en-US" sz="1200" b="0"/>
              <a:pPr algn="r"/>
              <a:t>19</a:t>
            </a:fld>
            <a:endParaRPr lang="en-US" altLang="en-US" sz="1200" b="0"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0747C507-1D84-4C5B-9A4E-F8702F71B50A}" type="slidenum">
              <a:rPr lang="en-US" altLang="en-US" sz="1200" b="0"/>
              <a:pPr algn="r"/>
              <a:t>20</a:t>
            </a:fld>
            <a:endParaRPr lang="en-US" altLang="en-US" sz="1200" b="0"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F30D67FB-7483-4BE2-82AC-ED75BC4C5DF9}" type="slidenum">
              <a:rPr lang="en-US" altLang="en-US" sz="1200" b="0"/>
              <a:pPr algn="r"/>
              <a:t>3</a:t>
            </a:fld>
            <a:endParaRPr lang="en-US" altLang="en-US" sz="1200" b="0"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F3A681F4-72CB-46BF-A6E8-341BA24FD830}" type="slidenum">
              <a:rPr lang="en-US" altLang="en-US" sz="1200" b="0"/>
              <a:pPr algn="r"/>
              <a:t>21</a:t>
            </a:fld>
            <a:endParaRPr lang="en-US" altLang="en-US" sz="1200" b="0" dirty="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38457053-94AC-4A15-BB95-2F2381707FEF}" type="slidenum">
              <a:rPr lang="en-US" altLang="en-US" sz="1200" b="0"/>
              <a:pPr algn="r"/>
              <a:t>22</a:t>
            </a:fld>
            <a:endParaRPr lang="en-US" altLang="en-US" sz="1200" b="0" dirty="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2092480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F02FF333-2C2E-4F83-BF8B-7BA43D383EA6}" type="slidenum">
              <a:rPr lang="en-US" altLang="en-US" sz="1200" b="0"/>
              <a:pPr algn="r"/>
              <a:t>23</a:t>
            </a:fld>
            <a:endParaRPr lang="en-US" altLang="en-US" sz="1200" b="0"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C5892EDC-CE0A-4AA5-BD5E-7A479E719C5B}" type="slidenum">
              <a:rPr lang="en-US" altLang="en-US" sz="1200" b="0"/>
              <a:pPr algn="r"/>
              <a:t>24</a:t>
            </a:fld>
            <a:endParaRPr lang="en-US" altLang="en-US" sz="1200" b="0" dirty="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The most severe liquidity stress scenario faced by life insurers is a mass surrender of policies that arise due to a loss in the confidence of the financial strength of a firm. </a:t>
            </a:r>
          </a:p>
          <a:p>
            <a:endParaRPr lang="en-US" altLang="en-US" sz="1200" b="0" i="0" u="none" strike="noStrike" baseline="0" dirty="0">
              <a:solidFill>
                <a:srgbClr val="424D67"/>
              </a:solidFill>
              <a:latin typeface="+mn-lt"/>
            </a:endParaRPr>
          </a:p>
          <a:p>
            <a:r>
              <a:rPr lang="en-US" sz="1200" b="0" i="0" u="none" strike="noStrike" baseline="0" dirty="0">
                <a:solidFill>
                  <a:srgbClr val="424D67"/>
                </a:solidFill>
                <a:latin typeface="+mn-lt"/>
              </a:rPr>
              <a:t>P&amp;C claims (such as the estimated $35 billion in insurance losses associated with Hurricane Sandy in 2012) are virtually impossible to predict. </a:t>
            </a:r>
            <a:endParaRPr lang="en-US" altLang="en-US" sz="1200" dirty="0">
              <a:latin typeface="+mn-lt"/>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C5892EDC-CE0A-4AA5-BD5E-7A479E719C5B}" type="slidenum">
              <a:rPr lang="en-US" altLang="en-US" sz="1200" b="0"/>
              <a:pPr algn="r"/>
              <a:t>25</a:t>
            </a:fld>
            <a:endParaRPr lang="en-US" altLang="en-US" sz="1200" b="0" dirty="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1343957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A65A27AA-90FF-4B01-92F9-CE7957A5D688}" type="slidenum">
              <a:rPr lang="en-US" altLang="en-US" sz="1200" b="0"/>
              <a:pPr algn="r"/>
              <a:t>26</a:t>
            </a:fld>
            <a:endParaRPr lang="en-US" altLang="en-US" sz="1200" b="0"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29560266-0725-4101-A45C-867C9D44E6BB}" type="slidenum">
              <a:rPr lang="en-US" altLang="en-US" sz="1200" b="0"/>
              <a:pPr algn="r"/>
              <a:t>4</a:t>
            </a:fld>
            <a:endParaRPr lang="en-US" altLang="en-US" sz="1200" b="0" dirty="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38457053-94AC-4A15-BB95-2F2381707FEF}" type="slidenum">
              <a:rPr lang="en-US" altLang="en-US" sz="1200" b="0"/>
              <a:pPr algn="r"/>
              <a:t>5</a:t>
            </a:fld>
            <a:endParaRPr lang="en-US" altLang="en-US" sz="1200" b="0" dirty="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Table 22–2 illustrates a 5 percent, equal to $3.5 million, net deposit drain. </a:t>
            </a:r>
            <a:endParaRPr lang="en-US" altLang="en-US" sz="1200" dirty="0">
              <a:latin typeface="+mn-lt"/>
            </a:endParaRPr>
          </a:p>
        </p:txBody>
      </p:sp>
    </p:spTree>
    <p:extLst>
      <p:ext uri="{BB962C8B-B14F-4D97-AF65-F5344CB8AC3E}">
        <p14:creationId xmlns:p14="http://schemas.microsoft.com/office/powerpoint/2010/main" val="3258171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9968F7DA-3FDD-420F-B9E5-1C0802075424}" type="slidenum">
              <a:rPr lang="en-US" altLang="en-US" sz="1200" b="0"/>
              <a:pPr algn="r"/>
              <a:t>6</a:t>
            </a:fld>
            <a:endParaRPr lang="en-US" altLang="en-US" sz="1200" b="0" dirty="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Traditionally, DI managers relied on </a:t>
            </a:r>
            <a:r>
              <a:rPr lang="en-US" sz="1200" b="0" i="1" u="none" strike="noStrike" baseline="0" dirty="0">
                <a:solidFill>
                  <a:srgbClr val="424D67"/>
                </a:solidFill>
                <a:latin typeface="+mn-lt"/>
              </a:rPr>
              <a:t>stored liquidity </a:t>
            </a:r>
            <a:r>
              <a:rPr lang="en-US" sz="1200" b="0" i="0" u="none" strike="noStrike" baseline="0" dirty="0">
                <a:solidFill>
                  <a:srgbClr val="424D67"/>
                </a:solidFill>
                <a:latin typeface="+mn-lt"/>
              </a:rPr>
              <a:t>as the primary mechanism of liquidity management. Today, many DIs— especially the largest banks with access to the money market and other nondeposit markets for funds—rely on </a:t>
            </a:r>
            <a:r>
              <a:rPr lang="en-US" sz="1200" b="0" i="1" u="none" strike="noStrike" baseline="0" dirty="0">
                <a:solidFill>
                  <a:srgbClr val="424D67"/>
                </a:solidFill>
                <a:latin typeface="+mn-lt"/>
              </a:rPr>
              <a:t>purchased liquidity</a:t>
            </a:r>
            <a:r>
              <a:rPr lang="en-US" sz="1200" b="0" i="0" u="none" strike="noStrike" baseline="0" dirty="0">
                <a:solidFill>
                  <a:srgbClr val="424D67"/>
                </a:solidFill>
                <a:latin typeface="+mn-lt"/>
              </a:rPr>
              <a:t>. Smaller DIs—such as community banks—more often look to </a:t>
            </a:r>
            <a:r>
              <a:rPr lang="en-US" sz="1200" b="0" i="1" u="none" strike="noStrike" baseline="0" dirty="0">
                <a:solidFill>
                  <a:srgbClr val="424D67"/>
                </a:solidFill>
                <a:latin typeface="+mn-lt"/>
              </a:rPr>
              <a:t>stored liquidity. </a:t>
            </a:r>
          </a:p>
          <a:p>
            <a:endParaRPr lang="en-US" sz="1200" b="0" i="0" u="none" strike="noStrike" baseline="0" dirty="0">
              <a:solidFill>
                <a:srgbClr val="424D67"/>
              </a:solidFill>
              <a:latin typeface="+mn-lt"/>
            </a:endParaRPr>
          </a:p>
          <a:p>
            <a:r>
              <a:rPr lang="en-US" sz="1200" b="0" i="0" u="none" strike="noStrike" baseline="0" dirty="0">
                <a:solidFill>
                  <a:srgbClr val="424D67"/>
                </a:solidFill>
                <a:latin typeface="+mn-lt"/>
              </a:rPr>
              <a:t>Although stored liquidity management and purchased liquidity management are alternative strategies for meeting deposit drains, a DI can combine the two methods by using some purchased liquidity management and some stored liquidity management to meet liquidity needs. </a:t>
            </a:r>
            <a:endParaRPr lang="en-US" altLang="en-US" sz="1200" dirty="0">
              <a:latin typeface="+mn-l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38457053-94AC-4A15-BB95-2F2381707FEF}" type="slidenum">
              <a:rPr lang="en-US" altLang="en-US" sz="1200" b="0"/>
              <a:pPr algn="r"/>
              <a:t>7</a:t>
            </a:fld>
            <a:endParaRPr lang="en-US" altLang="en-US" sz="1200" b="0" dirty="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811830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C2694F09-9437-49CA-9B92-CC34E2F6E048}" type="slidenum">
              <a:rPr lang="en-US" altLang="en-US" sz="1200" b="0"/>
              <a:pPr algn="r"/>
              <a:t>8</a:t>
            </a:fld>
            <a:endParaRPr lang="en-US" altLang="en-US" sz="1200" b="0"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219AEC32-3306-4260-B7BD-A3781F047D18}" type="slidenum">
              <a:rPr lang="en-US" altLang="en-US" sz="1200" b="0"/>
              <a:pPr algn="r"/>
              <a:t>9</a:t>
            </a:fld>
            <a:endParaRPr lang="en-US" altLang="en-US" sz="1200" b="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Having discussed the sources of liquidity risk for a DI, we next look at several methods currently used to measure the extent of a DI’s liquidity risk exposure. </a:t>
            </a:r>
            <a:endParaRPr lang="en-US" altLang="en-US" sz="1200" dirty="0">
              <a:latin typeface="+mn-lt"/>
            </a:endParaRPr>
          </a:p>
        </p:txBody>
      </p:sp>
    </p:spTree>
    <p:extLst>
      <p:ext uri="{BB962C8B-B14F-4D97-AF65-F5344CB8AC3E}">
        <p14:creationId xmlns:p14="http://schemas.microsoft.com/office/powerpoint/2010/main" val="2793920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E4B6975E-88D4-4B8B-B263-08011629349D}" type="slidenum">
              <a:rPr lang="en-US" altLang="en-US" sz="1200" b="0"/>
              <a:pPr algn="r"/>
              <a:t>10</a:t>
            </a:fld>
            <a:endParaRPr lang="en-US" altLang="en-US" sz="1200" b="0"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5961238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2" name="Rectangle 5">
            <a:extLst>
              <a:ext uri="{FF2B5EF4-FFF2-40B4-BE49-F238E27FC236}">
                <a16:creationId xmlns:a16="http://schemas.microsoft.com/office/drawing/2014/main" id="{A4048BA6-BBD0-4BF1-AD98-F9D0A2BF9C5B}"/>
              </a:ext>
            </a:extLst>
          </p:cNvPr>
          <p:cNvSpPr>
            <a:spLocks noGrp="1" noChangeArrowheads="1"/>
          </p:cNvSpPr>
          <p:nvPr>
            <p:ph type="dt" sz="half" idx="10"/>
          </p:nvPr>
        </p:nvSpPr>
        <p:spPr>
          <a:xfrm>
            <a:off x="457200" y="6248400"/>
            <a:ext cx="2133600" cy="457200"/>
          </a:xfrm>
        </p:spPr>
        <p:txBody>
          <a:bodyPr/>
          <a:lstStyle>
            <a:lvl1pPr>
              <a:defRPr/>
            </a:lvl1pPr>
          </a:lstStyle>
          <a:p>
            <a:pPr>
              <a:defRPr/>
            </a:pPr>
            <a:fld id="{C6A0C016-4F7B-42B9-A7B6-407686D6EDE6}" type="datetime1">
              <a:rPr lang="en-US" smtClean="0"/>
              <a:t>3/13/2024</a:t>
            </a:fld>
            <a:endParaRPr lang="en-US" altLang="en-US" dirty="0"/>
          </a:p>
        </p:txBody>
      </p:sp>
      <p:sp>
        <p:nvSpPr>
          <p:cNvPr id="43" name="Line 2">
            <a:extLst>
              <a:ext uri="{FF2B5EF4-FFF2-40B4-BE49-F238E27FC236}">
                <a16:creationId xmlns:a16="http://schemas.microsoft.com/office/drawing/2014/main" id="{B39F6641-5BA6-41E4-8721-3A3B0C9A2830}"/>
              </a:ext>
            </a:extLst>
          </p:cNvPr>
          <p:cNvSpPr>
            <a:spLocks noChangeShapeType="1"/>
          </p:cNvSpPr>
          <p:nvPr userDrawn="1"/>
        </p:nvSpPr>
        <p:spPr bwMode="auto">
          <a:xfrm>
            <a:off x="6019800" y="11811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44" name="Group 8">
            <a:extLst>
              <a:ext uri="{FF2B5EF4-FFF2-40B4-BE49-F238E27FC236}">
                <a16:creationId xmlns:a16="http://schemas.microsoft.com/office/drawing/2014/main" id="{07EFCE32-B800-4205-83B9-59D9EDB4EBCE}"/>
              </a:ext>
            </a:extLst>
          </p:cNvPr>
          <p:cNvGrpSpPr>
            <a:grpSpLocks/>
          </p:cNvGrpSpPr>
          <p:nvPr userDrawn="1"/>
        </p:nvGrpSpPr>
        <p:grpSpPr bwMode="auto">
          <a:xfrm rot="16200000">
            <a:off x="6595105" y="186698"/>
            <a:ext cx="1287785" cy="2133599"/>
            <a:chOff x="4704" y="1885"/>
            <a:chExt cx="843" cy="1379"/>
          </a:xfrm>
        </p:grpSpPr>
        <p:sp>
          <p:nvSpPr>
            <p:cNvPr id="45" name="Oval 9">
              <a:extLst>
                <a:ext uri="{FF2B5EF4-FFF2-40B4-BE49-F238E27FC236}">
                  <a16:creationId xmlns:a16="http://schemas.microsoft.com/office/drawing/2014/main" id="{BD77A2F1-1A7E-45A6-A48C-89CB03261485}"/>
                </a:ext>
              </a:extLst>
            </p:cNvPr>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6" name="Oval 10">
              <a:extLst>
                <a:ext uri="{FF2B5EF4-FFF2-40B4-BE49-F238E27FC236}">
                  <a16:creationId xmlns:a16="http://schemas.microsoft.com/office/drawing/2014/main" id="{449339A7-63D9-4F98-B15D-999F93A57CCF}"/>
                </a:ext>
              </a:extLst>
            </p:cNvPr>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7" name="Oval 11">
              <a:extLst>
                <a:ext uri="{FF2B5EF4-FFF2-40B4-BE49-F238E27FC236}">
                  <a16:creationId xmlns:a16="http://schemas.microsoft.com/office/drawing/2014/main" id="{82CC9FF1-5AD1-46EC-ACE6-5D4EDCA39047}"/>
                </a:ext>
              </a:extLst>
            </p:cNvPr>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8" name="Oval 12">
              <a:extLst>
                <a:ext uri="{FF2B5EF4-FFF2-40B4-BE49-F238E27FC236}">
                  <a16:creationId xmlns:a16="http://schemas.microsoft.com/office/drawing/2014/main" id="{3C306F1D-9F01-468F-8E4D-4C4F0C92D0A8}"/>
                </a:ext>
              </a:extLst>
            </p:cNvPr>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9" name="Oval 13">
              <a:extLst>
                <a:ext uri="{FF2B5EF4-FFF2-40B4-BE49-F238E27FC236}">
                  <a16:creationId xmlns:a16="http://schemas.microsoft.com/office/drawing/2014/main" id="{DE66CED0-C9D1-4B82-AA71-1FAB135A232D}"/>
                </a:ext>
              </a:extLst>
            </p:cNvPr>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0" name="Oval 14">
              <a:extLst>
                <a:ext uri="{FF2B5EF4-FFF2-40B4-BE49-F238E27FC236}">
                  <a16:creationId xmlns:a16="http://schemas.microsoft.com/office/drawing/2014/main" id="{E393C553-A367-464E-B50A-7E3B528BCE82}"/>
                </a:ext>
              </a:extLst>
            </p:cNvPr>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1" name="Oval 15">
              <a:extLst>
                <a:ext uri="{FF2B5EF4-FFF2-40B4-BE49-F238E27FC236}">
                  <a16:creationId xmlns:a16="http://schemas.microsoft.com/office/drawing/2014/main" id="{A4CEA9F1-C5C5-428E-B6EA-D6083A47D6E2}"/>
                </a:ext>
              </a:extLst>
            </p:cNvPr>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2" name="Oval 16">
              <a:extLst>
                <a:ext uri="{FF2B5EF4-FFF2-40B4-BE49-F238E27FC236}">
                  <a16:creationId xmlns:a16="http://schemas.microsoft.com/office/drawing/2014/main" id="{F7F42BE4-971E-4A8E-B867-28710385C235}"/>
                </a:ext>
              </a:extLst>
            </p:cNvPr>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3" name="Oval 17">
              <a:extLst>
                <a:ext uri="{FF2B5EF4-FFF2-40B4-BE49-F238E27FC236}">
                  <a16:creationId xmlns:a16="http://schemas.microsoft.com/office/drawing/2014/main" id="{C373770F-8F4D-458B-856A-56A40D40E120}"/>
                </a:ext>
              </a:extLst>
            </p:cNvPr>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4" name="Oval 18">
              <a:extLst>
                <a:ext uri="{FF2B5EF4-FFF2-40B4-BE49-F238E27FC236}">
                  <a16:creationId xmlns:a16="http://schemas.microsoft.com/office/drawing/2014/main" id="{B863CC3D-7F00-49EE-A675-55F5233BEA40}"/>
                </a:ext>
              </a:extLst>
            </p:cNvPr>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5" name="Oval 19">
              <a:extLst>
                <a:ext uri="{FF2B5EF4-FFF2-40B4-BE49-F238E27FC236}">
                  <a16:creationId xmlns:a16="http://schemas.microsoft.com/office/drawing/2014/main" id="{63CBFD4C-E9BB-4A18-9BB2-AA81E98EA332}"/>
                </a:ext>
              </a:extLst>
            </p:cNvPr>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6" name="Oval 20">
              <a:extLst>
                <a:ext uri="{FF2B5EF4-FFF2-40B4-BE49-F238E27FC236}">
                  <a16:creationId xmlns:a16="http://schemas.microsoft.com/office/drawing/2014/main" id="{B3A8DD58-6615-462B-ABC6-F7BBF197FF2C}"/>
                </a:ext>
              </a:extLst>
            </p:cNvPr>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7" name="Oval 21">
              <a:extLst>
                <a:ext uri="{FF2B5EF4-FFF2-40B4-BE49-F238E27FC236}">
                  <a16:creationId xmlns:a16="http://schemas.microsoft.com/office/drawing/2014/main" id="{6796B2EE-D263-43DB-9766-5564E6C4DF7C}"/>
                </a:ext>
              </a:extLst>
            </p:cNvPr>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8" name="Oval 22">
              <a:extLst>
                <a:ext uri="{FF2B5EF4-FFF2-40B4-BE49-F238E27FC236}">
                  <a16:creationId xmlns:a16="http://schemas.microsoft.com/office/drawing/2014/main" id="{EC8C896F-4920-4BE4-B383-315C15785303}"/>
                </a:ext>
              </a:extLst>
            </p:cNvPr>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9" name="Oval 23">
              <a:extLst>
                <a:ext uri="{FF2B5EF4-FFF2-40B4-BE49-F238E27FC236}">
                  <a16:creationId xmlns:a16="http://schemas.microsoft.com/office/drawing/2014/main" id="{F54629FE-66E8-4F03-99A5-64751BAD9F94}"/>
                </a:ext>
              </a:extLst>
            </p:cNvPr>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0" name="Oval 24">
              <a:extLst>
                <a:ext uri="{FF2B5EF4-FFF2-40B4-BE49-F238E27FC236}">
                  <a16:creationId xmlns:a16="http://schemas.microsoft.com/office/drawing/2014/main" id="{A0DD9611-EC11-4469-9942-AF6E2415D62E}"/>
                </a:ext>
              </a:extLst>
            </p:cNvPr>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1" name="Oval 25">
              <a:extLst>
                <a:ext uri="{FF2B5EF4-FFF2-40B4-BE49-F238E27FC236}">
                  <a16:creationId xmlns:a16="http://schemas.microsoft.com/office/drawing/2014/main" id="{CFB33A88-F664-4F2B-96B5-CD1B360AA8DA}"/>
                </a:ext>
              </a:extLst>
            </p:cNvPr>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2" name="Oval 26">
              <a:extLst>
                <a:ext uri="{FF2B5EF4-FFF2-40B4-BE49-F238E27FC236}">
                  <a16:creationId xmlns:a16="http://schemas.microsoft.com/office/drawing/2014/main" id="{7F363C42-648D-4B56-B91F-7B25FCE06251}"/>
                </a:ext>
              </a:extLst>
            </p:cNvPr>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3" name="Oval 27">
              <a:extLst>
                <a:ext uri="{FF2B5EF4-FFF2-40B4-BE49-F238E27FC236}">
                  <a16:creationId xmlns:a16="http://schemas.microsoft.com/office/drawing/2014/main" id="{FBEA2430-0796-410E-8F08-F591943F0149}"/>
                </a:ext>
              </a:extLst>
            </p:cNvPr>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4" name="Oval 28">
              <a:extLst>
                <a:ext uri="{FF2B5EF4-FFF2-40B4-BE49-F238E27FC236}">
                  <a16:creationId xmlns:a16="http://schemas.microsoft.com/office/drawing/2014/main" id="{13A00982-8DEE-49F9-869A-DD672D7FEE35}"/>
                </a:ext>
              </a:extLst>
            </p:cNvPr>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5" name="Oval 29">
              <a:extLst>
                <a:ext uri="{FF2B5EF4-FFF2-40B4-BE49-F238E27FC236}">
                  <a16:creationId xmlns:a16="http://schemas.microsoft.com/office/drawing/2014/main" id="{A72AC766-027A-4144-A4D7-780D2076E847}"/>
                </a:ext>
              </a:extLst>
            </p:cNvPr>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6" name="Oval 30">
              <a:extLst>
                <a:ext uri="{FF2B5EF4-FFF2-40B4-BE49-F238E27FC236}">
                  <a16:creationId xmlns:a16="http://schemas.microsoft.com/office/drawing/2014/main" id="{96148381-F754-456B-AEF4-D528FF79C153}"/>
                </a:ext>
              </a:extLst>
            </p:cNvPr>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7" name="Oval 31">
              <a:extLst>
                <a:ext uri="{FF2B5EF4-FFF2-40B4-BE49-F238E27FC236}">
                  <a16:creationId xmlns:a16="http://schemas.microsoft.com/office/drawing/2014/main" id="{07591B26-AE95-40BA-9C0B-F14C76E40D07}"/>
                </a:ext>
              </a:extLst>
            </p:cNvPr>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8" name="Oval 32">
              <a:extLst>
                <a:ext uri="{FF2B5EF4-FFF2-40B4-BE49-F238E27FC236}">
                  <a16:creationId xmlns:a16="http://schemas.microsoft.com/office/drawing/2014/main" id="{79FDEBD2-275A-4347-ACE3-B21399486167}"/>
                </a:ext>
              </a:extLst>
            </p:cNvPr>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9" name="Oval 33">
              <a:extLst>
                <a:ext uri="{FF2B5EF4-FFF2-40B4-BE49-F238E27FC236}">
                  <a16:creationId xmlns:a16="http://schemas.microsoft.com/office/drawing/2014/main" id="{40763EAA-0751-4618-8D08-8532C5D8EF5A}"/>
                </a:ext>
              </a:extLst>
            </p:cNvPr>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0" name="Oval 34">
              <a:extLst>
                <a:ext uri="{FF2B5EF4-FFF2-40B4-BE49-F238E27FC236}">
                  <a16:creationId xmlns:a16="http://schemas.microsoft.com/office/drawing/2014/main" id="{F5080DBD-15FC-47F6-9014-92EB63D69A0E}"/>
                </a:ext>
              </a:extLst>
            </p:cNvPr>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1" name="Oval 35">
              <a:extLst>
                <a:ext uri="{FF2B5EF4-FFF2-40B4-BE49-F238E27FC236}">
                  <a16:creationId xmlns:a16="http://schemas.microsoft.com/office/drawing/2014/main" id="{93D0BE12-6871-4B3E-BB06-118E6041CE36}"/>
                </a:ext>
              </a:extLst>
            </p:cNvPr>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2" name="Oval 36">
              <a:extLst>
                <a:ext uri="{FF2B5EF4-FFF2-40B4-BE49-F238E27FC236}">
                  <a16:creationId xmlns:a16="http://schemas.microsoft.com/office/drawing/2014/main" id="{A7A7AE67-AD0A-4683-A5C6-3188FBB1A3D9}"/>
                </a:ext>
              </a:extLst>
            </p:cNvPr>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3" name="Oval 37">
              <a:extLst>
                <a:ext uri="{FF2B5EF4-FFF2-40B4-BE49-F238E27FC236}">
                  <a16:creationId xmlns:a16="http://schemas.microsoft.com/office/drawing/2014/main" id="{8143ED2A-D663-4DA8-9281-A4918E0B3964}"/>
                </a:ext>
              </a:extLst>
            </p:cNvPr>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4" name="Oval 38">
              <a:extLst>
                <a:ext uri="{FF2B5EF4-FFF2-40B4-BE49-F238E27FC236}">
                  <a16:creationId xmlns:a16="http://schemas.microsoft.com/office/drawing/2014/main" id="{0C0B245F-7AA3-4A3D-9083-36156C50FE20}"/>
                </a:ext>
              </a:extLst>
            </p:cNvPr>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5" name="Oval 39">
              <a:extLst>
                <a:ext uri="{FF2B5EF4-FFF2-40B4-BE49-F238E27FC236}">
                  <a16:creationId xmlns:a16="http://schemas.microsoft.com/office/drawing/2014/main" id="{5ED44E43-AC3D-41EE-B4F8-D8B723E99FA4}"/>
                </a:ext>
              </a:extLst>
            </p:cNvPr>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grpSp>
      <p:sp>
        <p:nvSpPr>
          <p:cNvPr id="76" name="Rectangle 3">
            <a:extLst>
              <a:ext uri="{FF2B5EF4-FFF2-40B4-BE49-F238E27FC236}">
                <a16:creationId xmlns:a16="http://schemas.microsoft.com/office/drawing/2014/main" id="{79C84F42-F6ED-4D7E-81B2-E64DE8E521A1}"/>
              </a:ext>
            </a:extLst>
          </p:cNvPr>
          <p:cNvSpPr>
            <a:spLocks noGrp="1" noChangeArrowheads="1"/>
          </p:cNvSpPr>
          <p:nvPr>
            <p:ph type="ctrTitle"/>
          </p:nvPr>
        </p:nvSpPr>
        <p:spPr>
          <a:xfrm>
            <a:off x="336986" y="329594"/>
            <a:ext cx="5530414" cy="1550916"/>
          </a:xfrm>
        </p:spPr>
        <p:txBody>
          <a:bodyPr/>
          <a:lstStyle>
            <a:lvl1pPr algn="r">
              <a:defRPr sz="4800"/>
            </a:lvl1pPr>
          </a:lstStyle>
          <a:p>
            <a:pPr lvl="0"/>
            <a:r>
              <a:rPr lang="en-US" altLang="en-US" noProof="0" dirty="0"/>
              <a:t>Click to edit Master title style</a:t>
            </a:r>
          </a:p>
        </p:txBody>
      </p:sp>
      <p:sp>
        <p:nvSpPr>
          <p:cNvPr id="77" name="Rectangle 4">
            <a:extLst>
              <a:ext uri="{FF2B5EF4-FFF2-40B4-BE49-F238E27FC236}">
                <a16:creationId xmlns:a16="http://schemas.microsoft.com/office/drawing/2014/main" id="{3BAF47AE-B3B9-4738-93E1-0D1BC96F290A}"/>
              </a:ext>
            </a:extLst>
          </p:cNvPr>
          <p:cNvSpPr>
            <a:spLocks noGrp="1" noChangeArrowheads="1"/>
          </p:cNvSpPr>
          <p:nvPr>
            <p:ph type="subTitle" idx="1"/>
          </p:nvPr>
        </p:nvSpPr>
        <p:spPr>
          <a:xfrm>
            <a:off x="288912" y="2247900"/>
            <a:ext cx="5575354" cy="2362200"/>
          </a:xfrm>
        </p:spPr>
        <p:txBody>
          <a:bodyPr/>
          <a:lstStyle>
            <a:lvl1pPr marL="0" indent="0" algn="r">
              <a:buFont typeface="Wingdings" pitchFamily="2" charset="2"/>
              <a:buNone/>
              <a:defRPr sz="3200"/>
            </a:lvl1pPr>
          </a:lstStyle>
          <a:p>
            <a:pPr lvl="0"/>
            <a:r>
              <a:rPr lang="en-US" altLang="en-US" noProof="0" dirty="0"/>
              <a:t>Click to edit Master subtitle style</a:t>
            </a:r>
          </a:p>
        </p:txBody>
      </p:sp>
      <p:pic>
        <p:nvPicPr>
          <p:cNvPr id="78" name="Picture 77" descr="A city skyline with tall buildings&#10;&#10;Description automatically generated with low confidence">
            <a:extLst>
              <a:ext uri="{FF2B5EF4-FFF2-40B4-BE49-F238E27FC236}">
                <a16:creationId xmlns:a16="http://schemas.microsoft.com/office/drawing/2014/main" id="{57A74F94-EF5A-45BA-8E81-49DB18B898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72200" y="2162174"/>
            <a:ext cx="2716145" cy="3514721"/>
          </a:xfrm>
          <a:prstGeom prst="rect">
            <a:avLst/>
          </a:prstGeom>
        </p:spPr>
      </p:pic>
      <p:sp>
        <p:nvSpPr>
          <p:cNvPr id="79" name="Line 40">
            <a:extLst>
              <a:ext uri="{FF2B5EF4-FFF2-40B4-BE49-F238E27FC236}">
                <a16:creationId xmlns:a16="http://schemas.microsoft.com/office/drawing/2014/main" id="{A1F72F39-43CC-403C-958D-BD6F98141706}"/>
              </a:ext>
            </a:extLst>
          </p:cNvPr>
          <p:cNvSpPr>
            <a:spLocks noChangeShapeType="1"/>
          </p:cNvSpPr>
          <p:nvPr userDrawn="1"/>
        </p:nvSpPr>
        <p:spPr bwMode="auto">
          <a:xfrm>
            <a:off x="341603" y="2017712"/>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0" name="Rectangle 6">
            <a:extLst>
              <a:ext uri="{FF2B5EF4-FFF2-40B4-BE49-F238E27FC236}">
                <a16:creationId xmlns:a16="http://schemas.microsoft.com/office/drawing/2014/main" id="{387AE347-043D-4111-9E3F-F8AF3F98CD9F}"/>
              </a:ext>
            </a:extLst>
          </p:cNvPr>
          <p:cNvSpPr>
            <a:spLocks noGrp="1" noChangeArrowheads="1"/>
          </p:cNvSpPr>
          <p:nvPr>
            <p:ph type="ftr" sz="quarter" idx="11"/>
          </p:nvPr>
        </p:nvSpPr>
        <p:spPr>
          <a:xfrm>
            <a:off x="3124200" y="6248400"/>
            <a:ext cx="2895600" cy="457200"/>
          </a:xfrm>
        </p:spPr>
        <p:txBody>
          <a:bodyPr/>
          <a:lstStyle>
            <a:lvl1pPr>
              <a:defRPr dirty="0"/>
            </a:lvl1pPr>
          </a:lstStyle>
          <a:p>
            <a:pPr>
              <a:defRPr/>
            </a:pPr>
            <a:r>
              <a:rPr lang="en-US" altLang="en-US" dirty="0"/>
              <a:t>© 2022 McGraw Hill Education.</a:t>
            </a:r>
          </a:p>
        </p:txBody>
      </p:sp>
    </p:spTree>
    <p:extLst>
      <p:ext uri="{BB962C8B-B14F-4D97-AF65-F5344CB8AC3E}">
        <p14:creationId xmlns:p14="http://schemas.microsoft.com/office/powerpoint/2010/main" val="1542377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63CBD5F8-2B76-451C-9C9D-3A90F8869D02}" type="datetime1">
              <a:rPr lang="en-US" smtClean="0"/>
              <a:t>3/13/2024</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9629A801-7EC4-484A-8BF7-91E184EDC028}" type="slidenum">
              <a:rPr lang="en-US" altLang="en-US"/>
              <a:pPr>
                <a:defRPr/>
              </a:pPr>
              <a:t>‹#›</a:t>
            </a:fld>
            <a:endParaRPr lang="en-US" altLang="en-US" dirty="0"/>
          </a:p>
        </p:txBody>
      </p:sp>
    </p:spTree>
    <p:extLst>
      <p:ext uri="{BB962C8B-B14F-4D97-AF65-F5344CB8AC3E}">
        <p14:creationId xmlns:p14="http://schemas.microsoft.com/office/powerpoint/2010/main" val="2037614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70F6553B-D19F-4806-A60A-936E08089A57}" type="datetime1">
              <a:rPr lang="en-US" smtClean="0"/>
              <a:t>3/13/2024</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1B9D5611-B153-486B-9DE7-369B6BF116A9}" type="slidenum">
              <a:rPr lang="en-US" altLang="en-US"/>
              <a:pPr>
                <a:defRPr/>
              </a:pPr>
              <a:t>‹#›</a:t>
            </a:fld>
            <a:endParaRPr lang="en-US" altLang="en-US" dirty="0"/>
          </a:p>
        </p:txBody>
      </p:sp>
    </p:spTree>
    <p:extLst>
      <p:ext uri="{BB962C8B-B14F-4D97-AF65-F5344CB8AC3E}">
        <p14:creationId xmlns:p14="http://schemas.microsoft.com/office/powerpoint/2010/main" val="2359246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A4B9875F-B9F3-40F5-B663-98406576D817}" type="datetime1">
              <a:rPr lang="en-US" smtClean="0"/>
              <a:t>3/13/2024</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B0173DE9-B50F-4D6F-B2B8-1DCDDAEB28AF}" type="slidenum">
              <a:rPr lang="en-US" altLang="en-US"/>
              <a:pPr>
                <a:defRPr/>
              </a:pPr>
              <a:t>‹#›</a:t>
            </a:fld>
            <a:endParaRPr lang="en-US" altLang="en-US" dirty="0"/>
          </a:p>
        </p:txBody>
      </p:sp>
    </p:spTree>
    <p:extLst>
      <p:ext uri="{BB962C8B-B14F-4D97-AF65-F5344CB8AC3E}">
        <p14:creationId xmlns:p14="http://schemas.microsoft.com/office/powerpoint/2010/main" val="502543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006F9389-AB7A-4330-BC6E-CB0A347EB728}" type="datetime1">
              <a:rPr lang="en-US" smtClean="0"/>
              <a:t>3/13/2024</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E59F1E44-9061-4454-8765-8853ACD338E9}" type="slidenum">
              <a:rPr lang="en-US" altLang="en-US"/>
              <a:pPr>
                <a:defRPr/>
              </a:pPr>
              <a:t>‹#›</a:t>
            </a:fld>
            <a:endParaRPr lang="en-US" altLang="en-US" dirty="0"/>
          </a:p>
        </p:txBody>
      </p:sp>
    </p:spTree>
    <p:extLst>
      <p:ext uri="{BB962C8B-B14F-4D97-AF65-F5344CB8AC3E}">
        <p14:creationId xmlns:p14="http://schemas.microsoft.com/office/powerpoint/2010/main" val="3617741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fld id="{6FAA7062-8F9E-43A6-8F94-A209F224ABB8}" type="datetime1">
              <a:rPr lang="en-US" smtClean="0"/>
              <a:t>3/13/2024</a:t>
            </a:fld>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dirty="0"/>
              <a:t>1-</a:t>
            </a:r>
            <a:fld id="{9E18A4C8-E89D-4233-8BCF-7CDEA45DA156}" type="slidenum">
              <a:rPr lang="en-US" altLang="en-US"/>
              <a:pPr>
                <a:defRPr/>
              </a:pPr>
              <a:t>‹#›</a:t>
            </a:fld>
            <a:endParaRPr lang="en-US" altLang="en-US" dirty="0"/>
          </a:p>
        </p:txBody>
      </p:sp>
    </p:spTree>
    <p:extLst>
      <p:ext uri="{BB962C8B-B14F-4D97-AF65-F5344CB8AC3E}">
        <p14:creationId xmlns:p14="http://schemas.microsoft.com/office/powerpoint/2010/main" val="2487851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fld id="{A7EEF153-8F04-4C59-AE1E-B2F6A01D6CC6}" type="datetime1">
              <a:rPr lang="en-US" smtClean="0"/>
              <a:t>3/13/2024</a:t>
            </a:fld>
            <a:endParaRPr lang="en-US" altLang="en-US" dirty="0"/>
          </a:p>
        </p:txBody>
      </p:sp>
      <p:sp>
        <p:nvSpPr>
          <p:cNvPr id="8"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9" name="Rectangle 7"/>
          <p:cNvSpPr>
            <a:spLocks noGrp="1" noChangeArrowheads="1"/>
          </p:cNvSpPr>
          <p:nvPr>
            <p:ph type="sldNum" sz="quarter" idx="12"/>
          </p:nvPr>
        </p:nvSpPr>
        <p:spPr>
          <a:ln/>
        </p:spPr>
        <p:txBody>
          <a:bodyPr/>
          <a:lstStyle>
            <a:lvl1pPr>
              <a:defRPr/>
            </a:lvl1pPr>
          </a:lstStyle>
          <a:p>
            <a:pPr>
              <a:defRPr/>
            </a:pPr>
            <a:r>
              <a:rPr lang="en-US" altLang="en-US" dirty="0"/>
              <a:t>1-</a:t>
            </a:r>
            <a:fld id="{5234F919-8355-4E39-91B3-DF535B75E61A}" type="slidenum">
              <a:rPr lang="en-US" altLang="en-US"/>
              <a:pPr>
                <a:defRPr/>
              </a:pPr>
              <a:t>‹#›</a:t>
            </a:fld>
            <a:endParaRPr lang="en-US" altLang="en-US" dirty="0"/>
          </a:p>
        </p:txBody>
      </p:sp>
    </p:spTree>
    <p:extLst>
      <p:ext uri="{BB962C8B-B14F-4D97-AF65-F5344CB8AC3E}">
        <p14:creationId xmlns:p14="http://schemas.microsoft.com/office/powerpoint/2010/main" val="3514291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fld id="{04EA05B2-9185-4E9F-B8B8-AD833349EB86}" type="datetime1">
              <a:rPr lang="en-US" smtClean="0"/>
              <a:t>3/13/2024</a:t>
            </a:fld>
            <a:endParaRPr lang="en-US" altLang="en-US" dirty="0"/>
          </a:p>
        </p:txBody>
      </p:sp>
      <p:sp>
        <p:nvSpPr>
          <p:cNvPr id="4"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5" name="Rectangle 7"/>
          <p:cNvSpPr>
            <a:spLocks noGrp="1" noChangeArrowheads="1"/>
          </p:cNvSpPr>
          <p:nvPr>
            <p:ph type="sldNum" sz="quarter" idx="12"/>
          </p:nvPr>
        </p:nvSpPr>
        <p:spPr>
          <a:ln/>
        </p:spPr>
        <p:txBody>
          <a:bodyPr/>
          <a:lstStyle>
            <a:lvl1pPr>
              <a:defRPr/>
            </a:lvl1pPr>
          </a:lstStyle>
          <a:p>
            <a:pPr>
              <a:defRPr/>
            </a:pPr>
            <a:r>
              <a:rPr lang="en-US" altLang="en-US" dirty="0"/>
              <a:t>1-</a:t>
            </a:r>
            <a:fld id="{0CD1E5A6-C92C-46BA-8E1B-1AB146D181CC}" type="slidenum">
              <a:rPr lang="en-US" altLang="en-US"/>
              <a:pPr>
                <a:defRPr/>
              </a:pPr>
              <a:t>‹#›</a:t>
            </a:fld>
            <a:endParaRPr lang="en-US" altLang="en-US" dirty="0"/>
          </a:p>
        </p:txBody>
      </p:sp>
    </p:spTree>
    <p:extLst>
      <p:ext uri="{BB962C8B-B14F-4D97-AF65-F5344CB8AC3E}">
        <p14:creationId xmlns:p14="http://schemas.microsoft.com/office/powerpoint/2010/main" val="2965061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386EE894-2524-41E2-A026-52D3AD4F4EAD}" type="datetime1">
              <a:rPr lang="en-US" smtClean="0"/>
              <a:t>3/13/2024</a:t>
            </a:fld>
            <a:endParaRPr lang="en-US" altLang="en-US" dirty="0"/>
          </a:p>
        </p:txBody>
      </p:sp>
      <p:sp>
        <p:nvSpPr>
          <p:cNvPr id="3"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4" name="Rectangle 7"/>
          <p:cNvSpPr>
            <a:spLocks noGrp="1" noChangeArrowheads="1"/>
          </p:cNvSpPr>
          <p:nvPr>
            <p:ph type="sldNum" sz="quarter" idx="12"/>
          </p:nvPr>
        </p:nvSpPr>
        <p:spPr>
          <a:ln/>
        </p:spPr>
        <p:txBody>
          <a:bodyPr/>
          <a:lstStyle>
            <a:lvl1pPr>
              <a:defRPr/>
            </a:lvl1pPr>
          </a:lstStyle>
          <a:p>
            <a:pPr>
              <a:defRPr/>
            </a:pPr>
            <a:r>
              <a:rPr lang="en-US" altLang="en-US" dirty="0"/>
              <a:t>1-</a:t>
            </a:r>
            <a:fld id="{749C1566-B1BA-4267-8021-79DAE56927CF}" type="slidenum">
              <a:rPr lang="en-US" altLang="en-US"/>
              <a:pPr>
                <a:defRPr/>
              </a:pPr>
              <a:t>‹#›</a:t>
            </a:fld>
            <a:endParaRPr lang="en-US" altLang="en-US" dirty="0"/>
          </a:p>
        </p:txBody>
      </p:sp>
    </p:spTree>
    <p:extLst>
      <p:ext uri="{BB962C8B-B14F-4D97-AF65-F5344CB8AC3E}">
        <p14:creationId xmlns:p14="http://schemas.microsoft.com/office/powerpoint/2010/main" val="3339791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F6E59201-62EB-45CF-8C49-E766C99259BE}" type="datetime1">
              <a:rPr lang="en-US" smtClean="0"/>
              <a:t>3/13/2024</a:t>
            </a:fld>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dirty="0"/>
              <a:t>1-</a:t>
            </a:r>
            <a:fld id="{ADB3D33A-36DF-4259-9323-33D8ACF9FC1B}" type="slidenum">
              <a:rPr lang="en-US" altLang="en-US"/>
              <a:pPr>
                <a:defRPr/>
              </a:pPr>
              <a:t>‹#›</a:t>
            </a:fld>
            <a:endParaRPr lang="en-US" altLang="en-US" dirty="0"/>
          </a:p>
        </p:txBody>
      </p:sp>
    </p:spTree>
    <p:extLst>
      <p:ext uri="{BB962C8B-B14F-4D97-AF65-F5344CB8AC3E}">
        <p14:creationId xmlns:p14="http://schemas.microsoft.com/office/powerpoint/2010/main" val="3349389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4C49C0B4-38C1-4BCF-B854-4B683809006E}" type="datetime1">
              <a:rPr lang="en-US" smtClean="0"/>
              <a:t>3/13/2024</a:t>
            </a:fld>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dirty="0"/>
              <a:t>1-</a:t>
            </a:r>
            <a:fld id="{D1AC892F-828C-472B-82DA-ADF357D71E68}" type="slidenum">
              <a:rPr lang="en-US" altLang="en-US"/>
              <a:pPr>
                <a:defRPr/>
              </a:pPr>
              <a:t>‹#›</a:t>
            </a:fld>
            <a:endParaRPr lang="en-US" altLang="en-US" dirty="0"/>
          </a:p>
        </p:txBody>
      </p:sp>
    </p:spTree>
    <p:extLst>
      <p:ext uri="{BB962C8B-B14F-4D97-AF65-F5344CB8AC3E}">
        <p14:creationId xmlns:p14="http://schemas.microsoft.com/office/powerpoint/2010/main" val="2167625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8069"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0" smtClean="0">
                <a:latin typeface="+mn-lt"/>
              </a:defRPr>
            </a:lvl1pPr>
          </a:lstStyle>
          <a:p>
            <a:pPr>
              <a:defRPr/>
            </a:pPr>
            <a:fld id="{4AC93BBC-CB6E-4871-A6DA-DBC8B59941A2}" type="datetime1">
              <a:rPr lang="en-US" smtClean="0"/>
              <a:t>3/13/2024</a:t>
            </a:fld>
            <a:endParaRPr lang="en-US" altLang="en-US" dirty="0"/>
          </a:p>
        </p:txBody>
      </p:sp>
      <p:sp>
        <p:nvSpPr>
          <p:cNvPr id="88070"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0" smtClean="0">
                <a:latin typeface="+mn-lt"/>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88071" name="Rectangle 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0" smtClean="0">
                <a:latin typeface="+mn-lt"/>
              </a:defRPr>
            </a:lvl1pPr>
          </a:lstStyle>
          <a:p>
            <a:pPr>
              <a:defRPr/>
            </a:pPr>
            <a:r>
              <a:rPr lang="en-US" altLang="en-US" dirty="0"/>
              <a:t>1-</a:t>
            </a:r>
            <a:fld id="{71F2AB27-5470-4648-8556-D0CBAAEDE9A8}" type="slidenum">
              <a:rPr lang="en-US" altLang="en-US"/>
              <a:pPr>
                <a:defRPr/>
              </a:pPr>
              <a:t>‹#›</a:t>
            </a:fld>
            <a:endParaRPr lang="en-US" altLang="en-US" dirty="0"/>
          </a:p>
        </p:txBody>
      </p:sp>
      <p:grpSp>
        <p:nvGrpSpPr>
          <p:cNvPr id="1032" name="Group 8"/>
          <p:cNvGrpSpPr>
            <a:grpSpLocks/>
          </p:cNvGrpSpPr>
          <p:nvPr/>
        </p:nvGrpSpPr>
        <p:grpSpPr bwMode="auto">
          <a:xfrm>
            <a:off x="8153400" y="152400"/>
            <a:ext cx="792163" cy="129540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34" name="Oval 10"/>
            <p:cNvSpPr>
              <a:spLocks noChangeArrowheads="1"/>
            </p:cNvSpPr>
            <p:nvPr/>
          </p:nvSpPr>
          <p:spPr bwMode="auto">
            <a:xfrm>
              <a:off x="5248"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35" name="Oval 11"/>
            <p:cNvSpPr>
              <a:spLocks noChangeArrowheads="1"/>
            </p:cNvSpPr>
            <p:nvPr/>
          </p:nvSpPr>
          <p:spPr bwMode="auto">
            <a:xfrm>
              <a:off x="5360"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36" name="Oval 12"/>
            <p:cNvSpPr>
              <a:spLocks noChangeArrowheads="1"/>
            </p:cNvSpPr>
            <p:nvPr/>
          </p:nvSpPr>
          <p:spPr bwMode="auto">
            <a:xfrm>
              <a:off x="5136"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37" name="Oval 13"/>
            <p:cNvSpPr>
              <a:spLocks noChangeArrowheads="1"/>
            </p:cNvSpPr>
            <p:nvPr/>
          </p:nvSpPr>
          <p:spPr bwMode="auto">
            <a:xfrm>
              <a:off x="5248"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38" name="Oval 14"/>
            <p:cNvSpPr>
              <a:spLocks noChangeArrowheads="1"/>
            </p:cNvSpPr>
            <p:nvPr/>
          </p:nvSpPr>
          <p:spPr bwMode="auto">
            <a:xfrm>
              <a:off x="5360"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39" name="Oval 15"/>
            <p:cNvSpPr>
              <a:spLocks noChangeArrowheads="1"/>
            </p:cNvSpPr>
            <p:nvPr/>
          </p:nvSpPr>
          <p:spPr bwMode="auto">
            <a:xfrm>
              <a:off x="5472" y="1072"/>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40" name="Oval 16"/>
            <p:cNvSpPr>
              <a:spLocks noChangeArrowheads="1"/>
            </p:cNvSpPr>
            <p:nvPr/>
          </p:nvSpPr>
          <p:spPr bwMode="auto">
            <a:xfrm>
              <a:off x="5136"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41" name="Oval 17"/>
            <p:cNvSpPr>
              <a:spLocks noChangeArrowheads="1"/>
            </p:cNvSpPr>
            <p:nvPr/>
          </p:nvSpPr>
          <p:spPr bwMode="auto">
            <a:xfrm>
              <a:off x="5248"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42" name="Oval 18"/>
            <p:cNvSpPr>
              <a:spLocks noChangeArrowheads="1"/>
            </p:cNvSpPr>
            <p:nvPr/>
          </p:nvSpPr>
          <p:spPr bwMode="auto">
            <a:xfrm>
              <a:off x="5360"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43" name="Oval 19"/>
            <p:cNvSpPr>
              <a:spLocks noChangeArrowheads="1"/>
            </p:cNvSpPr>
            <p:nvPr/>
          </p:nvSpPr>
          <p:spPr bwMode="auto">
            <a:xfrm>
              <a:off x="5472"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44" name="Oval 20"/>
            <p:cNvSpPr>
              <a:spLocks noChangeArrowheads="1"/>
            </p:cNvSpPr>
            <p:nvPr/>
          </p:nvSpPr>
          <p:spPr bwMode="auto">
            <a:xfrm>
              <a:off x="5584" y="1184"/>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45"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46" name="Oval 22"/>
            <p:cNvSpPr>
              <a:spLocks noChangeArrowheads="1"/>
            </p:cNvSpPr>
            <p:nvPr/>
          </p:nvSpPr>
          <p:spPr bwMode="auto">
            <a:xfrm>
              <a:off x="5248"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47" name="Oval 23"/>
            <p:cNvSpPr>
              <a:spLocks noChangeArrowheads="1"/>
            </p:cNvSpPr>
            <p:nvPr/>
          </p:nvSpPr>
          <p:spPr bwMode="auto">
            <a:xfrm>
              <a:off x="5360"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48" name="Oval 24"/>
            <p:cNvSpPr>
              <a:spLocks noChangeArrowheads="1"/>
            </p:cNvSpPr>
            <p:nvPr/>
          </p:nvSpPr>
          <p:spPr bwMode="auto">
            <a:xfrm>
              <a:off x="5472" y="1296"/>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49"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50" name="Oval 26"/>
            <p:cNvSpPr>
              <a:spLocks noChangeArrowheads="1"/>
            </p:cNvSpPr>
            <p:nvPr/>
          </p:nvSpPr>
          <p:spPr bwMode="auto">
            <a:xfrm>
              <a:off x="5248"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51" name="Oval 27"/>
            <p:cNvSpPr>
              <a:spLocks noChangeArrowheads="1"/>
            </p:cNvSpPr>
            <p:nvPr/>
          </p:nvSpPr>
          <p:spPr bwMode="auto">
            <a:xfrm>
              <a:off x="5360"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52" name="Oval 28"/>
            <p:cNvSpPr>
              <a:spLocks noChangeArrowheads="1"/>
            </p:cNvSpPr>
            <p:nvPr/>
          </p:nvSpPr>
          <p:spPr bwMode="auto">
            <a:xfrm>
              <a:off x="5472"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53"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54" name="Oval 30"/>
            <p:cNvSpPr>
              <a:spLocks noChangeArrowheads="1"/>
            </p:cNvSpPr>
            <p:nvPr/>
          </p:nvSpPr>
          <p:spPr bwMode="auto">
            <a:xfrm>
              <a:off x="5136" y="1520"/>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55" name="Oval 31"/>
            <p:cNvSpPr>
              <a:spLocks noChangeArrowheads="1"/>
            </p:cNvSpPr>
            <p:nvPr/>
          </p:nvSpPr>
          <p:spPr bwMode="auto">
            <a:xfrm>
              <a:off x="5248"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56" name="Oval 32"/>
            <p:cNvSpPr>
              <a:spLocks noChangeArrowheads="1"/>
            </p:cNvSpPr>
            <p:nvPr/>
          </p:nvSpPr>
          <p:spPr bwMode="auto">
            <a:xfrm>
              <a:off x="5360"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57" name="Oval 33"/>
            <p:cNvSpPr>
              <a:spLocks noChangeArrowheads="1"/>
            </p:cNvSpPr>
            <p:nvPr/>
          </p:nvSpPr>
          <p:spPr bwMode="auto">
            <a:xfrm>
              <a:off x="5472" y="1520"/>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58" name="Oval 34"/>
            <p:cNvSpPr>
              <a:spLocks noChangeArrowheads="1"/>
            </p:cNvSpPr>
            <p:nvPr/>
          </p:nvSpPr>
          <p:spPr bwMode="auto">
            <a:xfrm>
              <a:off x="5136"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59" name="Oval 35"/>
            <p:cNvSpPr>
              <a:spLocks noChangeArrowheads="1"/>
            </p:cNvSpPr>
            <p:nvPr/>
          </p:nvSpPr>
          <p:spPr bwMode="auto">
            <a:xfrm>
              <a:off x="5248"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60" name="Oval 36"/>
            <p:cNvSpPr>
              <a:spLocks noChangeArrowheads="1"/>
            </p:cNvSpPr>
            <p:nvPr/>
          </p:nvSpPr>
          <p:spPr bwMode="auto">
            <a:xfrm>
              <a:off x="5360"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61" name="Oval 37"/>
            <p:cNvSpPr>
              <a:spLocks noChangeArrowheads="1"/>
            </p:cNvSpPr>
            <p:nvPr/>
          </p:nvSpPr>
          <p:spPr bwMode="auto">
            <a:xfrm>
              <a:off x="5472"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62" name="Oval 38"/>
            <p:cNvSpPr>
              <a:spLocks noChangeArrowheads="1"/>
            </p:cNvSpPr>
            <p:nvPr/>
          </p:nvSpPr>
          <p:spPr bwMode="auto">
            <a:xfrm>
              <a:off x="5248"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63" name="Oval 39"/>
            <p:cNvSpPr>
              <a:spLocks noChangeArrowheads="1"/>
            </p:cNvSpPr>
            <p:nvPr/>
          </p:nvSpPr>
          <p:spPr bwMode="auto">
            <a:xfrm>
              <a:off x="5472"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grpSp>
    </p:spTree>
  </p:cSld>
  <p:clrMap bg1="lt1" tx1="dk1" bg2="lt2" tx2="dk2" accent1="accent1" accent2="accent2" accent3="accent3" accent4="accent4" accent5="accent5" accent6="accent6" hlink="hlink" folHlink="folHlink"/>
  <p:sldLayoutIdLst>
    <p:sldLayoutId id="2147483706"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sldNum="0" hd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pPr eaLnBrk="1" hangingPunct="1"/>
            <a:r>
              <a:rPr lang="en-US" altLang="en-US" dirty="0"/>
              <a:t>Chapter Twenty-Two</a:t>
            </a:r>
          </a:p>
        </p:txBody>
      </p:sp>
      <p:sp>
        <p:nvSpPr>
          <p:cNvPr id="3075" name="Rectangle 5"/>
          <p:cNvSpPr>
            <a:spLocks noGrp="1" noChangeArrowheads="1"/>
          </p:cNvSpPr>
          <p:nvPr>
            <p:ph type="subTitle" idx="1"/>
          </p:nvPr>
        </p:nvSpPr>
        <p:spPr/>
        <p:txBody>
          <a:bodyPr/>
          <a:lstStyle/>
          <a:p>
            <a:pPr eaLnBrk="1" hangingPunct="1"/>
            <a:r>
              <a:rPr lang="en-US" altLang="en-US" sz="5500" dirty="0"/>
              <a:t>Managing Liquidity Risk on the Balance Sheet</a:t>
            </a:r>
          </a:p>
        </p:txBody>
      </p:sp>
      <p:sp>
        <p:nvSpPr>
          <p:cNvPr id="4" name="Content Placeholder 1">
            <a:extLst>
              <a:ext uri="{FF2B5EF4-FFF2-40B4-BE49-F238E27FC236}">
                <a16:creationId xmlns:a16="http://schemas.microsoft.com/office/drawing/2014/main" id="{7DF33B11-C2F3-45F9-BBB2-D7C8C4B26AE5}"/>
              </a:ext>
            </a:extLst>
          </p:cNvPr>
          <p:cNvSpPr txBox="1">
            <a:spLocks/>
          </p:cNvSpPr>
          <p:nvPr/>
        </p:nvSpPr>
        <p:spPr bwMode="auto">
          <a:xfrm>
            <a:off x="1158854" y="6458680"/>
            <a:ext cx="6826292" cy="325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000" kern="1200" dirty="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l"/>
            <a:r>
              <a:rPr lang="en-US" b="0" dirty="0">
                <a:latin typeface="+mj-lt"/>
                <a:cs typeface="Calibri" panose="020F0502020204030204" pitchFamily="34" charset="0"/>
              </a:rPr>
              <a:t>©McGraw Hill LLC. All rights reserved. No reproduction or distribution without the prior written consent of McGraw Hill. </a:t>
            </a:r>
          </a:p>
          <a:p>
            <a:pPr algn="l"/>
            <a:endParaRPr lang="en-US" b="0" dirty="0">
              <a:latin typeface="+mj-lt"/>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17412" name="Rectangle 2"/>
          <p:cNvSpPr>
            <a:spLocks noGrp="1" noChangeArrowheads="1"/>
          </p:cNvSpPr>
          <p:nvPr>
            <p:ph type="title" idx="4294967295"/>
          </p:nvPr>
        </p:nvSpPr>
        <p:spPr/>
        <p:txBody>
          <a:bodyPr anchor="ctr"/>
          <a:lstStyle/>
          <a:p>
            <a:pPr eaLnBrk="1" hangingPunct="1"/>
            <a:r>
              <a:rPr lang="en-US" altLang="en-US" sz="3500" dirty="0"/>
              <a:t>Financing Gap and the Financing Requirement (Continued)</a:t>
            </a:r>
          </a:p>
        </p:txBody>
      </p:sp>
      <p:sp>
        <p:nvSpPr>
          <p:cNvPr id="17413" name="Rectangle 3"/>
          <p:cNvSpPr>
            <a:spLocks noGrp="1" noChangeArrowheads="1"/>
          </p:cNvSpPr>
          <p:nvPr>
            <p:ph type="body" sz="half" idx="4294967295"/>
          </p:nvPr>
        </p:nvSpPr>
        <p:spPr>
          <a:xfrm>
            <a:off x="259307" y="1719262"/>
            <a:ext cx="8639033" cy="47577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spcBef>
                <a:spcPts val="600"/>
              </a:spcBef>
            </a:pPr>
            <a:r>
              <a:rPr lang="en-US" altLang="en-US" sz="2400" b="1" dirty="0"/>
              <a:t>Financing requirement</a:t>
            </a:r>
            <a:r>
              <a:rPr lang="en-US" altLang="en-US" sz="2400" dirty="0"/>
              <a:t> is the financing gap plus a DI’s liquid assets</a:t>
            </a:r>
          </a:p>
          <a:p>
            <a:pPr lvl="1" eaLnBrk="1" hangingPunct="1">
              <a:lnSpc>
                <a:spcPct val="90000"/>
              </a:lnSpc>
              <a:spcBef>
                <a:spcPts val="600"/>
              </a:spcBef>
            </a:pPr>
            <a:r>
              <a:rPr lang="en-US" altLang="en-US" sz="2200" dirty="0"/>
              <a:t>Larger financing gap and liquid asset holdings, the higher the amount of funds it needs to borrow in the money market and the greater is its exposure to liquidity problems</a:t>
            </a:r>
          </a:p>
          <a:p>
            <a:pPr marL="344487" lvl="1" indent="0" algn="ctr" eaLnBrk="1" hangingPunct="1">
              <a:lnSpc>
                <a:spcPct val="90000"/>
              </a:lnSpc>
              <a:spcBef>
                <a:spcPts val="600"/>
              </a:spcBef>
              <a:buNone/>
            </a:pPr>
            <a:endParaRPr lang="en-US" altLang="en-US" sz="2200" b="1" dirty="0"/>
          </a:p>
          <a:p>
            <a:pPr marL="344487" lvl="1" indent="0" algn="ctr" eaLnBrk="1" hangingPunct="1">
              <a:lnSpc>
                <a:spcPct val="90000"/>
              </a:lnSpc>
              <a:spcBef>
                <a:spcPts val="600"/>
              </a:spcBef>
              <a:buNone/>
            </a:pPr>
            <a:r>
              <a:rPr lang="en-US" altLang="en-US" sz="2200" b="1" dirty="0"/>
              <a:t>Financing Requirement (or Borrowed Funds) </a:t>
            </a:r>
            <a:r>
              <a:rPr lang="en-US" altLang="en-US" sz="2200" dirty="0"/>
              <a:t>= </a:t>
            </a:r>
          </a:p>
          <a:p>
            <a:pPr marL="344487" lvl="1" indent="0" algn="ctr" eaLnBrk="1" hangingPunct="1">
              <a:lnSpc>
                <a:spcPct val="90000"/>
              </a:lnSpc>
              <a:spcBef>
                <a:spcPts val="600"/>
              </a:spcBef>
              <a:buNone/>
            </a:pPr>
            <a:r>
              <a:rPr lang="en-US" altLang="en-US" sz="2200" dirty="0"/>
              <a:t>Financing Gap + Liquid Assets</a:t>
            </a:r>
          </a:p>
          <a:p>
            <a:pPr marL="344487" lvl="1" indent="0" algn="ctr" eaLnBrk="1" hangingPunct="1">
              <a:lnSpc>
                <a:spcPct val="90000"/>
              </a:lnSpc>
              <a:spcBef>
                <a:spcPts val="600"/>
              </a:spcBef>
              <a:buNone/>
            </a:pPr>
            <a:endParaRPr lang="en-US" altLang="en-US" sz="2400" dirty="0"/>
          </a:p>
          <a:p>
            <a:pPr eaLnBrk="1" hangingPunct="1">
              <a:lnSpc>
                <a:spcPct val="90000"/>
              </a:lnSpc>
              <a:spcBef>
                <a:spcPts val="600"/>
              </a:spcBef>
            </a:pPr>
            <a:r>
              <a:rPr lang="en-US" altLang="en-US" sz="2400" dirty="0"/>
              <a:t>Widening financing gap can warn of future liquidity problems since it may indicate increased deposit withdrawals and increasing loans due to more exercise of loan commitments</a:t>
            </a:r>
          </a:p>
        </p:txBody>
      </p:sp>
      <p:sp>
        <p:nvSpPr>
          <p:cNvPr id="6" name="Footer Placeholder 3">
            <a:extLst>
              <a:ext uri="{FF2B5EF4-FFF2-40B4-BE49-F238E27FC236}">
                <a16:creationId xmlns:a16="http://schemas.microsoft.com/office/drawing/2014/main" id="{A203989B-8C9A-4690-A4BC-6A71D3A2CF33}"/>
              </a:ext>
            </a:extLst>
          </p:cNvPr>
          <p:cNvSpPr>
            <a:spLocks noGrp="1"/>
          </p:cNvSpPr>
          <p:nvPr>
            <p:ph type="ftr" sz="quarter" idx="11"/>
          </p:nvPr>
        </p:nvSpPr>
        <p:spPr>
          <a:xfrm>
            <a:off x="1024196" y="6553200"/>
            <a:ext cx="7109254"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1">
            <a:extLst>
              <a:ext uri="{FF2B5EF4-FFF2-40B4-BE49-F238E27FC236}">
                <a16:creationId xmlns:a16="http://schemas.microsoft.com/office/drawing/2014/main" id="{9FF9AD38-F49A-441C-9560-791A056E43A2}"/>
              </a:ext>
            </a:extLst>
          </p:cNvPr>
          <p:cNvSpPr>
            <a:spLocks noGrp="1"/>
          </p:cNvSpPr>
          <p:nvPr>
            <p:ph type="sldNum" sz="quarter" idx="12"/>
          </p:nvPr>
        </p:nvSpPr>
        <p:spPr>
          <a:xfrm>
            <a:off x="6553200" y="6553200"/>
            <a:ext cx="2133600" cy="304800"/>
          </a:xfrm>
        </p:spPr>
        <p:txBody>
          <a:bodyPr/>
          <a:lstStyle/>
          <a:p>
            <a:pPr>
              <a:defRPr/>
            </a:pPr>
            <a:r>
              <a:rPr lang="en-US" altLang="en-US" dirty="0"/>
              <a:t>22-</a:t>
            </a:r>
            <a:fld id="{7AF55BBF-CA4E-4AD6-B039-F5AB6EDCC4B9}" type="slidenum">
              <a:rPr lang="en-US" altLang="en-US" smtClean="0"/>
              <a:pPr>
                <a:defRPr/>
              </a:pPr>
              <a:t>10</a:t>
            </a:fld>
            <a:endParaRPr lang="en-US" altLang="en-US" dirty="0"/>
          </a:p>
        </p:txBody>
      </p:sp>
    </p:spTree>
    <p:extLst>
      <p:ext uri="{BB962C8B-B14F-4D97-AF65-F5344CB8AC3E}">
        <p14:creationId xmlns:p14="http://schemas.microsoft.com/office/powerpoint/2010/main" val="58240236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12292" name="Rectangle 2"/>
          <p:cNvSpPr>
            <a:spLocks noGrp="1" noChangeArrowheads="1"/>
          </p:cNvSpPr>
          <p:nvPr>
            <p:ph type="title" idx="4294967295"/>
          </p:nvPr>
        </p:nvSpPr>
        <p:spPr/>
        <p:txBody>
          <a:bodyPr anchor="ctr"/>
          <a:lstStyle/>
          <a:p>
            <a:pPr eaLnBrk="1" hangingPunct="1"/>
            <a:r>
              <a:rPr lang="en-US" altLang="en-US" sz="3500" dirty="0"/>
              <a:t>Sources and Uses of Liquidity</a:t>
            </a:r>
          </a:p>
        </p:txBody>
      </p:sp>
      <p:sp>
        <p:nvSpPr>
          <p:cNvPr id="12293" name="Rectangle 3"/>
          <p:cNvSpPr>
            <a:spLocks noGrp="1" noChangeArrowheads="1"/>
          </p:cNvSpPr>
          <p:nvPr>
            <p:ph type="body" sz="half" idx="4294967295"/>
          </p:nvPr>
        </p:nvSpPr>
        <p:spPr>
          <a:xfrm>
            <a:off x="220945" y="1578990"/>
            <a:ext cx="8652681" cy="4901821"/>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spcBef>
                <a:spcPts val="600"/>
              </a:spcBef>
            </a:pPr>
            <a:r>
              <a:rPr lang="en-US" altLang="en-US" sz="2400" b="1" dirty="0"/>
              <a:t>Net liquidity statement </a:t>
            </a:r>
            <a:r>
              <a:rPr lang="en-US" altLang="en-US" sz="2400" dirty="0"/>
              <a:t>lists sources and uses of liquidity, and, thus, provides a measure of a DI’s net liquidity position</a:t>
            </a:r>
          </a:p>
          <a:p>
            <a:pPr lvl="1" eaLnBrk="1" hangingPunct="1">
              <a:lnSpc>
                <a:spcPct val="90000"/>
              </a:lnSpc>
              <a:spcBef>
                <a:spcPts val="600"/>
              </a:spcBef>
            </a:pPr>
            <a:r>
              <a:rPr lang="en-US" altLang="en-US" sz="2200" dirty="0"/>
              <a:t>Used by DI managers to measure DI’s daily liquidity position, serving as the second method by which to measure liquidity risk exposure</a:t>
            </a:r>
          </a:p>
          <a:p>
            <a:pPr eaLnBrk="1" hangingPunct="1">
              <a:lnSpc>
                <a:spcPct val="90000"/>
              </a:lnSpc>
              <a:spcBef>
                <a:spcPts val="600"/>
              </a:spcBef>
            </a:pPr>
            <a:r>
              <a:rPr lang="en-US" altLang="en-US" sz="2400" dirty="0"/>
              <a:t>DI can obtain liquid funds in three ways:</a:t>
            </a:r>
          </a:p>
          <a:p>
            <a:pPr marL="801687" lvl="1" indent="-457200" eaLnBrk="1" hangingPunct="1">
              <a:lnSpc>
                <a:spcPct val="90000"/>
              </a:lnSpc>
              <a:spcBef>
                <a:spcPts val="600"/>
              </a:spcBef>
              <a:buFont typeface="+mj-lt"/>
              <a:buAutoNum type="arabicPeriod"/>
            </a:pPr>
            <a:r>
              <a:rPr lang="en-US" altLang="en-US" sz="2200" dirty="0"/>
              <a:t>Sell its liquid assets, such as T-bills, immediately with little price risk and low transaction costs</a:t>
            </a:r>
          </a:p>
          <a:p>
            <a:pPr marL="801687" lvl="1" indent="-457200" eaLnBrk="1" hangingPunct="1">
              <a:lnSpc>
                <a:spcPct val="90000"/>
              </a:lnSpc>
              <a:spcBef>
                <a:spcPts val="600"/>
              </a:spcBef>
              <a:buFont typeface="+mj-lt"/>
              <a:buAutoNum type="arabicPeriod"/>
            </a:pPr>
            <a:r>
              <a:rPr lang="en-US" altLang="en-US" sz="2200" dirty="0"/>
              <a:t>Borrow funds in the money/purchased funds market up to a maximum amount</a:t>
            </a:r>
          </a:p>
          <a:p>
            <a:pPr marL="801687" lvl="1" indent="-457200" eaLnBrk="1" hangingPunct="1">
              <a:lnSpc>
                <a:spcPct val="90000"/>
              </a:lnSpc>
              <a:spcBef>
                <a:spcPts val="600"/>
              </a:spcBef>
              <a:buFont typeface="+mj-lt"/>
              <a:buAutoNum type="arabicPeriod"/>
            </a:pPr>
            <a:r>
              <a:rPr lang="en-US" altLang="en-US" sz="2200" dirty="0"/>
              <a:t>Use any excess cash reserves over and above the amount held to meet regulatory imposed reserve requirements</a:t>
            </a:r>
          </a:p>
          <a:p>
            <a:pPr marL="452437" indent="-457200" eaLnBrk="1" hangingPunct="1">
              <a:lnSpc>
                <a:spcPct val="90000"/>
              </a:lnSpc>
              <a:spcBef>
                <a:spcPts val="600"/>
              </a:spcBef>
            </a:pPr>
            <a:r>
              <a:rPr lang="en-US" altLang="en-US" sz="2400" dirty="0"/>
              <a:t>All DIs report historical sources and uses of liquidity in annual and quarterly reports</a:t>
            </a:r>
          </a:p>
        </p:txBody>
      </p:sp>
      <p:sp>
        <p:nvSpPr>
          <p:cNvPr id="6" name="Footer Placeholder 3">
            <a:extLst>
              <a:ext uri="{FF2B5EF4-FFF2-40B4-BE49-F238E27FC236}">
                <a16:creationId xmlns:a16="http://schemas.microsoft.com/office/drawing/2014/main" id="{E0A4F8E7-85E3-4D4D-85F0-952EA3F2ED7E}"/>
              </a:ext>
            </a:extLst>
          </p:cNvPr>
          <p:cNvSpPr>
            <a:spLocks noGrp="1"/>
          </p:cNvSpPr>
          <p:nvPr>
            <p:ph type="ftr" sz="quarter" idx="11"/>
          </p:nvPr>
        </p:nvSpPr>
        <p:spPr>
          <a:xfrm>
            <a:off x="897924" y="6583362"/>
            <a:ext cx="7348151"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1">
            <a:extLst>
              <a:ext uri="{FF2B5EF4-FFF2-40B4-BE49-F238E27FC236}">
                <a16:creationId xmlns:a16="http://schemas.microsoft.com/office/drawing/2014/main" id="{036CA53F-C126-4B1A-B6CA-976EC63CE99F}"/>
              </a:ext>
            </a:extLst>
          </p:cNvPr>
          <p:cNvSpPr>
            <a:spLocks noGrp="1"/>
          </p:cNvSpPr>
          <p:nvPr>
            <p:ph type="sldNum" sz="quarter" idx="12"/>
          </p:nvPr>
        </p:nvSpPr>
        <p:spPr>
          <a:xfrm>
            <a:off x="6553200" y="6553200"/>
            <a:ext cx="2133600" cy="304800"/>
          </a:xfrm>
        </p:spPr>
        <p:txBody>
          <a:bodyPr/>
          <a:lstStyle/>
          <a:p>
            <a:pPr>
              <a:defRPr/>
            </a:pPr>
            <a:r>
              <a:rPr lang="en-US" altLang="en-US" dirty="0"/>
              <a:t>22-</a:t>
            </a:r>
            <a:fld id="{7AF55BBF-CA4E-4AD6-B039-F5AB6EDCC4B9}" type="slidenum">
              <a:rPr lang="en-US" altLang="en-US" smtClean="0"/>
              <a:pPr>
                <a:defRPr/>
              </a:pPr>
              <a:t>11</a:t>
            </a:fld>
            <a:endParaRPr lang="en-US" altLang="en-US"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12292" name="Rectangle 2"/>
          <p:cNvSpPr>
            <a:spLocks noGrp="1" noChangeArrowheads="1"/>
          </p:cNvSpPr>
          <p:nvPr>
            <p:ph type="title"/>
          </p:nvPr>
        </p:nvSpPr>
        <p:spPr/>
        <p:txBody>
          <a:bodyPr anchor="ctr"/>
          <a:lstStyle/>
          <a:p>
            <a:pPr eaLnBrk="1" hangingPunct="1"/>
            <a:r>
              <a:rPr lang="en-US" altLang="en-US" sz="3500" dirty="0"/>
              <a:t>Net Liquidity Position</a:t>
            </a:r>
          </a:p>
        </p:txBody>
      </p:sp>
      <p:sp>
        <p:nvSpPr>
          <p:cNvPr id="6" name="Slide Number Placeholder 1">
            <a:extLst>
              <a:ext uri="{FF2B5EF4-FFF2-40B4-BE49-F238E27FC236}">
                <a16:creationId xmlns:a16="http://schemas.microsoft.com/office/drawing/2014/main" id="{2603DB79-7104-469A-B143-A98CC9A65201}"/>
              </a:ext>
            </a:extLst>
          </p:cNvPr>
          <p:cNvSpPr>
            <a:spLocks noGrp="1"/>
          </p:cNvSpPr>
          <p:nvPr>
            <p:ph type="sldNum" sz="quarter" idx="12"/>
          </p:nvPr>
        </p:nvSpPr>
        <p:spPr>
          <a:xfrm>
            <a:off x="6553200" y="6553200"/>
            <a:ext cx="2133600" cy="304800"/>
          </a:xfrm>
        </p:spPr>
        <p:txBody>
          <a:bodyPr/>
          <a:lstStyle/>
          <a:p>
            <a:pPr>
              <a:defRPr/>
            </a:pPr>
            <a:r>
              <a:rPr lang="en-US" altLang="en-US" dirty="0"/>
              <a:t>22-</a:t>
            </a:r>
            <a:fld id="{7AF55BBF-CA4E-4AD6-B039-F5AB6EDCC4B9}" type="slidenum">
              <a:rPr lang="en-US" altLang="en-US" smtClean="0"/>
              <a:pPr>
                <a:defRPr/>
              </a:pPr>
              <a:t>12</a:t>
            </a:fld>
            <a:endParaRPr lang="en-US" altLang="en-US" dirty="0"/>
          </a:p>
        </p:txBody>
      </p:sp>
      <p:sp>
        <p:nvSpPr>
          <p:cNvPr id="7" name="Footer Placeholder 3">
            <a:extLst>
              <a:ext uri="{FF2B5EF4-FFF2-40B4-BE49-F238E27FC236}">
                <a16:creationId xmlns:a16="http://schemas.microsoft.com/office/drawing/2014/main" id="{CEC1FF47-0FB9-4DCA-9F21-E01E45DC0F3A}"/>
              </a:ext>
            </a:extLst>
          </p:cNvPr>
          <p:cNvSpPr>
            <a:spLocks noGrp="1"/>
          </p:cNvSpPr>
          <p:nvPr>
            <p:ph type="ftr" sz="quarter" idx="11"/>
          </p:nvPr>
        </p:nvSpPr>
        <p:spPr>
          <a:xfrm>
            <a:off x="848497" y="6540843"/>
            <a:ext cx="7447005" cy="304800"/>
          </a:xfrm>
        </p:spPr>
        <p:txBody>
          <a:bodyPr/>
          <a:lstStyle/>
          <a:p>
            <a:pPr>
              <a:defRPr/>
            </a:pPr>
            <a:r>
              <a:rPr lang="en-US" altLang="en-US" dirty="0"/>
              <a:t>©McGraw Hill LLC. All rights reserved. No reproduction or distribution without the prior written consent of McGraw Hill. </a:t>
            </a:r>
          </a:p>
        </p:txBody>
      </p:sp>
      <p:pic>
        <p:nvPicPr>
          <p:cNvPr id="8" name="Content Placeholder 7">
            <a:extLst>
              <a:ext uri="{FF2B5EF4-FFF2-40B4-BE49-F238E27FC236}">
                <a16:creationId xmlns:a16="http://schemas.microsoft.com/office/drawing/2014/main" id="{EF999548-75B1-4E2D-8545-ECC2B89B3752}"/>
              </a:ext>
            </a:extLst>
          </p:cNvPr>
          <p:cNvPicPr>
            <a:picLocks noGrp="1" noChangeAspect="1"/>
          </p:cNvPicPr>
          <p:nvPr>
            <p:ph idx="1"/>
          </p:nvPr>
        </p:nvPicPr>
        <p:blipFill>
          <a:blip r:embed="rId3"/>
          <a:stretch>
            <a:fillRect/>
          </a:stretch>
        </p:blipFill>
        <p:spPr>
          <a:xfrm>
            <a:off x="228600" y="2569514"/>
            <a:ext cx="8686800" cy="3065318"/>
          </a:xfrm>
        </p:spPr>
      </p:pic>
    </p:spTree>
    <p:extLst>
      <p:ext uri="{BB962C8B-B14F-4D97-AF65-F5344CB8AC3E}">
        <p14:creationId xmlns:p14="http://schemas.microsoft.com/office/powerpoint/2010/main" val="425643654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13316" name="Rectangle 2"/>
          <p:cNvSpPr>
            <a:spLocks noGrp="1" noChangeArrowheads="1"/>
          </p:cNvSpPr>
          <p:nvPr>
            <p:ph type="title" idx="4294967295"/>
          </p:nvPr>
        </p:nvSpPr>
        <p:spPr/>
        <p:txBody>
          <a:bodyPr anchor="ctr"/>
          <a:lstStyle/>
          <a:p>
            <a:pPr eaLnBrk="1" hangingPunct="1"/>
            <a:r>
              <a:rPr lang="en-US" altLang="en-US" sz="3500" dirty="0"/>
              <a:t>Peer Group Ratio Comparisons</a:t>
            </a:r>
          </a:p>
        </p:txBody>
      </p:sp>
      <p:sp>
        <p:nvSpPr>
          <p:cNvPr id="13317" name="Rectangle 3"/>
          <p:cNvSpPr>
            <a:spLocks noGrp="1" noChangeArrowheads="1"/>
          </p:cNvSpPr>
          <p:nvPr>
            <p:ph type="body" sz="half" idx="4294967295"/>
          </p:nvPr>
        </p:nvSpPr>
        <p:spPr>
          <a:xfrm>
            <a:off x="272955" y="1897039"/>
            <a:ext cx="8611738" cy="4579960"/>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spcBef>
                <a:spcPts val="600"/>
              </a:spcBef>
            </a:pPr>
            <a:r>
              <a:rPr lang="en-US" altLang="en-US" sz="2400" dirty="0"/>
              <a:t>Third way to measure a DI’s liquidity exposure is to compare certain of its key ratios and balance sheet features with those for DIs of a similar size and geographic location</a:t>
            </a:r>
          </a:p>
          <a:p>
            <a:pPr eaLnBrk="1" hangingPunct="1">
              <a:lnSpc>
                <a:spcPct val="90000"/>
              </a:lnSpc>
              <a:spcBef>
                <a:spcPts val="600"/>
              </a:spcBef>
            </a:pPr>
            <a:r>
              <a:rPr lang="en-US" altLang="en-US" sz="2400" dirty="0"/>
              <a:t>As shown below, BOA was exposed to substantially greater liquidity risk from unexpected takedowns of these commitments</a:t>
            </a:r>
          </a:p>
          <a:p>
            <a:pPr eaLnBrk="1" hangingPunct="1">
              <a:lnSpc>
                <a:spcPct val="90000"/>
              </a:lnSpc>
              <a:spcBef>
                <a:spcPts val="600"/>
              </a:spcBef>
            </a:pPr>
            <a:endParaRPr lang="en-US" altLang="en-US" sz="2400" dirty="0"/>
          </a:p>
          <a:p>
            <a:pPr eaLnBrk="1" hangingPunct="1">
              <a:lnSpc>
                <a:spcPct val="90000"/>
              </a:lnSpc>
              <a:spcBef>
                <a:spcPts val="600"/>
              </a:spcBef>
            </a:pPr>
            <a:endParaRPr lang="en-US" altLang="en-US" sz="2400" b="1" dirty="0"/>
          </a:p>
          <a:p>
            <a:pPr marL="0" indent="0" eaLnBrk="1" hangingPunct="1">
              <a:lnSpc>
                <a:spcPct val="90000"/>
              </a:lnSpc>
              <a:spcBef>
                <a:spcPts val="600"/>
              </a:spcBef>
              <a:buNone/>
            </a:pPr>
            <a:endParaRPr lang="en-US" altLang="en-US" sz="2400" dirty="0"/>
          </a:p>
        </p:txBody>
      </p:sp>
      <p:sp>
        <p:nvSpPr>
          <p:cNvPr id="6" name="Footer Placeholder 3">
            <a:extLst>
              <a:ext uri="{FF2B5EF4-FFF2-40B4-BE49-F238E27FC236}">
                <a16:creationId xmlns:a16="http://schemas.microsoft.com/office/drawing/2014/main" id="{75D67EE2-61A2-4A46-9463-D09B17F77EE3}"/>
              </a:ext>
            </a:extLst>
          </p:cNvPr>
          <p:cNvSpPr>
            <a:spLocks noGrp="1"/>
          </p:cNvSpPr>
          <p:nvPr>
            <p:ph type="ftr" sz="quarter" idx="11"/>
          </p:nvPr>
        </p:nvSpPr>
        <p:spPr>
          <a:xfrm>
            <a:off x="889685" y="6553200"/>
            <a:ext cx="7397579"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1">
            <a:extLst>
              <a:ext uri="{FF2B5EF4-FFF2-40B4-BE49-F238E27FC236}">
                <a16:creationId xmlns:a16="http://schemas.microsoft.com/office/drawing/2014/main" id="{B4F19592-B218-4C92-8FDE-B6AF0A0AEFC9}"/>
              </a:ext>
            </a:extLst>
          </p:cNvPr>
          <p:cNvSpPr>
            <a:spLocks noGrp="1"/>
          </p:cNvSpPr>
          <p:nvPr>
            <p:ph type="sldNum" sz="quarter" idx="12"/>
          </p:nvPr>
        </p:nvSpPr>
        <p:spPr>
          <a:xfrm>
            <a:off x="6553200" y="6553200"/>
            <a:ext cx="2133600" cy="304800"/>
          </a:xfrm>
        </p:spPr>
        <p:txBody>
          <a:bodyPr/>
          <a:lstStyle/>
          <a:p>
            <a:pPr>
              <a:defRPr/>
            </a:pPr>
            <a:r>
              <a:rPr lang="en-US" altLang="en-US" dirty="0"/>
              <a:t>22-</a:t>
            </a:r>
            <a:fld id="{7AF55BBF-CA4E-4AD6-B039-F5AB6EDCC4B9}" type="slidenum">
              <a:rPr lang="en-US" altLang="en-US" smtClean="0"/>
              <a:pPr>
                <a:defRPr/>
              </a:pPr>
              <a:t>13</a:t>
            </a:fld>
            <a:endParaRPr lang="en-US" altLang="en-US"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14340" name="Rectangle 2"/>
          <p:cNvSpPr>
            <a:spLocks noGrp="1" noChangeArrowheads="1"/>
          </p:cNvSpPr>
          <p:nvPr>
            <p:ph type="title" idx="4294967295"/>
          </p:nvPr>
        </p:nvSpPr>
        <p:spPr/>
        <p:txBody>
          <a:bodyPr anchor="ctr"/>
          <a:lstStyle/>
          <a:p>
            <a:pPr eaLnBrk="1" hangingPunct="1"/>
            <a:r>
              <a:rPr lang="en-US" altLang="en-US" sz="3500" dirty="0"/>
              <a:t>Liquidity Index</a:t>
            </a:r>
          </a:p>
        </p:txBody>
      </p:sp>
      <p:sp>
        <p:nvSpPr>
          <p:cNvPr id="14341" name="Rectangle 3"/>
          <p:cNvSpPr>
            <a:spLocks noGrp="1" noChangeArrowheads="1"/>
          </p:cNvSpPr>
          <p:nvPr>
            <p:ph type="body" sz="half" idx="4294967295"/>
          </p:nvPr>
        </p:nvSpPr>
        <p:spPr>
          <a:xfrm>
            <a:off x="177421" y="1569493"/>
            <a:ext cx="8734567" cy="498370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200" dirty="0"/>
              <a:t>Final way to measure liquidity risk is to use a </a:t>
            </a:r>
            <a:r>
              <a:rPr lang="en-US" altLang="en-US" sz="2200" b="1" dirty="0"/>
              <a:t>liquidity index</a:t>
            </a:r>
            <a:r>
              <a:rPr lang="en-US" altLang="en-US" sz="2200" dirty="0"/>
              <a:t>, which measures potential losses a DI could suffer as a result of a sudden (or fire-sale) disposal of assets</a:t>
            </a:r>
          </a:p>
          <a:p>
            <a:pPr lvl="1" eaLnBrk="1" hangingPunct="1"/>
            <a:r>
              <a:rPr lang="en-US" altLang="en-US" sz="2000" dirty="0"/>
              <a:t>Larger the differences between fire-sale asset prices and fair market prices, the less liquid the DI’s asset portfolio</a:t>
            </a:r>
          </a:p>
          <a:p>
            <a:pPr lvl="1" eaLnBrk="1" hangingPunct="1"/>
            <a:r>
              <a:rPr lang="en-US" altLang="en-US" sz="2000" dirty="0"/>
              <a:t>Liquidity index will always lie between 0 and 1</a:t>
            </a:r>
          </a:p>
          <a:p>
            <a:pPr lvl="1" eaLnBrk="1" hangingPunct="1"/>
            <a:r>
              <a:rPr lang="en-US" altLang="en-US" sz="2000" dirty="0"/>
              <a:t>Liquidity index for particular DI could also be compared with indexes calculated for a peer group of similar DIs </a:t>
            </a:r>
          </a:p>
        </p:txBody>
      </p:sp>
      <p:sp>
        <p:nvSpPr>
          <p:cNvPr id="7" name="Footer Placeholder 3">
            <a:extLst>
              <a:ext uri="{FF2B5EF4-FFF2-40B4-BE49-F238E27FC236}">
                <a16:creationId xmlns:a16="http://schemas.microsoft.com/office/drawing/2014/main" id="{BD5B4C3D-9E4A-4AC4-BBC8-BE9AA1D027CA}"/>
              </a:ext>
            </a:extLst>
          </p:cNvPr>
          <p:cNvSpPr>
            <a:spLocks noGrp="1"/>
          </p:cNvSpPr>
          <p:nvPr>
            <p:ph type="ftr" sz="quarter" idx="11"/>
          </p:nvPr>
        </p:nvSpPr>
        <p:spPr>
          <a:xfrm>
            <a:off x="747003" y="6553200"/>
            <a:ext cx="7649991" cy="304800"/>
          </a:xfrm>
        </p:spPr>
        <p:txBody>
          <a:bodyPr/>
          <a:lstStyle/>
          <a:p>
            <a:pPr>
              <a:defRPr/>
            </a:pPr>
            <a:r>
              <a:rPr lang="en-US" altLang="en-US" dirty="0"/>
              <a:t>©McGraw Hill LLC. All rights reserved. No reproduction or distribution without the prior written consent of McGraw Hill. </a:t>
            </a:r>
          </a:p>
        </p:txBody>
      </p:sp>
      <p:sp>
        <p:nvSpPr>
          <p:cNvPr id="8" name="Slide Number Placeholder 1">
            <a:extLst>
              <a:ext uri="{FF2B5EF4-FFF2-40B4-BE49-F238E27FC236}">
                <a16:creationId xmlns:a16="http://schemas.microsoft.com/office/drawing/2014/main" id="{3603EA5A-3E18-4333-935F-E35F02D8DB92}"/>
              </a:ext>
            </a:extLst>
          </p:cNvPr>
          <p:cNvSpPr>
            <a:spLocks noGrp="1"/>
          </p:cNvSpPr>
          <p:nvPr>
            <p:ph type="sldNum" sz="quarter" idx="12"/>
          </p:nvPr>
        </p:nvSpPr>
        <p:spPr>
          <a:xfrm>
            <a:off x="6553200" y="6553200"/>
            <a:ext cx="2133600" cy="304800"/>
          </a:xfrm>
        </p:spPr>
        <p:txBody>
          <a:bodyPr/>
          <a:lstStyle/>
          <a:p>
            <a:pPr>
              <a:defRPr/>
            </a:pPr>
            <a:r>
              <a:rPr lang="en-US" altLang="en-US" dirty="0"/>
              <a:t>22-</a:t>
            </a:r>
            <a:fld id="{7AF55BBF-CA4E-4AD6-B039-F5AB6EDCC4B9}" type="slidenum">
              <a:rPr lang="en-US" altLang="en-US" smtClean="0"/>
              <a:pPr>
                <a:defRPr/>
              </a:pPr>
              <a:t>14</a:t>
            </a:fld>
            <a:endParaRPr lang="en-US" altLang="en-US" dirty="0"/>
          </a:p>
        </p:txBody>
      </p:sp>
      <p:pic>
        <p:nvPicPr>
          <p:cNvPr id="4" name="Picture 3">
            <a:extLst>
              <a:ext uri="{FF2B5EF4-FFF2-40B4-BE49-F238E27FC236}">
                <a16:creationId xmlns:a16="http://schemas.microsoft.com/office/drawing/2014/main" id="{7F0BAD4C-CD85-466B-9978-D0E60E8DA663}"/>
              </a:ext>
            </a:extLst>
          </p:cNvPr>
          <p:cNvPicPr>
            <a:picLocks noChangeAspect="1"/>
          </p:cNvPicPr>
          <p:nvPr/>
        </p:nvPicPr>
        <p:blipFill>
          <a:blip r:embed="rId3"/>
          <a:stretch>
            <a:fillRect/>
          </a:stretch>
        </p:blipFill>
        <p:spPr>
          <a:xfrm>
            <a:off x="3140703" y="4315251"/>
            <a:ext cx="2862593" cy="941303"/>
          </a:xfrm>
          <a:prstGeom prst="rect">
            <a:avLst/>
          </a:prstGeom>
        </p:spPr>
      </p:pic>
      <p:pic>
        <p:nvPicPr>
          <p:cNvPr id="6" name="Picture 5">
            <a:extLst>
              <a:ext uri="{FF2B5EF4-FFF2-40B4-BE49-F238E27FC236}">
                <a16:creationId xmlns:a16="http://schemas.microsoft.com/office/drawing/2014/main" id="{D8BCF9F0-E21C-46B7-8CB1-F76D22D264FA}"/>
              </a:ext>
            </a:extLst>
          </p:cNvPr>
          <p:cNvPicPr>
            <a:picLocks noChangeAspect="1"/>
          </p:cNvPicPr>
          <p:nvPr/>
        </p:nvPicPr>
        <p:blipFill>
          <a:blip r:embed="rId4"/>
          <a:stretch>
            <a:fillRect/>
          </a:stretch>
        </p:blipFill>
        <p:spPr>
          <a:xfrm>
            <a:off x="661987" y="5250621"/>
            <a:ext cx="7820025" cy="1266825"/>
          </a:xfrm>
          <a:prstGeom prst="rect">
            <a:avLst/>
          </a:prstGeom>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12292" name="Rectangle 2"/>
          <p:cNvSpPr>
            <a:spLocks noGrp="1" noChangeArrowheads="1"/>
          </p:cNvSpPr>
          <p:nvPr>
            <p:ph type="title"/>
          </p:nvPr>
        </p:nvSpPr>
        <p:spPr>
          <a:xfrm>
            <a:off x="457200" y="122238"/>
            <a:ext cx="7543800" cy="1086644"/>
          </a:xfrm>
        </p:spPr>
        <p:txBody>
          <a:bodyPr anchor="ctr"/>
          <a:lstStyle/>
          <a:p>
            <a:pPr eaLnBrk="1" hangingPunct="1"/>
            <a:r>
              <a:rPr lang="en-US" altLang="en-US" sz="3500" dirty="0"/>
              <a:t>Calculation of the Liquidity Index</a:t>
            </a:r>
          </a:p>
        </p:txBody>
      </p:sp>
      <p:sp>
        <p:nvSpPr>
          <p:cNvPr id="6" name="Slide Number Placeholder 1">
            <a:extLst>
              <a:ext uri="{FF2B5EF4-FFF2-40B4-BE49-F238E27FC236}">
                <a16:creationId xmlns:a16="http://schemas.microsoft.com/office/drawing/2014/main" id="{2603DB79-7104-469A-B143-A98CC9A65201}"/>
              </a:ext>
            </a:extLst>
          </p:cNvPr>
          <p:cNvSpPr>
            <a:spLocks noGrp="1"/>
          </p:cNvSpPr>
          <p:nvPr>
            <p:ph type="sldNum" sz="quarter" idx="12"/>
          </p:nvPr>
        </p:nvSpPr>
        <p:spPr>
          <a:xfrm>
            <a:off x="6553200" y="6553200"/>
            <a:ext cx="2133600" cy="304800"/>
          </a:xfrm>
        </p:spPr>
        <p:txBody>
          <a:bodyPr/>
          <a:lstStyle/>
          <a:p>
            <a:pPr>
              <a:defRPr/>
            </a:pPr>
            <a:r>
              <a:rPr lang="en-US" altLang="en-US" dirty="0"/>
              <a:t>22-</a:t>
            </a:r>
            <a:fld id="{7AF55BBF-CA4E-4AD6-B039-F5AB6EDCC4B9}" type="slidenum">
              <a:rPr lang="en-US" altLang="en-US" smtClean="0"/>
              <a:pPr>
                <a:defRPr/>
              </a:pPr>
              <a:t>15</a:t>
            </a:fld>
            <a:endParaRPr lang="en-US" altLang="en-US" dirty="0"/>
          </a:p>
        </p:txBody>
      </p:sp>
      <p:sp>
        <p:nvSpPr>
          <p:cNvPr id="7" name="Footer Placeholder 3">
            <a:extLst>
              <a:ext uri="{FF2B5EF4-FFF2-40B4-BE49-F238E27FC236}">
                <a16:creationId xmlns:a16="http://schemas.microsoft.com/office/drawing/2014/main" id="{CEC1FF47-0FB9-4DCA-9F21-E01E45DC0F3A}"/>
              </a:ext>
            </a:extLst>
          </p:cNvPr>
          <p:cNvSpPr>
            <a:spLocks noGrp="1"/>
          </p:cNvSpPr>
          <p:nvPr>
            <p:ph type="ftr" sz="quarter" idx="11"/>
          </p:nvPr>
        </p:nvSpPr>
        <p:spPr>
          <a:xfrm>
            <a:off x="609385" y="6535286"/>
            <a:ext cx="7925229" cy="304800"/>
          </a:xfrm>
        </p:spPr>
        <p:txBody>
          <a:bodyPr/>
          <a:lstStyle/>
          <a:p>
            <a:pPr>
              <a:defRPr/>
            </a:pPr>
            <a:r>
              <a:rPr lang="en-US" altLang="en-US" dirty="0"/>
              <a:t>©McGraw Hill LLC. All rights reserved. No reproduction or distribution without the prior written consent of McGraw Hill. </a:t>
            </a:r>
          </a:p>
        </p:txBody>
      </p:sp>
      <p:pic>
        <p:nvPicPr>
          <p:cNvPr id="4" name="Content Placeholder 3">
            <a:extLst>
              <a:ext uri="{FF2B5EF4-FFF2-40B4-BE49-F238E27FC236}">
                <a16:creationId xmlns:a16="http://schemas.microsoft.com/office/drawing/2014/main" id="{6A500C3E-59EA-41AE-B33A-5D3D86EC3C63}"/>
              </a:ext>
            </a:extLst>
          </p:cNvPr>
          <p:cNvPicPr>
            <a:picLocks noGrp="1" noChangeAspect="1"/>
          </p:cNvPicPr>
          <p:nvPr>
            <p:ph idx="1"/>
          </p:nvPr>
        </p:nvPicPr>
        <p:blipFill>
          <a:blip r:embed="rId3"/>
          <a:stretch>
            <a:fillRect/>
          </a:stretch>
        </p:blipFill>
        <p:spPr>
          <a:xfrm>
            <a:off x="683312" y="1044463"/>
            <a:ext cx="7105650" cy="1800225"/>
          </a:xfrm>
        </p:spPr>
      </p:pic>
      <p:pic>
        <p:nvPicPr>
          <p:cNvPr id="9" name="Picture 8">
            <a:extLst>
              <a:ext uri="{FF2B5EF4-FFF2-40B4-BE49-F238E27FC236}">
                <a16:creationId xmlns:a16="http://schemas.microsoft.com/office/drawing/2014/main" id="{C3D3C748-30B6-4873-BD66-721D351EBFF2}"/>
              </a:ext>
            </a:extLst>
          </p:cNvPr>
          <p:cNvPicPr>
            <a:picLocks noChangeAspect="1"/>
          </p:cNvPicPr>
          <p:nvPr/>
        </p:nvPicPr>
        <p:blipFill>
          <a:blip r:embed="rId4"/>
          <a:stretch>
            <a:fillRect/>
          </a:stretch>
        </p:blipFill>
        <p:spPr>
          <a:xfrm>
            <a:off x="710608" y="2844688"/>
            <a:ext cx="6100976" cy="3672684"/>
          </a:xfrm>
          <a:prstGeom prst="rect">
            <a:avLst/>
          </a:prstGeom>
        </p:spPr>
      </p:pic>
    </p:spTree>
    <p:extLst>
      <p:ext uri="{BB962C8B-B14F-4D97-AF65-F5344CB8AC3E}">
        <p14:creationId xmlns:p14="http://schemas.microsoft.com/office/powerpoint/2010/main" val="285604357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19460" name="Rectangle 2"/>
          <p:cNvSpPr>
            <a:spLocks noGrp="1" noChangeArrowheads="1"/>
          </p:cNvSpPr>
          <p:nvPr>
            <p:ph type="title" idx="4294967295"/>
          </p:nvPr>
        </p:nvSpPr>
        <p:spPr/>
        <p:txBody>
          <a:bodyPr anchor="ctr"/>
          <a:lstStyle/>
          <a:p>
            <a:pPr eaLnBrk="1" hangingPunct="1"/>
            <a:r>
              <a:rPr lang="en-US" altLang="en-US" sz="3500" dirty="0"/>
              <a:t>New Liquidity Risk Measures Implemented by BIS</a:t>
            </a:r>
          </a:p>
        </p:txBody>
      </p:sp>
      <p:sp>
        <p:nvSpPr>
          <p:cNvPr id="19461" name="Rectangle 3"/>
          <p:cNvSpPr>
            <a:spLocks noGrp="1" noChangeArrowheads="1"/>
          </p:cNvSpPr>
          <p:nvPr>
            <p:ph type="body" sz="half" idx="4294967295"/>
          </p:nvPr>
        </p:nvSpPr>
        <p:spPr>
          <a:xfrm>
            <a:off x="187299" y="1719262"/>
            <a:ext cx="8688440" cy="47577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spcBef>
                <a:spcPts val="600"/>
              </a:spcBef>
            </a:pPr>
            <a:r>
              <a:rPr lang="en-US" altLang="en-US" sz="2400" dirty="0"/>
              <a:t>Two regulatory standards were developed by BIS for liquidity risk supervision:</a:t>
            </a:r>
          </a:p>
          <a:p>
            <a:pPr marL="801687" lvl="1" indent="-457200" eaLnBrk="1" hangingPunct="1">
              <a:lnSpc>
                <a:spcPct val="90000"/>
              </a:lnSpc>
              <a:spcBef>
                <a:spcPts val="600"/>
              </a:spcBef>
              <a:buFont typeface="+mj-lt"/>
              <a:buAutoNum type="arabicPeriod"/>
            </a:pPr>
            <a:r>
              <a:rPr lang="en-US" altLang="en-US" sz="2200" i="1" dirty="0"/>
              <a:t>Liquidity coverage ratio (LCR) </a:t>
            </a:r>
            <a:r>
              <a:rPr lang="en-US" altLang="en-US" sz="2200" dirty="0"/>
              <a:t>aims to ensure a DI maintains an adequate level of high-quality liquid assets (HQLA) that can be converted into cash to meet liquidity needs for a 30-day time horizon under an “acute liquidity stress scenario” specified by supervisors</a:t>
            </a:r>
          </a:p>
          <a:p>
            <a:pPr marL="344487" lvl="1" indent="0" eaLnBrk="1" hangingPunct="1">
              <a:lnSpc>
                <a:spcPct val="90000"/>
              </a:lnSpc>
              <a:spcBef>
                <a:spcPts val="600"/>
              </a:spcBef>
              <a:buNone/>
            </a:pPr>
            <a:endParaRPr lang="en-US" altLang="en-US" sz="2200" dirty="0"/>
          </a:p>
          <a:p>
            <a:pPr marL="344487" lvl="1" indent="0" eaLnBrk="1" hangingPunct="1">
              <a:lnSpc>
                <a:spcPct val="90000"/>
              </a:lnSpc>
              <a:spcBef>
                <a:spcPts val="600"/>
              </a:spcBef>
              <a:buNone/>
            </a:pPr>
            <a:endParaRPr lang="en-US" altLang="en-US" sz="2200" dirty="0"/>
          </a:p>
          <a:p>
            <a:pPr marL="801687" lvl="1" indent="-457200" eaLnBrk="1" hangingPunct="1">
              <a:lnSpc>
                <a:spcPct val="90000"/>
              </a:lnSpc>
              <a:spcBef>
                <a:spcPts val="600"/>
              </a:spcBef>
              <a:buFont typeface="+mj-lt"/>
              <a:buAutoNum type="arabicPeriod" startAt="2"/>
            </a:pPr>
            <a:r>
              <a:rPr lang="en-US" altLang="en-US" sz="2200" i="1" dirty="0"/>
              <a:t>Net stable funds ratio (NSFR) </a:t>
            </a:r>
            <a:r>
              <a:rPr lang="en-US" altLang="en-US" sz="2200" dirty="0"/>
              <a:t>takes a longer-term look at liquidity on a DI’s balance sheet</a:t>
            </a:r>
            <a:endParaRPr lang="en-US" altLang="en-US" sz="2400" b="1" dirty="0"/>
          </a:p>
          <a:p>
            <a:pPr lvl="1" eaLnBrk="1" hangingPunct="1">
              <a:lnSpc>
                <a:spcPct val="90000"/>
              </a:lnSpc>
              <a:spcBef>
                <a:spcPts val="600"/>
              </a:spcBef>
            </a:pPr>
            <a:endParaRPr lang="en-US" altLang="en-US" sz="2400" b="1" dirty="0"/>
          </a:p>
          <a:p>
            <a:pPr marL="344487" lvl="1" indent="0" eaLnBrk="1" hangingPunct="1">
              <a:lnSpc>
                <a:spcPct val="90000"/>
              </a:lnSpc>
              <a:spcBef>
                <a:spcPts val="600"/>
              </a:spcBef>
              <a:buNone/>
            </a:pPr>
            <a:endParaRPr lang="en-US" altLang="en-US" sz="2400" b="1" dirty="0"/>
          </a:p>
        </p:txBody>
      </p:sp>
      <p:sp>
        <p:nvSpPr>
          <p:cNvPr id="8" name="Footer Placeholder 3">
            <a:extLst>
              <a:ext uri="{FF2B5EF4-FFF2-40B4-BE49-F238E27FC236}">
                <a16:creationId xmlns:a16="http://schemas.microsoft.com/office/drawing/2014/main" id="{E7F0392C-EF33-4669-93C1-0889019BBA95}"/>
              </a:ext>
            </a:extLst>
          </p:cNvPr>
          <p:cNvSpPr>
            <a:spLocks noGrp="1"/>
          </p:cNvSpPr>
          <p:nvPr>
            <p:ph type="ftr" sz="quarter" idx="11"/>
          </p:nvPr>
        </p:nvSpPr>
        <p:spPr>
          <a:xfrm>
            <a:off x="853323" y="6553200"/>
            <a:ext cx="7356389" cy="304800"/>
          </a:xfrm>
        </p:spPr>
        <p:txBody>
          <a:bodyPr/>
          <a:lstStyle/>
          <a:p>
            <a:pPr>
              <a:defRPr/>
            </a:pPr>
            <a:r>
              <a:rPr lang="en-US" altLang="en-US" dirty="0"/>
              <a:t>©McGraw Hill LLC. All rights reserved. No reproduction or distribution without the prior written consent of McGraw Hill. </a:t>
            </a:r>
          </a:p>
        </p:txBody>
      </p:sp>
      <p:sp>
        <p:nvSpPr>
          <p:cNvPr id="9" name="Slide Number Placeholder 1">
            <a:extLst>
              <a:ext uri="{FF2B5EF4-FFF2-40B4-BE49-F238E27FC236}">
                <a16:creationId xmlns:a16="http://schemas.microsoft.com/office/drawing/2014/main" id="{81CBA451-1870-4C4D-A9FE-B1698AAE1182}"/>
              </a:ext>
            </a:extLst>
          </p:cNvPr>
          <p:cNvSpPr>
            <a:spLocks noGrp="1"/>
          </p:cNvSpPr>
          <p:nvPr>
            <p:ph type="sldNum" sz="quarter" idx="12"/>
          </p:nvPr>
        </p:nvSpPr>
        <p:spPr>
          <a:xfrm>
            <a:off x="6553200" y="6553200"/>
            <a:ext cx="2133600" cy="304800"/>
          </a:xfrm>
        </p:spPr>
        <p:txBody>
          <a:bodyPr/>
          <a:lstStyle/>
          <a:p>
            <a:pPr>
              <a:defRPr/>
            </a:pPr>
            <a:r>
              <a:rPr lang="en-US" altLang="en-US" dirty="0"/>
              <a:t>22-</a:t>
            </a:r>
            <a:fld id="{7AF55BBF-CA4E-4AD6-B039-F5AB6EDCC4B9}" type="slidenum">
              <a:rPr lang="en-US" altLang="en-US" smtClean="0"/>
              <a:pPr>
                <a:defRPr/>
              </a:pPr>
              <a:t>16</a:t>
            </a:fld>
            <a:endParaRPr lang="en-US" altLang="en-US" dirty="0"/>
          </a:p>
        </p:txBody>
      </p:sp>
      <p:pic>
        <p:nvPicPr>
          <p:cNvPr id="4" name="Picture 3">
            <a:extLst>
              <a:ext uri="{FF2B5EF4-FFF2-40B4-BE49-F238E27FC236}">
                <a16:creationId xmlns:a16="http://schemas.microsoft.com/office/drawing/2014/main" id="{72E18546-FF47-449F-9B00-8664845C17B4}"/>
              </a:ext>
            </a:extLst>
          </p:cNvPr>
          <p:cNvPicPr>
            <a:picLocks noChangeAspect="1"/>
          </p:cNvPicPr>
          <p:nvPr/>
        </p:nvPicPr>
        <p:blipFill>
          <a:blip r:embed="rId3"/>
          <a:stretch>
            <a:fillRect/>
          </a:stretch>
        </p:blipFill>
        <p:spPr>
          <a:xfrm>
            <a:off x="322249" y="4070834"/>
            <a:ext cx="8418539" cy="651291"/>
          </a:xfrm>
          <a:prstGeom prst="rect">
            <a:avLst/>
          </a:prstGeom>
          <a:ln>
            <a:solidFill>
              <a:schemeClr val="accent2"/>
            </a:solidFill>
          </a:ln>
        </p:spPr>
      </p:pic>
      <p:pic>
        <p:nvPicPr>
          <p:cNvPr id="6" name="Picture 5">
            <a:extLst>
              <a:ext uri="{FF2B5EF4-FFF2-40B4-BE49-F238E27FC236}">
                <a16:creationId xmlns:a16="http://schemas.microsoft.com/office/drawing/2014/main" id="{F24AA04F-A6BF-421A-9E0E-5A5C05B0A70E}"/>
              </a:ext>
            </a:extLst>
          </p:cNvPr>
          <p:cNvPicPr>
            <a:picLocks noChangeAspect="1"/>
          </p:cNvPicPr>
          <p:nvPr/>
        </p:nvPicPr>
        <p:blipFill>
          <a:blip r:embed="rId4"/>
          <a:stretch>
            <a:fillRect/>
          </a:stretch>
        </p:blipFill>
        <p:spPr>
          <a:xfrm>
            <a:off x="1285941" y="5569068"/>
            <a:ext cx="6572118" cy="651291"/>
          </a:xfrm>
          <a:prstGeom prst="rect">
            <a:avLst/>
          </a:prstGeom>
          <a:ln>
            <a:solidFill>
              <a:schemeClr val="accent2"/>
            </a:solidFill>
          </a:ln>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20484" name="Rectangle 2"/>
          <p:cNvSpPr>
            <a:spLocks noGrp="1" noChangeArrowheads="1"/>
          </p:cNvSpPr>
          <p:nvPr>
            <p:ph type="title" idx="4294967295"/>
          </p:nvPr>
        </p:nvSpPr>
        <p:spPr/>
        <p:txBody>
          <a:bodyPr anchor="ctr"/>
          <a:lstStyle/>
          <a:p>
            <a:pPr eaLnBrk="1" hangingPunct="1"/>
            <a:r>
              <a:rPr lang="en-US" altLang="en-US" sz="3500" dirty="0"/>
              <a:t>Liquidity Planning</a:t>
            </a:r>
          </a:p>
        </p:txBody>
      </p:sp>
      <p:sp>
        <p:nvSpPr>
          <p:cNvPr id="20485" name="Rectangle 3"/>
          <p:cNvSpPr>
            <a:spLocks noGrp="1" noChangeArrowheads="1"/>
          </p:cNvSpPr>
          <p:nvPr>
            <p:ph type="body" sz="half" idx="4294967295"/>
          </p:nvPr>
        </p:nvSpPr>
        <p:spPr>
          <a:xfrm>
            <a:off x="286603" y="1620408"/>
            <a:ext cx="8400197" cy="4856592"/>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5000"/>
              </a:lnSpc>
              <a:spcBef>
                <a:spcPts val="600"/>
              </a:spcBef>
            </a:pPr>
            <a:r>
              <a:rPr lang="en-US" altLang="en-US" sz="2400" i="1" dirty="0"/>
              <a:t>Liquidity planning </a:t>
            </a:r>
            <a:r>
              <a:rPr lang="en-US" altLang="en-US" sz="2400" dirty="0"/>
              <a:t>allows managers to make important borrowing priority decisions before liquidity problems arise</a:t>
            </a:r>
          </a:p>
          <a:p>
            <a:pPr lvl="1" eaLnBrk="1" hangingPunct="1">
              <a:lnSpc>
                <a:spcPct val="95000"/>
              </a:lnSpc>
              <a:spcBef>
                <a:spcPts val="600"/>
              </a:spcBef>
            </a:pPr>
            <a:r>
              <a:rPr lang="en-US" altLang="en-US" sz="2200" dirty="0"/>
              <a:t>Lowers costs of funds by determining an optimal funding mix</a:t>
            </a:r>
          </a:p>
          <a:p>
            <a:pPr lvl="1" eaLnBrk="1" hangingPunct="1">
              <a:lnSpc>
                <a:spcPct val="95000"/>
              </a:lnSpc>
              <a:spcBef>
                <a:spcPts val="600"/>
              </a:spcBef>
            </a:pPr>
            <a:r>
              <a:rPr lang="en-US" altLang="en-US" sz="2200" dirty="0"/>
              <a:t>Minimizes amount of excess reserves a DI needs to hold</a:t>
            </a:r>
          </a:p>
          <a:p>
            <a:pPr eaLnBrk="1" hangingPunct="1">
              <a:lnSpc>
                <a:spcPct val="95000"/>
              </a:lnSpc>
              <a:spcBef>
                <a:spcPts val="600"/>
              </a:spcBef>
            </a:pPr>
            <a:r>
              <a:rPr lang="en-US" altLang="en-US" sz="2400" dirty="0"/>
              <a:t>Liquidity plans have a number of components:</a:t>
            </a:r>
          </a:p>
          <a:p>
            <a:pPr marL="1150937" lvl="2" indent="-457200" eaLnBrk="1" hangingPunct="1">
              <a:lnSpc>
                <a:spcPct val="95000"/>
              </a:lnSpc>
              <a:spcBef>
                <a:spcPts val="600"/>
              </a:spcBef>
              <a:buFont typeface="+mj-lt"/>
              <a:buAutoNum type="arabicPeriod"/>
            </a:pPr>
            <a:r>
              <a:rPr lang="en-US" altLang="en-US" sz="2200" dirty="0"/>
              <a:t>Delineation of managerial details and responsibilities</a:t>
            </a:r>
          </a:p>
          <a:p>
            <a:pPr marL="1150937" lvl="2" indent="-457200" eaLnBrk="1" hangingPunct="1">
              <a:lnSpc>
                <a:spcPct val="95000"/>
              </a:lnSpc>
              <a:spcBef>
                <a:spcPts val="600"/>
              </a:spcBef>
              <a:buFont typeface="+mj-lt"/>
              <a:buAutoNum type="arabicPeriod"/>
            </a:pPr>
            <a:r>
              <a:rPr lang="en-US" altLang="en-US" sz="2200" dirty="0"/>
              <a:t>Detailed list of fund providers most likely to withdraw funds and a pattern of fund withdrawals</a:t>
            </a:r>
          </a:p>
          <a:p>
            <a:pPr marL="1150937" lvl="2" indent="-457200" eaLnBrk="1" hangingPunct="1">
              <a:lnSpc>
                <a:spcPct val="95000"/>
              </a:lnSpc>
              <a:spcBef>
                <a:spcPts val="600"/>
              </a:spcBef>
              <a:buFont typeface="+mj-lt"/>
              <a:buAutoNum type="arabicPeriod"/>
            </a:pPr>
            <a:r>
              <a:rPr lang="en-US" altLang="en-US" sz="2200" dirty="0"/>
              <a:t>Identification of the size of potential deposit and fund withdrawals over various time horizons in the future</a:t>
            </a:r>
          </a:p>
          <a:p>
            <a:pPr marL="1150937" lvl="2" indent="-457200" eaLnBrk="1" hangingPunct="1">
              <a:lnSpc>
                <a:spcPct val="95000"/>
              </a:lnSpc>
              <a:spcBef>
                <a:spcPts val="600"/>
              </a:spcBef>
              <a:buFont typeface="+mj-lt"/>
              <a:buAutoNum type="arabicPeriod"/>
            </a:pPr>
            <a:r>
              <a:rPr lang="en-US" altLang="en-US" sz="2200" dirty="0"/>
              <a:t>Internal limits on separate subsidiaries’ and branches’ borrowings as well as acceptable risk premiums to pay in each market (fed funds, RPs, CDs, etc.)</a:t>
            </a:r>
          </a:p>
        </p:txBody>
      </p:sp>
      <p:sp>
        <p:nvSpPr>
          <p:cNvPr id="6" name="Footer Placeholder 3">
            <a:extLst>
              <a:ext uri="{FF2B5EF4-FFF2-40B4-BE49-F238E27FC236}">
                <a16:creationId xmlns:a16="http://schemas.microsoft.com/office/drawing/2014/main" id="{DACC0ED0-4B6A-4EA5-B79B-360D360E11AE}"/>
              </a:ext>
            </a:extLst>
          </p:cNvPr>
          <p:cNvSpPr>
            <a:spLocks noGrp="1"/>
          </p:cNvSpPr>
          <p:nvPr>
            <p:ph type="ftr" sz="quarter" idx="11"/>
          </p:nvPr>
        </p:nvSpPr>
        <p:spPr>
          <a:xfrm>
            <a:off x="774356" y="6553200"/>
            <a:ext cx="7595287"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1">
            <a:extLst>
              <a:ext uri="{FF2B5EF4-FFF2-40B4-BE49-F238E27FC236}">
                <a16:creationId xmlns:a16="http://schemas.microsoft.com/office/drawing/2014/main" id="{D2B4806A-6741-4709-97B7-65A58A3F5F16}"/>
              </a:ext>
            </a:extLst>
          </p:cNvPr>
          <p:cNvSpPr>
            <a:spLocks noGrp="1"/>
          </p:cNvSpPr>
          <p:nvPr>
            <p:ph type="sldNum" sz="quarter" idx="12"/>
          </p:nvPr>
        </p:nvSpPr>
        <p:spPr>
          <a:xfrm>
            <a:off x="6553200" y="6553200"/>
            <a:ext cx="2133600" cy="304800"/>
          </a:xfrm>
        </p:spPr>
        <p:txBody>
          <a:bodyPr/>
          <a:lstStyle/>
          <a:p>
            <a:pPr>
              <a:defRPr/>
            </a:pPr>
            <a:r>
              <a:rPr lang="en-US" altLang="en-US" dirty="0"/>
              <a:t>22-</a:t>
            </a:r>
            <a:fld id="{7AF55BBF-CA4E-4AD6-B039-F5AB6EDCC4B9}" type="slidenum">
              <a:rPr lang="en-US" altLang="en-US" smtClean="0"/>
              <a:pPr>
                <a:defRPr/>
              </a:pPr>
              <a:t>17</a:t>
            </a:fld>
            <a:endParaRPr lang="en-US" altLang="en-US" dirty="0"/>
          </a:p>
        </p:txBody>
      </p:sp>
    </p:spTree>
    <p:extLst>
      <p:ext uri="{BB962C8B-B14F-4D97-AF65-F5344CB8AC3E}">
        <p14:creationId xmlns:p14="http://schemas.microsoft.com/office/powerpoint/2010/main" val="249770490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12292" name="Rectangle 2"/>
          <p:cNvSpPr>
            <a:spLocks noGrp="1" noChangeArrowheads="1"/>
          </p:cNvSpPr>
          <p:nvPr>
            <p:ph type="title"/>
          </p:nvPr>
        </p:nvSpPr>
        <p:spPr>
          <a:xfrm>
            <a:off x="457200" y="286544"/>
            <a:ext cx="7543800" cy="1086644"/>
          </a:xfrm>
        </p:spPr>
        <p:txBody>
          <a:bodyPr anchor="ctr"/>
          <a:lstStyle/>
          <a:p>
            <a:pPr eaLnBrk="1" hangingPunct="1"/>
            <a:r>
              <a:rPr lang="en-US" altLang="en-US" sz="3500" dirty="0"/>
              <a:t>Deposit Distribution and Possible Withdrawals Involved in DI’s Liquidity Plan</a:t>
            </a:r>
          </a:p>
        </p:txBody>
      </p:sp>
      <p:sp>
        <p:nvSpPr>
          <p:cNvPr id="6" name="Slide Number Placeholder 1">
            <a:extLst>
              <a:ext uri="{FF2B5EF4-FFF2-40B4-BE49-F238E27FC236}">
                <a16:creationId xmlns:a16="http://schemas.microsoft.com/office/drawing/2014/main" id="{2603DB79-7104-469A-B143-A98CC9A65201}"/>
              </a:ext>
            </a:extLst>
          </p:cNvPr>
          <p:cNvSpPr>
            <a:spLocks noGrp="1"/>
          </p:cNvSpPr>
          <p:nvPr>
            <p:ph type="sldNum" sz="quarter" idx="12"/>
          </p:nvPr>
        </p:nvSpPr>
        <p:spPr>
          <a:xfrm>
            <a:off x="6553200" y="6553200"/>
            <a:ext cx="2133600" cy="304800"/>
          </a:xfrm>
        </p:spPr>
        <p:txBody>
          <a:bodyPr/>
          <a:lstStyle/>
          <a:p>
            <a:pPr>
              <a:defRPr/>
            </a:pPr>
            <a:r>
              <a:rPr lang="en-US" altLang="en-US" dirty="0"/>
              <a:t>22-</a:t>
            </a:r>
            <a:fld id="{7AF55BBF-CA4E-4AD6-B039-F5AB6EDCC4B9}" type="slidenum">
              <a:rPr lang="en-US" altLang="en-US" smtClean="0"/>
              <a:pPr>
                <a:defRPr/>
              </a:pPr>
              <a:t>18</a:t>
            </a:fld>
            <a:endParaRPr lang="en-US" altLang="en-US" dirty="0"/>
          </a:p>
        </p:txBody>
      </p:sp>
      <p:sp>
        <p:nvSpPr>
          <p:cNvPr id="7" name="Footer Placeholder 3">
            <a:extLst>
              <a:ext uri="{FF2B5EF4-FFF2-40B4-BE49-F238E27FC236}">
                <a16:creationId xmlns:a16="http://schemas.microsoft.com/office/drawing/2014/main" id="{CEC1FF47-0FB9-4DCA-9F21-E01E45DC0F3A}"/>
              </a:ext>
            </a:extLst>
          </p:cNvPr>
          <p:cNvSpPr>
            <a:spLocks noGrp="1"/>
          </p:cNvSpPr>
          <p:nvPr>
            <p:ph type="ftr" sz="quarter" idx="11"/>
          </p:nvPr>
        </p:nvSpPr>
        <p:spPr>
          <a:xfrm>
            <a:off x="759077" y="6553200"/>
            <a:ext cx="7625844" cy="304800"/>
          </a:xfrm>
        </p:spPr>
        <p:txBody>
          <a:bodyPr/>
          <a:lstStyle/>
          <a:p>
            <a:pPr>
              <a:defRPr/>
            </a:pPr>
            <a:r>
              <a:rPr lang="en-US" altLang="en-US" dirty="0"/>
              <a:t>©McGraw Hill LLC. All rights reserved. No reproduction or distribution without the prior written consent of McGraw Hill. </a:t>
            </a:r>
          </a:p>
        </p:txBody>
      </p:sp>
      <p:pic>
        <p:nvPicPr>
          <p:cNvPr id="5" name="Content Placeholder 4">
            <a:extLst>
              <a:ext uri="{FF2B5EF4-FFF2-40B4-BE49-F238E27FC236}">
                <a16:creationId xmlns:a16="http://schemas.microsoft.com/office/drawing/2014/main" id="{09576493-A7BA-4C33-BA8C-45F29468F178}"/>
              </a:ext>
            </a:extLst>
          </p:cNvPr>
          <p:cNvPicPr>
            <a:picLocks noGrp="1" noChangeAspect="1"/>
          </p:cNvPicPr>
          <p:nvPr>
            <p:ph idx="1"/>
          </p:nvPr>
        </p:nvPicPr>
        <p:blipFill>
          <a:blip r:embed="rId3"/>
          <a:stretch>
            <a:fillRect/>
          </a:stretch>
        </p:blipFill>
        <p:spPr>
          <a:xfrm>
            <a:off x="834414" y="1719263"/>
            <a:ext cx="7475171" cy="4757737"/>
          </a:xfrm>
        </p:spPr>
      </p:pic>
    </p:spTree>
    <p:extLst>
      <p:ext uri="{BB962C8B-B14F-4D97-AF65-F5344CB8AC3E}">
        <p14:creationId xmlns:p14="http://schemas.microsoft.com/office/powerpoint/2010/main" val="218986281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22532" name="Rectangle 2"/>
          <p:cNvSpPr>
            <a:spLocks noGrp="1" noChangeArrowheads="1"/>
          </p:cNvSpPr>
          <p:nvPr>
            <p:ph type="title" idx="4294967295"/>
          </p:nvPr>
        </p:nvSpPr>
        <p:spPr/>
        <p:txBody>
          <a:bodyPr anchor="ctr"/>
          <a:lstStyle/>
          <a:p>
            <a:pPr eaLnBrk="1" hangingPunct="1"/>
            <a:r>
              <a:rPr lang="en-US" altLang="en-US" sz="3500" dirty="0"/>
              <a:t>Liquidity Risk, Unexpected Deposit Drains, and Bank Runs</a:t>
            </a:r>
          </a:p>
        </p:txBody>
      </p:sp>
      <p:sp>
        <p:nvSpPr>
          <p:cNvPr id="22533" name="Rectangle 3"/>
          <p:cNvSpPr>
            <a:spLocks noGrp="1" noChangeArrowheads="1"/>
          </p:cNvSpPr>
          <p:nvPr>
            <p:ph type="body" sz="half" idx="4294967295"/>
          </p:nvPr>
        </p:nvSpPr>
        <p:spPr>
          <a:xfrm>
            <a:off x="218364" y="1719262"/>
            <a:ext cx="8720920" cy="47577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spcBef>
                <a:spcPts val="600"/>
              </a:spcBef>
            </a:pPr>
            <a:r>
              <a:rPr lang="en-US" altLang="en-US" sz="2400" dirty="0"/>
              <a:t>Major liquidity problems arise if deposit drains are abnormally large and unexpected</a:t>
            </a:r>
          </a:p>
          <a:p>
            <a:pPr eaLnBrk="1" hangingPunct="1">
              <a:lnSpc>
                <a:spcPct val="90000"/>
              </a:lnSpc>
              <a:spcBef>
                <a:spcPts val="600"/>
              </a:spcBef>
            </a:pPr>
            <a:r>
              <a:rPr lang="en-US" altLang="en-US" sz="2400" dirty="0"/>
              <a:t>Abnormal deposit drains can occur for a number of reasons, including the following:</a:t>
            </a:r>
          </a:p>
          <a:p>
            <a:pPr lvl="1" eaLnBrk="1" hangingPunct="1">
              <a:lnSpc>
                <a:spcPct val="90000"/>
              </a:lnSpc>
              <a:spcBef>
                <a:spcPts val="600"/>
              </a:spcBef>
            </a:pPr>
            <a:r>
              <a:rPr lang="en-US" altLang="en-US" sz="2200" dirty="0"/>
              <a:t>Concerns about a DI’s solvency relative to that of other DIs</a:t>
            </a:r>
          </a:p>
          <a:p>
            <a:pPr lvl="1" eaLnBrk="1" hangingPunct="1">
              <a:lnSpc>
                <a:spcPct val="90000"/>
              </a:lnSpc>
              <a:spcBef>
                <a:spcPts val="600"/>
              </a:spcBef>
            </a:pPr>
            <a:r>
              <a:rPr lang="en-US" altLang="en-US" sz="2200" dirty="0"/>
              <a:t>Failure of a related DI, leading to heightened depositor concerns about the solvency of surviving DIs (i.e., a </a:t>
            </a:r>
            <a:r>
              <a:rPr lang="en-US" altLang="en-US" sz="2200" i="1" dirty="0"/>
              <a:t>contagion effect</a:t>
            </a:r>
            <a:r>
              <a:rPr lang="en-US" altLang="en-US" sz="2200" dirty="0"/>
              <a:t>)</a:t>
            </a:r>
          </a:p>
          <a:p>
            <a:pPr lvl="1" eaLnBrk="1" hangingPunct="1">
              <a:lnSpc>
                <a:spcPct val="90000"/>
              </a:lnSpc>
              <a:spcBef>
                <a:spcPts val="600"/>
              </a:spcBef>
            </a:pPr>
            <a:r>
              <a:rPr lang="en-US" altLang="en-US" sz="2200" dirty="0"/>
              <a:t>Sudden changes in investor preferences regarding holding nonbank financial assets (e.g., T-bills or mutual funds shares) relative to DI deposits</a:t>
            </a:r>
            <a:endParaRPr lang="en-US" altLang="en-US" sz="2400" dirty="0"/>
          </a:p>
          <a:p>
            <a:pPr eaLnBrk="1" hangingPunct="1">
              <a:lnSpc>
                <a:spcPct val="90000"/>
              </a:lnSpc>
              <a:spcBef>
                <a:spcPts val="600"/>
              </a:spcBef>
            </a:pPr>
            <a:r>
              <a:rPr lang="en-US" altLang="en-US" sz="2400" dirty="0"/>
              <a:t>A </a:t>
            </a:r>
            <a:r>
              <a:rPr lang="en-US" altLang="en-US" sz="2400" b="1" dirty="0"/>
              <a:t>bank run</a:t>
            </a:r>
            <a:r>
              <a:rPr lang="en-US" altLang="en-US" sz="2400" dirty="0"/>
              <a:t> is a sudden and unexpected increase in deposit withdrawals from a DI</a:t>
            </a:r>
            <a:endParaRPr lang="en-US" altLang="en-US" sz="2400" b="1" dirty="0"/>
          </a:p>
        </p:txBody>
      </p:sp>
      <p:sp>
        <p:nvSpPr>
          <p:cNvPr id="6" name="Footer Placeholder 3">
            <a:extLst>
              <a:ext uri="{FF2B5EF4-FFF2-40B4-BE49-F238E27FC236}">
                <a16:creationId xmlns:a16="http://schemas.microsoft.com/office/drawing/2014/main" id="{028D1802-2E31-4009-9246-9895375E74D9}"/>
              </a:ext>
            </a:extLst>
          </p:cNvPr>
          <p:cNvSpPr>
            <a:spLocks noGrp="1"/>
          </p:cNvSpPr>
          <p:nvPr>
            <p:ph type="ftr" sz="quarter" idx="11"/>
          </p:nvPr>
        </p:nvSpPr>
        <p:spPr>
          <a:xfrm>
            <a:off x="363494" y="6553200"/>
            <a:ext cx="7731211"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1">
            <a:extLst>
              <a:ext uri="{FF2B5EF4-FFF2-40B4-BE49-F238E27FC236}">
                <a16:creationId xmlns:a16="http://schemas.microsoft.com/office/drawing/2014/main" id="{1A667AD9-B63F-4C76-B2D3-F605984B5AEB}"/>
              </a:ext>
            </a:extLst>
          </p:cNvPr>
          <p:cNvSpPr>
            <a:spLocks noGrp="1"/>
          </p:cNvSpPr>
          <p:nvPr>
            <p:ph type="sldNum" sz="quarter" idx="12"/>
          </p:nvPr>
        </p:nvSpPr>
        <p:spPr>
          <a:xfrm>
            <a:off x="6553200" y="6553200"/>
            <a:ext cx="2133600" cy="304800"/>
          </a:xfrm>
        </p:spPr>
        <p:txBody>
          <a:bodyPr/>
          <a:lstStyle/>
          <a:p>
            <a:pPr>
              <a:defRPr/>
            </a:pPr>
            <a:r>
              <a:rPr lang="en-US" altLang="en-US" dirty="0"/>
              <a:t>22-</a:t>
            </a:r>
            <a:fld id="{7AF55BBF-CA4E-4AD6-B039-F5AB6EDCC4B9}" type="slidenum">
              <a:rPr lang="en-US" altLang="en-US" smtClean="0"/>
              <a:pPr>
                <a:defRPr/>
              </a:pPr>
              <a:t>19</a:t>
            </a:fld>
            <a:endParaRPr lang="en-US" altLang="en-US"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idx="4294967295"/>
          </p:nvPr>
        </p:nvSpPr>
        <p:spPr/>
        <p:txBody>
          <a:bodyPr anchor="ctr"/>
          <a:lstStyle/>
          <a:p>
            <a:pPr eaLnBrk="1" hangingPunct="1"/>
            <a:r>
              <a:rPr lang="en-US" altLang="en-US" sz="3500" dirty="0"/>
              <a:t>Liquidity Risk Management</a:t>
            </a:r>
          </a:p>
        </p:txBody>
      </p:sp>
      <p:sp>
        <p:nvSpPr>
          <p:cNvPr id="4101" name="Rectangle 3"/>
          <p:cNvSpPr>
            <a:spLocks noGrp="1" noChangeArrowheads="1"/>
          </p:cNvSpPr>
          <p:nvPr>
            <p:ph type="body" sz="half" idx="4294967295"/>
          </p:nvPr>
        </p:nvSpPr>
        <p:spPr>
          <a:xfrm>
            <a:off x="202474" y="1582480"/>
            <a:ext cx="8739052" cy="48339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spcBef>
                <a:spcPts val="600"/>
              </a:spcBef>
            </a:pPr>
            <a:r>
              <a:rPr lang="en-US" altLang="en-US" sz="2400" dirty="0"/>
              <a:t>Unlike other risks, liquidity risk is a normal aspect of the everyday management of an FI</a:t>
            </a:r>
          </a:p>
          <a:p>
            <a:pPr lvl="1" eaLnBrk="1" hangingPunct="1">
              <a:spcBef>
                <a:spcPts val="600"/>
              </a:spcBef>
            </a:pPr>
            <a:r>
              <a:rPr lang="en-US" altLang="en-US" sz="2200" dirty="0"/>
              <a:t>Banks must manage liquidity so they can pay out cash as deposit holders request withdrawals of their funds</a:t>
            </a:r>
          </a:p>
          <a:p>
            <a:pPr eaLnBrk="1" hangingPunct="1">
              <a:spcBef>
                <a:spcPts val="600"/>
              </a:spcBef>
            </a:pPr>
            <a:r>
              <a:rPr lang="en-US" altLang="en-US" sz="2400" dirty="0"/>
              <a:t>At the extreme, liquidity risk can lead to insolvency</a:t>
            </a:r>
          </a:p>
          <a:p>
            <a:pPr eaLnBrk="1" hangingPunct="1">
              <a:spcBef>
                <a:spcPts val="600"/>
              </a:spcBef>
            </a:pPr>
            <a:r>
              <a:rPr lang="en-US" altLang="en-US" sz="2400" dirty="0"/>
              <a:t>Some FIs are more exposed to liquidity risk than others</a:t>
            </a:r>
          </a:p>
          <a:p>
            <a:pPr lvl="1" eaLnBrk="1" hangingPunct="1">
              <a:spcBef>
                <a:spcPts val="600"/>
              </a:spcBef>
            </a:pPr>
            <a:r>
              <a:rPr lang="en-US" altLang="en-US" sz="2200" dirty="0"/>
              <a:t>Depository institutions (DIs) are highly exposed</a:t>
            </a:r>
          </a:p>
          <a:p>
            <a:pPr lvl="1" eaLnBrk="1" hangingPunct="1">
              <a:spcBef>
                <a:spcPts val="600"/>
              </a:spcBef>
            </a:pPr>
            <a:r>
              <a:rPr lang="en-US" altLang="en-US" sz="2200" dirty="0"/>
              <a:t>Mutual funds, hedge funds, pension funds, and property-casualty insurers have relatively low liquidity risk exposure</a:t>
            </a:r>
          </a:p>
          <a:p>
            <a:pPr eaLnBrk="1" hangingPunct="1">
              <a:spcBef>
                <a:spcPts val="600"/>
              </a:spcBef>
            </a:pPr>
            <a:r>
              <a:rPr lang="en-US" altLang="en-US" sz="2400" dirty="0"/>
              <a:t>Financial crisis of 2008-2009 was, in part, due to liquidity risk</a:t>
            </a:r>
            <a:endParaRPr lang="en-US" altLang="en-US" sz="2000" dirty="0"/>
          </a:p>
          <a:p>
            <a:pPr lvl="1" eaLnBrk="1" hangingPunct="1">
              <a:spcBef>
                <a:spcPts val="600"/>
              </a:spcBef>
            </a:pPr>
            <a:r>
              <a:rPr lang="en-US" altLang="en-US" sz="2200" dirty="0"/>
              <a:t>Central banks around the world had to pump short-term cash into strained markets to stem the post-2007 liquidity crisis</a:t>
            </a:r>
          </a:p>
        </p:txBody>
      </p:sp>
      <p:sp>
        <p:nvSpPr>
          <p:cNvPr id="5" name="Footer Placeholder 3">
            <a:extLst>
              <a:ext uri="{FF2B5EF4-FFF2-40B4-BE49-F238E27FC236}">
                <a16:creationId xmlns:a16="http://schemas.microsoft.com/office/drawing/2014/main" id="{84B2C703-94A8-4EE4-918C-AA5CDBAA88D8}"/>
              </a:ext>
            </a:extLst>
          </p:cNvPr>
          <p:cNvSpPr>
            <a:spLocks noGrp="1"/>
          </p:cNvSpPr>
          <p:nvPr>
            <p:ph type="ftr" sz="quarter" idx="11"/>
          </p:nvPr>
        </p:nvSpPr>
        <p:spPr>
          <a:xfrm>
            <a:off x="1000897" y="6549081"/>
            <a:ext cx="7142205"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1">
            <a:extLst>
              <a:ext uri="{FF2B5EF4-FFF2-40B4-BE49-F238E27FC236}">
                <a16:creationId xmlns:a16="http://schemas.microsoft.com/office/drawing/2014/main" id="{E2F98E3D-E0BE-425F-9907-60BC47EDCC89}"/>
              </a:ext>
            </a:extLst>
          </p:cNvPr>
          <p:cNvSpPr>
            <a:spLocks noGrp="1"/>
          </p:cNvSpPr>
          <p:nvPr>
            <p:ph type="sldNum" sz="quarter" idx="12"/>
          </p:nvPr>
        </p:nvSpPr>
        <p:spPr>
          <a:xfrm>
            <a:off x="6553200" y="6553200"/>
            <a:ext cx="2133600" cy="304800"/>
          </a:xfrm>
        </p:spPr>
        <p:txBody>
          <a:bodyPr/>
          <a:lstStyle/>
          <a:p>
            <a:pPr>
              <a:defRPr/>
            </a:pPr>
            <a:r>
              <a:rPr lang="en-US" altLang="en-US" dirty="0"/>
              <a:t>22-</a:t>
            </a:r>
            <a:fld id="{7AF55BBF-CA4E-4AD6-B039-F5AB6EDCC4B9}" type="slidenum">
              <a:rPr lang="en-US" altLang="en-US" smtClean="0"/>
              <a:pPr>
                <a:defRPr/>
              </a:pPr>
              <a:t>2</a:t>
            </a:fld>
            <a:endParaRPr lang="en-US" altLang="en-US"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23556" name="Rectangle 2"/>
          <p:cNvSpPr>
            <a:spLocks noGrp="1" noChangeArrowheads="1"/>
          </p:cNvSpPr>
          <p:nvPr>
            <p:ph type="title" idx="4294967295"/>
          </p:nvPr>
        </p:nvSpPr>
        <p:spPr/>
        <p:txBody>
          <a:bodyPr anchor="ctr"/>
          <a:lstStyle/>
          <a:p>
            <a:pPr eaLnBrk="1" hangingPunct="1"/>
            <a:r>
              <a:rPr lang="en-US" altLang="en-US" sz="3500" dirty="0"/>
              <a:t>Deposit Drains and Bank Run Liquidity Risk</a:t>
            </a:r>
          </a:p>
        </p:txBody>
      </p:sp>
      <p:sp>
        <p:nvSpPr>
          <p:cNvPr id="23557" name="Rectangle 3"/>
          <p:cNvSpPr>
            <a:spLocks noGrp="1" noChangeArrowheads="1"/>
          </p:cNvSpPr>
          <p:nvPr>
            <p:ph type="body" sz="half" idx="4294967295"/>
          </p:nvPr>
        </p:nvSpPr>
        <p:spPr>
          <a:xfrm>
            <a:off x="300251" y="1719262"/>
            <a:ext cx="8516203" cy="47577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400" dirty="0"/>
              <a:t>Demand deposits are first-come, first-served contracts in the sense that a depositor’s place in line determines the amount he or she will be able to withdraw from a DI</a:t>
            </a:r>
          </a:p>
          <a:p>
            <a:pPr eaLnBrk="1" hangingPunct="1"/>
            <a:r>
              <a:rPr lang="en-US" altLang="en-US" sz="2400" dirty="0"/>
              <a:t>Incentives for depositors to withdraw their funds at the first sign of trouble creates a fundamental instability in the banking system</a:t>
            </a:r>
          </a:p>
          <a:p>
            <a:pPr lvl="1" eaLnBrk="1" hangingPunct="1"/>
            <a:r>
              <a:rPr lang="en-US" altLang="en-US" sz="2200" dirty="0"/>
              <a:t>A </a:t>
            </a:r>
            <a:r>
              <a:rPr lang="en-US" altLang="en-US" sz="2200" b="1" dirty="0"/>
              <a:t>bank panic</a:t>
            </a:r>
            <a:r>
              <a:rPr lang="en-US" altLang="en-US" sz="2200" dirty="0"/>
              <a:t> is a systemic or contagious run on the deposits of the banking industry as a whole</a:t>
            </a:r>
          </a:p>
          <a:p>
            <a:pPr eaLnBrk="1" hangingPunct="1"/>
            <a:r>
              <a:rPr lang="en-US" altLang="en-US" sz="2400" dirty="0"/>
              <a:t>Regulatory mechanisms are in place to ease banks’ liquidity problems and to deter bank runs and panics</a:t>
            </a:r>
          </a:p>
          <a:p>
            <a:pPr marL="801687" lvl="1" indent="-457200" eaLnBrk="1" hangingPunct="1">
              <a:buFont typeface="+mj-lt"/>
              <a:buAutoNum type="arabicPeriod"/>
            </a:pPr>
            <a:r>
              <a:rPr lang="en-US" altLang="en-US" sz="2200" dirty="0"/>
              <a:t>Deposit insurance </a:t>
            </a:r>
          </a:p>
          <a:p>
            <a:pPr marL="801687" lvl="1" indent="-457200" eaLnBrk="1" hangingPunct="1">
              <a:buFont typeface="+mj-lt"/>
              <a:buAutoNum type="arabicPeriod"/>
            </a:pPr>
            <a:r>
              <a:rPr lang="en-US" altLang="en-US" sz="2200" dirty="0"/>
              <a:t>Discount window</a:t>
            </a:r>
          </a:p>
        </p:txBody>
      </p:sp>
      <p:sp>
        <p:nvSpPr>
          <p:cNvPr id="6" name="Footer Placeholder 3">
            <a:extLst>
              <a:ext uri="{FF2B5EF4-FFF2-40B4-BE49-F238E27FC236}">
                <a16:creationId xmlns:a16="http://schemas.microsoft.com/office/drawing/2014/main" id="{68CA5E57-AC00-4D67-A7A1-53CAC827C503}"/>
              </a:ext>
            </a:extLst>
          </p:cNvPr>
          <p:cNvSpPr>
            <a:spLocks noGrp="1"/>
          </p:cNvSpPr>
          <p:nvPr>
            <p:ph type="ftr" sz="quarter" idx="11"/>
          </p:nvPr>
        </p:nvSpPr>
        <p:spPr>
          <a:xfrm>
            <a:off x="581582" y="6557319"/>
            <a:ext cx="7295035"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1">
            <a:extLst>
              <a:ext uri="{FF2B5EF4-FFF2-40B4-BE49-F238E27FC236}">
                <a16:creationId xmlns:a16="http://schemas.microsoft.com/office/drawing/2014/main" id="{95463D20-A9EC-45CC-ABEC-ECF499B40929}"/>
              </a:ext>
            </a:extLst>
          </p:cNvPr>
          <p:cNvSpPr>
            <a:spLocks noGrp="1"/>
          </p:cNvSpPr>
          <p:nvPr>
            <p:ph type="sldNum" sz="quarter" idx="12"/>
          </p:nvPr>
        </p:nvSpPr>
        <p:spPr>
          <a:xfrm>
            <a:off x="6553200" y="6553200"/>
            <a:ext cx="2133600" cy="304800"/>
          </a:xfrm>
        </p:spPr>
        <p:txBody>
          <a:bodyPr/>
          <a:lstStyle/>
          <a:p>
            <a:pPr>
              <a:defRPr/>
            </a:pPr>
            <a:r>
              <a:rPr lang="en-US" altLang="en-US" dirty="0"/>
              <a:t>22-</a:t>
            </a:r>
            <a:fld id="{7AF55BBF-CA4E-4AD6-B039-F5AB6EDCC4B9}" type="slidenum">
              <a:rPr lang="en-US" altLang="en-US" smtClean="0"/>
              <a:pPr>
                <a:defRPr/>
              </a:pPr>
              <a:t>20</a:t>
            </a:fld>
            <a:endParaRPr lang="en-US" altLang="en-US"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24580" name="Rectangle 2"/>
          <p:cNvSpPr>
            <a:spLocks noGrp="1" noChangeArrowheads="1"/>
          </p:cNvSpPr>
          <p:nvPr>
            <p:ph type="title" idx="4294967295"/>
          </p:nvPr>
        </p:nvSpPr>
        <p:spPr/>
        <p:txBody>
          <a:bodyPr anchor="ctr"/>
          <a:lstStyle/>
          <a:p>
            <a:pPr eaLnBrk="1" hangingPunct="1"/>
            <a:r>
              <a:rPr lang="en-US" altLang="en-US" sz="3500" dirty="0"/>
              <a:t>Deposit Insurance</a:t>
            </a:r>
          </a:p>
        </p:txBody>
      </p:sp>
      <p:sp>
        <p:nvSpPr>
          <p:cNvPr id="24581" name="Rectangle 3"/>
          <p:cNvSpPr>
            <a:spLocks noGrp="1" noChangeArrowheads="1"/>
          </p:cNvSpPr>
          <p:nvPr>
            <p:ph type="body" sz="half" idx="4294967295"/>
          </p:nvPr>
        </p:nvSpPr>
        <p:spPr>
          <a:xfrm>
            <a:off x="218364" y="1719262"/>
            <a:ext cx="8707272" cy="475773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87000"/>
              </a:lnSpc>
              <a:spcBef>
                <a:spcPts val="600"/>
              </a:spcBef>
            </a:pPr>
            <a:r>
              <a:rPr lang="en-US" altLang="en-US" sz="2400" dirty="0"/>
              <a:t>FDIC was created in 1933 in the wake of the banking panics of 1930-1933, when some 10,000 commercial banks failed</a:t>
            </a:r>
          </a:p>
          <a:p>
            <a:pPr eaLnBrk="1" hangingPunct="1">
              <a:lnSpc>
                <a:spcPct val="87000"/>
              </a:lnSpc>
              <a:spcBef>
                <a:spcPts val="600"/>
              </a:spcBef>
            </a:pPr>
            <a:r>
              <a:rPr lang="en-US" altLang="en-US" sz="2400" dirty="0"/>
              <a:t>Deposit insurance was first introduced in the U.S. in 1934 with coverage up to $2,500</a:t>
            </a:r>
          </a:p>
          <a:p>
            <a:pPr lvl="1" eaLnBrk="1" hangingPunct="1">
              <a:lnSpc>
                <a:spcPct val="87000"/>
              </a:lnSpc>
              <a:spcBef>
                <a:spcPts val="600"/>
              </a:spcBef>
            </a:pPr>
            <a:r>
              <a:rPr lang="en-US" altLang="en-US" sz="2200" dirty="0"/>
              <a:t>Coverage was increased to $100,000 in 1980 and to $250,000 in October 2008</a:t>
            </a:r>
          </a:p>
          <a:p>
            <a:pPr eaLnBrk="1" hangingPunct="1">
              <a:lnSpc>
                <a:spcPct val="87000"/>
              </a:lnSpc>
              <a:spcBef>
                <a:spcPts val="600"/>
              </a:spcBef>
            </a:pPr>
            <a:r>
              <a:rPr lang="en-US" altLang="en-US" sz="2400" dirty="0"/>
              <a:t>Individuals can achieve many times the $250,000 coverage cap on deposits by structuring their deposits in a particular fashion</a:t>
            </a:r>
          </a:p>
          <a:p>
            <a:pPr eaLnBrk="1" hangingPunct="1">
              <a:lnSpc>
                <a:spcPct val="87000"/>
              </a:lnSpc>
              <a:spcBef>
                <a:spcPts val="600"/>
              </a:spcBef>
            </a:pPr>
            <a:r>
              <a:rPr lang="en-US" altLang="en-US" sz="2400" dirty="0"/>
              <a:t>Primary intention of deposit insurance is to deter DI runs and panics, but a secondary and related objective has been to protect the smaller, less informed saver against the reduction in wealth that would occur if that person were last in line were the DI to fail</a:t>
            </a:r>
          </a:p>
        </p:txBody>
      </p:sp>
      <p:sp>
        <p:nvSpPr>
          <p:cNvPr id="6" name="Footer Placeholder 3">
            <a:extLst>
              <a:ext uri="{FF2B5EF4-FFF2-40B4-BE49-F238E27FC236}">
                <a16:creationId xmlns:a16="http://schemas.microsoft.com/office/drawing/2014/main" id="{FC40F904-B8C0-4634-A6F8-FD881BD07DFA}"/>
              </a:ext>
            </a:extLst>
          </p:cNvPr>
          <p:cNvSpPr>
            <a:spLocks noGrp="1"/>
          </p:cNvSpPr>
          <p:nvPr>
            <p:ph type="ftr" sz="quarter" idx="11"/>
          </p:nvPr>
        </p:nvSpPr>
        <p:spPr>
          <a:xfrm>
            <a:off x="1013254" y="6552170"/>
            <a:ext cx="7117492"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1">
            <a:extLst>
              <a:ext uri="{FF2B5EF4-FFF2-40B4-BE49-F238E27FC236}">
                <a16:creationId xmlns:a16="http://schemas.microsoft.com/office/drawing/2014/main" id="{3EE9A944-E68B-406C-ACE3-481B9634F5AD}"/>
              </a:ext>
            </a:extLst>
          </p:cNvPr>
          <p:cNvSpPr>
            <a:spLocks noGrp="1"/>
          </p:cNvSpPr>
          <p:nvPr>
            <p:ph type="sldNum" sz="quarter" idx="12"/>
          </p:nvPr>
        </p:nvSpPr>
        <p:spPr>
          <a:xfrm>
            <a:off x="6553200" y="6553200"/>
            <a:ext cx="2133600" cy="304800"/>
          </a:xfrm>
        </p:spPr>
        <p:txBody>
          <a:bodyPr/>
          <a:lstStyle/>
          <a:p>
            <a:pPr>
              <a:defRPr/>
            </a:pPr>
            <a:r>
              <a:rPr lang="en-US" altLang="en-US" dirty="0"/>
              <a:t>22-</a:t>
            </a:r>
            <a:fld id="{7AF55BBF-CA4E-4AD6-B039-F5AB6EDCC4B9}" type="slidenum">
              <a:rPr lang="en-US" altLang="en-US" smtClean="0"/>
              <a:pPr>
                <a:defRPr/>
              </a:pPr>
              <a:t>21</a:t>
            </a:fld>
            <a:endParaRPr lang="en-US" altLang="en-US"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12292" name="Rectangle 2"/>
          <p:cNvSpPr>
            <a:spLocks noGrp="1" noChangeArrowheads="1"/>
          </p:cNvSpPr>
          <p:nvPr>
            <p:ph type="title"/>
          </p:nvPr>
        </p:nvSpPr>
        <p:spPr>
          <a:xfrm>
            <a:off x="457200" y="286544"/>
            <a:ext cx="7543800" cy="1086644"/>
          </a:xfrm>
        </p:spPr>
        <p:txBody>
          <a:bodyPr anchor="ctr"/>
          <a:lstStyle/>
          <a:p>
            <a:pPr eaLnBrk="1" hangingPunct="1"/>
            <a:r>
              <a:rPr lang="en-US" altLang="en-US" sz="3500" dirty="0"/>
              <a:t>Calculation of Insured Deposits</a:t>
            </a:r>
          </a:p>
        </p:txBody>
      </p:sp>
      <p:sp>
        <p:nvSpPr>
          <p:cNvPr id="6" name="Slide Number Placeholder 1">
            <a:extLst>
              <a:ext uri="{FF2B5EF4-FFF2-40B4-BE49-F238E27FC236}">
                <a16:creationId xmlns:a16="http://schemas.microsoft.com/office/drawing/2014/main" id="{2603DB79-7104-469A-B143-A98CC9A65201}"/>
              </a:ext>
            </a:extLst>
          </p:cNvPr>
          <p:cNvSpPr>
            <a:spLocks noGrp="1"/>
          </p:cNvSpPr>
          <p:nvPr>
            <p:ph type="sldNum" sz="quarter" idx="12"/>
          </p:nvPr>
        </p:nvSpPr>
        <p:spPr>
          <a:xfrm>
            <a:off x="6553200" y="6553200"/>
            <a:ext cx="2133600" cy="304800"/>
          </a:xfrm>
        </p:spPr>
        <p:txBody>
          <a:bodyPr/>
          <a:lstStyle/>
          <a:p>
            <a:pPr>
              <a:defRPr/>
            </a:pPr>
            <a:r>
              <a:rPr lang="en-US" altLang="en-US" dirty="0"/>
              <a:t>22-</a:t>
            </a:r>
            <a:fld id="{7AF55BBF-CA4E-4AD6-B039-F5AB6EDCC4B9}" type="slidenum">
              <a:rPr lang="en-US" altLang="en-US" smtClean="0"/>
              <a:pPr>
                <a:defRPr/>
              </a:pPr>
              <a:t>22</a:t>
            </a:fld>
            <a:endParaRPr lang="en-US" altLang="en-US" dirty="0"/>
          </a:p>
        </p:txBody>
      </p:sp>
      <p:sp>
        <p:nvSpPr>
          <p:cNvPr id="7" name="Footer Placeholder 3">
            <a:extLst>
              <a:ext uri="{FF2B5EF4-FFF2-40B4-BE49-F238E27FC236}">
                <a16:creationId xmlns:a16="http://schemas.microsoft.com/office/drawing/2014/main" id="{CEC1FF47-0FB9-4DCA-9F21-E01E45DC0F3A}"/>
              </a:ext>
            </a:extLst>
          </p:cNvPr>
          <p:cNvSpPr>
            <a:spLocks noGrp="1"/>
          </p:cNvSpPr>
          <p:nvPr>
            <p:ph type="ftr" sz="quarter" idx="11"/>
          </p:nvPr>
        </p:nvSpPr>
        <p:spPr>
          <a:xfrm>
            <a:off x="910281" y="6534150"/>
            <a:ext cx="7323438" cy="304800"/>
          </a:xfrm>
        </p:spPr>
        <p:txBody>
          <a:bodyPr/>
          <a:lstStyle/>
          <a:p>
            <a:pPr>
              <a:defRPr/>
            </a:pPr>
            <a:r>
              <a:rPr lang="en-US" altLang="en-US" dirty="0"/>
              <a:t>©McGraw Hill LLC. All rights reserved. No reproduction or distribution without the prior written consent of McGraw Hill. </a:t>
            </a:r>
          </a:p>
        </p:txBody>
      </p:sp>
      <p:pic>
        <p:nvPicPr>
          <p:cNvPr id="4" name="Content Placeholder 3">
            <a:extLst>
              <a:ext uri="{FF2B5EF4-FFF2-40B4-BE49-F238E27FC236}">
                <a16:creationId xmlns:a16="http://schemas.microsoft.com/office/drawing/2014/main" id="{49C55AC0-610C-4255-9A50-4C9A8F74F584}"/>
              </a:ext>
            </a:extLst>
          </p:cNvPr>
          <p:cNvPicPr>
            <a:picLocks noGrp="1" noChangeAspect="1"/>
          </p:cNvPicPr>
          <p:nvPr>
            <p:ph idx="1"/>
          </p:nvPr>
        </p:nvPicPr>
        <p:blipFill>
          <a:blip r:embed="rId3"/>
          <a:stretch>
            <a:fillRect/>
          </a:stretch>
        </p:blipFill>
        <p:spPr>
          <a:xfrm>
            <a:off x="313263" y="1989597"/>
            <a:ext cx="8517474" cy="4525503"/>
          </a:xfrm>
        </p:spPr>
      </p:pic>
    </p:spTree>
    <p:extLst>
      <p:ext uri="{BB962C8B-B14F-4D97-AF65-F5344CB8AC3E}">
        <p14:creationId xmlns:p14="http://schemas.microsoft.com/office/powerpoint/2010/main" val="100868366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26628" name="Rectangle 2"/>
          <p:cNvSpPr>
            <a:spLocks noGrp="1" noChangeArrowheads="1"/>
          </p:cNvSpPr>
          <p:nvPr>
            <p:ph type="title" idx="4294967295"/>
          </p:nvPr>
        </p:nvSpPr>
        <p:spPr/>
        <p:txBody>
          <a:bodyPr anchor="ctr"/>
          <a:lstStyle/>
          <a:p>
            <a:pPr eaLnBrk="1" hangingPunct="1"/>
            <a:r>
              <a:rPr lang="en-US" altLang="en-US" sz="3500" dirty="0"/>
              <a:t>The Discount Window</a:t>
            </a:r>
          </a:p>
        </p:txBody>
      </p:sp>
      <p:sp>
        <p:nvSpPr>
          <p:cNvPr id="26629" name="Rectangle 3"/>
          <p:cNvSpPr>
            <a:spLocks noGrp="1" noChangeArrowheads="1"/>
          </p:cNvSpPr>
          <p:nvPr>
            <p:ph type="body" sz="half" idx="4294967295"/>
          </p:nvPr>
        </p:nvSpPr>
        <p:spPr>
          <a:xfrm>
            <a:off x="398734" y="1757363"/>
            <a:ext cx="8346531" cy="47577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spcBef>
                <a:spcPts val="600"/>
              </a:spcBef>
            </a:pPr>
            <a:r>
              <a:rPr lang="en-US" altLang="en-US" sz="2400" dirty="0"/>
              <a:t>Federal Reserve also provides a “discount window” lending facility, serving as a lender of last resort</a:t>
            </a:r>
          </a:p>
          <a:p>
            <a:pPr eaLnBrk="1" hangingPunct="1">
              <a:lnSpc>
                <a:spcPct val="90000"/>
              </a:lnSpc>
              <a:spcBef>
                <a:spcPts val="600"/>
              </a:spcBef>
            </a:pPr>
            <a:r>
              <a:rPr lang="en-US" altLang="en-US" sz="2400" dirty="0"/>
              <a:t>Interest rate at which securities are discounted is called the </a:t>
            </a:r>
            <a:r>
              <a:rPr lang="en-US" altLang="en-US" sz="2400" i="1" dirty="0"/>
              <a:t>discount rate </a:t>
            </a:r>
            <a:r>
              <a:rPr lang="en-US" altLang="en-US" sz="2400" dirty="0"/>
              <a:t>and is set by the central bank</a:t>
            </a:r>
          </a:p>
          <a:p>
            <a:pPr eaLnBrk="1" hangingPunct="1">
              <a:lnSpc>
                <a:spcPct val="90000"/>
              </a:lnSpc>
              <a:spcBef>
                <a:spcPts val="600"/>
              </a:spcBef>
            </a:pPr>
            <a:r>
              <a:rPr lang="en-US" altLang="en-US" sz="2400" dirty="0"/>
              <a:t>While the discount window has traditionally been available to DIs, in the spring of 2008 investment banks gained access to the discount window through the Primary Dealer Credit Facility (PDCF)</a:t>
            </a:r>
          </a:p>
          <a:p>
            <a:pPr eaLnBrk="1" hangingPunct="1">
              <a:lnSpc>
                <a:spcPct val="90000"/>
              </a:lnSpc>
              <a:spcBef>
                <a:spcPts val="600"/>
              </a:spcBef>
            </a:pPr>
            <a:r>
              <a:rPr lang="en-US" altLang="en-US" sz="2400" dirty="0"/>
              <a:t>After March 2008, several new broad-based lending programs were implemented, providing funding to a wide array of new parties, including U.S. money market mutual funds, commercial paper issuers, insurance companies, and others</a:t>
            </a:r>
          </a:p>
          <a:p>
            <a:pPr eaLnBrk="1" hangingPunct="1">
              <a:lnSpc>
                <a:spcPct val="90000"/>
              </a:lnSpc>
              <a:spcBef>
                <a:spcPts val="600"/>
              </a:spcBef>
            </a:pPr>
            <a:endParaRPr lang="en-US" altLang="en-US" sz="2400" dirty="0"/>
          </a:p>
        </p:txBody>
      </p:sp>
      <p:sp>
        <p:nvSpPr>
          <p:cNvPr id="6" name="Footer Placeholder 3">
            <a:extLst>
              <a:ext uri="{FF2B5EF4-FFF2-40B4-BE49-F238E27FC236}">
                <a16:creationId xmlns:a16="http://schemas.microsoft.com/office/drawing/2014/main" id="{BCDFC0A5-3133-487E-83F9-C3C400DD826A}"/>
              </a:ext>
            </a:extLst>
          </p:cNvPr>
          <p:cNvSpPr>
            <a:spLocks noGrp="1"/>
          </p:cNvSpPr>
          <p:nvPr>
            <p:ph type="ftr" sz="quarter" idx="11"/>
          </p:nvPr>
        </p:nvSpPr>
        <p:spPr>
          <a:xfrm>
            <a:off x="988539" y="6553200"/>
            <a:ext cx="7166919"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1">
            <a:extLst>
              <a:ext uri="{FF2B5EF4-FFF2-40B4-BE49-F238E27FC236}">
                <a16:creationId xmlns:a16="http://schemas.microsoft.com/office/drawing/2014/main" id="{43F6E54D-7EE5-4A6A-A93F-92DB8305BAF4}"/>
              </a:ext>
            </a:extLst>
          </p:cNvPr>
          <p:cNvSpPr>
            <a:spLocks noGrp="1"/>
          </p:cNvSpPr>
          <p:nvPr>
            <p:ph type="sldNum" sz="quarter" idx="12"/>
          </p:nvPr>
        </p:nvSpPr>
        <p:spPr>
          <a:xfrm>
            <a:off x="6553200" y="6553200"/>
            <a:ext cx="2133600" cy="304800"/>
          </a:xfrm>
        </p:spPr>
        <p:txBody>
          <a:bodyPr/>
          <a:lstStyle/>
          <a:p>
            <a:pPr>
              <a:defRPr/>
            </a:pPr>
            <a:r>
              <a:rPr lang="en-US" altLang="en-US" dirty="0"/>
              <a:t>22-</a:t>
            </a:r>
            <a:fld id="{7AF55BBF-CA4E-4AD6-B039-F5AB6EDCC4B9}" type="slidenum">
              <a:rPr lang="en-US" altLang="en-US" smtClean="0"/>
              <a:pPr>
                <a:defRPr/>
              </a:pPr>
              <a:t>23</a:t>
            </a:fld>
            <a:endParaRPr lang="en-US" altLang="en-US"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28676" name="Rectangle 2"/>
          <p:cNvSpPr>
            <a:spLocks noGrp="1" noChangeArrowheads="1"/>
          </p:cNvSpPr>
          <p:nvPr>
            <p:ph type="title" idx="4294967295"/>
          </p:nvPr>
        </p:nvSpPr>
        <p:spPr/>
        <p:txBody>
          <a:bodyPr anchor="ctr"/>
          <a:lstStyle/>
          <a:p>
            <a:pPr eaLnBrk="1" hangingPunct="1"/>
            <a:r>
              <a:rPr lang="en-US" altLang="en-US" sz="3500" dirty="0"/>
              <a:t>Liquidity Risk and Insurance Companies</a:t>
            </a:r>
          </a:p>
        </p:txBody>
      </p:sp>
      <p:sp>
        <p:nvSpPr>
          <p:cNvPr id="28677" name="Rectangle 3"/>
          <p:cNvSpPr>
            <a:spLocks noGrp="1" noChangeArrowheads="1"/>
          </p:cNvSpPr>
          <p:nvPr>
            <p:ph type="body" sz="half" idx="4294967295"/>
          </p:nvPr>
        </p:nvSpPr>
        <p:spPr>
          <a:xfrm>
            <a:off x="371901" y="1719263"/>
            <a:ext cx="8400197" cy="47577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spcBef>
                <a:spcPts val="600"/>
              </a:spcBef>
            </a:pPr>
            <a:r>
              <a:rPr lang="en-US" altLang="en-US" sz="2400" dirty="0"/>
              <a:t>Life insurance companies hold cash reserves and other liquid assets for the following reasons:</a:t>
            </a:r>
          </a:p>
          <a:p>
            <a:pPr lvl="1" eaLnBrk="1" hangingPunct="1">
              <a:spcBef>
                <a:spcPts val="600"/>
              </a:spcBef>
            </a:pPr>
            <a:r>
              <a:rPr lang="en-US" altLang="en-US" sz="2200" dirty="0">
                <a:cs typeface="Times New Roman" pitchFamily="18" charset="0"/>
              </a:rPr>
              <a:t>Meet policy payments</a:t>
            </a:r>
          </a:p>
          <a:p>
            <a:pPr lvl="1" eaLnBrk="1" hangingPunct="1">
              <a:spcBef>
                <a:spcPts val="600"/>
              </a:spcBef>
            </a:pPr>
            <a:r>
              <a:rPr lang="en-US" altLang="en-US" sz="2200" dirty="0">
                <a:cs typeface="Times New Roman" pitchFamily="18" charset="0"/>
              </a:rPr>
              <a:t>Meet cancellation (surrender) payments</a:t>
            </a:r>
          </a:p>
          <a:p>
            <a:pPr lvl="2" eaLnBrk="1" hangingPunct="1">
              <a:spcBef>
                <a:spcPts val="600"/>
              </a:spcBef>
            </a:pPr>
            <a:r>
              <a:rPr lang="en-US" altLang="en-US" sz="2000" b="1" dirty="0">
                <a:cs typeface="Times New Roman" pitchFamily="18" charset="0"/>
              </a:rPr>
              <a:t>Surrender value</a:t>
            </a:r>
            <a:r>
              <a:rPr lang="en-US" altLang="en-US" sz="2000" dirty="0">
                <a:cs typeface="Times New Roman" pitchFamily="18" charset="0"/>
              </a:rPr>
              <a:t> of a life insurance policy is amount that insurance policyholder receives when cashing in a policy early</a:t>
            </a:r>
          </a:p>
          <a:p>
            <a:pPr lvl="1" eaLnBrk="1" hangingPunct="1">
              <a:spcBef>
                <a:spcPts val="600"/>
              </a:spcBef>
            </a:pPr>
            <a:r>
              <a:rPr lang="en-US" altLang="en-US" sz="2200" dirty="0">
                <a:cs typeface="Times New Roman" pitchFamily="18" charset="0"/>
              </a:rPr>
              <a:t>Other working capital needs</a:t>
            </a:r>
          </a:p>
          <a:p>
            <a:pPr eaLnBrk="1" hangingPunct="1">
              <a:spcBef>
                <a:spcPts val="600"/>
              </a:spcBef>
            </a:pPr>
            <a:r>
              <a:rPr lang="en-US" altLang="en-US" sz="2400" dirty="0">
                <a:cs typeface="Times New Roman" pitchFamily="18" charset="0"/>
              </a:rPr>
              <a:t>Property-casualty (P&amp;C) insurance companies</a:t>
            </a:r>
          </a:p>
          <a:p>
            <a:pPr lvl="1" eaLnBrk="1" hangingPunct="1">
              <a:spcBef>
                <a:spcPts val="600"/>
              </a:spcBef>
            </a:pPr>
            <a:r>
              <a:rPr lang="en-US" altLang="en-US" sz="2200" dirty="0">
                <a:cs typeface="Times New Roman" pitchFamily="18" charset="0"/>
              </a:rPr>
              <a:t>Claims against P&amp;C insurers are relatively short-term and unpredictable</a:t>
            </a:r>
          </a:p>
          <a:p>
            <a:pPr lvl="1" eaLnBrk="1" hangingPunct="1">
              <a:spcBef>
                <a:spcPts val="600"/>
              </a:spcBef>
            </a:pPr>
            <a:r>
              <a:rPr lang="en-US" altLang="en-US" sz="2200" dirty="0">
                <a:cs typeface="Times New Roman" pitchFamily="18" charset="0"/>
              </a:rPr>
              <a:t>P&amp;C insurance companies have a greater need for liquidity than life insurance companies</a:t>
            </a:r>
          </a:p>
        </p:txBody>
      </p:sp>
      <p:sp>
        <p:nvSpPr>
          <p:cNvPr id="6" name="Footer Placeholder 3">
            <a:extLst>
              <a:ext uri="{FF2B5EF4-FFF2-40B4-BE49-F238E27FC236}">
                <a16:creationId xmlns:a16="http://schemas.microsoft.com/office/drawing/2014/main" id="{3E9A7E01-5BCC-4C8D-B148-E3840A6A85BE}"/>
              </a:ext>
            </a:extLst>
          </p:cNvPr>
          <p:cNvSpPr>
            <a:spLocks noGrp="1"/>
          </p:cNvSpPr>
          <p:nvPr>
            <p:ph type="ftr" sz="quarter" idx="11"/>
          </p:nvPr>
        </p:nvSpPr>
        <p:spPr>
          <a:xfrm>
            <a:off x="893804" y="6553200"/>
            <a:ext cx="7356390"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1">
            <a:extLst>
              <a:ext uri="{FF2B5EF4-FFF2-40B4-BE49-F238E27FC236}">
                <a16:creationId xmlns:a16="http://schemas.microsoft.com/office/drawing/2014/main" id="{F75AA57A-3134-4708-8597-E8E0FE10B012}"/>
              </a:ext>
            </a:extLst>
          </p:cNvPr>
          <p:cNvSpPr>
            <a:spLocks noGrp="1"/>
          </p:cNvSpPr>
          <p:nvPr>
            <p:ph type="sldNum" sz="quarter" idx="12"/>
          </p:nvPr>
        </p:nvSpPr>
        <p:spPr>
          <a:xfrm>
            <a:off x="6553200" y="6553200"/>
            <a:ext cx="2133600" cy="304800"/>
          </a:xfrm>
        </p:spPr>
        <p:txBody>
          <a:bodyPr/>
          <a:lstStyle/>
          <a:p>
            <a:pPr>
              <a:defRPr/>
            </a:pPr>
            <a:r>
              <a:rPr lang="en-US" altLang="en-US" dirty="0"/>
              <a:t>22-</a:t>
            </a:r>
            <a:fld id="{7AF55BBF-CA4E-4AD6-B039-F5AB6EDCC4B9}" type="slidenum">
              <a:rPr lang="en-US" altLang="en-US" smtClean="0"/>
              <a:pPr>
                <a:defRPr/>
              </a:pPr>
              <a:t>24</a:t>
            </a:fld>
            <a:endParaRPr lang="en-US" altLang="en-US" dirty="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28676" name="Rectangle 2"/>
          <p:cNvSpPr>
            <a:spLocks noGrp="1" noChangeArrowheads="1"/>
          </p:cNvSpPr>
          <p:nvPr>
            <p:ph type="title" idx="4294967295"/>
          </p:nvPr>
        </p:nvSpPr>
        <p:spPr/>
        <p:txBody>
          <a:bodyPr anchor="ctr"/>
          <a:lstStyle/>
          <a:p>
            <a:pPr eaLnBrk="1" hangingPunct="1"/>
            <a:r>
              <a:rPr lang="en-US" altLang="en-US" sz="3500" dirty="0"/>
              <a:t>Guarantee Programs </a:t>
            </a:r>
          </a:p>
        </p:txBody>
      </p:sp>
      <p:sp>
        <p:nvSpPr>
          <p:cNvPr id="28677" name="Rectangle 3"/>
          <p:cNvSpPr>
            <a:spLocks noGrp="1" noChangeArrowheads="1"/>
          </p:cNvSpPr>
          <p:nvPr>
            <p:ph type="body" sz="half" idx="4294967295"/>
          </p:nvPr>
        </p:nvSpPr>
        <p:spPr>
          <a:xfrm>
            <a:off x="191069" y="1719263"/>
            <a:ext cx="8707271" cy="47577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87000"/>
              </a:lnSpc>
              <a:spcBef>
                <a:spcPts val="600"/>
              </a:spcBef>
            </a:pPr>
            <a:r>
              <a:rPr lang="en-US" altLang="en-US" sz="2400" dirty="0"/>
              <a:t>Both life insurance and property-casualty insurance companies are regulated at the state level</a:t>
            </a:r>
          </a:p>
          <a:p>
            <a:pPr lvl="1" eaLnBrk="1" hangingPunct="1">
              <a:lnSpc>
                <a:spcPct val="87000"/>
              </a:lnSpc>
              <a:spcBef>
                <a:spcPts val="600"/>
              </a:spcBef>
            </a:pPr>
            <a:r>
              <a:rPr lang="en-US" altLang="en-US" sz="2000" dirty="0">
                <a:cs typeface="Times New Roman" pitchFamily="18" charset="0"/>
              </a:rPr>
              <a:t>Unlike banks and thrifts, neither life nor P&amp;C insurers have a federal guarantee fund</a:t>
            </a:r>
          </a:p>
          <a:p>
            <a:pPr eaLnBrk="1" hangingPunct="1">
              <a:lnSpc>
                <a:spcPct val="87000"/>
              </a:lnSpc>
              <a:spcBef>
                <a:spcPts val="600"/>
              </a:spcBef>
            </a:pPr>
            <a:r>
              <a:rPr lang="en-US" altLang="en-US" sz="2200" dirty="0">
                <a:cs typeface="Times New Roman" pitchFamily="18" charset="0"/>
              </a:rPr>
              <a:t>Beginning in the 1960s, most states began to sponsor state guarantee funds for firms selling insurance in that state</a:t>
            </a:r>
          </a:p>
          <a:p>
            <a:pPr lvl="1" eaLnBrk="1" hangingPunct="1">
              <a:lnSpc>
                <a:spcPct val="87000"/>
              </a:lnSpc>
              <a:spcBef>
                <a:spcPts val="600"/>
              </a:spcBef>
            </a:pPr>
            <a:r>
              <a:rPr lang="en-US" altLang="en-US" sz="2000" dirty="0">
                <a:cs typeface="Times New Roman" pitchFamily="18" charset="0"/>
              </a:rPr>
              <a:t>Differ from deposit insurance in several important ways:</a:t>
            </a:r>
          </a:p>
          <a:p>
            <a:pPr lvl="2" eaLnBrk="1" hangingPunct="1">
              <a:lnSpc>
                <a:spcPct val="87000"/>
              </a:lnSpc>
              <a:spcBef>
                <a:spcPts val="600"/>
              </a:spcBef>
            </a:pPr>
            <a:r>
              <a:rPr lang="en-US" altLang="en-US" sz="2000" dirty="0">
                <a:cs typeface="Times New Roman" pitchFamily="18" charset="0"/>
              </a:rPr>
              <a:t>Programs are run and administered by the private insurance companies themselves</a:t>
            </a:r>
          </a:p>
          <a:p>
            <a:pPr lvl="2" eaLnBrk="1" hangingPunct="1">
              <a:lnSpc>
                <a:spcPct val="87000"/>
              </a:lnSpc>
              <a:spcBef>
                <a:spcPts val="600"/>
              </a:spcBef>
            </a:pPr>
            <a:r>
              <a:rPr lang="en-US" altLang="en-US" sz="2000" dirty="0">
                <a:cs typeface="Times New Roman" pitchFamily="18" charset="0"/>
              </a:rPr>
              <a:t>No permanent guarantee fund exists for the insurance industry, with the sole exception of the state of New York</a:t>
            </a:r>
          </a:p>
          <a:p>
            <a:pPr lvl="2" eaLnBrk="1" hangingPunct="1">
              <a:lnSpc>
                <a:spcPct val="87000"/>
              </a:lnSpc>
              <a:spcBef>
                <a:spcPts val="600"/>
              </a:spcBef>
            </a:pPr>
            <a:r>
              <a:rPr lang="en-US" altLang="en-US" sz="2000" dirty="0">
                <a:cs typeface="Times New Roman" pitchFamily="18" charset="0"/>
              </a:rPr>
              <a:t>Size of required contributions that surviving insurers make vary widely from state to state</a:t>
            </a:r>
          </a:p>
          <a:p>
            <a:pPr lvl="2" eaLnBrk="1" hangingPunct="1">
              <a:lnSpc>
                <a:spcPct val="87000"/>
              </a:lnSpc>
              <a:spcBef>
                <a:spcPts val="600"/>
              </a:spcBef>
            </a:pPr>
            <a:r>
              <a:rPr lang="en-US" altLang="en-US" sz="2000" dirty="0">
                <a:cs typeface="Times New Roman" pitchFamily="18" charset="0"/>
              </a:rPr>
              <a:t>Delay usually occurs before cash surrender values or other payment obligations are received from the guarantee fund</a:t>
            </a:r>
          </a:p>
        </p:txBody>
      </p:sp>
      <p:sp>
        <p:nvSpPr>
          <p:cNvPr id="6" name="Footer Placeholder 3">
            <a:extLst>
              <a:ext uri="{FF2B5EF4-FFF2-40B4-BE49-F238E27FC236}">
                <a16:creationId xmlns:a16="http://schemas.microsoft.com/office/drawing/2014/main" id="{3E9A7E01-5BCC-4C8D-B148-E3840A6A85BE}"/>
              </a:ext>
            </a:extLst>
          </p:cNvPr>
          <p:cNvSpPr>
            <a:spLocks noGrp="1"/>
          </p:cNvSpPr>
          <p:nvPr>
            <p:ph type="ftr" sz="quarter" idx="11"/>
          </p:nvPr>
        </p:nvSpPr>
        <p:spPr>
          <a:xfrm>
            <a:off x="543174" y="6553200"/>
            <a:ext cx="8003059"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1">
            <a:extLst>
              <a:ext uri="{FF2B5EF4-FFF2-40B4-BE49-F238E27FC236}">
                <a16:creationId xmlns:a16="http://schemas.microsoft.com/office/drawing/2014/main" id="{F75AA57A-3134-4708-8597-E8E0FE10B012}"/>
              </a:ext>
            </a:extLst>
          </p:cNvPr>
          <p:cNvSpPr>
            <a:spLocks noGrp="1"/>
          </p:cNvSpPr>
          <p:nvPr>
            <p:ph type="sldNum" sz="quarter" idx="12"/>
          </p:nvPr>
        </p:nvSpPr>
        <p:spPr>
          <a:xfrm>
            <a:off x="6553200" y="6553200"/>
            <a:ext cx="2133600" cy="304800"/>
          </a:xfrm>
        </p:spPr>
        <p:txBody>
          <a:bodyPr/>
          <a:lstStyle/>
          <a:p>
            <a:pPr>
              <a:defRPr/>
            </a:pPr>
            <a:r>
              <a:rPr lang="en-US" altLang="en-US" dirty="0"/>
              <a:t>22-</a:t>
            </a:r>
            <a:fld id="{7AF55BBF-CA4E-4AD6-B039-F5AB6EDCC4B9}" type="slidenum">
              <a:rPr lang="en-US" altLang="en-US" smtClean="0"/>
              <a:pPr>
                <a:defRPr/>
              </a:pPr>
              <a:t>25</a:t>
            </a:fld>
            <a:endParaRPr lang="en-US" altLang="en-US" dirty="0"/>
          </a:p>
        </p:txBody>
      </p:sp>
    </p:spTree>
    <p:extLst>
      <p:ext uri="{BB962C8B-B14F-4D97-AF65-F5344CB8AC3E}">
        <p14:creationId xmlns:p14="http://schemas.microsoft.com/office/powerpoint/2010/main" val="330504608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29700" name="Rectangle 2"/>
          <p:cNvSpPr>
            <a:spLocks noGrp="1" noChangeArrowheads="1"/>
          </p:cNvSpPr>
          <p:nvPr>
            <p:ph type="title" idx="4294967295"/>
          </p:nvPr>
        </p:nvSpPr>
        <p:spPr/>
        <p:txBody>
          <a:bodyPr anchor="ctr"/>
          <a:lstStyle/>
          <a:p>
            <a:pPr eaLnBrk="1" hangingPunct="1"/>
            <a:r>
              <a:rPr lang="en-US" altLang="en-US" sz="3500" dirty="0"/>
              <a:t>Liquidity Risk and Investment Funds</a:t>
            </a:r>
          </a:p>
        </p:txBody>
      </p:sp>
      <p:sp>
        <p:nvSpPr>
          <p:cNvPr id="29701" name="Rectangle 3"/>
          <p:cNvSpPr>
            <a:spLocks noGrp="1" noChangeArrowheads="1"/>
          </p:cNvSpPr>
          <p:nvPr>
            <p:ph type="body" sz="half" idx="4294967295"/>
          </p:nvPr>
        </p:nvSpPr>
        <p:spPr>
          <a:xfrm>
            <a:off x="457200" y="1719262"/>
            <a:ext cx="8345606" cy="47577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altLang="en-US" sz="2400" dirty="0"/>
              <a:t>Investment funds, such as mutual funds and hedge funds, sell shares as liabilities to investors and invest the proceeds in assets such as bonds and equities</a:t>
            </a:r>
          </a:p>
          <a:p>
            <a:pPr eaLnBrk="1" hangingPunct="1">
              <a:lnSpc>
                <a:spcPct val="90000"/>
              </a:lnSpc>
            </a:pPr>
            <a:endParaRPr lang="en-US" altLang="en-US" sz="2400" dirty="0"/>
          </a:p>
          <a:p>
            <a:pPr eaLnBrk="1" hangingPunct="1">
              <a:lnSpc>
                <a:spcPct val="90000"/>
              </a:lnSpc>
            </a:pPr>
            <a:r>
              <a:rPr lang="en-US" altLang="en-US" sz="2400" dirty="0"/>
              <a:t>Face similar liquidity problems as DIs when the number of withdrawals rises to abnormally high or unexpected levels</a:t>
            </a:r>
          </a:p>
          <a:p>
            <a:pPr lvl="1" eaLnBrk="1" hangingPunct="1">
              <a:lnSpc>
                <a:spcPct val="90000"/>
              </a:lnSpc>
            </a:pPr>
            <a:r>
              <a:rPr lang="en-US" altLang="en-US" sz="2200" dirty="0"/>
              <a:t>Fundamental difference in the way investment fund contracts are valued compared to the valuation of DI deposit contracts, thereby reducing the incentives for investment fund shareholders to engage in deposit-like runs</a:t>
            </a:r>
          </a:p>
          <a:p>
            <a:pPr eaLnBrk="1" hangingPunct="1">
              <a:lnSpc>
                <a:spcPct val="90000"/>
              </a:lnSpc>
            </a:pPr>
            <a:endParaRPr lang="en-US" altLang="en-US" sz="2600" dirty="0"/>
          </a:p>
        </p:txBody>
      </p:sp>
      <p:sp>
        <p:nvSpPr>
          <p:cNvPr id="6" name="Footer Placeholder 3">
            <a:extLst>
              <a:ext uri="{FF2B5EF4-FFF2-40B4-BE49-F238E27FC236}">
                <a16:creationId xmlns:a16="http://schemas.microsoft.com/office/drawing/2014/main" id="{0CA4B13C-B848-45A4-B04B-9EE7699DC77E}"/>
              </a:ext>
            </a:extLst>
          </p:cNvPr>
          <p:cNvSpPr>
            <a:spLocks noGrp="1"/>
          </p:cNvSpPr>
          <p:nvPr>
            <p:ph type="ftr" sz="quarter" idx="11"/>
          </p:nvPr>
        </p:nvSpPr>
        <p:spPr>
          <a:xfrm>
            <a:off x="980641" y="6553200"/>
            <a:ext cx="7298724"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1">
            <a:extLst>
              <a:ext uri="{FF2B5EF4-FFF2-40B4-BE49-F238E27FC236}">
                <a16:creationId xmlns:a16="http://schemas.microsoft.com/office/drawing/2014/main" id="{86E71D19-DF52-4612-AF00-1B9E4020C234}"/>
              </a:ext>
            </a:extLst>
          </p:cNvPr>
          <p:cNvSpPr>
            <a:spLocks noGrp="1"/>
          </p:cNvSpPr>
          <p:nvPr>
            <p:ph type="sldNum" sz="quarter" idx="12"/>
          </p:nvPr>
        </p:nvSpPr>
        <p:spPr>
          <a:xfrm>
            <a:off x="6553200" y="6553200"/>
            <a:ext cx="2133600" cy="304800"/>
          </a:xfrm>
        </p:spPr>
        <p:txBody>
          <a:bodyPr/>
          <a:lstStyle/>
          <a:p>
            <a:pPr>
              <a:defRPr/>
            </a:pPr>
            <a:r>
              <a:rPr lang="en-US" altLang="en-US" dirty="0"/>
              <a:t>22-</a:t>
            </a:r>
            <a:fld id="{7AF55BBF-CA4E-4AD6-B039-F5AB6EDCC4B9}" type="slidenum">
              <a:rPr lang="en-US" altLang="en-US" smtClean="0"/>
              <a:pPr>
                <a:defRPr/>
              </a:pPr>
              <a:t>26</a:t>
            </a:fld>
            <a:endParaRPr lang="en-US" altLang="en-US"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5124" name="Rectangle 2"/>
          <p:cNvSpPr>
            <a:spLocks noGrp="1" noChangeArrowheads="1"/>
          </p:cNvSpPr>
          <p:nvPr>
            <p:ph type="title" idx="4294967295"/>
          </p:nvPr>
        </p:nvSpPr>
        <p:spPr/>
        <p:txBody>
          <a:bodyPr anchor="ctr"/>
          <a:lstStyle/>
          <a:p>
            <a:pPr eaLnBrk="1" hangingPunct="1"/>
            <a:r>
              <a:rPr lang="en-US" altLang="en-US" sz="3500" dirty="0"/>
              <a:t>Causes of Liquidity Risk</a:t>
            </a:r>
          </a:p>
        </p:txBody>
      </p:sp>
      <p:sp>
        <p:nvSpPr>
          <p:cNvPr id="5125" name="Rectangle 3"/>
          <p:cNvSpPr>
            <a:spLocks noGrp="1" noChangeArrowheads="1"/>
          </p:cNvSpPr>
          <p:nvPr>
            <p:ph type="body" sz="half" idx="4294967295"/>
          </p:nvPr>
        </p:nvSpPr>
        <p:spPr>
          <a:xfrm>
            <a:off x="182881" y="1719262"/>
            <a:ext cx="8699862" cy="475773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spcBef>
                <a:spcPts val="600"/>
              </a:spcBef>
            </a:pPr>
            <a:r>
              <a:rPr lang="en-US" altLang="en-US" sz="2400" dirty="0"/>
              <a:t>Liquidity risk arises for two reasons: </a:t>
            </a:r>
          </a:p>
          <a:p>
            <a:pPr marL="801687" lvl="1" indent="-457200" eaLnBrk="1" hangingPunct="1">
              <a:lnSpc>
                <a:spcPct val="90000"/>
              </a:lnSpc>
              <a:spcBef>
                <a:spcPts val="600"/>
              </a:spcBef>
              <a:buFont typeface="+mj-lt"/>
              <a:buAutoNum type="arabicPeriod"/>
            </a:pPr>
            <a:r>
              <a:rPr lang="en-US" altLang="en-US" sz="2200" i="1" dirty="0"/>
              <a:t>Liability-side reason </a:t>
            </a:r>
            <a:r>
              <a:rPr lang="en-US" altLang="en-US" sz="2200" dirty="0"/>
              <a:t>occurs when FI’s liability holders, such as depositors or insurance policyholders, seek to cash in their financial claims immediately</a:t>
            </a:r>
          </a:p>
          <a:p>
            <a:pPr lvl="2" eaLnBrk="1" hangingPunct="1">
              <a:lnSpc>
                <a:spcPct val="90000"/>
              </a:lnSpc>
              <a:spcBef>
                <a:spcPts val="600"/>
              </a:spcBef>
            </a:pPr>
            <a:r>
              <a:rPr lang="en-US" altLang="en-US" sz="2000" dirty="0"/>
              <a:t>FIs must meet withdrawals by borrowing additional funds or liquidating assets</a:t>
            </a:r>
          </a:p>
          <a:p>
            <a:pPr lvl="2" eaLnBrk="1" hangingPunct="1">
              <a:lnSpc>
                <a:spcPct val="90000"/>
              </a:lnSpc>
              <a:spcBef>
                <a:spcPts val="600"/>
              </a:spcBef>
            </a:pPr>
            <a:r>
              <a:rPr lang="en-US" altLang="en-US" sz="2000" dirty="0"/>
              <a:t>Some assets may be liquidated only at </a:t>
            </a:r>
            <a:r>
              <a:rPr lang="en-US" altLang="en-US" sz="2000" b="1" dirty="0"/>
              <a:t>fire-sale prices</a:t>
            </a:r>
          </a:p>
          <a:p>
            <a:pPr marL="801687" lvl="1" indent="-457200" eaLnBrk="1" hangingPunct="1">
              <a:lnSpc>
                <a:spcPct val="90000"/>
              </a:lnSpc>
              <a:spcBef>
                <a:spcPts val="600"/>
              </a:spcBef>
              <a:buFont typeface="+mj-lt"/>
              <a:buAutoNum type="arabicPeriod"/>
            </a:pPr>
            <a:r>
              <a:rPr lang="en-US" altLang="en-US" sz="2200" i="1" dirty="0"/>
              <a:t>Asset-side reason </a:t>
            </a:r>
            <a:r>
              <a:rPr lang="en-US" altLang="en-US" sz="2200" dirty="0"/>
              <a:t>arises when FI needs to fund loans immediately</a:t>
            </a:r>
          </a:p>
          <a:p>
            <a:pPr lvl="2" eaLnBrk="1" hangingPunct="1">
              <a:lnSpc>
                <a:spcPct val="90000"/>
              </a:lnSpc>
              <a:spcBef>
                <a:spcPts val="600"/>
              </a:spcBef>
            </a:pPr>
            <a:r>
              <a:rPr lang="en-US" altLang="en-US" sz="2000" dirty="0"/>
              <a:t>Loan commitment allows a customer to borrow funds from an FI on demand, and when a borrower draws on its loan commitment, the FI must fund the loan on the balance sheet immediately </a:t>
            </a:r>
          </a:p>
          <a:p>
            <a:pPr lvl="2" eaLnBrk="1" hangingPunct="1">
              <a:lnSpc>
                <a:spcPct val="90000"/>
              </a:lnSpc>
              <a:spcBef>
                <a:spcPts val="600"/>
              </a:spcBef>
            </a:pPr>
            <a:r>
              <a:rPr lang="en-US" altLang="en-US" sz="2000" dirty="0"/>
              <a:t>FIs may meet this need by running down cash assets, selling off other liquid assets, or borrowing additional funds</a:t>
            </a:r>
          </a:p>
        </p:txBody>
      </p:sp>
      <p:sp>
        <p:nvSpPr>
          <p:cNvPr id="6" name="Footer Placeholder 3">
            <a:extLst>
              <a:ext uri="{FF2B5EF4-FFF2-40B4-BE49-F238E27FC236}">
                <a16:creationId xmlns:a16="http://schemas.microsoft.com/office/drawing/2014/main" id="{3CF0A44B-F44C-4E8E-9ABB-4FF3C0340CC2}"/>
              </a:ext>
            </a:extLst>
          </p:cNvPr>
          <p:cNvSpPr>
            <a:spLocks noGrp="1"/>
          </p:cNvSpPr>
          <p:nvPr>
            <p:ph type="ftr" sz="quarter" idx="11"/>
          </p:nvPr>
        </p:nvSpPr>
        <p:spPr>
          <a:xfrm>
            <a:off x="807308" y="6560408"/>
            <a:ext cx="7529383"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1">
            <a:extLst>
              <a:ext uri="{FF2B5EF4-FFF2-40B4-BE49-F238E27FC236}">
                <a16:creationId xmlns:a16="http://schemas.microsoft.com/office/drawing/2014/main" id="{A477E826-D658-4B23-AB9E-817BA039CF1A}"/>
              </a:ext>
            </a:extLst>
          </p:cNvPr>
          <p:cNvSpPr>
            <a:spLocks noGrp="1"/>
          </p:cNvSpPr>
          <p:nvPr>
            <p:ph type="sldNum" sz="quarter" idx="12"/>
          </p:nvPr>
        </p:nvSpPr>
        <p:spPr>
          <a:xfrm>
            <a:off x="6553200" y="6553200"/>
            <a:ext cx="2133600" cy="304800"/>
          </a:xfrm>
        </p:spPr>
        <p:txBody>
          <a:bodyPr/>
          <a:lstStyle/>
          <a:p>
            <a:pPr>
              <a:defRPr/>
            </a:pPr>
            <a:r>
              <a:rPr lang="en-US" altLang="en-US" dirty="0"/>
              <a:t>22-</a:t>
            </a:r>
            <a:fld id="{7AF55BBF-CA4E-4AD6-B039-F5AB6EDCC4B9}" type="slidenum">
              <a:rPr lang="en-US" altLang="en-US" smtClean="0"/>
              <a:pPr>
                <a:defRPr/>
              </a:pPr>
              <a:t>3</a:t>
            </a:fld>
            <a:endParaRPr lang="en-US" altLang="en-US"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4"/>
          <p:cNvSpPr txBox="1">
            <a:spLocks noGrp="1"/>
          </p:cNvSpPr>
          <p:nvPr/>
        </p:nvSpPr>
        <p:spPr bwMode="auto">
          <a:xfrm>
            <a:off x="3853248" y="6476999"/>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6148" name="Rectangle 2"/>
          <p:cNvSpPr>
            <a:spLocks noGrp="1" noChangeArrowheads="1"/>
          </p:cNvSpPr>
          <p:nvPr>
            <p:ph type="title" idx="4294967295"/>
          </p:nvPr>
        </p:nvSpPr>
        <p:spPr/>
        <p:txBody>
          <a:bodyPr anchor="ctr"/>
          <a:lstStyle/>
          <a:p>
            <a:pPr eaLnBrk="1" hangingPunct="1"/>
            <a:r>
              <a:rPr lang="en-US" altLang="en-US" sz="3500" dirty="0"/>
              <a:t>Liquidity Risk and </a:t>
            </a:r>
            <a:br>
              <a:rPr lang="en-US" altLang="en-US" sz="3500" dirty="0"/>
            </a:br>
            <a:r>
              <a:rPr lang="en-US" altLang="en-US" sz="3500" dirty="0"/>
              <a:t>Depository Institutions (DIs)</a:t>
            </a:r>
          </a:p>
        </p:txBody>
      </p:sp>
      <p:sp>
        <p:nvSpPr>
          <p:cNvPr id="6149" name="Rectangle 3"/>
          <p:cNvSpPr>
            <a:spLocks noGrp="1" noChangeArrowheads="1"/>
          </p:cNvSpPr>
          <p:nvPr>
            <p:ph type="body" sz="half" idx="4294967295"/>
          </p:nvPr>
        </p:nvSpPr>
        <p:spPr>
          <a:xfrm>
            <a:off x="457200" y="1719262"/>
            <a:ext cx="8148638" cy="47577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spcBef>
                <a:spcPts val="600"/>
              </a:spcBef>
            </a:pPr>
            <a:r>
              <a:rPr lang="en-US" altLang="en-US" sz="2300" dirty="0"/>
              <a:t>DIs’ balance sheets typically have large amounts of short-term liabilities, such as demand deposits and other transaction accounts, that fund relatively long-term, illiquid assets (e.g., commercial loans and mortgages)</a:t>
            </a:r>
          </a:p>
          <a:p>
            <a:pPr eaLnBrk="1" hangingPunct="1">
              <a:lnSpc>
                <a:spcPct val="90000"/>
              </a:lnSpc>
              <a:spcBef>
                <a:spcPts val="600"/>
              </a:spcBef>
            </a:pPr>
            <a:r>
              <a:rPr lang="en-US" altLang="en-US" sz="2300" dirty="0"/>
              <a:t>Demand deposit accounts and other transaction accounts are contracts that give holders the right to put their financial claims back to the DI on any given day and demand immediate repayment of the face value in cash</a:t>
            </a:r>
          </a:p>
          <a:p>
            <a:pPr eaLnBrk="1" hangingPunct="1">
              <a:lnSpc>
                <a:spcPct val="90000"/>
              </a:lnSpc>
              <a:spcBef>
                <a:spcPts val="600"/>
              </a:spcBef>
            </a:pPr>
            <a:r>
              <a:rPr lang="en-US" altLang="en-US" sz="2300" dirty="0"/>
              <a:t>DIs know that </a:t>
            </a:r>
            <a:r>
              <a:rPr lang="en-US" altLang="en-US" sz="2300" i="1" dirty="0"/>
              <a:t>normally</a:t>
            </a:r>
            <a:r>
              <a:rPr lang="en-US" altLang="en-US" sz="2300" dirty="0"/>
              <a:t> only a small portion of demand deposits will be withdrawn on any given day</a:t>
            </a:r>
          </a:p>
          <a:p>
            <a:pPr lvl="1" eaLnBrk="1" hangingPunct="1">
              <a:lnSpc>
                <a:spcPct val="90000"/>
              </a:lnSpc>
              <a:spcBef>
                <a:spcPts val="600"/>
              </a:spcBef>
            </a:pPr>
            <a:r>
              <a:rPr lang="en-US" altLang="en-US" sz="2100" dirty="0"/>
              <a:t>Most demand deposits act as </a:t>
            </a:r>
            <a:r>
              <a:rPr lang="en-US" altLang="en-US" sz="2100" b="1" dirty="0"/>
              <a:t>core deposits</a:t>
            </a:r>
            <a:r>
              <a:rPr lang="en-US" altLang="en-US" sz="2100" dirty="0"/>
              <a:t>—i.e., they are a stable and long-term funding source</a:t>
            </a:r>
          </a:p>
          <a:p>
            <a:pPr eaLnBrk="1" hangingPunct="1">
              <a:lnSpc>
                <a:spcPct val="90000"/>
              </a:lnSpc>
              <a:spcBef>
                <a:spcPts val="600"/>
              </a:spcBef>
            </a:pPr>
            <a:r>
              <a:rPr lang="en-US" altLang="en-US" sz="2300" dirty="0"/>
              <a:t>Deposit withdrawals are normally, in part, offset by the inflow of new deposits</a:t>
            </a:r>
          </a:p>
        </p:txBody>
      </p:sp>
      <p:sp>
        <p:nvSpPr>
          <p:cNvPr id="6" name="Footer Placeholder 3">
            <a:extLst>
              <a:ext uri="{FF2B5EF4-FFF2-40B4-BE49-F238E27FC236}">
                <a16:creationId xmlns:a16="http://schemas.microsoft.com/office/drawing/2014/main" id="{0B5ED367-EB4C-4023-B48B-DFB047C76C8C}"/>
              </a:ext>
            </a:extLst>
          </p:cNvPr>
          <p:cNvSpPr>
            <a:spLocks noGrp="1"/>
          </p:cNvSpPr>
          <p:nvPr>
            <p:ph type="ftr" sz="quarter" idx="11"/>
          </p:nvPr>
        </p:nvSpPr>
        <p:spPr>
          <a:xfrm>
            <a:off x="500448" y="6584092"/>
            <a:ext cx="7457303"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1">
            <a:extLst>
              <a:ext uri="{FF2B5EF4-FFF2-40B4-BE49-F238E27FC236}">
                <a16:creationId xmlns:a16="http://schemas.microsoft.com/office/drawing/2014/main" id="{5895A3C0-B8EE-43E6-8AA2-F3CB957EE583}"/>
              </a:ext>
            </a:extLst>
          </p:cNvPr>
          <p:cNvSpPr>
            <a:spLocks noGrp="1"/>
          </p:cNvSpPr>
          <p:nvPr>
            <p:ph type="sldNum" sz="quarter" idx="12"/>
          </p:nvPr>
        </p:nvSpPr>
        <p:spPr>
          <a:xfrm>
            <a:off x="6553200" y="6553200"/>
            <a:ext cx="2133600" cy="304800"/>
          </a:xfrm>
        </p:spPr>
        <p:txBody>
          <a:bodyPr/>
          <a:lstStyle/>
          <a:p>
            <a:pPr>
              <a:defRPr/>
            </a:pPr>
            <a:r>
              <a:rPr lang="en-US" altLang="en-US" dirty="0"/>
              <a:t>22-</a:t>
            </a:r>
            <a:fld id="{7AF55BBF-CA4E-4AD6-B039-F5AB6EDCC4B9}" type="slidenum">
              <a:rPr lang="en-US" altLang="en-US" smtClean="0"/>
              <a:pPr>
                <a:defRPr/>
              </a:pPr>
              <a:t>4</a:t>
            </a:fld>
            <a:endParaRPr lang="en-US" altLang="en-US"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12292" name="Rectangle 2"/>
          <p:cNvSpPr>
            <a:spLocks noGrp="1" noChangeArrowheads="1"/>
          </p:cNvSpPr>
          <p:nvPr>
            <p:ph type="title"/>
          </p:nvPr>
        </p:nvSpPr>
        <p:spPr>
          <a:xfrm>
            <a:off x="381000" y="304799"/>
            <a:ext cx="7543800" cy="1295400"/>
          </a:xfrm>
        </p:spPr>
        <p:txBody>
          <a:bodyPr anchor="ctr"/>
          <a:lstStyle/>
          <a:p>
            <a:pPr eaLnBrk="1" hangingPunct="1"/>
            <a:r>
              <a:rPr lang="en-US" altLang="en-US" sz="3500" dirty="0"/>
              <a:t>Effect of Net Deposit Drains on the Balance Sheet</a:t>
            </a:r>
          </a:p>
        </p:txBody>
      </p:sp>
      <p:pic>
        <p:nvPicPr>
          <p:cNvPr id="6" name="Content Placeholder 5">
            <a:extLst>
              <a:ext uri="{FF2B5EF4-FFF2-40B4-BE49-F238E27FC236}">
                <a16:creationId xmlns:a16="http://schemas.microsoft.com/office/drawing/2014/main" id="{C8690D1E-3110-4A82-87D1-0D1DFF9ED71F}"/>
              </a:ext>
            </a:extLst>
          </p:cNvPr>
          <p:cNvPicPr>
            <a:picLocks noGrp="1" noChangeAspect="1"/>
          </p:cNvPicPr>
          <p:nvPr>
            <p:ph idx="1"/>
          </p:nvPr>
        </p:nvPicPr>
        <p:blipFill>
          <a:blip r:embed="rId3"/>
          <a:stretch>
            <a:fillRect/>
          </a:stretch>
        </p:blipFill>
        <p:spPr>
          <a:xfrm>
            <a:off x="0" y="2540645"/>
            <a:ext cx="9112799" cy="1776709"/>
          </a:xfrm>
        </p:spPr>
      </p:pic>
      <p:sp>
        <p:nvSpPr>
          <p:cNvPr id="7" name="Footer Placeholder 3">
            <a:extLst>
              <a:ext uri="{FF2B5EF4-FFF2-40B4-BE49-F238E27FC236}">
                <a16:creationId xmlns:a16="http://schemas.microsoft.com/office/drawing/2014/main" id="{C7B1905A-3795-435D-A4AD-D44098A14614}"/>
              </a:ext>
            </a:extLst>
          </p:cNvPr>
          <p:cNvSpPr>
            <a:spLocks noGrp="1"/>
          </p:cNvSpPr>
          <p:nvPr>
            <p:ph type="ftr" sz="quarter" idx="11"/>
          </p:nvPr>
        </p:nvSpPr>
        <p:spPr>
          <a:xfrm>
            <a:off x="320246" y="6553200"/>
            <a:ext cx="7665308" cy="304800"/>
          </a:xfrm>
        </p:spPr>
        <p:txBody>
          <a:bodyPr/>
          <a:lstStyle/>
          <a:p>
            <a:pPr>
              <a:defRPr/>
            </a:pPr>
            <a:r>
              <a:rPr lang="en-US" altLang="en-US" dirty="0"/>
              <a:t>©McGraw Hill LLC. All rights reserved. No reproduction or distribution without the prior written consent of McGraw Hill. </a:t>
            </a:r>
          </a:p>
        </p:txBody>
      </p:sp>
      <p:sp>
        <p:nvSpPr>
          <p:cNvPr id="8" name="Slide Number Placeholder 1">
            <a:extLst>
              <a:ext uri="{FF2B5EF4-FFF2-40B4-BE49-F238E27FC236}">
                <a16:creationId xmlns:a16="http://schemas.microsoft.com/office/drawing/2014/main" id="{BDCF07E1-A7C9-4C34-8436-430ADEB58AB0}"/>
              </a:ext>
            </a:extLst>
          </p:cNvPr>
          <p:cNvSpPr>
            <a:spLocks noGrp="1"/>
          </p:cNvSpPr>
          <p:nvPr>
            <p:ph type="sldNum" sz="quarter" idx="12"/>
          </p:nvPr>
        </p:nvSpPr>
        <p:spPr>
          <a:xfrm>
            <a:off x="6553200" y="6553200"/>
            <a:ext cx="2133600" cy="304800"/>
          </a:xfrm>
        </p:spPr>
        <p:txBody>
          <a:bodyPr/>
          <a:lstStyle/>
          <a:p>
            <a:pPr>
              <a:defRPr/>
            </a:pPr>
            <a:r>
              <a:rPr lang="en-US" altLang="en-US" dirty="0"/>
              <a:t>22-</a:t>
            </a:r>
            <a:fld id="{7AF55BBF-CA4E-4AD6-B039-F5AB6EDCC4B9}" type="slidenum">
              <a:rPr lang="en-US" altLang="en-US" smtClean="0"/>
              <a:pPr>
                <a:defRPr/>
              </a:pPr>
              <a:t>5</a:t>
            </a:fld>
            <a:endParaRPr lang="en-US" altLang="en-US" dirty="0"/>
          </a:p>
        </p:txBody>
      </p:sp>
    </p:spTree>
    <p:extLst>
      <p:ext uri="{BB962C8B-B14F-4D97-AF65-F5344CB8AC3E}">
        <p14:creationId xmlns:p14="http://schemas.microsoft.com/office/powerpoint/2010/main" val="232714152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7172" name="Rectangle 2"/>
          <p:cNvSpPr>
            <a:spLocks noGrp="1" noChangeArrowheads="1"/>
          </p:cNvSpPr>
          <p:nvPr>
            <p:ph type="title" idx="4294967295"/>
          </p:nvPr>
        </p:nvSpPr>
        <p:spPr/>
        <p:txBody>
          <a:bodyPr anchor="ctr"/>
          <a:lstStyle/>
          <a:p>
            <a:pPr eaLnBrk="1" hangingPunct="1"/>
            <a:r>
              <a:rPr lang="en-US" altLang="en-US" sz="3500" dirty="0"/>
              <a:t>Liquidity Risk and </a:t>
            </a:r>
            <a:br>
              <a:rPr lang="en-US" altLang="en-US" sz="3500" dirty="0"/>
            </a:br>
            <a:r>
              <a:rPr lang="en-US" altLang="en-US" sz="3500" dirty="0"/>
              <a:t>Depository Institutions (DIs) (Continued)</a:t>
            </a:r>
          </a:p>
        </p:txBody>
      </p:sp>
      <p:sp>
        <p:nvSpPr>
          <p:cNvPr id="7173" name="Rectangle 3"/>
          <p:cNvSpPr>
            <a:spLocks noGrp="1" noChangeArrowheads="1"/>
          </p:cNvSpPr>
          <p:nvPr>
            <p:ph type="body" sz="half" idx="4294967295"/>
          </p:nvPr>
        </p:nvSpPr>
        <p:spPr>
          <a:xfrm>
            <a:off x="95534" y="1719262"/>
            <a:ext cx="8911988" cy="475773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spcBef>
                <a:spcPts val="600"/>
              </a:spcBef>
            </a:pPr>
            <a:r>
              <a:rPr lang="en-US" altLang="en-US" sz="2400" dirty="0"/>
              <a:t>DI managers monitor </a:t>
            </a:r>
            <a:r>
              <a:rPr lang="en-US" altLang="en-US" sz="2400" b="1" dirty="0"/>
              <a:t>net deposit drains</a:t>
            </a:r>
            <a:r>
              <a:rPr lang="en-US" altLang="en-US" sz="2400" dirty="0"/>
              <a:t>, the amount by which cash withdrawals exceed additions; a net cash outflow</a:t>
            </a:r>
          </a:p>
          <a:p>
            <a:pPr eaLnBrk="1" hangingPunct="1">
              <a:spcBef>
                <a:spcPts val="600"/>
              </a:spcBef>
            </a:pPr>
            <a:r>
              <a:rPr lang="en-US" altLang="en-US" sz="2400" dirty="0"/>
              <a:t>FIs manage a drain on deposits in two major ways:</a:t>
            </a:r>
          </a:p>
          <a:p>
            <a:pPr lvl="1" eaLnBrk="1" hangingPunct="1">
              <a:spcBef>
                <a:spcPts val="600"/>
              </a:spcBef>
            </a:pPr>
            <a:r>
              <a:rPr lang="en-US" altLang="en-US" sz="2200" b="1" dirty="0"/>
              <a:t>Purchased liquidity management </a:t>
            </a:r>
            <a:r>
              <a:rPr lang="en-US" altLang="en-US" sz="2200" dirty="0"/>
              <a:t>is an adjustment to a deposit drain that occurs on the liability side of the balance sheet</a:t>
            </a:r>
            <a:endParaRPr lang="en-US" altLang="en-US" sz="2200" b="1" dirty="0"/>
          </a:p>
          <a:p>
            <a:pPr lvl="2" eaLnBrk="1" hangingPunct="1">
              <a:spcBef>
                <a:spcPts val="600"/>
              </a:spcBef>
            </a:pPr>
            <a:r>
              <a:rPr lang="en-US" altLang="en-US" sz="2000" dirty="0"/>
              <a:t>DI manager utilizes the markets for purchased funds, which are interbank markets for short-term loans</a:t>
            </a:r>
          </a:p>
          <a:p>
            <a:pPr lvl="2" eaLnBrk="1" hangingPunct="1">
              <a:spcBef>
                <a:spcPts val="600"/>
              </a:spcBef>
            </a:pPr>
            <a:r>
              <a:rPr lang="en-US" altLang="en-US" sz="2000" dirty="0"/>
              <a:t>Can be expensive, since DI must pay </a:t>
            </a:r>
            <a:r>
              <a:rPr lang="en-US" altLang="en-US" sz="2000" i="1" dirty="0"/>
              <a:t>market rates </a:t>
            </a:r>
            <a:r>
              <a:rPr lang="en-US" altLang="en-US" sz="2000" dirty="0"/>
              <a:t>to offset drains</a:t>
            </a:r>
          </a:p>
          <a:p>
            <a:pPr lvl="2" eaLnBrk="1" hangingPunct="1">
              <a:spcBef>
                <a:spcPts val="600"/>
              </a:spcBef>
            </a:pPr>
            <a:r>
              <a:rPr lang="en-US" altLang="en-US" sz="2000" dirty="0"/>
              <a:t>Availability may be limited should the DI incur insolvency difficulties</a:t>
            </a:r>
          </a:p>
          <a:p>
            <a:pPr lvl="1" eaLnBrk="1" hangingPunct="1">
              <a:spcBef>
                <a:spcPts val="600"/>
              </a:spcBef>
            </a:pPr>
            <a:r>
              <a:rPr lang="en-US" altLang="en-US" sz="2200" b="1" dirty="0"/>
              <a:t>Stored liquidity management </a:t>
            </a:r>
            <a:r>
              <a:rPr lang="en-US" altLang="en-US" sz="2200" dirty="0"/>
              <a:t>is an adjustment to a deposit drain that occurs on the asset side of the balance sheet</a:t>
            </a:r>
            <a:endParaRPr lang="en-US" altLang="en-US" sz="2200" b="1" dirty="0"/>
          </a:p>
          <a:p>
            <a:pPr lvl="2" eaLnBrk="1" hangingPunct="1">
              <a:spcBef>
                <a:spcPts val="600"/>
              </a:spcBef>
            </a:pPr>
            <a:r>
              <a:rPr lang="en-US" altLang="en-US" sz="2000" dirty="0"/>
              <a:t>FI liquidates some of its assets, utilizing stored liquidity</a:t>
            </a:r>
          </a:p>
        </p:txBody>
      </p:sp>
      <p:sp>
        <p:nvSpPr>
          <p:cNvPr id="6" name="Footer Placeholder 3">
            <a:extLst>
              <a:ext uri="{FF2B5EF4-FFF2-40B4-BE49-F238E27FC236}">
                <a16:creationId xmlns:a16="http://schemas.microsoft.com/office/drawing/2014/main" id="{9FDB38B7-4AAA-4C2F-9D32-18EDAD43F7BA}"/>
              </a:ext>
            </a:extLst>
          </p:cNvPr>
          <p:cNvSpPr>
            <a:spLocks noGrp="1"/>
          </p:cNvSpPr>
          <p:nvPr>
            <p:ph type="ftr" sz="quarter" idx="11"/>
          </p:nvPr>
        </p:nvSpPr>
        <p:spPr>
          <a:xfrm>
            <a:off x="757881" y="6583362"/>
            <a:ext cx="7628237"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1">
            <a:extLst>
              <a:ext uri="{FF2B5EF4-FFF2-40B4-BE49-F238E27FC236}">
                <a16:creationId xmlns:a16="http://schemas.microsoft.com/office/drawing/2014/main" id="{DA0E7C7E-D3CB-419F-AC5B-B39F0A54F98C}"/>
              </a:ext>
            </a:extLst>
          </p:cNvPr>
          <p:cNvSpPr>
            <a:spLocks noGrp="1"/>
          </p:cNvSpPr>
          <p:nvPr>
            <p:ph type="sldNum" sz="quarter" idx="12"/>
          </p:nvPr>
        </p:nvSpPr>
        <p:spPr>
          <a:xfrm>
            <a:off x="6553200" y="6553200"/>
            <a:ext cx="2133600" cy="304800"/>
          </a:xfrm>
        </p:spPr>
        <p:txBody>
          <a:bodyPr/>
          <a:lstStyle/>
          <a:p>
            <a:pPr>
              <a:defRPr/>
            </a:pPr>
            <a:r>
              <a:rPr lang="en-US" altLang="en-US" dirty="0"/>
              <a:t>22-</a:t>
            </a:r>
            <a:fld id="{7AF55BBF-CA4E-4AD6-B039-F5AB6EDCC4B9}" type="slidenum">
              <a:rPr lang="en-US" altLang="en-US" smtClean="0"/>
              <a:pPr>
                <a:defRPr/>
              </a:pPr>
              <a:t>6</a:t>
            </a:fld>
            <a:endParaRPr lang="en-US" altLang="en-US"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12292" name="Rectangle 2"/>
          <p:cNvSpPr>
            <a:spLocks noGrp="1" noChangeArrowheads="1"/>
          </p:cNvSpPr>
          <p:nvPr>
            <p:ph type="title"/>
          </p:nvPr>
        </p:nvSpPr>
        <p:spPr>
          <a:xfrm>
            <a:off x="54591" y="-103600"/>
            <a:ext cx="7829266" cy="1295400"/>
          </a:xfrm>
        </p:spPr>
        <p:txBody>
          <a:bodyPr anchor="ctr"/>
          <a:lstStyle/>
          <a:p>
            <a:pPr eaLnBrk="1" hangingPunct="1"/>
            <a:r>
              <a:rPr lang="en-US" altLang="en-US" sz="3200" dirty="0"/>
              <a:t>Stored Liquidity vs Purchased Liquidity Management on DI’s Net Income</a:t>
            </a:r>
          </a:p>
        </p:txBody>
      </p:sp>
      <p:sp>
        <p:nvSpPr>
          <p:cNvPr id="7" name="Footer Placeholder 3">
            <a:extLst>
              <a:ext uri="{FF2B5EF4-FFF2-40B4-BE49-F238E27FC236}">
                <a16:creationId xmlns:a16="http://schemas.microsoft.com/office/drawing/2014/main" id="{C7B1905A-3795-435D-A4AD-D44098A14614}"/>
              </a:ext>
            </a:extLst>
          </p:cNvPr>
          <p:cNvSpPr>
            <a:spLocks noGrp="1"/>
          </p:cNvSpPr>
          <p:nvPr>
            <p:ph type="ftr" sz="quarter" idx="11"/>
          </p:nvPr>
        </p:nvSpPr>
        <p:spPr>
          <a:xfrm>
            <a:off x="597243" y="6553200"/>
            <a:ext cx="7949514" cy="304800"/>
          </a:xfrm>
        </p:spPr>
        <p:txBody>
          <a:bodyPr/>
          <a:lstStyle/>
          <a:p>
            <a:pPr>
              <a:defRPr/>
            </a:pPr>
            <a:r>
              <a:rPr lang="en-US" altLang="en-US" dirty="0"/>
              <a:t>©McGraw Hill LLC. All rights reserved. No reproduction or distribution without the prior written consent of McGraw Hill. </a:t>
            </a:r>
          </a:p>
        </p:txBody>
      </p:sp>
      <p:sp>
        <p:nvSpPr>
          <p:cNvPr id="8" name="Slide Number Placeholder 1">
            <a:extLst>
              <a:ext uri="{FF2B5EF4-FFF2-40B4-BE49-F238E27FC236}">
                <a16:creationId xmlns:a16="http://schemas.microsoft.com/office/drawing/2014/main" id="{BDCF07E1-A7C9-4C34-8436-430ADEB58AB0}"/>
              </a:ext>
            </a:extLst>
          </p:cNvPr>
          <p:cNvSpPr>
            <a:spLocks noGrp="1"/>
          </p:cNvSpPr>
          <p:nvPr>
            <p:ph type="sldNum" sz="quarter" idx="12"/>
          </p:nvPr>
        </p:nvSpPr>
        <p:spPr>
          <a:xfrm>
            <a:off x="6553200" y="6553200"/>
            <a:ext cx="2133600" cy="304800"/>
          </a:xfrm>
        </p:spPr>
        <p:txBody>
          <a:bodyPr/>
          <a:lstStyle/>
          <a:p>
            <a:pPr>
              <a:defRPr/>
            </a:pPr>
            <a:r>
              <a:rPr lang="en-US" altLang="en-US" dirty="0"/>
              <a:t>22-</a:t>
            </a:r>
            <a:fld id="{7AF55BBF-CA4E-4AD6-B039-F5AB6EDCC4B9}" type="slidenum">
              <a:rPr lang="en-US" altLang="en-US" smtClean="0"/>
              <a:pPr>
                <a:defRPr/>
              </a:pPr>
              <a:t>7</a:t>
            </a:fld>
            <a:endParaRPr lang="en-US" altLang="en-US" dirty="0"/>
          </a:p>
        </p:txBody>
      </p:sp>
      <p:pic>
        <p:nvPicPr>
          <p:cNvPr id="4" name="Content Placeholder 3">
            <a:extLst>
              <a:ext uri="{FF2B5EF4-FFF2-40B4-BE49-F238E27FC236}">
                <a16:creationId xmlns:a16="http://schemas.microsoft.com/office/drawing/2014/main" id="{3C1B71ED-185A-43E0-8FCF-599BF02F30CF}"/>
              </a:ext>
            </a:extLst>
          </p:cNvPr>
          <p:cNvPicPr>
            <a:picLocks noGrp="1" noChangeAspect="1"/>
          </p:cNvPicPr>
          <p:nvPr>
            <p:ph idx="1"/>
          </p:nvPr>
        </p:nvPicPr>
        <p:blipFill>
          <a:blip r:embed="rId3"/>
          <a:stretch>
            <a:fillRect/>
          </a:stretch>
        </p:blipFill>
        <p:spPr>
          <a:xfrm>
            <a:off x="1369222" y="1106095"/>
            <a:ext cx="5200003" cy="2340591"/>
          </a:xfrm>
        </p:spPr>
      </p:pic>
      <p:pic>
        <p:nvPicPr>
          <p:cNvPr id="9" name="Picture 8">
            <a:extLst>
              <a:ext uri="{FF2B5EF4-FFF2-40B4-BE49-F238E27FC236}">
                <a16:creationId xmlns:a16="http://schemas.microsoft.com/office/drawing/2014/main" id="{775CBA0F-CD9F-4978-B932-4598F39FB185}"/>
              </a:ext>
            </a:extLst>
          </p:cNvPr>
          <p:cNvPicPr>
            <a:picLocks noChangeAspect="1"/>
          </p:cNvPicPr>
          <p:nvPr/>
        </p:nvPicPr>
        <p:blipFill>
          <a:blip r:embed="rId4"/>
          <a:stretch>
            <a:fillRect/>
          </a:stretch>
        </p:blipFill>
        <p:spPr>
          <a:xfrm>
            <a:off x="1369222" y="3433038"/>
            <a:ext cx="5368399" cy="3137216"/>
          </a:xfrm>
          <a:prstGeom prst="rect">
            <a:avLst/>
          </a:prstGeom>
        </p:spPr>
      </p:pic>
    </p:spTree>
    <p:extLst>
      <p:ext uri="{BB962C8B-B14F-4D97-AF65-F5344CB8AC3E}">
        <p14:creationId xmlns:p14="http://schemas.microsoft.com/office/powerpoint/2010/main" val="307675284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11268" name="Rectangle 2"/>
          <p:cNvSpPr>
            <a:spLocks noGrp="1" noChangeArrowheads="1"/>
          </p:cNvSpPr>
          <p:nvPr>
            <p:ph type="title" idx="4294967295"/>
          </p:nvPr>
        </p:nvSpPr>
        <p:spPr/>
        <p:txBody>
          <a:bodyPr anchor="ctr"/>
          <a:lstStyle/>
          <a:p>
            <a:pPr eaLnBrk="1" hangingPunct="1"/>
            <a:r>
              <a:rPr lang="en-US" altLang="en-US" sz="3500" dirty="0"/>
              <a:t>Liquidity Risk and </a:t>
            </a:r>
            <a:br>
              <a:rPr lang="en-US" altLang="en-US" sz="3500" dirty="0"/>
            </a:br>
            <a:r>
              <a:rPr lang="en-US" altLang="en-US" sz="3500" dirty="0"/>
              <a:t>Depository Institutions (DIs) (Concluded)</a:t>
            </a:r>
          </a:p>
        </p:txBody>
      </p:sp>
      <p:sp>
        <p:nvSpPr>
          <p:cNvPr id="11269" name="Rectangle 3"/>
          <p:cNvSpPr>
            <a:spLocks noGrp="1" noChangeArrowheads="1"/>
          </p:cNvSpPr>
          <p:nvPr>
            <p:ph type="body" sz="half" idx="4294967295"/>
          </p:nvPr>
        </p:nvSpPr>
        <p:spPr>
          <a:xfrm>
            <a:off x="457200" y="1719262"/>
            <a:ext cx="8148638" cy="47577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spcBef>
                <a:spcPts val="600"/>
              </a:spcBef>
            </a:pPr>
            <a:r>
              <a:rPr lang="en-US" altLang="en-US" sz="2400" dirty="0"/>
              <a:t>Just as deposit drains can cause a DI liquidity problems, so can loan requests, resulting form the exercise, by borrowers, of loan commitments and other credit lines</a:t>
            </a:r>
          </a:p>
          <a:p>
            <a:pPr eaLnBrk="1" hangingPunct="1">
              <a:spcBef>
                <a:spcPts val="600"/>
              </a:spcBef>
            </a:pPr>
            <a:endParaRPr lang="en-US" altLang="en-US" sz="2400" dirty="0"/>
          </a:p>
          <a:p>
            <a:pPr eaLnBrk="1" hangingPunct="1">
              <a:spcBef>
                <a:spcPts val="600"/>
              </a:spcBef>
            </a:pPr>
            <a:r>
              <a:rPr lang="en-US" altLang="en-US" sz="2400" dirty="0"/>
              <a:t>DIs increased their loan commitments tremendously in recent years, with the belief they would not be exercised</a:t>
            </a:r>
          </a:p>
          <a:p>
            <a:pPr lvl="1" eaLnBrk="1" hangingPunct="1">
              <a:spcBef>
                <a:spcPts val="600"/>
              </a:spcBef>
            </a:pPr>
            <a:r>
              <a:rPr lang="en-US" altLang="en-US" sz="2200" dirty="0"/>
              <a:t>Unused loan commitments to cash grew from 529.4% in 1994 to 1,014.6% in October 2008 (before falling back to 608.6% during the financial crisis)</a:t>
            </a:r>
          </a:p>
        </p:txBody>
      </p:sp>
      <p:sp>
        <p:nvSpPr>
          <p:cNvPr id="6" name="Footer Placeholder 3">
            <a:extLst>
              <a:ext uri="{FF2B5EF4-FFF2-40B4-BE49-F238E27FC236}">
                <a16:creationId xmlns:a16="http://schemas.microsoft.com/office/drawing/2014/main" id="{60D9C5DC-8A6E-4D16-9167-EFF624DD17E0}"/>
              </a:ext>
            </a:extLst>
          </p:cNvPr>
          <p:cNvSpPr>
            <a:spLocks noGrp="1"/>
          </p:cNvSpPr>
          <p:nvPr>
            <p:ph type="ftr" sz="quarter" idx="11"/>
          </p:nvPr>
        </p:nvSpPr>
        <p:spPr>
          <a:xfrm>
            <a:off x="774356" y="6553200"/>
            <a:ext cx="7595287"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1">
            <a:extLst>
              <a:ext uri="{FF2B5EF4-FFF2-40B4-BE49-F238E27FC236}">
                <a16:creationId xmlns:a16="http://schemas.microsoft.com/office/drawing/2014/main" id="{30A05218-2702-4CF7-A170-891A2B7F4E63}"/>
              </a:ext>
            </a:extLst>
          </p:cNvPr>
          <p:cNvSpPr>
            <a:spLocks noGrp="1"/>
          </p:cNvSpPr>
          <p:nvPr>
            <p:ph type="sldNum" sz="quarter" idx="12"/>
          </p:nvPr>
        </p:nvSpPr>
        <p:spPr>
          <a:xfrm>
            <a:off x="6553200" y="6553200"/>
            <a:ext cx="2133600" cy="304800"/>
          </a:xfrm>
        </p:spPr>
        <p:txBody>
          <a:bodyPr/>
          <a:lstStyle/>
          <a:p>
            <a:pPr>
              <a:defRPr/>
            </a:pPr>
            <a:r>
              <a:rPr lang="en-US" altLang="en-US" dirty="0"/>
              <a:t>22-</a:t>
            </a:r>
            <a:fld id="{7AF55BBF-CA4E-4AD6-B039-F5AB6EDCC4B9}" type="slidenum">
              <a:rPr lang="en-US" altLang="en-US" smtClean="0"/>
              <a:pPr>
                <a:defRPr/>
              </a:pPr>
              <a:t>8</a:t>
            </a:fld>
            <a:endParaRPr lang="en-US" altLang="en-US"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16388" name="Rectangle 2"/>
          <p:cNvSpPr>
            <a:spLocks noGrp="1" noChangeArrowheads="1"/>
          </p:cNvSpPr>
          <p:nvPr>
            <p:ph type="title" idx="4294967295"/>
          </p:nvPr>
        </p:nvSpPr>
        <p:spPr/>
        <p:txBody>
          <a:bodyPr anchor="ctr"/>
          <a:lstStyle/>
          <a:p>
            <a:pPr eaLnBrk="1" hangingPunct="1"/>
            <a:r>
              <a:rPr lang="en-US" altLang="en-US" sz="3500" dirty="0"/>
              <a:t>Financing Gap and the Financing Requirement</a:t>
            </a:r>
          </a:p>
        </p:txBody>
      </p:sp>
      <p:sp>
        <p:nvSpPr>
          <p:cNvPr id="16389" name="Rectangle 3"/>
          <p:cNvSpPr>
            <a:spLocks noGrp="1" noChangeArrowheads="1"/>
          </p:cNvSpPr>
          <p:nvPr>
            <p:ph type="body" sz="half" idx="4294967295"/>
          </p:nvPr>
        </p:nvSpPr>
        <p:spPr>
          <a:xfrm>
            <a:off x="300251" y="1719262"/>
            <a:ext cx="8652680" cy="475773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400" dirty="0"/>
              <a:t>One way to measure liquidity risk exposure is to determine the DI’s </a:t>
            </a:r>
            <a:r>
              <a:rPr lang="en-US" altLang="en-US" sz="2400" b="1" dirty="0"/>
              <a:t>financing gap</a:t>
            </a:r>
            <a:r>
              <a:rPr lang="en-US" altLang="en-US" sz="2400" dirty="0"/>
              <a:t>,</a:t>
            </a:r>
            <a:r>
              <a:rPr lang="en-US" altLang="en-US" sz="2400" b="1" dirty="0"/>
              <a:t> </a:t>
            </a:r>
            <a:r>
              <a:rPr lang="en-US" altLang="en-US" sz="2400" dirty="0"/>
              <a:t>the difference between a DI’s average loans and average (core) deposits</a:t>
            </a:r>
          </a:p>
          <a:p>
            <a:pPr eaLnBrk="1" hangingPunct="1"/>
            <a:endParaRPr lang="en-US" altLang="en-US" sz="2400" dirty="0"/>
          </a:p>
          <a:p>
            <a:pPr lvl="1" eaLnBrk="1" hangingPunct="1"/>
            <a:r>
              <a:rPr lang="en-US" altLang="en-US" sz="2200" dirty="0"/>
              <a:t>If financing gap is positive, DI must find liquidity to fund gap</a:t>
            </a:r>
          </a:p>
          <a:p>
            <a:pPr lvl="2" eaLnBrk="1" hangingPunct="1"/>
            <a:r>
              <a:rPr lang="en-US" altLang="en-US" sz="2000" dirty="0"/>
              <a:t>Funding may come from via either purchase liquidity management (i.e., borrowing funds) or stored liquidity management (i.e., liquidating assets)</a:t>
            </a:r>
          </a:p>
          <a:p>
            <a:pPr lvl="2" eaLnBrk="1" hangingPunct="1"/>
            <a:endParaRPr lang="en-US" altLang="en-US" sz="2000" dirty="0"/>
          </a:p>
          <a:p>
            <a:pPr marL="693737" lvl="2" indent="0" eaLnBrk="1" hangingPunct="1">
              <a:buNone/>
            </a:pPr>
            <a:endParaRPr lang="en-US" altLang="en-US" sz="2000" dirty="0"/>
          </a:p>
          <a:p>
            <a:pPr lvl="1" eaLnBrk="1" hangingPunct="1"/>
            <a:r>
              <a:rPr lang="en-US" altLang="en-US" sz="2200" dirty="0"/>
              <a:t>Relationship may be written as follows:</a:t>
            </a:r>
          </a:p>
          <a:p>
            <a:pPr marL="344487" lvl="1" indent="0" algn="ctr" eaLnBrk="1" hangingPunct="1">
              <a:buNone/>
            </a:pPr>
            <a:endParaRPr lang="en-US" altLang="en-US" sz="2000" dirty="0"/>
          </a:p>
        </p:txBody>
      </p:sp>
      <p:sp>
        <p:nvSpPr>
          <p:cNvPr id="6" name="Footer Placeholder 3">
            <a:extLst>
              <a:ext uri="{FF2B5EF4-FFF2-40B4-BE49-F238E27FC236}">
                <a16:creationId xmlns:a16="http://schemas.microsoft.com/office/drawing/2014/main" id="{EC2D1168-3881-4EB8-AFAF-58A311B7D1B0}"/>
              </a:ext>
            </a:extLst>
          </p:cNvPr>
          <p:cNvSpPr>
            <a:spLocks noGrp="1"/>
          </p:cNvSpPr>
          <p:nvPr>
            <p:ph type="ftr" sz="quarter" idx="11"/>
          </p:nvPr>
        </p:nvSpPr>
        <p:spPr>
          <a:xfrm>
            <a:off x="879172" y="6540859"/>
            <a:ext cx="7685903"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1">
            <a:extLst>
              <a:ext uri="{FF2B5EF4-FFF2-40B4-BE49-F238E27FC236}">
                <a16:creationId xmlns:a16="http://schemas.microsoft.com/office/drawing/2014/main" id="{02020E69-528C-4957-9852-8688683D8B20}"/>
              </a:ext>
            </a:extLst>
          </p:cNvPr>
          <p:cNvSpPr>
            <a:spLocks noGrp="1"/>
          </p:cNvSpPr>
          <p:nvPr>
            <p:ph type="sldNum" sz="quarter" idx="12"/>
          </p:nvPr>
        </p:nvSpPr>
        <p:spPr>
          <a:xfrm>
            <a:off x="6553200" y="6553200"/>
            <a:ext cx="2133600" cy="304800"/>
          </a:xfrm>
        </p:spPr>
        <p:txBody>
          <a:bodyPr/>
          <a:lstStyle/>
          <a:p>
            <a:pPr>
              <a:defRPr/>
            </a:pPr>
            <a:r>
              <a:rPr lang="en-US" altLang="en-US" dirty="0"/>
              <a:t>22-</a:t>
            </a:r>
            <a:fld id="{7AF55BBF-CA4E-4AD6-B039-F5AB6EDCC4B9}" type="slidenum">
              <a:rPr lang="en-US" altLang="en-US" smtClean="0"/>
              <a:pPr>
                <a:defRPr/>
              </a:pPr>
              <a:t>9</a:t>
            </a:fld>
            <a:endParaRPr lang="en-US" altLang="en-US" dirty="0"/>
          </a:p>
        </p:txBody>
      </p:sp>
      <p:pic>
        <p:nvPicPr>
          <p:cNvPr id="4" name="Picture 3">
            <a:extLst>
              <a:ext uri="{FF2B5EF4-FFF2-40B4-BE49-F238E27FC236}">
                <a16:creationId xmlns:a16="http://schemas.microsoft.com/office/drawing/2014/main" id="{D51BAE5E-4771-474A-87F6-B7AF27123243}"/>
              </a:ext>
            </a:extLst>
          </p:cNvPr>
          <p:cNvPicPr>
            <a:picLocks noChangeAspect="1"/>
          </p:cNvPicPr>
          <p:nvPr/>
        </p:nvPicPr>
        <p:blipFill>
          <a:blip r:embed="rId3"/>
          <a:stretch>
            <a:fillRect/>
          </a:stretch>
        </p:blipFill>
        <p:spPr>
          <a:xfrm>
            <a:off x="1573828" y="2886643"/>
            <a:ext cx="6105525" cy="504825"/>
          </a:xfrm>
          <a:prstGeom prst="rect">
            <a:avLst/>
          </a:prstGeom>
          <a:ln>
            <a:solidFill>
              <a:schemeClr val="accent2"/>
            </a:solidFill>
          </a:ln>
        </p:spPr>
      </p:pic>
      <p:pic>
        <p:nvPicPr>
          <p:cNvPr id="8" name="Picture 7">
            <a:extLst>
              <a:ext uri="{FF2B5EF4-FFF2-40B4-BE49-F238E27FC236}">
                <a16:creationId xmlns:a16="http://schemas.microsoft.com/office/drawing/2014/main" id="{C23BF761-47AE-41B6-9D7C-BD83BD97CBBA}"/>
              </a:ext>
            </a:extLst>
          </p:cNvPr>
          <p:cNvPicPr>
            <a:picLocks noChangeAspect="1"/>
          </p:cNvPicPr>
          <p:nvPr/>
        </p:nvPicPr>
        <p:blipFill>
          <a:blip r:embed="rId4"/>
          <a:stretch>
            <a:fillRect/>
          </a:stretch>
        </p:blipFill>
        <p:spPr>
          <a:xfrm>
            <a:off x="1659837" y="4780426"/>
            <a:ext cx="6124575" cy="523875"/>
          </a:xfrm>
          <a:prstGeom prst="rect">
            <a:avLst/>
          </a:prstGeom>
          <a:ln>
            <a:solidFill>
              <a:schemeClr val="accent2"/>
            </a:solidFill>
          </a:ln>
        </p:spPr>
      </p:pic>
      <p:pic>
        <p:nvPicPr>
          <p:cNvPr id="10" name="Picture 9">
            <a:extLst>
              <a:ext uri="{FF2B5EF4-FFF2-40B4-BE49-F238E27FC236}">
                <a16:creationId xmlns:a16="http://schemas.microsoft.com/office/drawing/2014/main" id="{182B62C7-B82C-429C-81B9-0AF28E848F92}"/>
              </a:ext>
            </a:extLst>
          </p:cNvPr>
          <p:cNvPicPr>
            <a:picLocks noChangeAspect="1"/>
          </p:cNvPicPr>
          <p:nvPr/>
        </p:nvPicPr>
        <p:blipFill>
          <a:blip r:embed="rId5"/>
          <a:stretch>
            <a:fillRect/>
          </a:stretch>
        </p:blipFill>
        <p:spPr>
          <a:xfrm>
            <a:off x="600501" y="5886450"/>
            <a:ext cx="8243248" cy="419100"/>
          </a:xfrm>
          <a:prstGeom prst="rect">
            <a:avLst/>
          </a:prstGeom>
          <a:ln>
            <a:solidFill>
              <a:schemeClr val="accent2"/>
            </a:solidFill>
          </a:ln>
        </p:spPr>
      </p:pic>
    </p:spTree>
    <p:extLst>
      <p:ext uri="{BB962C8B-B14F-4D97-AF65-F5344CB8AC3E}">
        <p14:creationId xmlns:p14="http://schemas.microsoft.com/office/powerpoint/2010/main" val="220499890"/>
      </p:ext>
    </p:extLst>
  </p:cSld>
  <p:clrMapOvr>
    <a:masterClrMapping/>
  </p:clrMapOvr>
  <p:transition/>
</p:sld>
</file>

<file path=ppt/theme/theme1.xml><?xml version="1.0" encoding="utf-8"?>
<a:theme xmlns:a="http://schemas.openxmlformats.org/drawingml/2006/main" name="Network">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Network 11">
        <a:dk1>
          <a:srgbClr val="000000"/>
        </a:dk1>
        <a:lt1>
          <a:srgbClr val="FFFFFF"/>
        </a:lt1>
        <a:dk2>
          <a:srgbClr val="A50021"/>
        </a:dk2>
        <a:lt2>
          <a:srgbClr val="808080"/>
        </a:lt2>
        <a:accent1>
          <a:srgbClr val="006699"/>
        </a:accent1>
        <a:accent2>
          <a:srgbClr val="DDDDDD"/>
        </a:accent2>
        <a:accent3>
          <a:srgbClr val="FFFFFF"/>
        </a:accent3>
        <a:accent4>
          <a:srgbClr val="000000"/>
        </a:accent4>
        <a:accent5>
          <a:srgbClr val="AAB8CA"/>
        </a:accent5>
        <a:accent6>
          <a:srgbClr val="C8C8C8"/>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effe371-beea-496d-8355-49b3f4f3bd58">
      <Terms xmlns="http://schemas.microsoft.com/office/infopath/2007/PartnerControls"/>
    </lcf76f155ced4ddcb4097134ff3c332f>
    <TaxCatchAll xmlns="893f84f8-0566-415c-9cf5-b575de20e0a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C51905A83F92F40BD0DC72259F8AAD9" ma:contentTypeVersion="16" ma:contentTypeDescription="Create a new document." ma:contentTypeScope="" ma:versionID="ca52bbee1f1be16a242bb9a6e17d9915">
  <xsd:schema xmlns:xsd="http://www.w3.org/2001/XMLSchema" xmlns:xs="http://www.w3.org/2001/XMLSchema" xmlns:p="http://schemas.microsoft.com/office/2006/metadata/properties" xmlns:ns2="ceffe371-beea-496d-8355-49b3f4f3bd58" xmlns:ns3="893f84f8-0566-415c-9cf5-b575de20e0a3" targetNamespace="http://schemas.microsoft.com/office/2006/metadata/properties" ma:root="true" ma:fieldsID="3076bdf8b688088cd7b1e8ac2c87d7a7" ns2:_="" ns3:_="">
    <xsd:import namespace="ceffe371-beea-496d-8355-49b3f4f3bd58"/>
    <xsd:import namespace="893f84f8-0566-415c-9cf5-b575de20e0a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ffe371-beea-496d-8355-49b3f4f3bd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b8617a1-beef-4e24-867f-51551f54cf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3f84f8-0566-415c-9cf5-b575de20e0a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9f135d9-025e-4c4d-bd42-7a46997d5481}" ma:internalName="TaxCatchAll" ma:showField="CatchAllData" ma:web="893f84f8-0566-415c-9cf5-b575de20e0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6ADD82-6551-4376-B2DE-8ACB70C5687A}">
  <ds:schemaRefs>
    <ds:schemaRef ds:uri="http://schemas.microsoft.com/sharepoint/v3/contenttype/forms"/>
  </ds:schemaRefs>
</ds:datastoreItem>
</file>

<file path=customXml/itemProps2.xml><?xml version="1.0" encoding="utf-8"?>
<ds:datastoreItem xmlns:ds="http://schemas.openxmlformats.org/officeDocument/2006/customXml" ds:itemID="{C59A2CDF-03E6-4826-956E-40051D6B3D09}">
  <ds:schemaRefs>
    <ds:schemaRef ds:uri="http://schemas.microsoft.com/office/2006/metadata/properties"/>
    <ds:schemaRef ds:uri="http://schemas.microsoft.com/office/infopath/2007/PartnerControls"/>
    <ds:schemaRef ds:uri="ceffe371-beea-496d-8355-49b3f4f3bd58"/>
    <ds:schemaRef ds:uri="893f84f8-0566-415c-9cf5-b575de20e0a3"/>
  </ds:schemaRefs>
</ds:datastoreItem>
</file>

<file path=customXml/itemProps3.xml><?xml version="1.0" encoding="utf-8"?>
<ds:datastoreItem xmlns:ds="http://schemas.openxmlformats.org/officeDocument/2006/customXml" ds:itemID="{45CFC756-F9AA-4FF5-B0BF-41D465412F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ffe371-beea-496d-8355-49b3f4f3bd58"/>
    <ds:schemaRef ds:uri="893f84f8-0566-415c-9cf5-b575de20e0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C:\WINDOWS\Application Data\Microsoft\Templates\template2ndEdS&amp;C.pot</Template>
  <TotalTime>6306</TotalTime>
  <Words>3172</Words>
  <Application>Microsoft Office PowerPoint</Application>
  <PresentationFormat>On-screen Show (4:3)</PresentationFormat>
  <Paragraphs>233</Paragraphs>
  <Slides>26</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Times New Roman</vt:lpstr>
      <vt:lpstr>Wingdings</vt:lpstr>
      <vt:lpstr>Network</vt:lpstr>
      <vt:lpstr>Chapter Twenty-Two</vt:lpstr>
      <vt:lpstr>Liquidity Risk Management</vt:lpstr>
      <vt:lpstr>Causes of Liquidity Risk</vt:lpstr>
      <vt:lpstr>Liquidity Risk and  Depository Institutions (DIs)</vt:lpstr>
      <vt:lpstr>Effect of Net Deposit Drains on the Balance Sheet</vt:lpstr>
      <vt:lpstr>Liquidity Risk and  Depository Institutions (DIs) (Continued)</vt:lpstr>
      <vt:lpstr>Stored Liquidity vs Purchased Liquidity Management on DI’s Net Income</vt:lpstr>
      <vt:lpstr>Liquidity Risk and  Depository Institutions (DIs) (Concluded)</vt:lpstr>
      <vt:lpstr>Financing Gap and the Financing Requirement</vt:lpstr>
      <vt:lpstr>Financing Gap and the Financing Requirement (Continued)</vt:lpstr>
      <vt:lpstr>Sources and Uses of Liquidity</vt:lpstr>
      <vt:lpstr>Net Liquidity Position</vt:lpstr>
      <vt:lpstr>Peer Group Ratio Comparisons</vt:lpstr>
      <vt:lpstr>Liquidity Index</vt:lpstr>
      <vt:lpstr>Calculation of the Liquidity Index</vt:lpstr>
      <vt:lpstr>New Liquidity Risk Measures Implemented by BIS</vt:lpstr>
      <vt:lpstr>Liquidity Planning</vt:lpstr>
      <vt:lpstr>Deposit Distribution and Possible Withdrawals Involved in DI’s Liquidity Plan</vt:lpstr>
      <vt:lpstr>Liquidity Risk, Unexpected Deposit Drains, and Bank Runs</vt:lpstr>
      <vt:lpstr>Deposit Drains and Bank Run Liquidity Risk</vt:lpstr>
      <vt:lpstr>Deposit Insurance</vt:lpstr>
      <vt:lpstr>Calculation of Insured Deposits</vt:lpstr>
      <vt:lpstr>The Discount Window</vt:lpstr>
      <vt:lpstr>Liquidity Risk and Insurance Companies</vt:lpstr>
      <vt:lpstr>Guarantee Programs </vt:lpstr>
      <vt:lpstr>Liquidity Risk and Investment Funds</vt:lpstr>
    </vt:vector>
  </TitlesOfParts>
  <Company>University at Buffalo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MARKETS AND INSTITIUTIONS: A Modern Perspective</dc:title>
  <dc:creator>Joseph Ogden</dc:creator>
  <cp:lastModifiedBy>Gunasundari Kuppan</cp:lastModifiedBy>
  <cp:revision>492</cp:revision>
  <dcterms:created xsi:type="dcterms:W3CDTF">2000-07-01T19:33:32Z</dcterms:created>
  <dcterms:modified xsi:type="dcterms:W3CDTF">2024-03-13T09:38:25Z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0x0101000C51905A83F92F40BD0DC72259F8AAD9</vt:lpwstr>
  </property>
</Properties>
</file>