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5" r:id="rId2"/>
    <p:sldId id="257" r:id="rId3"/>
    <p:sldId id="268" r:id="rId4"/>
    <p:sldId id="269" r:id="rId5"/>
    <p:sldId id="270" r:id="rId6"/>
    <p:sldId id="271" r:id="rId7"/>
    <p:sldId id="313" r:id="rId8"/>
    <p:sldId id="272" r:id="rId9"/>
    <p:sldId id="273" r:id="rId10"/>
    <p:sldId id="274" r:id="rId11"/>
    <p:sldId id="275" r:id="rId12"/>
    <p:sldId id="277" r:id="rId13"/>
    <p:sldId id="278" r:id="rId14"/>
    <p:sldId id="317" r:id="rId15"/>
    <p:sldId id="280" r:id="rId16"/>
    <p:sldId id="282" r:id="rId17"/>
    <p:sldId id="284" r:id="rId18"/>
    <p:sldId id="285" r:id="rId19"/>
    <p:sldId id="287" r:id="rId20"/>
    <p:sldId id="286" r:id="rId21"/>
    <p:sldId id="314" r:id="rId22"/>
    <p:sldId id="315" r:id="rId23"/>
    <p:sldId id="288" r:id="rId24"/>
    <p:sldId id="291" r:id="rId25"/>
    <p:sldId id="292" r:id="rId26"/>
    <p:sldId id="293" r:id="rId27"/>
    <p:sldId id="294" r:id="rId28"/>
    <p:sldId id="295" r:id="rId29"/>
    <p:sldId id="296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8" r:id="rId38"/>
    <p:sldId id="310" r:id="rId39"/>
    <p:sldId id="311" r:id="rId40"/>
    <p:sldId id="263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CCCB4-4025-4FD8-A238-298D7825EDA9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342CD-D0BE-45B8-A7E3-99B6FA9D5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57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88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52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54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1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68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92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60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720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30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56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14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6FBA9-9F1F-4635-AD37-3E2FB73D625C}" type="datetimeFigureOut">
              <a:rPr lang="tr-TR" smtClean="0"/>
              <a:t>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0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CRM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Trust, satisfaction, commitment and  loyalty</a:t>
            </a:r>
          </a:p>
          <a:p>
            <a:r>
              <a:rPr lang="tr-TR" dirty="0"/>
              <a:t>Leacky Bucket Theory/ Customer Lifetime Value</a:t>
            </a:r>
          </a:p>
          <a:p>
            <a:r>
              <a:rPr lang="tr-TR" dirty="0"/>
              <a:t>Market oriented strategies (Treacy &amp; Wiersame, 1996)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852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Drivers:</a:t>
            </a:r>
            <a:br>
              <a:rPr lang="en-US" altLang="tr-TR" dirty="0"/>
            </a:br>
            <a:endParaRPr lang="en-US" altLang="tr-TR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tr-TR" dirty="0">
                <a:latin typeface="Times New Roman" pitchFamily="18" charset="0"/>
                <a:cs typeface="Times New Roman" pitchFamily="18" charset="0"/>
              </a:rPr>
              <a:t>Confirmed standards lead to moderate satisfaction;</a:t>
            </a:r>
          </a:p>
          <a:p>
            <a:pPr lvl="1"/>
            <a:r>
              <a:rPr lang="en-US" altLang="tr-TR" dirty="0">
                <a:latin typeface="Times New Roman" pitchFamily="18" charset="0"/>
                <a:cs typeface="Times New Roman" pitchFamily="18" charset="0"/>
              </a:rPr>
              <a:t>Positively disconfirmed standards lead to high satisfaction (better than expected);</a:t>
            </a:r>
          </a:p>
          <a:p>
            <a:pPr lvl="1"/>
            <a:r>
              <a:rPr lang="en-US" altLang="tr-TR" dirty="0">
                <a:latin typeface="Times New Roman" pitchFamily="18" charset="0"/>
                <a:cs typeface="Times New Roman" pitchFamily="18" charset="0"/>
              </a:rPr>
              <a:t>Negatively disconfirmed standards lead to dissatisfaction;</a:t>
            </a:r>
          </a:p>
          <a:p>
            <a:endParaRPr lang="en-US" altLang="tr-TR" dirty="0"/>
          </a:p>
        </p:txBody>
      </p:sp>
      <p:pic>
        <p:nvPicPr>
          <p:cNvPr id="20484" name="Picture 5" descr="satisfacti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3644900"/>
            <a:ext cx="28638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73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39700" y="1268760"/>
            <a:ext cx="853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200" dirty="0">
                <a:latin typeface="Arial" pitchFamily="34" charset="0"/>
              </a:rPr>
              <a:t>Figure 6.1</a:t>
            </a:r>
            <a:r>
              <a:rPr lang="en-GB" altLang="en-US" sz="1800" dirty="0">
                <a:latin typeface="Arial" pitchFamily="34" charset="0"/>
              </a:rPr>
              <a:t>  </a:t>
            </a:r>
            <a:r>
              <a:rPr lang="en-IN" altLang="en-US" sz="1800" dirty="0">
                <a:latin typeface="Arial" pitchFamily="34" charset="0"/>
              </a:rPr>
              <a:t>Expectation and realisation of service</a:t>
            </a:r>
            <a:endParaRPr lang="en-GB" altLang="en-US" sz="800" dirty="0">
              <a:latin typeface="Arial" pitchFamily="34" charset="0"/>
            </a:endParaRPr>
          </a:p>
        </p:txBody>
      </p:sp>
      <p:pic>
        <p:nvPicPr>
          <p:cNvPr id="21507" name="Picture 17" descr="M06NF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16188"/>
            <a:ext cx="820578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12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Satisfaction  Terms...</a:t>
            </a:r>
            <a:endParaRPr lang="en-US" alt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Customer satisfaction indices</a:t>
            </a:r>
            <a:r>
              <a:rPr lang="en-US" altLang="tr-TR" sz="20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altLang="tr-TR" sz="2000" i="1" dirty="0">
                <a:latin typeface="Times New Roman" pitchFamily="18" charset="0"/>
                <a:cs typeface="Times New Roman" pitchFamily="18" charset="0"/>
              </a:rPr>
              <a:t>satisfied customers do not necessarily mean retention</a:t>
            </a:r>
            <a:r>
              <a:rPr lang="en-US" altLang="tr-TR" sz="2000" dirty="0">
                <a:latin typeface="Times New Roman" pitchFamily="18" charset="0"/>
                <a:cs typeface="Times New Roman" pitchFamily="18" charset="0"/>
              </a:rPr>
              <a:t>. Any customer satisfaction survey results do not predict loyalty.</a:t>
            </a:r>
          </a:p>
          <a:p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Feedback</a:t>
            </a:r>
            <a:r>
              <a:rPr lang="en-US" altLang="tr-TR" sz="2000" dirty="0">
                <a:latin typeface="Times New Roman" pitchFamily="18" charset="0"/>
                <a:cs typeface="Times New Roman" pitchFamily="18" charset="0"/>
              </a:rPr>
              <a:t> - are comments, complaints, and questions. Is the most effective means to establish customer satisfaction.</a:t>
            </a:r>
          </a:p>
          <a:p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Market research</a:t>
            </a:r>
            <a:r>
              <a:rPr lang="en-US" altLang="tr-TR" sz="2000" dirty="0">
                <a:latin typeface="Times New Roman" pitchFamily="18" charset="0"/>
                <a:cs typeface="Times New Roman" pitchFamily="18" charset="0"/>
              </a:rPr>
              <a:t> - defines non-customer satisfies and expectations. This is used to establish drivers to understand what caused them to move elsewhere.</a:t>
            </a:r>
          </a:p>
          <a:p>
            <a:pPr marL="0" indent="0">
              <a:buNone/>
            </a:pPr>
            <a:endParaRPr lang="en-US" altLang="tr-TR" sz="2000" dirty="0"/>
          </a:p>
        </p:txBody>
      </p:sp>
    </p:spTree>
    <p:extLst>
      <p:ext uri="{BB962C8B-B14F-4D97-AF65-F5344CB8AC3E}">
        <p14:creationId xmlns:p14="http://schemas.microsoft.com/office/powerpoint/2010/main" val="121265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09600" y="3429000"/>
            <a:ext cx="853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200" dirty="0">
                <a:latin typeface="Arial" pitchFamily="34" charset="0"/>
              </a:rPr>
              <a:t>Figure 6.2</a:t>
            </a:r>
            <a:r>
              <a:rPr lang="en-GB" altLang="en-US" sz="1800" dirty="0">
                <a:latin typeface="Arial" pitchFamily="34" charset="0"/>
              </a:rPr>
              <a:t>  </a:t>
            </a:r>
            <a:r>
              <a:rPr lang="en-IN" altLang="en-US" sz="1800" dirty="0">
                <a:latin typeface="Arial" pitchFamily="34" charset="0"/>
              </a:rPr>
              <a:t>Simple ‘return on relationship</a:t>
            </a:r>
            <a:r>
              <a:rPr lang="tr-TR" altLang="en-US" sz="1800" dirty="0">
                <a:latin typeface="Arial" pitchFamily="34" charset="0"/>
              </a:rPr>
              <a:t> (ROR)</a:t>
            </a:r>
            <a:r>
              <a:rPr lang="en-IN" altLang="en-US" sz="1800" dirty="0">
                <a:latin typeface="Arial" pitchFamily="34" charset="0"/>
              </a:rPr>
              <a:t>’ model</a:t>
            </a:r>
            <a:endParaRPr lang="en-GB" altLang="en-US" sz="800" dirty="0">
              <a:latin typeface="Arial" pitchFamily="34" charset="0"/>
            </a:endParaRPr>
          </a:p>
        </p:txBody>
      </p:sp>
      <p:pic>
        <p:nvPicPr>
          <p:cNvPr id="25603" name="Picture 4" descr="M06NF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12875"/>
            <a:ext cx="83820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1331913" y="449263"/>
            <a:ext cx="5976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>
                <a:latin typeface="Times New Roman" pitchFamily="18" charset="0"/>
                <a:cs typeface="Times New Roman" pitchFamily="18" charset="0"/>
              </a:rPr>
              <a:t>                 Benefits of Customer Satisfaction</a:t>
            </a:r>
            <a:endParaRPr lang="en-US" altLang="tr-TR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342900" y="4149080"/>
            <a:ext cx="83534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Customer satisfaction  is the key to :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securing&amp; increasing  customer loyalty,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generation superior long-term financial performance,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improving the firm’s repuatation in the marketplace,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Reducing price elasticity,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Lowers transaction costs,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Reducing the failure rates and the costs of attracting new customers ,et al</a:t>
            </a:r>
            <a:r>
              <a:rPr lang="tr-TR" altLang="tr-TR" sz="1800" dirty="0">
                <a:latin typeface="Arial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tr-TR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6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33" y="18864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Gummesson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(1999) has coined the phrase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on relationships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(ROR)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expectation that there would be</a:t>
            </a:r>
            <a:r>
              <a:rPr lang="tr-T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return on this investment. ROR as </a:t>
            </a:r>
            <a:endParaRPr lang="tr-T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long-term net financial outcome</a:t>
            </a:r>
            <a:r>
              <a:rPr 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the establishment and maintenance of an organization's network o</a:t>
            </a:r>
            <a:r>
              <a:rPr 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relationships’.</a:t>
            </a:r>
            <a:endParaRPr lang="en-US" sz="20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07755"/>
            <a:ext cx="4340746" cy="477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05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8534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200">
                <a:latin typeface="Arial" pitchFamily="34" charset="0"/>
              </a:rPr>
              <a:t>Figure 6.3</a:t>
            </a:r>
            <a:r>
              <a:rPr lang="en-GB" altLang="en-US" sz="1800">
                <a:latin typeface="Arial" pitchFamily="34" charset="0"/>
              </a:rPr>
              <a:t>  Relative attitude–behaviour relationship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800" i="1">
                <a:latin typeface="Arial" pitchFamily="34" charset="0"/>
              </a:rPr>
              <a:t>Source:</a:t>
            </a:r>
            <a:r>
              <a:rPr lang="en-GB" altLang="en-US" sz="800">
                <a:latin typeface="Arial" pitchFamily="34" charset="0"/>
              </a:rPr>
              <a:t> </a:t>
            </a:r>
            <a:r>
              <a:rPr lang="en-IN" altLang="en-US" sz="800">
                <a:latin typeface="Arial" pitchFamily="34" charset="0"/>
              </a:rPr>
              <a:t>Adapted from Dick and Basu, 1994.</a:t>
            </a:r>
            <a:endParaRPr lang="en-GB" altLang="en-US" sz="800">
              <a:latin typeface="Arial" pitchFamily="34" charset="0"/>
            </a:endParaRPr>
          </a:p>
        </p:txBody>
      </p:sp>
      <p:pic>
        <p:nvPicPr>
          <p:cNvPr id="27651" name="Picture 4" descr="M06NF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360488"/>
            <a:ext cx="683260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2627313" y="4581525"/>
            <a:ext cx="2179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757575"/>
                </a:solidFill>
                <a:latin typeface="Roboto"/>
              </a:rPr>
              <a:t>as there could be no other alternatives or options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5580063" y="3068638"/>
            <a:ext cx="2016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757575"/>
                </a:solidFill>
                <a:latin typeface="Roboto"/>
              </a:rPr>
              <a:t>positive attitude but no repeat buying behavior due to reasons</a:t>
            </a:r>
            <a:endParaRPr lang="en-US" altLang="tr-TR" sz="18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3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46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altLang="tr-TR" sz="3100" dirty="0"/>
            </a:br>
            <a:br>
              <a:rPr lang="tr-TR" altLang="tr-TR" sz="3100" b="1" dirty="0"/>
            </a:br>
            <a:r>
              <a:rPr lang="en-GB" altLang="tr-TR" sz="3100" b="1" dirty="0"/>
              <a:t>Lea</a:t>
            </a:r>
            <a:r>
              <a:rPr lang="tr-TR" altLang="tr-TR" sz="3100" b="1" dirty="0"/>
              <a:t>c</a:t>
            </a:r>
            <a:r>
              <a:rPr lang="en-GB" altLang="tr-TR" sz="3100" b="1" dirty="0" err="1"/>
              <a:t>ky</a:t>
            </a:r>
            <a:r>
              <a:rPr lang="en-GB" altLang="tr-TR" sz="3100" b="1" dirty="0"/>
              <a:t> Bucket Theory</a:t>
            </a:r>
            <a:br>
              <a:rPr lang="en-GB" altLang="tr-TR" sz="1600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focus of traditional marketing has been on creating new customers.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acquisition of the customers is important, it is an intermediate step in the process.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line of </a:t>
            </a:r>
            <a:r>
              <a:rPr lang="tr-T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defence for any company is  maintaning its existing customers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succeed </a:t>
            </a:r>
            <a:r>
              <a:rPr lang="tr-TR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company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both have a flow of new customers and restrict customer exist.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profitability, the dual strategies of (offensive and defensive) acquisition and retention must work in tandem.</a:t>
            </a:r>
          </a:p>
        </p:txBody>
      </p:sp>
    </p:spTree>
    <p:extLst>
      <p:ext uri="{BB962C8B-B14F-4D97-AF65-F5344CB8AC3E}">
        <p14:creationId xmlns:p14="http://schemas.microsoft.com/office/powerpoint/2010/main" val="1120465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6111" y="5859463"/>
            <a:ext cx="853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tr-TR" sz="1200" dirty="0"/>
              <a:t>Figure 4.1</a:t>
            </a:r>
            <a:r>
              <a:rPr lang="en-GB" altLang="tr-TR" dirty="0"/>
              <a:t>  Leaky bucket theory</a:t>
            </a:r>
            <a:endParaRPr lang="en-GB" altLang="tr-TR" sz="800" dirty="0"/>
          </a:p>
        </p:txBody>
      </p:sp>
      <p:pic>
        <p:nvPicPr>
          <p:cNvPr id="2064" name="Picture 16" descr="M04NF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68300"/>
            <a:ext cx="4398963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12160" y="3036937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emphasizes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keeping customers while recognizing that acquiring customers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of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course, the basis for having any customers to keep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1670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504056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29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İt is important...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tr-TR" dirty="0"/>
              <a:t> </a:t>
            </a:r>
          </a:p>
        </p:txBody>
      </p:sp>
      <p:pic>
        <p:nvPicPr>
          <p:cNvPr id="4098" name="Picture 2" descr="Image result for providing customer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1831"/>
            <a:ext cx="6215658" cy="428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70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055275" cy="454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653136"/>
            <a:ext cx="577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acquiring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wholly new</a:t>
            </a:r>
            <a:r>
              <a:rPr lang="tr-T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customers, attempting to attract dissatisfied customers away from competitors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in periods of heavy competition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Storbacka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1994, pp. 22–3).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818" y="5445224"/>
            <a:ext cx="710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 the proposition that, in addition to ‘offensive strategies’,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need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‘defensive strategies’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minimize customer turnover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Storbacka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1994, pp. 22–3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6616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Image result for leaky bucket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34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13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440827" cy="558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26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579296" cy="5688632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has become one of the underpinning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convictions of RM that it encourages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marketing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Gummesson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1999, p. 9).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bias exists because customer retention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perceived as offering significant advantages, particularly in saturated markets (Dawes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Swailes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1999, p. 36).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Reichheld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(1996, p. 65), for example, suggests that the benefits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cumulative and that the longer the cycle continues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the company’s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financial strength’.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dual benefits of customer retention can be summarized, therefore, as: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existing customers are less expensive to retain than to recruit;</a:t>
            </a:r>
          </a:p>
          <a:p>
            <a:pPr marL="0" indent="0"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■ securing a customer’s loyalty over time produces superior profits.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6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60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N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Ladders </a:t>
            </a:r>
            <a:r>
              <a:rPr lang="tr-TR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Stages</a:t>
            </a:r>
            <a:br>
              <a:rPr lang="en-GB" altLang="tr-TR" dirty="0"/>
            </a:b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251520" y="1582341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models exist that illustrate this concept (Figure 4.3) and that may be seen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approximately equate to both consumer and business-to-business relationships.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6725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Stages of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338535" cy="42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023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Dwyer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(1987, p. 15) suggest a five-stage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each phase represents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major transition in how parties in a relationship regard each other. These are: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awareness;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exploration;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expansion;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commitment;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dissolution.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3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66700" y="5859463"/>
            <a:ext cx="8534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tr-TR" sz="1200" dirty="0"/>
              <a:t>Figure 4.3</a:t>
            </a:r>
            <a:r>
              <a:rPr lang="en-GB" altLang="tr-TR" dirty="0"/>
              <a:t>  </a:t>
            </a:r>
            <a:r>
              <a:rPr lang="en-IN" altLang="tr-TR" dirty="0"/>
              <a:t>Relationship ladders or stages</a:t>
            </a:r>
            <a:endParaRPr lang="en-GB" altLang="tr-TR" dirty="0"/>
          </a:p>
          <a:p>
            <a:pPr eaLnBrk="0" hangingPunct="0">
              <a:spcBef>
                <a:spcPct val="50000"/>
              </a:spcBef>
            </a:pPr>
            <a:r>
              <a:rPr lang="en-GB" altLang="tr-TR" sz="800" i="1" dirty="0"/>
              <a:t>Source:</a:t>
            </a:r>
            <a:r>
              <a:rPr lang="en-GB" altLang="tr-TR" sz="800" dirty="0"/>
              <a:t> Based on Dwyer </a:t>
            </a:r>
            <a:r>
              <a:rPr lang="en-GB" altLang="tr-TR" sz="800" i="1" dirty="0"/>
              <a:t>et al</a:t>
            </a:r>
            <a:r>
              <a:rPr lang="en-GB" altLang="tr-TR" sz="800" dirty="0"/>
              <a:t>., 1987, p. 15, Adapted from Payne </a:t>
            </a:r>
            <a:r>
              <a:rPr lang="en-GB" altLang="tr-TR" sz="800" i="1" dirty="0"/>
              <a:t>et al</a:t>
            </a:r>
            <a:r>
              <a:rPr lang="en-GB" altLang="tr-TR" sz="800" dirty="0"/>
              <a:t>., 1995, p. viii, Based on </a:t>
            </a:r>
            <a:r>
              <a:rPr lang="en-GB" altLang="tr-TR" sz="800" dirty="0" err="1"/>
              <a:t>Kotler</a:t>
            </a:r>
            <a:r>
              <a:rPr lang="en-GB" altLang="tr-TR" sz="800" dirty="0"/>
              <a:t> </a:t>
            </a:r>
            <a:r>
              <a:rPr lang="en-GB" altLang="tr-TR" sz="800" i="1" dirty="0"/>
              <a:t>et al</a:t>
            </a:r>
            <a:r>
              <a:rPr lang="en-GB" altLang="tr-TR" sz="800" dirty="0"/>
              <a:t>., 1997, p. 26. </a:t>
            </a:r>
          </a:p>
        </p:txBody>
      </p:sp>
      <p:pic>
        <p:nvPicPr>
          <p:cNvPr id="5125" name="Picture 5" descr="M04NF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49275"/>
            <a:ext cx="6143625" cy="52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984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624736"/>
          </a:xfrm>
        </p:spPr>
        <p:txBody>
          <a:bodyPr>
            <a:normAutofit/>
          </a:bodyPr>
          <a:lstStyle/>
          <a:p>
            <a:pPr algn="just"/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is where one party recognizes that the other party is a ‘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feasible exchange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 Interaction has not yet taken place although there may be ‘positioning’ and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‘posturing’ by the parties to enhance their attractiveness.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refers to the ‘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trial stage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in the exchange. At this level potential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 consider obligations, benefits and burdens of the exchange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may well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psychological and actual costs involved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Dwyer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suggest that this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includes sub-phases such as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attraction, communication and bargaining, development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exercise of power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 developmen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(e.g. Contractual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arrangements)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 development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trust and commitment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96046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937523"/>
          </a:xfrm>
        </p:spPr>
        <p:txBody>
          <a:bodyPr>
            <a:normAutofit/>
          </a:bodyPr>
          <a:lstStyle/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refers to the period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there is a continual increase in benefits obtained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exchange partners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where they become increasingly interdependent.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 relates to the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implicit or explicit pledge of relational continuity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the parties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Dissolution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inclusion in the model of a dissolution stage reminds us that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disengagement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remains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possibility in any relationship.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8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>
                <a:latin typeface="Times New Roman" pitchFamily="18" charset="0"/>
                <a:cs typeface="Times New Roman" pitchFamily="18" charset="0"/>
              </a:rPr>
              <a:t>Trust &amp; Commitment</a:t>
            </a:r>
            <a:endParaRPr lang="en-US" altLang="tr-T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2400" b="1" dirty="0">
                <a:latin typeface="Times New Roman" pitchFamily="18" charset="0"/>
                <a:cs typeface="Times New Roman" pitchFamily="18" charset="0"/>
              </a:rPr>
              <a:t>Trust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 - the belief in the reliability, truth, or ability of someone or something. </a:t>
            </a:r>
            <a:endParaRPr lang="tr-TR" altLang="tr-T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tr-TR" sz="2400" b="1" dirty="0">
                <a:latin typeface="Times New Roman" pitchFamily="18" charset="0"/>
                <a:cs typeface="Times New Roman" pitchFamily="18" charset="0"/>
              </a:rPr>
              <a:t>Confidence in exchange partner’s reliability and integrity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. Trust is an underlying condition that results from certain activities.</a:t>
            </a:r>
            <a:endParaRPr lang="tr-TR" altLang="tr-T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 It is an essential ingredient as a foundation for interpersonal relationships, cooperation, and basis for stability in social institutions and market.</a:t>
            </a:r>
            <a:endParaRPr lang="tr-TR" altLang="tr-TR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tr-TR" sz="2000" dirty="0"/>
          </a:p>
        </p:txBody>
      </p:sp>
    </p:spTree>
    <p:extLst>
      <p:ext uri="{BB962C8B-B14F-4D97-AF65-F5344CB8AC3E}">
        <p14:creationId xmlns:p14="http://schemas.microsoft.com/office/powerpoint/2010/main" val="3637377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507288" cy="5865515"/>
          </a:xfrm>
        </p:spPr>
        <p:txBody>
          <a:bodyPr>
            <a:normAutofit/>
          </a:bodyPr>
          <a:lstStyle/>
          <a:p>
            <a:pPr algn="just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value</a:t>
            </a: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 of the importance of RM was driven, in part, by the realization that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trade over lifetimes (Ambler and Styles, 2000, p. 503).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‘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suggests that a company should avoid taking a short-term view of the profit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indeed loss) of any individual but rather should consider the income derived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that company’s lifetime association with the customer.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part of a successful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retention strategy, organizations should project the value of individual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 over time rather than focus on customer numbers (Dawes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Swailes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1999, p. 36).</a:t>
            </a:r>
          </a:p>
        </p:txBody>
      </p:sp>
    </p:spTree>
    <p:extLst>
      <p:ext uri="{BB962C8B-B14F-4D97-AF65-F5344CB8AC3E}">
        <p14:creationId xmlns:p14="http://schemas.microsoft.com/office/powerpoint/2010/main" val="1787961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Switching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424936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costs (monetary and non-monetary) that buyers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encounter when switching from one supplier to another.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‘costs’ (which are not mutually exclusive),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summarised as:</a:t>
            </a:r>
          </a:p>
          <a:p>
            <a:pPr marL="0" indent="0" algn="just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Costs 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Costs 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Costs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İnertial Costs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Costs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Costs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Barriers.</a:t>
            </a:r>
          </a:p>
        </p:txBody>
      </p:sp>
    </p:spTree>
    <p:extLst>
      <p:ext uri="{BB962C8B-B14F-4D97-AF65-F5344CB8AC3E}">
        <p14:creationId xmlns:p14="http://schemas.microsoft.com/office/powerpoint/2010/main" val="520189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Knowing Your Customer!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customers are the same. Recognise that not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customers contribute equally to 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firm’s profit.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a crude measure, it allows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 to differentiate between potentially profitable and less-profitable customers. 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organizations, the difficulty of calculating ‘relationship profitability’ stems from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in allocating costs to specific customer relationships and promotes 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identify the cost drivers of those relationships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3213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Apply the 80/20 rule – a Pareto Analysis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According to Living Life the 80/20 Way by Richard Koch, the following are true:</a:t>
            </a:r>
          </a:p>
          <a:p>
            <a:pPr fontAlgn="base"/>
            <a:r>
              <a:rPr lang="en-US" b="1" i="1" dirty="0"/>
              <a:t>80% of your profits come from 20% of your customers</a:t>
            </a:r>
          </a:p>
          <a:p>
            <a:pPr fontAlgn="base"/>
            <a:r>
              <a:rPr lang="en-US" dirty="0"/>
              <a:t>80% of your profits come from 20% of the time you spend</a:t>
            </a:r>
          </a:p>
          <a:p>
            <a:pPr fontAlgn="base"/>
            <a:r>
              <a:rPr lang="en-US" b="1" dirty="0"/>
              <a:t>80% of your sales come from 20% of your products</a:t>
            </a:r>
          </a:p>
          <a:p>
            <a:pPr fontAlgn="base"/>
            <a:r>
              <a:rPr lang="en-US" dirty="0"/>
              <a:t>80% of your sales are made by 20% of your sales staff</a:t>
            </a:r>
          </a:p>
          <a:p>
            <a:pPr fontAlgn="base"/>
            <a:r>
              <a:rPr lang="en-US" dirty="0"/>
              <a:t>80% of your complaints come from 20% of your customers</a:t>
            </a:r>
            <a:endParaRPr lang="tr-TR" dirty="0"/>
          </a:p>
          <a:p>
            <a:pPr marL="0" indent="0" fontAlgn="base">
              <a:buNone/>
            </a:pPr>
            <a:endParaRPr lang="tr-TR" dirty="0"/>
          </a:p>
          <a:p>
            <a:pPr marL="0" indent="0" fontAlgn="base">
              <a:buNone/>
            </a:pPr>
            <a:r>
              <a:rPr lang="en-US" sz="2900" dirty="0"/>
              <a:t>Many businesses can increase profitability dramatically by focusing on their most effective areas, and eliminating, or ignoring the less effective areas as appropriate. Profitability is a function of how much was expended to achieve profit, not just the revenue itself.</a:t>
            </a:r>
          </a:p>
        </p:txBody>
      </p:sp>
    </p:spTree>
    <p:extLst>
      <p:ext uri="{BB962C8B-B14F-4D97-AF65-F5344CB8AC3E}">
        <p14:creationId xmlns:p14="http://schemas.microsoft.com/office/powerpoint/2010/main" val="2221900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>
            <a:normAutofit fontScale="90000"/>
          </a:bodyPr>
          <a:lstStyle/>
          <a:p>
            <a:pPr eaLnBrk="1" hangingPunct="1"/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Duplication occurs: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there are several sources of customer data are recorded independently without being properly matched to current data.</a:t>
            </a:r>
          </a:p>
        </p:txBody>
      </p:sp>
      <p:pic>
        <p:nvPicPr>
          <p:cNvPr id="83970" name="Picture 5" descr="stibo-web-deduplic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57338"/>
            <a:ext cx="70580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282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5" descr="3023c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4313"/>
            <a:ext cx="67056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56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R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706448"/>
            <a:ext cx="2952329" cy="291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179" y="260648"/>
            <a:ext cx="8229600" cy="1143000"/>
          </a:xfrm>
        </p:spPr>
        <p:txBody>
          <a:bodyPr anchor="b"/>
          <a:lstStyle/>
          <a:p>
            <a:pPr eaLnBrk="1" hangingPunct="1"/>
            <a:r>
              <a:rPr lang="en-US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CRM?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costs six times more to sell to new customer than to sell to an existing one.</a:t>
            </a:r>
          </a:p>
          <a:p>
            <a:pPr eaLnBrk="1" hangingPunct="1">
              <a:lnSpc>
                <a:spcPct val="75000"/>
              </a:lnSpc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typical dissatisfied customer will tell 8-10 people</a:t>
            </a:r>
          </a:p>
          <a:p>
            <a:pPr eaLnBrk="1" hangingPunct="1">
              <a:lnSpc>
                <a:spcPct val="75000"/>
              </a:lnSpc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increasing the customer retention rate by 5%, profits could increase by 85%</a:t>
            </a:r>
          </a:p>
          <a:p>
            <a:pPr eaLnBrk="1" hangingPunct="1">
              <a:lnSpc>
                <a:spcPct val="75000"/>
              </a:lnSpc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of the complaining customers will remain loyal if problem is solved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7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168FF3E1-7461-4282-A8A9-0859A81B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With</a:t>
            </a:r>
            <a:r>
              <a:rPr lang="tr-TR" dirty="0"/>
              <a:t> CRM</a:t>
            </a:r>
            <a:endParaRPr lang="en-US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965561C-17C6-4CA5-9715-93E83642B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Better knowledge of customers.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Better segmentation.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Better customer retention.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Better anticipation of needs.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Better and speedier communication.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Better protection of data privacy.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02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5" descr="3540b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76250"/>
            <a:ext cx="6119812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2483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-819472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43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162300"/>
            <a:ext cx="54832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tr-T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 can:</a:t>
            </a:r>
            <a:br>
              <a:rPr lang="tr-TR" altLang="tr-TR" b="1" u="sng" dirty="0"/>
            </a:br>
            <a:endParaRPr lang="en-US" altLang="tr-TR" dirty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323850" y="981075"/>
            <a:ext cx="8507413" cy="4525963"/>
          </a:xfrm>
        </p:spPr>
        <p:txBody>
          <a:bodyPr/>
          <a:lstStyle/>
          <a:p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Reduce conflict</a:t>
            </a:r>
          </a:p>
          <a:p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Decrease transactional costs (no constant checks/verification)</a:t>
            </a:r>
          </a:p>
          <a:p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Promotes adaptive organizational forms (network relationships)</a:t>
            </a:r>
          </a:p>
          <a:p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Promote effective response to crisis</a:t>
            </a:r>
          </a:p>
          <a:p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639038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tr-TR" dirty="0"/>
              <a:t>Treacy AND Wiersema (1996)</a:t>
            </a:r>
            <a:br>
              <a:rPr lang="tr-TR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21" y="5589240"/>
            <a:ext cx="2472676" cy="127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2545"/>
            <a:ext cx="7560840" cy="462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2027" y="171068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Company  want to amaze its customers!, push the limits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255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that describes trusting situations:</a:t>
            </a:r>
            <a:br>
              <a:rPr lang="en-US" altLang="tr-TR" dirty="0"/>
            </a:br>
            <a:endParaRPr lang="en-US" altLang="tr-TR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8229600" cy="4525962"/>
          </a:xfrm>
        </p:spPr>
        <p:txBody>
          <a:bodyPr/>
          <a:lstStyle/>
          <a:p>
            <a:pPr lvl="1" algn="just"/>
            <a:r>
              <a:rPr lang="en-US" altLang="tr-TR" sz="2400" b="1" dirty="0">
                <a:latin typeface="Times New Roman" pitchFamily="18" charset="0"/>
                <a:cs typeface="Times New Roman" pitchFamily="18" charset="0"/>
              </a:rPr>
              <a:t>Probity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 – the reputation of the individual/</a:t>
            </a:r>
            <a:r>
              <a:rPr lang="en-US" altLang="tr-TR" sz="2400" dirty="0" err="1">
                <a:latin typeface="Times New Roman" pitchFamily="18" charset="0"/>
                <a:cs typeface="Times New Roman" pitchFamily="18" charset="0"/>
              </a:rPr>
              <a:t>organi</a:t>
            </a: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tr-TR" sz="2400" dirty="0" err="1">
                <a:latin typeface="Times New Roman" pitchFamily="18" charset="0"/>
                <a:cs typeface="Times New Roman" pitchFamily="18" charset="0"/>
              </a:rPr>
              <a:t>ation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 following previous transactions. It focuses on honesty and integrity realized in business terms as professional understanding and reputation.</a:t>
            </a:r>
          </a:p>
          <a:p>
            <a:pPr lvl="1" algn="just"/>
            <a:r>
              <a:rPr lang="en-US" altLang="tr-TR" sz="2400" b="1" dirty="0">
                <a:latin typeface="Times New Roman" pitchFamily="18" charset="0"/>
                <a:cs typeface="Times New Roman" pitchFamily="18" charset="0"/>
              </a:rPr>
              <a:t>Equity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 - the quality of being fair-minded and impartial.</a:t>
            </a:r>
          </a:p>
          <a:p>
            <a:pPr lvl="1" algn="just"/>
            <a:r>
              <a:rPr lang="en-US" altLang="tr-TR" sz="2400" b="1" dirty="0">
                <a:latin typeface="Times New Roman" pitchFamily="18" charset="0"/>
                <a:cs typeface="Times New Roman" pitchFamily="18" charset="0"/>
              </a:rPr>
              <a:t>Reliability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 - the quality of having the required expertise to perform its business effectively and reliably.</a:t>
            </a:r>
          </a:p>
          <a:p>
            <a:pPr lvl="1" algn="just"/>
            <a:r>
              <a:rPr lang="en-US" altLang="tr-TR" sz="2400" b="1" dirty="0">
                <a:latin typeface="Times New Roman" pitchFamily="18" charset="0"/>
                <a:cs typeface="Times New Roman" pitchFamily="18" charset="0"/>
              </a:rPr>
              <a:t>Satisfaction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 - the overall evaluation, feeling, or attitude about the other party in a relationship.</a:t>
            </a:r>
          </a:p>
          <a:p>
            <a:pPr marL="0" indent="0">
              <a:buFontTx/>
              <a:buNone/>
            </a:pPr>
            <a:endParaRPr lang="en-US" altLang="tr-TR" sz="2000" dirty="0"/>
          </a:p>
        </p:txBody>
      </p:sp>
    </p:spTree>
    <p:extLst>
      <p:ext uri="{BB962C8B-B14F-4D97-AF65-F5344CB8AC3E}">
        <p14:creationId xmlns:p14="http://schemas.microsoft.com/office/powerpoint/2010/main" val="367745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6000" b="1">
                <a:latin typeface="Times New Roman" pitchFamily="18" charset="0"/>
                <a:cs typeface="Times New Roman" pitchFamily="18" charset="0"/>
              </a:rPr>
              <a:t>Commitment</a:t>
            </a:r>
            <a:r>
              <a:rPr lang="en-US" altLang="tr-TR" sz="6000"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ommitmen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central to relationship marketing. It is the quality or state of being committed to a cause or activity.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Affective commitment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emotional bonding (qualitative)</a:t>
            </a:r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Calculative commitment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balance sheet of costs and benefits (quantitative)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135658" cy="113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74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Commitment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9549"/>
            <a:ext cx="7825822" cy="44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86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 and Commitment </a:t>
            </a:r>
            <a:endParaRPr lang="tr-TR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inseparable in relationship marketing. </a:t>
            </a:r>
            <a:endParaRPr lang="tr-TR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algn="ctr">
              <a:buFont typeface="Wingdings" panose="05000000000000000000" pitchFamily="2" charset="2"/>
              <a:buChar char="v"/>
              <a:defRPr/>
            </a:pPr>
            <a:r>
              <a:rPr lang="tr-T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a prerequisite to sale</a:t>
            </a:r>
            <a:r>
              <a:rPr lang="tr-T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26" y="4581128"/>
            <a:ext cx="4172097" cy="209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28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46075" y="4762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Satisfaction</a:t>
            </a:r>
            <a:br>
              <a:rPr lang="en-US" altLang="tr-TR" b="1" dirty="0"/>
            </a:br>
            <a:endParaRPr lang="en-US" altLang="tr-TR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46075" y="1208088"/>
            <a:ext cx="8229600" cy="4525962"/>
          </a:xfrm>
        </p:spPr>
        <p:txBody>
          <a:bodyPr/>
          <a:lstStyle/>
          <a:p>
            <a:pPr algn="just"/>
            <a:r>
              <a:rPr lang="en-US" altLang="tr-TR" dirty="0">
                <a:latin typeface="Times New Roman" pitchFamily="18" charset="0"/>
                <a:cs typeface="Times New Roman" pitchFamily="18" charset="0"/>
              </a:rPr>
              <a:t>Profitability is enhanced when customer retention is high. </a:t>
            </a:r>
            <a:endParaRPr lang="tr-TR" altLang="tr-T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tr-TR" dirty="0">
                <a:latin typeface="Times New Roman" pitchFamily="18" charset="0"/>
                <a:cs typeface="Times New Roman" pitchFamily="18" charset="0"/>
              </a:rPr>
              <a:t>Retention in competitive markets is a product of customer satisfaction.</a:t>
            </a:r>
            <a:endParaRPr lang="tr-TR" altLang="tr-T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i="1" dirty="0">
                <a:latin typeface="Times New Roman" pitchFamily="18" charset="0"/>
                <a:cs typeface="Times New Roman" pitchFamily="18" charset="0"/>
              </a:rPr>
              <a:t>Customers are satisfied when expectations of values are positively confirmed, while the greater gap between the level of expectation and results equates dissatisfaction.</a:t>
            </a:r>
          </a:p>
          <a:p>
            <a:endParaRPr lang="en-US" altLang="tr-TR" dirty="0"/>
          </a:p>
        </p:txBody>
      </p:sp>
      <p:pic>
        <p:nvPicPr>
          <p:cNvPr id="19460" name="Picture 5" descr="customer satisfacti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82" y="5373216"/>
            <a:ext cx="48196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24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1740</Words>
  <Application>Microsoft Office PowerPoint</Application>
  <PresentationFormat>Ekran Gösterisi (4:3)</PresentationFormat>
  <Paragraphs>151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7" baseType="lpstr">
      <vt:lpstr>Arial</vt:lpstr>
      <vt:lpstr>Arial</vt:lpstr>
      <vt:lpstr>Calibri</vt:lpstr>
      <vt:lpstr>Roboto</vt:lpstr>
      <vt:lpstr>Times New Roman</vt:lpstr>
      <vt:lpstr>Wingdings</vt:lpstr>
      <vt:lpstr>Office Theme</vt:lpstr>
      <vt:lpstr> CRM</vt:lpstr>
      <vt:lpstr>İt is important...</vt:lpstr>
      <vt:lpstr>Trust &amp; Commitment</vt:lpstr>
      <vt:lpstr>Trust can: </vt:lpstr>
      <vt:lpstr>Words that describes trusting situations: </vt:lpstr>
      <vt:lpstr>Commitment </vt:lpstr>
      <vt:lpstr>Commitment types</vt:lpstr>
      <vt:lpstr>PowerPoint Sunusu</vt:lpstr>
      <vt:lpstr>Customer Satisfaction </vt:lpstr>
      <vt:lpstr>Satisfaction Drivers: </vt:lpstr>
      <vt:lpstr>PowerPoint Sunusu</vt:lpstr>
      <vt:lpstr>Customer Satisfaction  Terms...</vt:lpstr>
      <vt:lpstr>PowerPoint Sunusu</vt:lpstr>
      <vt:lpstr>ROR</vt:lpstr>
      <vt:lpstr>PowerPoint Sunusu</vt:lpstr>
      <vt:lpstr>PowerPoint Sunusu</vt:lpstr>
      <vt:lpstr>  Leacky Bucket Theory </vt:lpstr>
      <vt:lpstr>PowerPoint Sunusu</vt:lpstr>
      <vt:lpstr>PowerPoint Sunusu</vt:lpstr>
      <vt:lpstr>PowerPoint Sunusu</vt:lpstr>
      <vt:lpstr>PowerPoint Sunusu</vt:lpstr>
      <vt:lpstr>PowerPoint Sunusu</vt:lpstr>
      <vt:lpstr>Customer Retention</vt:lpstr>
      <vt:lpstr>Relationship Ladders or Stages </vt:lpstr>
      <vt:lpstr>Stages of relationship</vt:lpstr>
      <vt:lpstr>Dwyer et al. (1987, p. 15) suggest a five-stage model</vt:lpstr>
      <vt:lpstr>PowerPoint Sunusu</vt:lpstr>
      <vt:lpstr>PowerPoint Sunusu</vt:lpstr>
      <vt:lpstr>PowerPoint Sunusu</vt:lpstr>
      <vt:lpstr>PowerPoint Sunusu</vt:lpstr>
      <vt:lpstr>Switching Costs</vt:lpstr>
      <vt:lpstr>Knowing Your Customer!</vt:lpstr>
      <vt:lpstr>Apply the 80/20 rule – a Pareto Analysis </vt:lpstr>
      <vt:lpstr>Duplication occurs: when there are several sources of customer data are recorded independently without being properly matched to current data.</vt:lpstr>
      <vt:lpstr>PowerPoint Sunusu</vt:lpstr>
      <vt:lpstr>Why CRM?</vt:lpstr>
      <vt:lpstr>With CRM</vt:lpstr>
      <vt:lpstr>PowerPoint Sunusu</vt:lpstr>
      <vt:lpstr>PowerPoint Sunusu</vt:lpstr>
      <vt:lpstr>Treacy AND Wiersema (1996)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&amp; 6</dc:title>
  <dc:creator>none</dc:creator>
  <cp:lastModifiedBy>gulşah öztürk</cp:lastModifiedBy>
  <cp:revision>5</cp:revision>
  <dcterms:created xsi:type="dcterms:W3CDTF">2019-10-15T05:53:27Z</dcterms:created>
  <dcterms:modified xsi:type="dcterms:W3CDTF">2021-11-02T19:17:51Z</dcterms:modified>
</cp:coreProperties>
</file>