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2" r:id="rId15"/>
    <p:sldId id="273" r:id="rId16"/>
    <p:sldId id="274" r:id="rId17"/>
    <p:sldId id="276" r:id="rId18"/>
    <p:sldId id="290" r:id="rId19"/>
    <p:sldId id="291" r:id="rId20"/>
    <p:sldId id="292" r:id="rId21"/>
    <p:sldId id="306" r:id="rId22"/>
    <p:sldId id="308" r:id="rId23"/>
    <p:sldId id="309"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739" autoAdjust="0"/>
  </p:normalViewPr>
  <p:slideViewPr>
    <p:cSldViewPr>
      <p:cViewPr varScale="1">
        <p:scale>
          <a:sx n="66" d="100"/>
          <a:sy n="66" d="100"/>
        </p:scale>
        <p:origin x="-136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4018293-16F7-4133-A7AA-4FB62C3D0779}" type="datetimeFigureOut">
              <a:rPr lang="en-US" smtClean="0"/>
              <a:t>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80E90A-B248-4B65-8C0E-2C64F33F4175}" type="slidenum">
              <a:rPr lang="en-US" smtClean="0"/>
              <a:t>‹#›</a:t>
            </a:fld>
            <a:endParaRPr lang="en-US"/>
          </a:p>
        </p:txBody>
      </p:sp>
    </p:spTree>
    <p:extLst>
      <p:ext uri="{BB962C8B-B14F-4D97-AF65-F5344CB8AC3E}">
        <p14:creationId xmlns:p14="http://schemas.microsoft.com/office/powerpoint/2010/main" val="725341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018293-16F7-4133-A7AA-4FB62C3D0779}" type="datetimeFigureOut">
              <a:rPr lang="en-US" smtClean="0"/>
              <a:t>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80E90A-B248-4B65-8C0E-2C64F33F4175}" type="slidenum">
              <a:rPr lang="en-US" smtClean="0"/>
              <a:t>‹#›</a:t>
            </a:fld>
            <a:endParaRPr lang="en-US"/>
          </a:p>
        </p:txBody>
      </p:sp>
    </p:spTree>
    <p:extLst>
      <p:ext uri="{BB962C8B-B14F-4D97-AF65-F5344CB8AC3E}">
        <p14:creationId xmlns:p14="http://schemas.microsoft.com/office/powerpoint/2010/main" val="337769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018293-16F7-4133-A7AA-4FB62C3D0779}" type="datetimeFigureOut">
              <a:rPr lang="en-US" smtClean="0"/>
              <a:t>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80E90A-B248-4B65-8C0E-2C64F33F4175}" type="slidenum">
              <a:rPr lang="en-US" smtClean="0"/>
              <a:t>‹#›</a:t>
            </a:fld>
            <a:endParaRPr lang="en-US"/>
          </a:p>
        </p:txBody>
      </p:sp>
    </p:spTree>
    <p:extLst>
      <p:ext uri="{BB962C8B-B14F-4D97-AF65-F5344CB8AC3E}">
        <p14:creationId xmlns:p14="http://schemas.microsoft.com/office/powerpoint/2010/main" val="38287496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018293-16F7-4133-A7AA-4FB62C3D0779}" type="datetimeFigureOut">
              <a:rPr lang="en-US" smtClean="0"/>
              <a:t>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80E90A-B248-4B65-8C0E-2C64F33F4175}" type="slidenum">
              <a:rPr lang="en-US" smtClean="0"/>
              <a:t>‹#›</a:t>
            </a:fld>
            <a:endParaRPr lang="en-US"/>
          </a:p>
        </p:txBody>
      </p:sp>
    </p:spTree>
    <p:extLst>
      <p:ext uri="{BB962C8B-B14F-4D97-AF65-F5344CB8AC3E}">
        <p14:creationId xmlns:p14="http://schemas.microsoft.com/office/powerpoint/2010/main" val="37853845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4018293-16F7-4133-A7AA-4FB62C3D0779}" type="datetimeFigureOut">
              <a:rPr lang="en-US" smtClean="0"/>
              <a:t>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80E90A-B248-4B65-8C0E-2C64F33F4175}" type="slidenum">
              <a:rPr lang="en-US" smtClean="0"/>
              <a:t>‹#›</a:t>
            </a:fld>
            <a:endParaRPr lang="en-US"/>
          </a:p>
        </p:txBody>
      </p:sp>
    </p:spTree>
    <p:extLst>
      <p:ext uri="{BB962C8B-B14F-4D97-AF65-F5344CB8AC3E}">
        <p14:creationId xmlns:p14="http://schemas.microsoft.com/office/powerpoint/2010/main" val="41160776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4018293-16F7-4133-A7AA-4FB62C3D0779}" type="datetimeFigureOut">
              <a:rPr lang="en-US" smtClean="0"/>
              <a:t>1/11/2024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80E90A-B248-4B65-8C0E-2C64F33F4175}" type="slidenum">
              <a:rPr lang="en-US" smtClean="0"/>
              <a:t>‹#›</a:t>
            </a:fld>
            <a:endParaRPr lang="en-US"/>
          </a:p>
        </p:txBody>
      </p:sp>
    </p:spTree>
    <p:extLst>
      <p:ext uri="{BB962C8B-B14F-4D97-AF65-F5344CB8AC3E}">
        <p14:creationId xmlns:p14="http://schemas.microsoft.com/office/powerpoint/2010/main" val="18049250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4018293-16F7-4133-A7AA-4FB62C3D0779}" type="datetimeFigureOut">
              <a:rPr lang="en-US" smtClean="0"/>
              <a:t>1/11/2024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480E90A-B248-4B65-8C0E-2C64F33F4175}" type="slidenum">
              <a:rPr lang="en-US" smtClean="0"/>
              <a:t>‹#›</a:t>
            </a:fld>
            <a:endParaRPr lang="en-US"/>
          </a:p>
        </p:txBody>
      </p:sp>
    </p:spTree>
    <p:extLst>
      <p:ext uri="{BB962C8B-B14F-4D97-AF65-F5344CB8AC3E}">
        <p14:creationId xmlns:p14="http://schemas.microsoft.com/office/powerpoint/2010/main" val="2391711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4018293-16F7-4133-A7AA-4FB62C3D0779}" type="datetimeFigureOut">
              <a:rPr lang="en-US" smtClean="0"/>
              <a:t>1/11/2024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480E90A-B248-4B65-8C0E-2C64F33F4175}" type="slidenum">
              <a:rPr lang="en-US" smtClean="0"/>
              <a:t>‹#›</a:t>
            </a:fld>
            <a:endParaRPr lang="en-US"/>
          </a:p>
        </p:txBody>
      </p:sp>
    </p:spTree>
    <p:extLst>
      <p:ext uri="{BB962C8B-B14F-4D97-AF65-F5344CB8AC3E}">
        <p14:creationId xmlns:p14="http://schemas.microsoft.com/office/powerpoint/2010/main" val="2713566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018293-16F7-4133-A7AA-4FB62C3D0779}" type="datetimeFigureOut">
              <a:rPr lang="en-US" smtClean="0"/>
              <a:t>1/11/2024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480E90A-B248-4B65-8C0E-2C64F33F4175}" type="slidenum">
              <a:rPr lang="en-US" smtClean="0"/>
              <a:t>‹#›</a:t>
            </a:fld>
            <a:endParaRPr lang="en-US"/>
          </a:p>
        </p:txBody>
      </p:sp>
    </p:spTree>
    <p:extLst>
      <p:ext uri="{BB962C8B-B14F-4D97-AF65-F5344CB8AC3E}">
        <p14:creationId xmlns:p14="http://schemas.microsoft.com/office/powerpoint/2010/main" val="1247222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018293-16F7-4133-A7AA-4FB62C3D0779}" type="datetimeFigureOut">
              <a:rPr lang="en-US" smtClean="0"/>
              <a:t>1/11/2024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80E90A-B248-4B65-8C0E-2C64F33F4175}" type="slidenum">
              <a:rPr lang="en-US" smtClean="0"/>
              <a:t>‹#›</a:t>
            </a:fld>
            <a:endParaRPr lang="en-US"/>
          </a:p>
        </p:txBody>
      </p:sp>
    </p:spTree>
    <p:extLst>
      <p:ext uri="{BB962C8B-B14F-4D97-AF65-F5344CB8AC3E}">
        <p14:creationId xmlns:p14="http://schemas.microsoft.com/office/powerpoint/2010/main" val="3384292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018293-16F7-4133-A7AA-4FB62C3D0779}" type="datetimeFigureOut">
              <a:rPr lang="en-US" smtClean="0"/>
              <a:t>1/11/2024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80E90A-B248-4B65-8C0E-2C64F33F4175}" type="slidenum">
              <a:rPr lang="en-US" smtClean="0"/>
              <a:t>‹#›</a:t>
            </a:fld>
            <a:endParaRPr lang="en-US"/>
          </a:p>
        </p:txBody>
      </p:sp>
    </p:spTree>
    <p:extLst>
      <p:ext uri="{BB962C8B-B14F-4D97-AF65-F5344CB8AC3E}">
        <p14:creationId xmlns:p14="http://schemas.microsoft.com/office/powerpoint/2010/main" val="26390528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018293-16F7-4133-A7AA-4FB62C3D0779}" type="datetimeFigureOut">
              <a:rPr lang="en-US" smtClean="0"/>
              <a:t>1/11/2024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80E90A-B248-4B65-8C0E-2C64F33F4175}" type="slidenum">
              <a:rPr lang="en-US" smtClean="0"/>
              <a:t>‹#›</a:t>
            </a:fld>
            <a:endParaRPr lang="en-US"/>
          </a:p>
        </p:txBody>
      </p:sp>
    </p:spTree>
    <p:extLst>
      <p:ext uri="{BB962C8B-B14F-4D97-AF65-F5344CB8AC3E}">
        <p14:creationId xmlns:p14="http://schemas.microsoft.com/office/powerpoint/2010/main" val="19601736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88640"/>
            <a:ext cx="8712968" cy="6552728"/>
          </a:xfrm>
        </p:spPr>
        <p:txBody>
          <a:bodyPr/>
          <a:lstStyle/>
          <a:p>
            <a:r>
              <a:rPr lang="en-US" b="1" dirty="0">
                <a:solidFill>
                  <a:schemeClr val="tx1"/>
                </a:solidFill>
              </a:rPr>
              <a:t>YAPILARI BAKIMINDAN DİLLER</a:t>
            </a:r>
          </a:p>
          <a:p>
            <a:pPr algn="just">
              <a:lnSpc>
                <a:spcPct val="150000"/>
              </a:lnSpc>
            </a:pPr>
            <a:r>
              <a:rPr lang="en-US" sz="2400" dirty="0" err="1">
                <a:solidFill>
                  <a:schemeClr val="tx1"/>
                </a:solidFill>
              </a:rPr>
              <a:t>Kaynaklar</a:t>
            </a:r>
            <a:r>
              <a:rPr lang="en-US" sz="2400" dirty="0">
                <a:solidFill>
                  <a:schemeClr val="tx1"/>
                </a:solidFill>
              </a:rPr>
              <a:t> </a:t>
            </a:r>
            <a:r>
              <a:rPr lang="en-US" sz="2400" dirty="0" err="1">
                <a:solidFill>
                  <a:schemeClr val="tx1"/>
                </a:solidFill>
              </a:rPr>
              <a:t>bugün</a:t>
            </a:r>
            <a:r>
              <a:rPr lang="en-US" sz="2400" dirty="0">
                <a:solidFill>
                  <a:schemeClr val="tx1"/>
                </a:solidFill>
              </a:rPr>
              <a:t> </a:t>
            </a:r>
            <a:r>
              <a:rPr lang="en-US" sz="2400" dirty="0" err="1">
                <a:solidFill>
                  <a:schemeClr val="tx1"/>
                </a:solidFill>
              </a:rPr>
              <a:t>yeryüzünde</a:t>
            </a:r>
            <a:r>
              <a:rPr lang="en-US" sz="2400" dirty="0">
                <a:solidFill>
                  <a:schemeClr val="tx1"/>
                </a:solidFill>
              </a:rPr>
              <a:t> 2500-5000 </a:t>
            </a:r>
            <a:r>
              <a:rPr lang="en-US" sz="2400" dirty="0" err="1">
                <a:solidFill>
                  <a:schemeClr val="tx1"/>
                </a:solidFill>
              </a:rPr>
              <a:t>arasında</a:t>
            </a:r>
            <a:r>
              <a:rPr lang="en-US" sz="2400" dirty="0">
                <a:solidFill>
                  <a:schemeClr val="tx1"/>
                </a:solidFill>
              </a:rPr>
              <a:t> </a:t>
            </a:r>
            <a:r>
              <a:rPr lang="en-US" sz="2400" dirty="0" err="1">
                <a:solidFill>
                  <a:schemeClr val="tx1"/>
                </a:solidFill>
              </a:rPr>
              <a:t>dilin</a:t>
            </a:r>
            <a:r>
              <a:rPr lang="en-US" sz="2400" dirty="0">
                <a:solidFill>
                  <a:schemeClr val="tx1"/>
                </a:solidFill>
              </a:rPr>
              <a:t> </a:t>
            </a:r>
            <a:r>
              <a:rPr lang="en-US" sz="2400" dirty="0" err="1">
                <a:solidFill>
                  <a:schemeClr val="tx1"/>
                </a:solidFill>
              </a:rPr>
              <a:t>varlığından</a:t>
            </a:r>
            <a:r>
              <a:rPr lang="en-US" sz="2400" dirty="0">
                <a:solidFill>
                  <a:schemeClr val="tx1"/>
                </a:solidFill>
              </a:rPr>
              <a:t> </a:t>
            </a:r>
            <a:r>
              <a:rPr lang="en-US" sz="2400" dirty="0" err="1" smtClean="0">
                <a:solidFill>
                  <a:schemeClr val="tx1"/>
                </a:solidFill>
              </a:rPr>
              <a:t>söz</a:t>
            </a:r>
            <a:r>
              <a:rPr lang="tr-TR" sz="2400" dirty="0">
                <a:solidFill>
                  <a:schemeClr val="tx1"/>
                </a:solidFill>
              </a:rPr>
              <a:t> </a:t>
            </a:r>
            <a:r>
              <a:rPr lang="en-US" sz="2400" dirty="0" err="1" smtClean="0">
                <a:solidFill>
                  <a:schemeClr val="tx1"/>
                </a:solidFill>
              </a:rPr>
              <a:t>etmektedir</a:t>
            </a:r>
            <a:r>
              <a:rPr lang="en-US" sz="2400" dirty="0">
                <a:solidFill>
                  <a:schemeClr val="tx1"/>
                </a:solidFill>
              </a:rPr>
              <a:t>. </a:t>
            </a:r>
            <a:r>
              <a:rPr lang="en-US" sz="2400" dirty="0" err="1">
                <a:solidFill>
                  <a:schemeClr val="tx1"/>
                </a:solidFill>
              </a:rPr>
              <a:t>Günümüzde</a:t>
            </a:r>
            <a:r>
              <a:rPr lang="en-US" sz="2400" dirty="0">
                <a:solidFill>
                  <a:schemeClr val="tx1"/>
                </a:solidFill>
              </a:rPr>
              <a:t> </a:t>
            </a:r>
            <a:r>
              <a:rPr lang="en-US" sz="2400" dirty="0" err="1">
                <a:solidFill>
                  <a:schemeClr val="tx1"/>
                </a:solidFill>
              </a:rPr>
              <a:t>hâlen</a:t>
            </a:r>
            <a:r>
              <a:rPr lang="en-US" sz="2400" dirty="0">
                <a:solidFill>
                  <a:schemeClr val="tx1"/>
                </a:solidFill>
              </a:rPr>
              <a:t> </a:t>
            </a:r>
            <a:r>
              <a:rPr lang="en-US" sz="2400" dirty="0" err="1">
                <a:solidFill>
                  <a:schemeClr val="tx1"/>
                </a:solidFill>
              </a:rPr>
              <a:t>dil</a:t>
            </a:r>
            <a:r>
              <a:rPr lang="en-US" sz="2400" dirty="0">
                <a:solidFill>
                  <a:schemeClr val="tx1"/>
                </a:solidFill>
              </a:rPr>
              <a:t> - </a:t>
            </a:r>
            <a:r>
              <a:rPr lang="en-US" sz="2400" dirty="0" err="1">
                <a:solidFill>
                  <a:schemeClr val="tx1"/>
                </a:solidFill>
              </a:rPr>
              <a:t>lehçe</a:t>
            </a:r>
            <a:r>
              <a:rPr lang="en-US" sz="2400" dirty="0">
                <a:solidFill>
                  <a:schemeClr val="tx1"/>
                </a:solidFill>
              </a:rPr>
              <a:t> </a:t>
            </a:r>
            <a:r>
              <a:rPr lang="en-US" sz="2400" dirty="0" err="1">
                <a:solidFill>
                  <a:schemeClr val="tx1"/>
                </a:solidFill>
              </a:rPr>
              <a:t>ayrımının</a:t>
            </a:r>
            <a:r>
              <a:rPr lang="en-US" sz="2400" dirty="0">
                <a:solidFill>
                  <a:schemeClr val="tx1"/>
                </a:solidFill>
              </a:rPr>
              <a:t> </a:t>
            </a:r>
            <a:r>
              <a:rPr lang="en-US" sz="2400" dirty="0" err="1">
                <a:solidFill>
                  <a:schemeClr val="tx1"/>
                </a:solidFill>
              </a:rPr>
              <a:t>yapılamamasından</a:t>
            </a:r>
            <a:r>
              <a:rPr lang="en-US" sz="2400" dirty="0">
                <a:solidFill>
                  <a:schemeClr val="tx1"/>
                </a:solidFill>
              </a:rPr>
              <a:t> </a:t>
            </a:r>
            <a:r>
              <a:rPr lang="en-US" sz="2400" dirty="0" err="1">
                <a:solidFill>
                  <a:schemeClr val="tx1"/>
                </a:solidFill>
              </a:rPr>
              <a:t>ve</a:t>
            </a:r>
            <a:r>
              <a:rPr lang="en-US" sz="2400" dirty="0">
                <a:solidFill>
                  <a:schemeClr val="tx1"/>
                </a:solidFill>
              </a:rPr>
              <a:t> </a:t>
            </a:r>
            <a:r>
              <a:rPr lang="en-US" sz="2400" dirty="0" err="1" smtClean="0">
                <a:solidFill>
                  <a:schemeClr val="tx1"/>
                </a:solidFill>
              </a:rPr>
              <a:t>yeryüzünün</a:t>
            </a:r>
            <a:r>
              <a:rPr lang="tr-TR" sz="2400" dirty="0">
                <a:solidFill>
                  <a:schemeClr val="tx1"/>
                </a:solidFill>
              </a:rPr>
              <a:t> </a:t>
            </a:r>
            <a:r>
              <a:rPr lang="en-US" sz="2400" dirty="0" err="1" smtClean="0">
                <a:solidFill>
                  <a:schemeClr val="tx1"/>
                </a:solidFill>
              </a:rPr>
              <a:t>çeşitli</a:t>
            </a:r>
            <a:r>
              <a:rPr lang="en-US" sz="2400" dirty="0" smtClean="0">
                <a:solidFill>
                  <a:schemeClr val="tx1"/>
                </a:solidFill>
              </a:rPr>
              <a:t> </a:t>
            </a:r>
            <a:r>
              <a:rPr lang="en-US" sz="2400" dirty="0" err="1">
                <a:solidFill>
                  <a:schemeClr val="tx1"/>
                </a:solidFill>
              </a:rPr>
              <a:t>yerlerinde</a:t>
            </a:r>
            <a:r>
              <a:rPr lang="en-US" sz="2400" dirty="0">
                <a:solidFill>
                  <a:schemeClr val="tx1"/>
                </a:solidFill>
              </a:rPr>
              <a:t> </a:t>
            </a:r>
            <a:r>
              <a:rPr lang="en-US" sz="2400" dirty="0" err="1">
                <a:solidFill>
                  <a:schemeClr val="tx1"/>
                </a:solidFill>
              </a:rPr>
              <a:t>yazıya</a:t>
            </a:r>
            <a:r>
              <a:rPr lang="en-US" sz="2400" dirty="0">
                <a:solidFill>
                  <a:schemeClr val="tx1"/>
                </a:solidFill>
              </a:rPr>
              <a:t> </a:t>
            </a:r>
            <a:r>
              <a:rPr lang="en-US" sz="2400" dirty="0" err="1">
                <a:solidFill>
                  <a:schemeClr val="tx1"/>
                </a:solidFill>
              </a:rPr>
              <a:t>geçirilmemiş</a:t>
            </a:r>
            <a:r>
              <a:rPr lang="en-US" sz="2400" dirty="0">
                <a:solidFill>
                  <a:schemeClr val="tx1"/>
                </a:solidFill>
              </a:rPr>
              <a:t>, </a:t>
            </a:r>
            <a:r>
              <a:rPr lang="en-US" sz="2400" dirty="0" err="1">
                <a:solidFill>
                  <a:schemeClr val="tx1"/>
                </a:solidFill>
              </a:rPr>
              <a:t>işlenmemiş</a:t>
            </a:r>
            <a:r>
              <a:rPr lang="en-US" sz="2400" dirty="0">
                <a:solidFill>
                  <a:schemeClr val="tx1"/>
                </a:solidFill>
              </a:rPr>
              <a:t> </a:t>
            </a:r>
            <a:r>
              <a:rPr lang="en-US" sz="2400" dirty="0" err="1">
                <a:solidFill>
                  <a:schemeClr val="tx1"/>
                </a:solidFill>
              </a:rPr>
              <a:t>dillerin</a:t>
            </a:r>
            <a:r>
              <a:rPr lang="en-US" sz="2400" dirty="0">
                <a:solidFill>
                  <a:schemeClr val="tx1"/>
                </a:solidFill>
              </a:rPr>
              <a:t> </a:t>
            </a:r>
            <a:r>
              <a:rPr lang="en-US" sz="2400" dirty="0" err="1" smtClean="0">
                <a:solidFill>
                  <a:schemeClr val="tx1"/>
                </a:solidFill>
              </a:rPr>
              <a:t>bulunmasından</a:t>
            </a:r>
            <a:r>
              <a:rPr lang="tr-TR" sz="2400" dirty="0">
                <a:solidFill>
                  <a:schemeClr val="tx1"/>
                </a:solidFill>
              </a:rPr>
              <a:t> </a:t>
            </a:r>
            <a:r>
              <a:rPr lang="en-US" sz="2400" dirty="0" err="1" smtClean="0">
                <a:solidFill>
                  <a:schemeClr val="tx1"/>
                </a:solidFill>
              </a:rPr>
              <a:t>dolayı</a:t>
            </a:r>
            <a:r>
              <a:rPr lang="en-US" sz="2400" dirty="0" smtClean="0">
                <a:solidFill>
                  <a:schemeClr val="tx1"/>
                </a:solidFill>
              </a:rPr>
              <a:t> </a:t>
            </a:r>
            <a:r>
              <a:rPr lang="en-US" sz="2400" dirty="0" err="1">
                <a:solidFill>
                  <a:schemeClr val="tx1"/>
                </a:solidFill>
              </a:rPr>
              <a:t>dil</a:t>
            </a:r>
            <a:r>
              <a:rPr lang="en-US" sz="2400" dirty="0">
                <a:solidFill>
                  <a:schemeClr val="tx1"/>
                </a:solidFill>
              </a:rPr>
              <a:t> </a:t>
            </a:r>
            <a:r>
              <a:rPr lang="en-US" sz="2400" dirty="0" err="1">
                <a:solidFill>
                  <a:schemeClr val="tx1"/>
                </a:solidFill>
              </a:rPr>
              <a:t>sayısı</a:t>
            </a:r>
            <a:r>
              <a:rPr lang="en-US" sz="2400" dirty="0">
                <a:solidFill>
                  <a:schemeClr val="tx1"/>
                </a:solidFill>
              </a:rPr>
              <a:t> </a:t>
            </a:r>
            <a:r>
              <a:rPr lang="en-US" sz="2400" dirty="0" err="1">
                <a:solidFill>
                  <a:schemeClr val="tx1"/>
                </a:solidFill>
              </a:rPr>
              <a:t>netlik</a:t>
            </a:r>
            <a:r>
              <a:rPr lang="en-US" sz="2400" dirty="0">
                <a:solidFill>
                  <a:schemeClr val="tx1"/>
                </a:solidFill>
              </a:rPr>
              <a:t> </a:t>
            </a:r>
            <a:r>
              <a:rPr lang="en-US" sz="2400" dirty="0" err="1">
                <a:solidFill>
                  <a:schemeClr val="tx1"/>
                </a:solidFill>
              </a:rPr>
              <a:t>kazanmamıştır</a:t>
            </a:r>
            <a:r>
              <a:rPr lang="en-US" sz="2400" dirty="0">
                <a:solidFill>
                  <a:schemeClr val="tx1"/>
                </a:solidFill>
              </a:rPr>
              <a:t>. Bu </a:t>
            </a:r>
            <a:r>
              <a:rPr lang="en-US" sz="2400" dirty="0" err="1">
                <a:solidFill>
                  <a:schemeClr val="tx1"/>
                </a:solidFill>
              </a:rPr>
              <a:t>diller</a:t>
            </a:r>
            <a:r>
              <a:rPr lang="en-US" sz="2400" dirty="0">
                <a:solidFill>
                  <a:schemeClr val="tx1"/>
                </a:solidFill>
              </a:rPr>
              <a:t>, </a:t>
            </a:r>
            <a:r>
              <a:rPr lang="en-US" sz="2400" dirty="0" err="1">
                <a:solidFill>
                  <a:schemeClr val="tx1"/>
                </a:solidFill>
              </a:rPr>
              <a:t>yapı</a:t>
            </a:r>
            <a:r>
              <a:rPr lang="en-US" sz="2400" dirty="0">
                <a:solidFill>
                  <a:schemeClr val="tx1"/>
                </a:solidFill>
              </a:rPr>
              <a:t> (=</a:t>
            </a:r>
            <a:r>
              <a:rPr lang="en-US" sz="2400" dirty="0" err="1">
                <a:solidFill>
                  <a:schemeClr val="tx1"/>
                </a:solidFill>
              </a:rPr>
              <a:t>biçim</a:t>
            </a:r>
            <a:r>
              <a:rPr lang="en-US" sz="2400" dirty="0">
                <a:solidFill>
                  <a:schemeClr val="tx1"/>
                </a:solidFill>
              </a:rPr>
              <a:t>) </a:t>
            </a:r>
            <a:r>
              <a:rPr lang="en-US" sz="2400" dirty="0" err="1">
                <a:solidFill>
                  <a:schemeClr val="tx1"/>
                </a:solidFill>
              </a:rPr>
              <a:t>ve</a:t>
            </a:r>
            <a:r>
              <a:rPr lang="en-US" sz="2400" dirty="0">
                <a:solidFill>
                  <a:schemeClr val="tx1"/>
                </a:solidFill>
              </a:rPr>
              <a:t> </a:t>
            </a:r>
            <a:r>
              <a:rPr lang="en-US" sz="2400" dirty="0" err="1" smtClean="0">
                <a:solidFill>
                  <a:schemeClr val="tx1"/>
                </a:solidFill>
              </a:rPr>
              <a:t>köken</a:t>
            </a:r>
            <a:r>
              <a:rPr lang="en-US" sz="2400" dirty="0" smtClean="0">
                <a:solidFill>
                  <a:schemeClr val="tx1"/>
                </a:solidFill>
              </a:rPr>
              <a:t>(=</a:t>
            </a:r>
            <a:r>
              <a:rPr lang="en-US" sz="2400" dirty="0" err="1">
                <a:solidFill>
                  <a:schemeClr val="tx1"/>
                </a:solidFill>
              </a:rPr>
              <a:t>kaynak</a:t>
            </a:r>
            <a:r>
              <a:rPr lang="en-US" sz="2400" dirty="0">
                <a:solidFill>
                  <a:schemeClr val="tx1"/>
                </a:solidFill>
              </a:rPr>
              <a:t>) </a:t>
            </a:r>
            <a:r>
              <a:rPr lang="en-US" sz="2400" dirty="0" err="1">
                <a:solidFill>
                  <a:schemeClr val="tx1"/>
                </a:solidFill>
              </a:rPr>
              <a:t>bilgisi</a:t>
            </a:r>
            <a:r>
              <a:rPr lang="en-US" sz="2400" dirty="0">
                <a:solidFill>
                  <a:schemeClr val="tx1"/>
                </a:solidFill>
              </a:rPr>
              <a:t> </a:t>
            </a:r>
            <a:r>
              <a:rPr lang="en-US" sz="2400" dirty="0" err="1">
                <a:solidFill>
                  <a:schemeClr val="tx1"/>
                </a:solidFill>
              </a:rPr>
              <a:t>bakımından</a:t>
            </a:r>
            <a:r>
              <a:rPr lang="en-US" sz="2400" dirty="0">
                <a:solidFill>
                  <a:schemeClr val="tx1"/>
                </a:solidFill>
              </a:rPr>
              <a:t> </a:t>
            </a:r>
            <a:r>
              <a:rPr lang="en-US" sz="2400" dirty="0" err="1">
                <a:solidFill>
                  <a:schemeClr val="tx1"/>
                </a:solidFill>
              </a:rPr>
              <a:t>değişik</a:t>
            </a:r>
            <a:r>
              <a:rPr lang="en-US" sz="2400" dirty="0">
                <a:solidFill>
                  <a:schemeClr val="tx1"/>
                </a:solidFill>
              </a:rPr>
              <a:t> </a:t>
            </a:r>
            <a:r>
              <a:rPr lang="en-US" sz="2400" dirty="0" err="1">
                <a:solidFill>
                  <a:schemeClr val="tx1"/>
                </a:solidFill>
              </a:rPr>
              <a:t>gruplandırmalarda</a:t>
            </a:r>
            <a:r>
              <a:rPr lang="en-US" sz="2400" dirty="0">
                <a:solidFill>
                  <a:schemeClr val="tx1"/>
                </a:solidFill>
              </a:rPr>
              <a:t> </a:t>
            </a:r>
            <a:r>
              <a:rPr lang="en-US" sz="2400" dirty="0" err="1">
                <a:solidFill>
                  <a:schemeClr val="tx1"/>
                </a:solidFill>
              </a:rPr>
              <a:t>incelenmektedir</a:t>
            </a:r>
            <a:r>
              <a:rPr lang="en-US" sz="2400" dirty="0">
                <a:solidFill>
                  <a:schemeClr val="tx1"/>
                </a:solidFill>
              </a:rPr>
              <a:t>. </a:t>
            </a:r>
            <a:r>
              <a:rPr lang="en-US" sz="2400" dirty="0" err="1" smtClean="0">
                <a:solidFill>
                  <a:schemeClr val="tx1"/>
                </a:solidFill>
              </a:rPr>
              <a:t>Yapı</a:t>
            </a:r>
            <a:r>
              <a:rPr lang="tr-TR" sz="2400" dirty="0">
                <a:solidFill>
                  <a:schemeClr val="tx1"/>
                </a:solidFill>
              </a:rPr>
              <a:t> </a:t>
            </a:r>
            <a:r>
              <a:rPr lang="en-US" sz="2400" dirty="0" err="1" smtClean="0">
                <a:solidFill>
                  <a:schemeClr val="tx1"/>
                </a:solidFill>
              </a:rPr>
              <a:t>bakımından</a:t>
            </a:r>
            <a:r>
              <a:rPr lang="en-US" sz="2400" dirty="0" smtClean="0">
                <a:solidFill>
                  <a:schemeClr val="tx1"/>
                </a:solidFill>
              </a:rPr>
              <a:t> </a:t>
            </a:r>
            <a:r>
              <a:rPr lang="en-US" sz="2400" dirty="0" err="1">
                <a:solidFill>
                  <a:schemeClr val="tx1"/>
                </a:solidFill>
              </a:rPr>
              <a:t>dünya</a:t>
            </a:r>
            <a:r>
              <a:rPr lang="en-US" sz="2400" dirty="0">
                <a:solidFill>
                  <a:schemeClr val="tx1"/>
                </a:solidFill>
              </a:rPr>
              <a:t> </a:t>
            </a:r>
            <a:r>
              <a:rPr lang="en-US" sz="2400" dirty="0" err="1">
                <a:solidFill>
                  <a:schemeClr val="tx1"/>
                </a:solidFill>
              </a:rPr>
              <a:t>dilleri</a:t>
            </a:r>
            <a:r>
              <a:rPr lang="en-US" sz="2400" dirty="0">
                <a:solidFill>
                  <a:schemeClr val="tx1"/>
                </a:solidFill>
              </a:rPr>
              <a:t> </a:t>
            </a:r>
            <a:r>
              <a:rPr lang="en-US" sz="2400" dirty="0" err="1">
                <a:solidFill>
                  <a:schemeClr val="tx1"/>
                </a:solidFill>
              </a:rPr>
              <a:t>üç</a:t>
            </a:r>
            <a:r>
              <a:rPr lang="en-US" sz="2400" dirty="0">
                <a:solidFill>
                  <a:schemeClr val="tx1"/>
                </a:solidFill>
              </a:rPr>
              <a:t> </a:t>
            </a:r>
            <a:r>
              <a:rPr lang="en-US" sz="2400" dirty="0" err="1">
                <a:solidFill>
                  <a:schemeClr val="tx1"/>
                </a:solidFill>
              </a:rPr>
              <a:t>gruba</a:t>
            </a:r>
            <a:r>
              <a:rPr lang="en-US" sz="2400" dirty="0">
                <a:solidFill>
                  <a:schemeClr val="tx1"/>
                </a:solidFill>
              </a:rPr>
              <a:t> </a:t>
            </a:r>
            <a:r>
              <a:rPr lang="en-US" sz="2400" dirty="0" err="1">
                <a:solidFill>
                  <a:schemeClr val="tx1"/>
                </a:solidFill>
              </a:rPr>
              <a:t>ayrılır</a:t>
            </a:r>
            <a:r>
              <a:rPr lang="en-US" sz="2400" dirty="0">
                <a:solidFill>
                  <a:schemeClr val="tx1"/>
                </a:solidFill>
              </a:rPr>
              <a:t>:</a:t>
            </a:r>
          </a:p>
        </p:txBody>
      </p:sp>
    </p:spTree>
    <p:extLst>
      <p:ext uri="{BB962C8B-B14F-4D97-AF65-F5344CB8AC3E}">
        <p14:creationId xmlns:p14="http://schemas.microsoft.com/office/powerpoint/2010/main" val="34433580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1196752"/>
            <a:ext cx="8136904" cy="3046988"/>
          </a:xfrm>
          <a:prstGeom prst="rect">
            <a:avLst/>
          </a:prstGeom>
        </p:spPr>
        <p:txBody>
          <a:bodyPr wrap="square">
            <a:spAutoFit/>
          </a:bodyPr>
          <a:lstStyle/>
          <a:p>
            <a:pPr algn="just"/>
            <a:endParaRPr lang="tr-TR" sz="2400" dirty="0" smtClean="0"/>
          </a:p>
          <a:p>
            <a:pPr algn="just"/>
            <a:endParaRPr lang="tr-TR" sz="2400" dirty="0"/>
          </a:p>
          <a:p>
            <a:pPr algn="just">
              <a:lnSpc>
                <a:spcPct val="150000"/>
              </a:lnSpc>
            </a:pPr>
            <a:r>
              <a:rPr lang="en-US" sz="2400" dirty="0" smtClean="0"/>
              <a:t>Buna </a:t>
            </a:r>
            <a:r>
              <a:rPr lang="en-US" sz="2400" dirty="0" err="1"/>
              <a:t>göre</a:t>
            </a:r>
            <a:r>
              <a:rPr lang="en-US" sz="2400" dirty="0"/>
              <a:t>, </a:t>
            </a:r>
            <a:r>
              <a:rPr lang="en-US" sz="2400" dirty="0" err="1"/>
              <a:t>Türk</a:t>
            </a:r>
            <a:r>
              <a:rPr lang="en-US" sz="2400" dirty="0"/>
              <a:t> </a:t>
            </a:r>
            <a:r>
              <a:rPr lang="en-US" sz="2400" dirty="0" err="1"/>
              <a:t>dilini</a:t>
            </a:r>
            <a:r>
              <a:rPr lang="en-US" sz="2400" dirty="0"/>
              <a:t> </a:t>
            </a:r>
            <a:r>
              <a:rPr lang="en-US" sz="2400" dirty="0" err="1"/>
              <a:t>dünya</a:t>
            </a:r>
            <a:r>
              <a:rPr lang="en-US" sz="2400" dirty="0"/>
              <a:t> </a:t>
            </a:r>
            <a:r>
              <a:rPr lang="en-US" sz="2400" dirty="0" err="1"/>
              <a:t>dillerinden</a:t>
            </a:r>
            <a:r>
              <a:rPr lang="en-US" sz="2400" dirty="0"/>
              <a:t> </a:t>
            </a:r>
            <a:r>
              <a:rPr lang="en-US" sz="2400" dirty="0" err="1"/>
              <a:t>ayırt</a:t>
            </a:r>
            <a:r>
              <a:rPr lang="en-US" sz="2400" dirty="0"/>
              <a:t> </a:t>
            </a:r>
            <a:r>
              <a:rPr lang="en-US" sz="2400" dirty="0" err="1"/>
              <a:t>eden</a:t>
            </a:r>
            <a:r>
              <a:rPr lang="en-US" sz="2400" dirty="0"/>
              <a:t> </a:t>
            </a:r>
            <a:r>
              <a:rPr lang="en-US" sz="2400" dirty="0" err="1"/>
              <a:t>bir</a:t>
            </a:r>
            <a:r>
              <a:rPr lang="en-US" sz="2400" dirty="0"/>
              <a:t> </a:t>
            </a:r>
            <a:r>
              <a:rPr lang="en-US" sz="2400" dirty="0" err="1"/>
              <a:t>özellik</a:t>
            </a:r>
            <a:r>
              <a:rPr lang="en-US" sz="2400" dirty="0"/>
              <a:t> </a:t>
            </a:r>
            <a:r>
              <a:rPr lang="en-US" sz="2400" dirty="0" err="1"/>
              <a:t>sayılan</a:t>
            </a:r>
            <a:r>
              <a:rPr lang="en-US" sz="2400" dirty="0"/>
              <a:t> </a:t>
            </a:r>
            <a:r>
              <a:rPr lang="en-US" sz="2400" b="1" dirty="0" err="1" smtClean="0">
                <a:solidFill>
                  <a:srgbClr val="FF0000"/>
                </a:solidFill>
              </a:rPr>
              <a:t>ses</a:t>
            </a:r>
            <a:r>
              <a:rPr lang="tr-TR" sz="2400" b="1" dirty="0" smtClean="0">
                <a:solidFill>
                  <a:srgbClr val="FF0000"/>
                </a:solidFill>
              </a:rPr>
              <a:t> </a:t>
            </a:r>
            <a:r>
              <a:rPr lang="en-US" sz="2400" b="1" dirty="0" err="1" smtClean="0">
                <a:solidFill>
                  <a:srgbClr val="FF0000"/>
                </a:solidFill>
              </a:rPr>
              <a:t>uyumunun</a:t>
            </a:r>
            <a:r>
              <a:rPr lang="en-US" sz="2400" b="1" dirty="0" smtClean="0">
                <a:solidFill>
                  <a:srgbClr val="FF0000"/>
                </a:solidFill>
              </a:rPr>
              <a:t> </a:t>
            </a:r>
            <a:r>
              <a:rPr lang="en-US" sz="2400" dirty="0" err="1"/>
              <a:t>sadece</a:t>
            </a:r>
            <a:r>
              <a:rPr lang="en-US" sz="2400" dirty="0"/>
              <a:t> </a:t>
            </a:r>
            <a:r>
              <a:rPr lang="en-US" sz="2400" dirty="0" err="1"/>
              <a:t>Türkçe</a:t>
            </a:r>
            <a:r>
              <a:rPr lang="en-US" sz="2400" dirty="0"/>
              <a:t> </a:t>
            </a:r>
            <a:r>
              <a:rPr lang="en-US" sz="2400" dirty="0" err="1"/>
              <a:t>için</a:t>
            </a:r>
            <a:r>
              <a:rPr lang="en-US" sz="2400" dirty="0"/>
              <a:t> </a:t>
            </a:r>
            <a:r>
              <a:rPr lang="en-US" sz="2400" dirty="0" err="1"/>
              <a:t>değil</a:t>
            </a:r>
            <a:r>
              <a:rPr lang="en-US" sz="2400" dirty="0"/>
              <a:t>, </a:t>
            </a:r>
            <a:r>
              <a:rPr lang="en-US" sz="2400" dirty="0" err="1"/>
              <a:t>Türkçenin</a:t>
            </a:r>
            <a:r>
              <a:rPr lang="en-US" sz="2400" dirty="0"/>
              <a:t> </a:t>
            </a:r>
            <a:r>
              <a:rPr lang="en-US" sz="2400" dirty="0" err="1"/>
              <a:t>içinde</a:t>
            </a:r>
            <a:r>
              <a:rPr lang="en-US" sz="2400" dirty="0"/>
              <a:t> </a:t>
            </a:r>
            <a:r>
              <a:rPr lang="en-US" sz="2400" dirty="0" err="1"/>
              <a:t>yer</a:t>
            </a:r>
            <a:r>
              <a:rPr lang="en-US" sz="2400" dirty="0"/>
              <a:t> </a:t>
            </a:r>
            <a:r>
              <a:rPr lang="en-US" sz="2400" dirty="0" err="1"/>
              <a:t>aldığı</a:t>
            </a:r>
            <a:r>
              <a:rPr lang="en-US" sz="2400" dirty="0"/>
              <a:t> </a:t>
            </a:r>
            <a:r>
              <a:rPr lang="en-US" sz="2400" dirty="0" err="1"/>
              <a:t>dil</a:t>
            </a:r>
            <a:r>
              <a:rPr lang="en-US" sz="2400" dirty="0"/>
              <a:t> </a:t>
            </a:r>
            <a:r>
              <a:rPr lang="en-US" sz="2400" dirty="0" err="1" smtClean="0"/>
              <a:t>ailesine</a:t>
            </a:r>
            <a:r>
              <a:rPr lang="tr-TR" sz="2400" dirty="0" smtClean="0"/>
              <a:t> </a:t>
            </a:r>
            <a:r>
              <a:rPr lang="en-US" sz="2400" dirty="0" err="1" smtClean="0"/>
              <a:t>bağlı</a:t>
            </a:r>
            <a:r>
              <a:rPr lang="en-US" sz="2400" dirty="0" smtClean="0"/>
              <a:t> </a:t>
            </a:r>
            <a:r>
              <a:rPr lang="en-US" sz="2400" dirty="0" err="1"/>
              <a:t>diğer</a:t>
            </a:r>
            <a:r>
              <a:rPr lang="en-US" sz="2400" dirty="0"/>
              <a:t> </a:t>
            </a:r>
            <a:r>
              <a:rPr lang="en-US" sz="2400" dirty="0" err="1"/>
              <a:t>diller</a:t>
            </a:r>
            <a:r>
              <a:rPr lang="en-US" sz="2400" dirty="0"/>
              <a:t> </a:t>
            </a:r>
            <a:r>
              <a:rPr lang="en-US" sz="2400" dirty="0" err="1"/>
              <a:t>için</a:t>
            </a:r>
            <a:r>
              <a:rPr lang="en-US" sz="2400" dirty="0"/>
              <a:t> de </a:t>
            </a:r>
            <a:r>
              <a:rPr lang="en-US" sz="2400" dirty="0" err="1"/>
              <a:t>geçerli</a:t>
            </a:r>
            <a:r>
              <a:rPr lang="en-US" sz="2400" dirty="0"/>
              <a:t> </a:t>
            </a:r>
            <a:r>
              <a:rPr lang="en-US" sz="2400" dirty="0" err="1"/>
              <a:t>olduğu</a:t>
            </a:r>
            <a:r>
              <a:rPr lang="en-US" sz="2400" dirty="0"/>
              <a:t> </a:t>
            </a:r>
            <a:r>
              <a:rPr lang="en-US" sz="2400" dirty="0" err="1"/>
              <a:t>anlaşılmaktadır</a:t>
            </a:r>
            <a:endParaRPr lang="en-US" sz="2400" dirty="0"/>
          </a:p>
        </p:txBody>
      </p:sp>
    </p:spTree>
    <p:extLst>
      <p:ext uri="{BB962C8B-B14F-4D97-AF65-F5344CB8AC3E}">
        <p14:creationId xmlns:p14="http://schemas.microsoft.com/office/powerpoint/2010/main" val="17399064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188641"/>
            <a:ext cx="8062664" cy="360039"/>
          </a:xfrm>
        </p:spPr>
        <p:txBody>
          <a:bodyPr>
            <a:noAutofit/>
          </a:bodyPr>
          <a:lstStyle/>
          <a:p>
            <a:r>
              <a:rPr lang="en-US" sz="2400" b="1" dirty="0"/>
              <a:t>Ural-Altay </a:t>
            </a:r>
            <a:r>
              <a:rPr lang="en-US" sz="2400" b="1" dirty="0" err="1"/>
              <a:t>Dil</a:t>
            </a:r>
            <a:r>
              <a:rPr lang="en-US" sz="2400" b="1" dirty="0"/>
              <a:t> </a:t>
            </a:r>
            <a:r>
              <a:rPr lang="en-US" sz="2400" b="1" dirty="0" err="1"/>
              <a:t>Ailesi</a:t>
            </a:r>
            <a:r>
              <a:rPr lang="en-US" sz="2400" b="1" dirty="0"/>
              <a:t> </a:t>
            </a:r>
            <a:r>
              <a:rPr lang="en-US" sz="2400" b="1" dirty="0" err="1"/>
              <a:t>Üzerine</a:t>
            </a:r>
            <a:r>
              <a:rPr lang="en-US" sz="2400" b="1" dirty="0"/>
              <a:t> </a:t>
            </a:r>
            <a:r>
              <a:rPr lang="en-US" sz="2400" b="1" dirty="0" err="1"/>
              <a:t>Yapılan</a:t>
            </a:r>
            <a:r>
              <a:rPr lang="en-US" sz="2400" b="1" dirty="0"/>
              <a:t> İlk </a:t>
            </a:r>
            <a:r>
              <a:rPr lang="en-US" sz="2400" b="1" dirty="0" err="1" smtClean="0"/>
              <a:t>Çalışmala</a:t>
            </a:r>
            <a:r>
              <a:rPr lang="en-US" sz="2400" dirty="0" err="1" smtClean="0"/>
              <a:t>r</a:t>
            </a:r>
            <a:endParaRPr lang="en-US" sz="2400" dirty="0"/>
          </a:p>
        </p:txBody>
      </p:sp>
      <p:sp>
        <p:nvSpPr>
          <p:cNvPr id="3" name="Subtitle 2"/>
          <p:cNvSpPr>
            <a:spLocks noGrp="1"/>
          </p:cNvSpPr>
          <p:nvPr>
            <p:ph type="subTitle" idx="1"/>
          </p:nvPr>
        </p:nvSpPr>
        <p:spPr>
          <a:xfrm>
            <a:off x="107504" y="548680"/>
            <a:ext cx="8712968" cy="5976664"/>
          </a:xfrm>
        </p:spPr>
        <p:txBody>
          <a:bodyPr>
            <a:noAutofit/>
          </a:bodyPr>
          <a:lstStyle/>
          <a:p>
            <a:pPr algn="just"/>
            <a:r>
              <a:rPr lang="en-US" sz="2200" b="1" dirty="0">
                <a:solidFill>
                  <a:schemeClr val="tx1"/>
                </a:solidFill>
              </a:rPr>
              <a:t>Ural-Altay </a:t>
            </a:r>
            <a:r>
              <a:rPr lang="en-US" sz="2200" b="1" dirty="0" err="1">
                <a:solidFill>
                  <a:schemeClr val="tx1"/>
                </a:solidFill>
              </a:rPr>
              <a:t>dil</a:t>
            </a:r>
            <a:r>
              <a:rPr lang="en-US" sz="2200" b="1" dirty="0">
                <a:solidFill>
                  <a:schemeClr val="tx1"/>
                </a:solidFill>
              </a:rPr>
              <a:t> </a:t>
            </a:r>
            <a:r>
              <a:rPr lang="en-US" sz="2200" b="1" dirty="0" err="1">
                <a:solidFill>
                  <a:schemeClr val="tx1"/>
                </a:solidFill>
              </a:rPr>
              <a:t>ailesinin</a:t>
            </a:r>
            <a:r>
              <a:rPr lang="en-US" sz="2200" b="1" dirty="0">
                <a:solidFill>
                  <a:schemeClr val="tx1"/>
                </a:solidFill>
              </a:rPr>
              <a:t> </a:t>
            </a:r>
            <a:r>
              <a:rPr lang="en-US" sz="2200" b="1" dirty="0" err="1">
                <a:solidFill>
                  <a:schemeClr val="tx1"/>
                </a:solidFill>
              </a:rPr>
              <a:t>varlığı</a:t>
            </a:r>
            <a:r>
              <a:rPr lang="en-US" sz="2200" b="1" dirty="0">
                <a:solidFill>
                  <a:schemeClr val="tx1"/>
                </a:solidFill>
              </a:rPr>
              <a:t>, </a:t>
            </a:r>
            <a:r>
              <a:rPr lang="en-US" sz="2200" b="1" dirty="0" err="1">
                <a:solidFill>
                  <a:schemeClr val="tx1"/>
                </a:solidFill>
              </a:rPr>
              <a:t>bugün</a:t>
            </a:r>
            <a:r>
              <a:rPr lang="en-US" sz="2200" b="1" dirty="0">
                <a:solidFill>
                  <a:schemeClr val="tx1"/>
                </a:solidFill>
              </a:rPr>
              <a:t> </a:t>
            </a:r>
            <a:r>
              <a:rPr lang="en-US" sz="2200" b="1" dirty="0" err="1">
                <a:solidFill>
                  <a:schemeClr val="tx1"/>
                </a:solidFill>
              </a:rPr>
              <a:t>için</a:t>
            </a:r>
            <a:r>
              <a:rPr lang="en-US" sz="2200" b="1" dirty="0">
                <a:solidFill>
                  <a:schemeClr val="tx1"/>
                </a:solidFill>
              </a:rPr>
              <a:t> </a:t>
            </a:r>
            <a:r>
              <a:rPr lang="en-US" sz="2200" b="1" dirty="0" err="1">
                <a:solidFill>
                  <a:schemeClr val="tx1"/>
                </a:solidFill>
              </a:rPr>
              <a:t>hâlâ</a:t>
            </a:r>
            <a:r>
              <a:rPr lang="en-US" sz="2200" b="1" dirty="0">
                <a:solidFill>
                  <a:schemeClr val="tx1"/>
                </a:solidFill>
              </a:rPr>
              <a:t> </a:t>
            </a:r>
            <a:r>
              <a:rPr lang="en-US" sz="2200" b="1" dirty="0" err="1">
                <a:solidFill>
                  <a:schemeClr val="tx1"/>
                </a:solidFill>
              </a:rPr>
              <a:t>kesinleşmediğinden</a:t>
            </a:r>
            <a:r>
              <a:rPr lang="en-US" sz="2200" b="1" dirty="0">
                <a:solidFill>
                  <a:schemeClr val="tx1"/>
                </a:solidFill>
              </a:rPr>
              <a:t> </a:t>
            </a:r>
            <a:r>
              <a:rPr lang="en-US" sz="2200" b="1" dirty="0" err="1">
                <a:solidFill>
                  <a:schemeClr val="tx1"/>
                </a:solidFill>
              </a:rPr>
              <a:t>bir</a:t>
            </a:r>
            <a:r>
              <a:rPr lang="en-US" sz="2200" b="1" dirty="0">
                <a:solidFill>
                  <a:schemeClr val="tx1"/>
                </a:solidFill>
              </a:rPr>
              <a:t> </a:t>
            </a:r>
            <a:r>
              <a:rPr lang="en-US" sz="2200" b="1" dirty="0" err="1" smtClean="0">
                <a:solidFill>
                  <a:schemeClr val="tx1"/>
                </a:solidFill>
              </a:rPr>
              <a:t>teori</a:t>
            </a:r>
            <a:r>
              <a:rPr lang="tr-TR" sz="2200" b="1" dirty="0">
                <a:solidFill>
                  <a:schemeClr val="tx1"/>
                </a:solidFill>
              </a:rPr>
              <a:t> </a:t>
            </a:r>
            <a:r>
              <a:rPr lang="en-US" sz="2200" b="1" dirty="0" err="1" smtClean="0">
                <a:solidFill>
                  <a:schemeClr val="tx1"/>
                </a:solidFill>
              </a:rPr>
              <a:t>konumundadır</a:t>
            </a:r>
            <a:r>
              <a:rPr lang="en-US" sz="2200" b="1" dirty="0">
                <a:solidFill>
                  <a:schemeClr val="tx1"/>
                </a:solidFill>
              </a:rPr>
              <a:t>. Bu </a:t>
            </a:r>
            <a:r>
              <a:rPr lang="en-US" sz="2200" b="1" dirty="0" err="1">
                <a:solidFill>
                  <a:schemeClr val="tx1"/>
                </a:solidFill>
              </a:rPr>
              <a:t>alanda</a:t>
            </a:r>
            <a:r>
              <a:rPr lang="en-US" sz="2200" b="1" dirty="0">
                <a:solidFill>
                  <a:schemeClr val="tx1"/>
                </a:solidFill>
              </a:rPr>
              <a:t> ilk </a:t>
            </a:r>
            <a:r>
              <a:rPr lang="en-US" sz="2200" b="1" dirty="0" err="1">
                <a:solidFill>
                  <a:schemeClr val="tx1"/>
                </a:solidFill>
              </a:rPr>
              <a:t>çalışan</a:t>
            </a:r>
            <a:r>
              <a:rPr lang="en-US" sz="2200" b="1" dirty="0">
                <a:solidFill>
                  <a:schemeClr val="tx1"/>
                </a:solidFill>
              </a:rPr>
              <a:t> </a:t>
            </a:r>
            <a:r>
              <a:rPr lang="en-US" sz="2200" b="1" dirty="0" err="1">
                <a:solidFill>
                  <a:schemeClr val="tx1"/>
                </a:solidFill>
              </a:rPr>
              <a:t>kişi</a:t>
            </a:r>
            <a:r>
              <a:rPr lang="en-US" sz="2200" b="1" dirty="0">
                <a:solidFill>
                  <a:schemeClr val="tx1"/>
                </a:solidFill>
              </a:rPr>
              <a:t> </a:t>
            </a:r>
            <a:r>
              <a:rPr lang="en-US" sz="2200" b="1" dirty="0" err="1">
                <a:solidFill>
                  <a:schemeClr val="tx1"/>
                </a:solidFill>
              </a:rPr>
              <a:t>olarak</a:t>
            </a:r>
            <a:r>
              <a:rPr lang="en-US" sz="2200" b="1" dirty="0">
                <a:solidFill>
                  <a:schemeClr val="tx1"/>
                </a:solidFill>
              </a:rPr>
              <a:t> </a:t>
            </a:r>
            <a:r>
              <a:rPr lang="en-US" sz="2200" b="1" dirty="0" err="1">
                <a:solidFill>
                  <a:schemeClr val="tx1"/>
                </a:solidFill>
              </a:rPr>
              <a:t>İsveçli</a:t>
            </a:r>
            <a:r>
              <a:rPr lang="en-US" sz="2200" b="1" dirty="0">
                <a:solidFill>
                  <a:schemeClr val="tx1"/>
                </a:solidFill>
              </a:rPr>
              <a:t> </a:t>
            </a:r>
            <a:r>
              <a:rPr lang="en-US" sz="2200" b="1" dirty="0" err="1">
                <a:solidFill>
                  <a:schemeClr val="tx1"/>
                </a:solidFill>
              </a:rPr>
              <a:t>subay</a:t>
            </a:r>
            <a:r>
              <a:rPr lang="en-US" sz="2200" b="1" dirty="0">
                <a:solidFill>
                  <a:schemeClr val="tx1"/>
                </a:solidFill>
              </a:rPr>
              <a:t> Philipp </a:t>
            </a:r>
            <a:r>
              <a:rPr lang="en-US" sz="2200" b="1" dirty="0" smtClean="0">
                <a:solidFill>
                  <a:schemeClr val="tx1"/>
                </a:solidFill>
              </a:rPr>
              <a:t>Johann</a:t>
            </a:r>
            <a:r>
              <a:rPr lang="tr-TR" sz="2200" b="1" dirty="0" smtClean="0">
                <a:solidFill>
                  <a:schemeClr val="tx1"/>
                </a:solidFill>
              </a:rPr>
              <a:t> </a:t>
            </a:r>
            <a:r>
              <a:rPr lang="en-US" sz="2200" b="1" dirty="0" err="1" smtClean="0">
                <a:solidFill>
                  <a:schemeClr val="tx1"/>
                </a:solidFill>
              </a:rPr>
              <a:t>Tabbert</a:t>
            </a:r>
            <a:r>
              <a:rPr lang="en-US" sz="2200" b="1" dirty="0" smtClean="0">
                <a:solidFill>
                  <a:schemeClr val="tx1"/>
                </a:solidFill>
              </a:rPr>
              <a:t> </a:t>
            </a:r>
            <a:r>
              <a:rPr lang="en-US" sz="2200" b="1" dirty="0">
                <a:solidFill>
                  <a:schemeClr val="tx1"/>
                </a:solidFill>
              </a:rPr>
              <a:t>von </a:t>
            </a:r>
            <a:r>
              <a:rPr lang="en-US" sz="2200" b="1" dirty="0" err="1">
                <a:solidFill>
                  <a:schemeClr val="tx1"/>
                </a:solidFill>
              </a:rPr>
              <a:t>Strahlenberg</a:t>
            </a:r>
            <a:r>
              <a:rPr lang="en-US" sz="2200" b="1" dirty="0">
                <a:solidFill>
                  <a:schemeClr val="tx1"/>
                </a:solidFill>
              </a:rPr>
              <a:t> (1676-1747) </a:t>
            </a:r>
            <a:r>
              <a:rPr lang="en-US" sz="2200" b="1" dirty="0" err="1">
                <a:solidFill>
                  <a:schemeClr val="tx1"/>
                </a:solidFill>
              </a:rPr>
              <a:t>gösterilir</a:t>
            </a:r>
            <a:r>
              <a:rPr lang="en-US" sz="2200" b="1" dirty="0">
                <a:solidFill>
                  <a:schemeClr val="tx1"/>
                </a:solidFill>
              </a:rPr>
              <a:t>. 1709 </a:t>
            </a:r>
            <a:r>
              <a:rPr lang="en-US" sz="2200" b="1" dirty="0" err="1">
                <a:solidFill>
                  <a:schemeClr val="tx1"/>
                </a:solidFill>
              </a:rPr>
              <a:t>yılında</a:t>
            </a:r>
            <a:r>
              <a:rPr lang="en-US" sz="2200" b="1" dirty="0">
                <a:solidFill>
                  <a:schemeClr val="tx1"/>
                </a:solidFill>
              </a:rPr>
              <a:t> </a:t>
            </a:r>
            <a:r>
              <a:rPr lang="en-US" sz="2200" b="1" dirty="0" err="1">
                <a:solidFill>
                  <a:schemeClr val="tx1"/>
                </a:solidFill>
              </a:rPr>
              <a:t>İsveç</a:t>
            </a:r>
            <a:r>
              <a:rPr lang="en-US" sz="2200" b="1" dirty="0">
                <a:solidFill>
                  <a:schemeClr val="tx1"/>
                </a:solidFill>
              </a:rPr>
              <a:t> </a:t>
            </a:r>
            <a:r>
              <a:rPr lang="en-US" sz="2200" b="1" dirty="0" err="1" smtClean="0">
                <a:solidFill>
                  <a:schemeClr val="tx1"/>
                </a:solidFill>
              </a:rPr>
              <a:t>Kralı</a:t>
            </a:r>
            <a:r>
              <a:rPr lang="tr-TR" sz="2200" b="1" dirty="0">
                <a:solidFill>
                  <a:schemeClr val="tx1"/>
                </a:solidFill>
              </a:rPr>
              <a:t> </a:t>
            </a:r>
            <a:r>
              <a:rPr lang="en-US" sz="2200" b="1" dirty="0" smtClean="0">
                <a:solidFill>
                  <a:schemeClr val="tx1"/>
                </a:solidFill>
              </a:rPr>
              <a:t>XII</a:t>
            </a:r>
            <a:r>
              <a:rPr lang="en-US" sz="2200" b="1" dirty="0">
                <a:solidFill>
                  <a:schemeClr val="tx1"/>
                </a:solidFill>
              </a:rPr>
              <a:t>. Charles (= </a:t>
            </a:r>
            <a:r>
              <a:rPr lang="en-US" sz="2200" b="1" dirty="0" err="1">
                <a:solidFill>
                  <a:schemeClr val="tx1"/>
                </a:solidFill>
              </a:rPr>
              <a:t>Demirbaş</a:t>
            </a:r>
            <a:r>
              <a:rPr lang="en-US" sz="2200" b="1" dirty="0">
                <a:solidFill>
                  <a:schemeClr val="tx1"/>
                </a:solidFill>
              </a:rPr>
              <a:t> </a:t>
            </a:r>
            <a:r>
              <a:rPr lang="en-US" sz="2200" b="1" dirty="0" err="1">
                <a:solidFill>
                  <a:schemeClr val="tx1"/>
                </a:solidFill>
              </a:rPr>
              <a:t>Şarl</a:t>
            </a:r>
            <a:r>
              <a:rPr lang="en-US" sz="2200" b="1" dirty="0">
                <a:solidFill>
                  <a:schemeClr val="tx1"/>
                </a:solidFill>
              </a:rPr>
              <a:t>) </a:t>
            </a:r>
            <a:r>
              <a:rPr lang="en-US" sz="2200" b="1" dirty="0" err="1">
                <a:solidFill>
                  <a:schemeClr val="tx1"/>
                </a:solidFill>
              </a:rPr>
              <a:t>ile</a:t>
            </a:r>
            <a:r>
              <a:rPr lang="en-US" sz="2200" b="1" dirty="0">
                <a:solidFill>
                  <a:schemeClr val="tx1"/>
                </a:solidFill>
              </a:rPr>
              <a:t> </a:t>
            </a:r>
            <a:r>
              <a:rPr lang="en-US" sz="2200" b="1" dirty="0" err="1">
                <a:solidFill>
                  <a:schemeClr val="tx1"/>
                </a:solidFill>
              </a:rPr>
              <a:t>Rus</a:t>
            </a:r>
            <a:r>
              <a:rPr lang="en-US" sz="2200" b="1" dirty="0">
                <a:solidFill>
                  <a:schemeClr val="tx1"/>
                </a:solidFill>
              </a:rPr>
              <a:t> </a:t>
            </a:r>
            <a:r>
              <a:rPr lang="en-US" sz="2200" b="1" dirty="0" err="1">
                <a:solidFill>
                  <a:schemeClr val="tx1"/>
                </a:solidFill>
              </a:rPr>
              <a:t>Çarı</a:t>
            </a:r>
            <a:r>
              <a:rPr lang="en-US" sz="2200" b="1" dirty="0">
                <a:solidFill>
                  <a:schemeClr val="tx1"/>
                </a:solidFill>
              </a:rPr>
              <a:t> I. </a:t>
            </a:r>
            <a:r>
              <a:rPr lang="en-US" sz="2200" b="1" dirty="0" err="1">
                <a:solidFill>
                  <a:schemeClr val="tx1"/>
                </a:solidFill>
              </a:rPr>
              <a:t>Pyotr</a:t>
            </a:r>
            <a:r>
              <a:rPr lang="en-US" sz="2200" b="1" dirty="0">
                <a:solidFill>
                  <a:schemeClr val="tx1"/>
                </a:solidFill>
              </a:rPr>
              <a:t> (=</a:t>
            </a:r>
            <a:r>
              <a:rPr lang="en-US" sz="2200" b="1" dirty="0" err="1">
                <a:solidFill>
                  <a:schemeClr val="tx1"/>
                </a:solidFill>
              </a:rPr>
              <a:t>Büyük</a:t>
            </a:r>
            <a:r>
              <a:rPr lang="en-US" sz="2200" b="1" dirty="0">
                <a:solidFill>
                  <a:schemeClr val="tx1"/>
                </a:solidFill>
              </a:rPr>
              <a:t> Petro) </a:t>
            </a:r>
            <a:r>
              <a:rPr lang="en-US" sz="2200" b="1" dirty="0" err="1" smtClean="0">
                <a:solidFill>
                  <a:schemeClr val="tx1"/>
                </a:solidFill>
              </a:rPr>
              <a:t>arasında</a:t>
            </a:r>
            <a:r>
              <a:rPr lang="tr-TR" sz="2200" b="1" dirty="0">
                <a:solidFill>
                  <a:schemeClr val="tx1"/>
                </a:solidFill>
              </a:rPr>
              <a:t> </a:t>
            </a:r>
            <a:r>
              <a:rPr lang="en-US" sz="2200" b="1" dirty="0" err="1" smtClean="0">
                <a:solidFill>
                  <a:schemeClr val="tx1"/>
                </a:solidFill>
              </a:rPr>
              <a:t>cereyan</a:t>
            </a:r>
            <a:r>
              <a:rPr lang="en-US" sz="2200" b="1" dirty="0" smtClean="0">
                <a:solidFill>
                  <a:schemeClr val="tx1"/>
                </a:solidFill>
              </a:rPr>
              <a:t> </a:t>
            </a:r>
            <a:r>
              <a:rPr lang="en-US" sz="2200" b="1" dirty="0" err="1">
                <a:solidFill>
                  <a:schemeClr val="tx1"/>
                </a:solidFill>
              </a:rPr>
              <a:t>eden</a:t>
            </a:r>
            <a:r>
              <a:rPr lang="en-US" sz="2200" b="1" dirty="0">
                <a:solidFill>
                  <a:schemeClr val="tx1"/>
                </a:solidFill>
              </a:rPr>
              <a:t> Poltava </a:t>
            </a:r>
            <a:r>
              <a:rPr lang="en-US" sz="2200" b="1" dirty="0" err="1">
                <a:solidFill>
                  <a:schemeClr val="tx1"/>
                </a:solidFill>
              </a:rPr>
              <a:t>meydan</a:t>
            </a:r>
            <a:r>
              <a:rPr lang="en-US" sz="2200" b="1" dirty="0">
                <a:solidFill>
                  <a:schemeClr val="tx1"/>
                </a:solidFill>
              </a:rPr>
              <a:t> </a:t>
            </a:r>
            <a:r>
              <a:rPr lang="en-US" sz="2200" b="1" dirty="0" err="1">
                <a:solidFill>
                  <a:schemeClr val="tx1"/>
                </a:solidFill>
              </a:rPr>
              <a:t>muharebesinde</a:t>
            </a:r>
            <a:r>
              <a:rPr lang="en-US" sz="2200" b="1" dirty="0">
                <a:solidFill>
                  <a:schemeClr val="tx1"/>
                </a:solidFill>
              </a:rPr>
              <a:t> </a:t>
            </a:r>
            <a:r>
              <a:rPr lang="en-US" sz="2200" b="1" dirty="0" err="1">
                <a:solidFill>
                  <a:schemeClr val="tx1"/>
                </a:solidFill>
              </a:rPr>
              <a:t>İsveç’in</a:t>
            </a:r>
            <a:r>
              <a:rPr lang="en-US" sz="2200" b="1" dirty="0">
                <a:solidFill>
                  <a:schemeClr val="tx1"/>
                </a:solidFill>
              </a:rPr>
              <a:t> </a:t>
            </a:r>
            <a:r>
              <a:rPr lang="en-US" sz="2200" b="1" dirty="0" err="1">
                <a:solidFill>
                  <a:schemeClr val="tx1"/>
                </a:solidFill>
              </a:rPr>
              <a:t>Rusya</a:t>
            </a:r>
            <a:r>
              <a:rPr lang="en-US" sz="2200" b="1" dirty="0">
                <a:solidFill>
                  <a:schemeClr val="tx1"/>
                </a:solidFill>
              </a:rPr>
              <a:t> </a:t>
            </a:r>
            <a:r>
              <a:rPr lang="en-US" sz="2200" b="1" dirty="0" err="1" smtClean="0">
                <a:solidFill>
                  <a:schemeClr val="tx1"/>
                </a:solidFill>
              </a:rPr>
              <a:t>karşısında</a:t>
            </a:r>
            <a:r>
              <a:rPr lang="tr-TR" sz="2200" b="1" dirty="0">
                <a:solidFill>
                  <a:schemeClr val="tx1"/>
                </a:solidFill>
              </a:rPr>
              <a:t> </a:t>
            </a:r>
            <a:r>
              <a:rPr lang="en-US" sz="2200" b="1" dirty="0" err="1" smtClean="0">
                <a:solidFill>
                  <a:schemeClr val="tx1"/>
                </a:solidFill>
              </a:rPr>
              <a:t>yenilgiye</a:t>
            </a:r>
            <a:r>
              <a:rPr lang="en-US" sz="2200" b="1" dirty="0" smtClean="0">
                <a:solidFill>
                  <a:schemeClr val="tx1"/>
                </a:solidFill>
              </a:rPr>
              <a:t> </a:t>
            </a:r>
            <a:r>
              <a:rPr lang="en-US" sz="2200" b="1" dirty="0" err="1">
                <a:solidFill>
                  <a:schemeClr val="tx1"/>
                </a:solidFill>
              </a:rPr>
              <a:t>uğraması</a:t>
            </a:r>
            <a:r>
              <a:rPr lang="en-US" sz="2200" b="1" dirty="0">
                <a:solidFill>
                  <a:schemeClr val="tx1"/>
                </a:solidFill>
              </a:rPr>
              <a:t> </a:t>
            </a:r>
            <a:r>
              <a:rPr lang="en-US" sz="2200" b="1" dirty="0" err="1">
                <a:solidFill>
                  <a:schemeClr val="tx1"/>
                </a:solidFill>
              </a:rPr>
              <a:t>üzerine</a:t>
            </a:r>
            <a:r>
              <a:rPr lang="en-US" sz="2200" b="1" dirty="0">
                <a:solidFill>
                  <a:schemeClr val="tx1"/>
                </a:solidFill>
              </a:rPr>
              <a:t> </a:t>
            </a:r>
            <a:r>
              <a:rPr lang="en-US" sz="2200" b="1" dirty="0" err="1">
                <a:solidFill>
                  <a:schemeClr val="tx1"/>
                </a:solidFill>
              </a:rPr>
              <a:t>tutsak</a:t>
            </a:r>
            <a:r>
              <a:rPr lang="en-US" sz="2200" b="1" dirty="0">
                <a:solidFill>
                  <a:schemeClr val="tx1"/>
                </a:solidFill>
              </a:rPr>
              <a:t> </a:t>
            </a:r>
            <a:r>
              <a:rPr lang="en-US" sz="2200" b="1" dirty="0" err="1">
                <a:solidFill>
                  <a:schemeClr val="tx1"/>
                </a:solidFill>
              </a:rPr>
              <a:t>edilen</a:t>
            </a:r>
            <a:r>
              <a:rPr lang="en-US" sz="2200" b="1" dirty="0">
                <a:solidFill>
                  <a:schemeClr val="tx1"/>
                </a:solidFill>
              </a:rPr>
              <a:t> </a:t>
            </a:r>
            <a:r>
              <a:rPr lang="en-US" sz="2200" b="1" dirty="0" err="1">
                <a:solidFill>
                  <a:schemeClr val="tx1"/>
                </a:solidFill>
              </a:rPr>
              <a:t>İsveçli</a:t>
            </a:r>
            <a:r>
              <a:rPr lang="en-US" sz="2200" b="1" dirty="0">
                <a:solidFill>
                  <a:schemeClr val="tx1"/>
                </a:solidFill>
              </a:rPr>
              <a:t> </a:t>
            </a:r>
            <a:r>
              <a:rPr lang="en-US" sz="2200" b="1" dirty="0" err="1">
                <a:solidFill>
                  <a:schemeClr val="tx1"/>
                </a:solidFill>
              </a:rPr>
              <a:t>askerler</a:t>
            </a:r>
            <a:r>
              <a:rPr lang="en-US" sz="2200" b="1" dirty="0">
                <a:solidFill>
                  <a:schemeClr val="tx1"/>
                </a:solidFill>
              </a:rPr>
              <a:t> </a:t>
            </a:r>
            <a:r>
              <a:rPr lang="en-US" sz="2200" b="1" dirty="0" err="1">
                <a:solidFill>
                  <a:schemeClr val="tx1"/>
                </a:solidFill>
              </a:rPr>
              <a:t>arasında</a:t>
            </a:r>
            <a:r>
              <a:rPr lang="en-US" sz="2200" b="1" dirty="0">
                <a:solidFill>
                  <a:schemeClr val="tx1"/>
                </a:solidFill>
              </a:rPr>
              <a:t> </a:t>
            </a:r>
            <a:r>
              <a:rPr lang="en-US" sz="2200" b="1" dirty="0" err="1" smtClean="0">
                <a:solidFill>
                  <a:schemeClr val="tx1"/>
                </a:solidFill>
              </a:rPr>
              <a:t>Strahlenberg</a:t>
            </a:r>
            <a:r>
              <a:rPr lang="tr-TR" sz="2200" b="1" dirty="0">
                <a:solidFill>
                  <a:schemeClr val="tx1"/>
                </a:solidFill>
              </a:rPr>
              <a:t> </a:t>
            </a:r>
            <a:r>
              <a:rPr lang="en-US" sz="2200" b="1" dirty="0" smtClean="0">
                <a:solidFill>
                  <a:schemeClr val="tx1"/>
                </a:solidFill>
              </a:rPr>
              <a:t>de </a:t>
            </a:r>
            <a:r>
              <a:rPr lang="en-US" sz="2200" b="1" dirty="0" err="1">
                <a:solidFill>
                  <a:schemeClr val="tx1"/>
                </a:solidFill>
              </a:rPr>
              <a:t>vardır</a:t>
            </a:r>
            <a:r>
              <a:rPr lang="en-US" sz="2200" b="1" dirty="0">
                <a:solidFill>
                  <a:schemeClr val="tx1"/>
                </a:solidFill>
              </a:rPr>
              <a:t> </a:t>
            </a:r>
            <a:r>
              <a:rPr lang="en-US" sz="2200" b="1" dirty="0" err="1">
                <a:solidFill>
                  <a:schemeClr val="tx1"/>
                </a:solidFill>
              </a:rPr>
              <a:t>ve</a:t>
            </a:r>
            <a:r>
              <a:rPr lang="en-US" sz="2200" b="1" dirty="0">
                <a:solidFill>
                  <a:schemeClr val="tx1"/>
                </a:solidFill>
              </a:rPr>
              <a:t> </a:t>
            </a:r>
            <a:r>
              <a:rPr lang="en-US" sz="2200" b="1" dirty="0" err="1">
                <a:solidFill>
                  <a:schemeClr val="tx1"/>
                </a:solidFill>
              </a:rPr>
              <a:t>Batı</a:t>
            </a:r>
            <a:r>
              <a:rPr lang="en-US" sz="2200" b="1" dirty="0">
                <a:solidFill>
                  <a:schemeClr val="tx1"/>
                </a:solidFill>
              </a:rPr>
              <a:t> </a:t>
            </a:r>
            <a:r>
              <a:rPr lang="en-US" sz="2200" b="1" dirty="0" err="1">
                <a:solidFill>
                  <a:schemeClr val="tx1"/>
                </a:solidFill>
              </a:rPr>
              <a:t>Sibirya’ya</a:t>
            </a:r>
            <a:r>
              <a:rPr lang="en-US" sz="2200" b="1" dirty="0">
                <a:solidFill>
                  <a:schemeClr val="tx1"/>
                </a:solidFill>
              </a:rPr>
              <a:t>, </a:t>
            </a:r>
            <a:r>
              <a:rPr lang="en-US" sz="2200" b="1" dirty="0" err="1">
                <a:solidFill>
                  <a:schemeClr val="tx1"/>
                </a:solidFill>
              </a:rPr>
              <a:t>Tobolsk</a:t>
            </a:r>
            <a:r>
              <a:rPr lang="en-US" sz="2200" b="1" dirty="0">
                <a:solidFill>
                  <a:schemeClr val="tx1"/>
                </a:solidFill>
              </a:rPr>
              <a:t> </a:t>
            </a:r>
            <a:r>
              <a:rPr lang="en-US" sz="2200" b="1" dirty="0" err="1">
                <a:solidFill>
                  <a:schemeClr val="tx1"/>
                </a:solidFill>
              </a:rPr>
              <a:t>şehrine</a:t>
            </a:r>
            <a:r>
              <a:rPr lang="en-US" sz="2200" b="1" dirty="0">
                <a:solidFill>
                  <a:schemeClr val="tx1"/>
                </a:solidFill>
              </a:rPr>
              <a:t> </a:t>
            </a:r>
            <a:r>
              <a:rPr lang="en-US" sz="2200" b="1" dirty="0" err="1">
                <a:solidFill>
                  <a:schemeClr val="tx1"/>
                </a:solidFill>
              </a:rPr>
              <a:t>sürgün</a:t>
            </a:r>
            <a:r>
              <a:rPr lang="en-US" sz="2200" b="1" dirty="0">
                <a:solidFill>
                  <a:schemeClr val="tx1"/>
                </a:solidFill>
              </a:rPr>
              <a:t> </a:t>
            </a:r>
            <a:r>
              <a:rPr lang="en-US" sz="2200" b="1" dirty="0" err="1">
                <a:solidFill>
                  <a:schemeClr val="tx1"/>
                </a:solidFill>
              </a:rPr>
              <a:t>edilmiştir</a:t>
            </a:r>
            <a:r>
              <a:rPr lang="en-US" sz="2200" b="1" dirty="0">
                <a:solidFill>
                  <a:schemeClr val="tx1"/>
                </a:solidFill>
              </a:rPr>
              <a:t>. </a:t>
            </a:r>
            <a:r>
              <a:rPr lang="en-US" sz="2200" b="1" dirty="0" err="1" smtClean="0">
                <a:solidFill>
                  <a:schemeClr val="tx1"/>
                </a:solidFill>
              </a:rPr>
              <a:t>Sürgünde</a:t>
            </a:r>
            <a:r>
              <a:rPr lang="tr-TR" sz="2200" b="1" dirty="0">
                <a:solidFill>
                  <a:schemeClr val="tx1"/>
                </a:solidFill>
              </a:rPr>
              <a:t> </a:t>
            </a:r>
            <a:r>
              <a:rPr lang="en-US" sz="2200" b="1" dirty="0" err="1" smtClean="0">
                <a:solidFill>
                  <a:schemeClr val="tx1"/>
                </a:solidFill>
              </a:rPr>
              <a:t>bulunduğu</a:t>
            </a:r>
            <a:r>
              <a:rPr lang="en-US" sz="2200" b="1" dirty="0" smtClean="0">
                <a:solidFill>
                  <a:schemeClr val="tx1"/>
                </a:solidFill>
              </a:rPr>
              <a:t> </a:t>
            </a:r>
            <a:r>
              <a:rPr lang="en-US" sz="2200" b="1" dirty="0">
                <a:solidFill>
                  <a:schemeClr val="tx1"/>
                </a:solidFill>
              </a:rPr>
              <a:t>on </a:t>
            </a:r>
            <a:r>
              <a:rPr lang="en-US" sz="2200" b="1" dirty="0" err="1">
                <a:solidFill>
                  <a:schemeClr val="tx1"/>
                </a:solidFill>
              </a:rPr>
              <a:t>yıldan</a:t>
            </a:r>
            <a:r>
              <a:rPr lang="en-US" sz="2200" b="1" dirty="0">
                <a:solidFill>
                  <a:schemeClr val="tx1"/>
                </a:solidFill>
              </a:rPr>
              <a:t> </a:t>
            </a:r>
            <a:r>
              <a:rPr lang="en-US" sz="2200" b="1" dirty="0" err="1">
                <a:solidFill>
                  <a:schemeClr val="tx1"/>
                </a:solidFill>
              </a:rPr>
              <a:t>fazla</a:t>
            </a:r>
            <a:r>
              <a:rPr lang="en-US" sz="2200" b="1" dirty="0">
                <a:solidFill>
                  <a:schemeClr val="tx1"/>
                </a:solidFill>
              </a:rPr>
              <a:t> </a:t>
            </a:r>
            <a:r>
              <a:rPr lang="en-US" sz="2200" b="1" dirty="0" err="1">
                <a:solidFill>
                  <a:schemeClr val="tx1"/>
                </a:solidFill>
              </a:rPr>
              <a:t>süre</a:t>
            </a:r>
            <a:r>
              <a:rPr lang="en-US" sz="2200" b="1" dirty="0">
                <a:solidFill>
                  <a:schemeClr val="tx1"/>
                </a:solidFill>
              </a:rPr>
              <a:t> </a:t>
            </a:r>
            <a:r>
              <a:rPr lang="en-US" sz="2200" b="1" dirty="0" err="1">
                <a:solidFill>
                  <a:schemeClr val="tx1"/>
                </a:solidFill>
              </a:rPr>
              <a:t>boyunca</a:t>
            </a:r>
            <a:r>
              <a:rPr lang="en-US" sz="2200" b="1" dirty="0">
                <a:solidFill>
                  <a:schemeClr val="tx1"/>
                </a:solidFill>
              </a:rPr>
              <a:t> </a:t>
            </a:r>
            <a:r>
              <a:rPr lang="en-US" sz="2200" b="1" dirty="0" err="1">
                <a:solidFill>
                  <a:schemeClr val="tx1"/>
                </a:solidFill>
              </a:rPr>
              <a:t>Strahlenberg</a:t>
            </a:r>
            <a:r>
              <a:rPr lang="en-US" sz="2200" b="1" dirty="0">
                <a:solidFill>
                  <a:schemeClr val="tx1"/>
                </a:solidFill>
              </a:rPr>
              <a:t>, </a:t>
            </a:r>
            <a:r>
              <a:rPr lang="en-US" sz="2200" b="1" dirty="0" err="1">
                <a:solidFill>
                  <a:schemeClr val="tx1"/>
                </a:solidFill>
              </a:rPr>
              <a:t>Sibirya</a:t>
            </a:r>
            <a:r>
              <a:rPr lang="en-US" sz="2200" b="1" dirty="0">
                <a:solidFill>
                  <a:schemeClr val="tx1"/>
                </a:solidFill>
              </a:rPr>
              <a:t> </a:t>
            </a:r>
            <a:r>
              <a:rPr lang="en-US" sz="2200" b="1" dirty="0" err="1">
                <a:solidFill>
                  <a:schemeClr val="tx1"/>
                </a:solidFill>
              </a:rPr>
              <a:t>hakkındaki</a:t>
            </a:r>
            <a:r>
              <a:rPr lang="en-US" sz="2200" b="1" dirty="0">
                <a:solidFill>
                  <a:schemeClr val="tx1"/>
                </a:solidFill>
              </a:rPr>
              <a:t> </a:t>
            </a:r>
            <a:r>
              <a:rPr lang="en-US" sz="2200" b="1" dirty="0" err="1" smtClean="0">
                <a:solidFill>
                  <a:schemeClr val="tx1"/>
                </a:solidFill>
              </a:rPr>
              <a:t>türlü</a:t>
            </a:r>
            <a:r>
              <a:rPr lang="tr-TR" sz="2200" b="1" dirty="0">
                <a:solidFill>
                  <a:schemeClr val="tx1"/>
                </a:solidFill>
              </a:rPr>
              <a:t> </a:t>
            </a:r>
            <a:r>
              <a:rPr lang="en-US" sz="2200" b="1" dirty="0" err="1" smtClean="0">
                <a:solidFill>
                  <a:schemeClr val="tx1"/>
                </a:solidFill>
              </a:rPr>
              <a:t>çalışmalar</a:t>
            </a:r>
            <a:r>
              <a:rPr lang="en-US" sz="2200" b="1" dirty="0" smtClean="0">
                <a:solidFill>
                  <a:schemeClr val="tx1"/>
                </a:solidFill>
              </a:rPr>
              <a:t> </a:t>
            </a:r>
            <a:r>
              <a:rPr lang="en-US" sz="2200" b="1" dirty="0" err="1">
                <a:solidFill>
                  <a:schemeClr val="tx1"/>
                </a:solidFill>
              </a:rPr>
              <a:t>ve</a:t>
            </a:r>
            <a:r>
              <a:rPr lang="en-US" sz="2200" b="1" dirty="0">
                <a:solidFill>
                  <a:schemeClr val="tx1"/>
                </a:solidFill>
              </a:rPr>
              <a:t> </a:t>
            </a:r>
            <a:r>
              <a:rPr lang="en-US" sz="2200" b="1" dirty="0" err="1">
                <a:solidFill>
                  <a:schemeClr val="tx1"/>
                </a:solidFill>
              </a:rPr>
              <a:t>özellikle</a:t>
            </a:r>
            <a:r>
              <a:rPr lang="en-US" sz="2200" b="1" dirty="0">
                <a:solidFill>
                  <a:schemeClr val="tx1"/>
                </a:solidFill>
              </a:rPr>
              <a:t> de </a:t>
            </a:r>
            <a:r>
              <a:rPr lang="en-US" sz="2200" b="1" dirty="0" err="1">
                <a:solidFill>
                  <a:schemeClr val="tx1"/>
                </a:solidFill>
              </a:rPr>
              <a:t>hazırlayıp</a:t>
            </a:r>
            <a:r>
              <a:rPr lang="en-US" sz="2200" b="1" dirty="0">
                <a:solidFill>
                  <a:schemeClr val="tx1"/>
                </a:solidFill>
              </a:rPr>
              <a:t> </a:t>
            </a:r>
            <a:r>
              <a:rPr lang="en-US" sz="2200" b="1" dirty="0" err="1">
                <a:solidFill>
                  <a:schemeClr val="tx1"/>
                </a:solidFill>
              </a:rPr>
              <a:t>Rus</a:t>
            </a:r>
            <a:r>
              <a:rPr lang="en-US" sz="2200" b="1" dirty="0">
                <a:solidFill>
                  <a:schemeClr val="tx1"/>
                </a:solidFill>
              </a:rPr>
              <a:t> </a:t>
            </a:r>
            <a:r>
              <a:rPr lang="en-US" sz="2200" b="1" dirty="0" err="1">
                <a:solidFill>
                  <a:schemeClr val="tx1"/>
                </a:solidFill>
              </a:rPr>
              <a:t>Çarı’na</a:t>
            </a:r>
            <a:r>
              <a:rPr lang="en-US" sz="2200" b="1" dirty="0">
                <a:solidFill>
                  <a:schemeClr val="tx1"/>
                </a:solidFill>
              </a:rPr>
              <a:t> </a:t>
            </a:r>
            <a:r>
              <a:rPr lang="en-US" sz="2200" b="1" dirty="0" err="1">
                <a:solidFill>
                  <a:schemeClr val="tx1"/>
                </a:solidFill>
              </a:rPr>
              <a:t>takdim</a:t>
            </a:r>
            <a:r>
              <a:rPr lang="en-US" sz="2200" b="1" dirty="0">
                <a:solidFill>
                  <a:schemeClr val="tx1"/>
                </a:solidFill>
              </a:rPr>
              <a:t> </a:t>
            </a:r>
            <a:r>
              <a:rPr lang="en-US" sz="2200" b="1" dirty="0" err="1">
                <a:solidFill>
                  <a:schemeClr val="tx1"/>
                </a:solidFill>
              </a:rPr>
              <a:t>ettiği</a:t>
            </a:r>
            <a:r>
              <a:rPr lang="en-US" sz="2200" b="1" dirty="0">
                <a:solidFill>
                  <a:schemeClr val="tx1"/>
                </a:solidFill>
              </a:rPr>
              <a:t> </a:t>
            </a:r>
            <a:r>
              <a:rPr lang="en-US" sz="2200" b="1" dirty="0" err="1">
                <a:solidFill>
                  <a:schemeClr val="tx1"/>
                </a:solidFill>
              </a:rPr>
              <a:t>Sibirya</a:t>
            </a:r>
            <a:r>
              <a:rPr lang="en-US" sz="2200" b="1" dirty="0">
                <a:solidFill>
                  <a:schemeClr val="tx1"/>
                </a:solidFill>
              </a:rPr>
              <a:t> </a:t>
            </a:r>
            <a:r>
              <a:rPr lang="en-US" sz="2200" b="1" dirty="0" err="1">
                <a:solidFill>
                  <a:schemeClr val="tx1"/>
                </a:solidFill>
              </a:rPr>
              <a:t>ve</a:t>
            </a:r>
            <a:r>
              <a:rPr lang="en-US" sz="2200" b="1" dirty="0">
                <a:solidFill>
                  <a:schemeClr val="tx1"/>
                </a:solidFill>
              </a:rPr>
              <a:t> </a:t>
            </a:r>
            <a:r>
              <a:rPr lang="en-US" sz="2200" b="1" dirty="0" err="1" smtClean="0">
                <a:solidFill>
                  <a:schemeClr val="tx1"/>
                </a:solidFill>
              </a:rPr>
              <a:t>Orta</a:t>
            </a:r>
            <a:r>
              <a:rPr lang="tr-TR" sz="2200" b="1" dirty="0">
                <a:solidFill>
                  <a:schemeClr val="tx1"/>
                </a:solidFill>
              </a:rPr>
              <a:t> </a:t>
            </a:r>
            <a:r>
              <a:rPr lang="en-US" sz="2200" b="1" dirty="0" err="1" smtClean="0">
                <a:solidFill>
                  <a:schemeClr val="tx1"/>
                </a:solidFill>
              </a:rPr>
              <a:t>Asya</a:t>
            </a:r>
            <a:r>
              <a:rPr lang="en-US" sz="2200" b="1" dirty="0" smtClean="0">
                <a:solidFill>
                  <a:schemeClr val="tx1"/>
                </a:solidFill>
              </a:rPr>
              <a:t> </a:t>
            </a:r>
            <a:r>
              <a:rPr lang="en-US" sz="2200" b="1" dirty="0" err="1">
                <a:solidFill>
                  <a:schemeClr val="tx1"/>
                </a:solidFill>
              </a:rPr>
              <a:t>haritası</a:t>
            </a:r>
            <a:r>
              <a:rPr lang="en-US" sz="2200" b="1" dirty="0">
                <a:solidFill>
                  <a:schemeClr val="tx1"/>
                </a:solidFill>
              </a:rPr>
              <a:t> </a:t>
            </a:r>
            <a:r>
              <a:rPr lang="en-US" sz="2200" b="1" dirty="0" err="1">
                <a:solidFill>
                  <a:schemeClr val="tx1"/>
                </a:solidFill>
              </a:rPr>
              <a:t>ile</a:t>
            </a:r>
            <a:r>
              <a:rPr lang="en-US" sz="2200" b="1" dirty="0">
                <a:solidFill>
                  <a:schemeClr val="tx1"/>
                </a:solidFill>
              </a:rPr>
              <a:t> </a:t>
            </a:r>
            <a:r>
              <a:rPr lang="en-US" sz="2200" b="1" dirty="0" err="1">
                <a:solidFill>
                  <a:schemeClr val="tx1"/>
                </a:solidFill>
              </a:rPr>
              <a:t>dikkatleri</a:t>
            </a:r>
            <a:r>
              <a:rPr lang="en-US" sz="2200" b="1" dirty="0">
                <a:solidFill>
                  <a:schemeClr val="tx1"/>
                </a:solidFill>
              </a:rPr>
              <a:t> </a:t>
            </a:r>
            <a:r>
              <a:rPr lang="en-US" sz="2200" b="1" dirty="0" err="1">
                <a:solidFill>
                  <a:schemeClr val="tx1"/>
                </a:solidFill>
              </a:rPr>
              <a:t>çekmiştir</a:t>
            </a:r>
            <a:r>
              <a:rPr lang="en-US" sz="2200" b="1" dirty="0">
                <a:solidFill>
                  <a:schemeClr val="tx1"/>
                </a:solidFill>
              </a:rPr>
              <a:t>. Bu </a:t>
            </a:r>
            <a:r>
              <a:rPr lang="en-US" sz="2200" b="1" dirty="0" err="1">
                <a:solidFill>
                  <a:schemeClr val="tx1"/>
                </a:solidFill>
              </a:rPr>
              <a:t>arada</a:t>
            </a:r>
            <a:r>
              <a:rPr lang="en-US" sz="2200" b="1" dirty="0">
                <a:solidFill>
                  <a:schemeClr val="tx1"/>
                </a:solidFill>
              </a:rPr>
              <a:t> </a:t>
            </a:r>
            <a:r>
              <a:rPr lang="en-US" sz="2200" b="1" dirty="0" err="1">
                <a:solidFill>
                  <a:schemeClr val="tx1"/>
                </a:solidFill>
              </a:rPr>
              <a:t>Rusya</a:t>
            </a:r>
            <a:r>
              <a:rPr lang="en-US" sz="2200" b="1" dirty="0">
                <a:solidFill>
                  <a:schemeClr val="tx1"/>
                </a:solidFill>
              </a:rPr>
              <a:t> </a:t>
            </a:r>
            <a:r>
              <a:rPr lang="en-US" sz="2200" b="1" dirty="0" err="1">
                <a:solidFill>
                  <a:schemeClr val="tx1"/>
                </a:solidFill>
              </a:rPr>
              <a:t>tarafından</a:t>
            </a:r>
            <a:r>
              <a:rPr lang="en-US" sz="2200" b="1" dirty="0">
                <a:solidFill>
                  <a:schemeClr val="tx1"/>
                </a:solidFill>
              </a:rPr>
              <a:t> </a:t>
            </a:r>
            <a:r>
              <a:rPr lang="en-US" sz="2200" b="1" dirty="0" err="1" smtClean="0">
                <a:solidFill>
                  <a:schemeClr val="tx1"/>
                </a:solidFill>
              </a:rPr>
              <a:t>yine</a:t>
            </a:r>
            <a:r>
              <a:rPr lang="tr-TR" sz="2200" b="1" dirty="0">
                <a:solidFill>
                  <a:schemeClr val="tx1"/>
                </a:solidFill>
              </a:rPr>
              <a:t> </a:t>
            </a:r>
            <a:r>
              <a:rPr lang="en-US" sz="2200" b="1" dirty="0" err="1" smtClean="0">
                <a:solidFill>
                  <a:schemeClr val="tx1"/>
                </a:solidFill>
              </a:rPr>
              <a:t>Tobolsk’a</a:t>
            </a:r>
            <a:r>
              <a:rPr lang="en-US" sz="2200" b="1" dirty="0" smtClean="0">
                <a:solidFill>
                  <a:schemeClr val="tx1"/>
                </a:solidFill>
              </a:rPr>
              <a:t> </a:t>
            </a:r>
            <a:r>
              <a:rPr lang="en-US" sz="2200" b="1" dirty="0" err="1">
                <a:solidFill>
                  <a:schemeClr val="tx1"/>
                </a:solidFill>
              </a:rPr>
              <a:t>araştırma</a:t>
            </a:r>
            <a:r>
              <a:rPr lang="en-US" sz="2200" b="1" dirty="0">
                <a:solidFill>
                  <a:schemeClr val="tx1"/>
                </a:solidFill>
              </a:rPr>
              <a:t> </a:t>
            </a:r>
            <a:r>
              <a:rPr lang="en-US" sz="2200" b="1" dirty="0" err="1">
                <a:solidFill>
                  <a:schemeClr val="tx1"/>
                </a:solidFill>
              </a:rPr>
              <a:t>yapmak</a:t>
            </a:r>
            <a:r>
              <a:rPr lang="en-US" sz="2200" b="1" dirty="0">
                <a:solidFill>
                  <a:schemeClr val="tx1"/>
                </a:solidFill>
              </a:rPr>
              <a:t> </a:t>
            </a:r>
            <a:r>
              <a:rPr lang="en-US" sz="2200" b="1" dirty="0" err="1">
                <a:solidFill>
                  <a:schemeClr val="tx1"/>
                </a:solidFill>
              </a:rPr>
              <a:t>üzere</a:t>
            </a:r>
            <a:r>
              <a:rPr lang="en-US" sz="2200" b="1" dirty="0">
                <a:solidFill>
                  <a:schemeClr val="tx1"/>
                </a:solidFill>
              </a:rPr>
              <a:t> </a:t>
            </a:r>
            <a:r>
              <a:rPr lang="en-US" sz="2200" b="1" dirty="0" err="1">
                <a:solidFill>
                  <a:schemeClr val="tx1"/>
                </a:solidFill>
              </a:rPr>
              <a:t>gönderilen</a:t>
            </a:r>
            <a:r>
              <a:rPr lang="en-US" sz="2200" b="1" dirty="0">
                <a:solidFill>
                  <a:schemeClr val="tx1"/>
                </a:solidFill>
              </a:rPr>
              <a:t> Daniel </a:t>
            </a:r>
            <a:r>
              <a:rPr lang="en-US" sz="2200" b="1" dirty="0" smtClean="0">
                <a:solidFill>
                  <a:schemeClr val="tx1"/>
                </a:solidFill>
              </a:rPr>
              <a:t>Gottlieb</a:t>
            </a:r>
            <a:r>
              <a:rPr lang="tr-TR" sz="2200" b="1" dirty="0" smtClean="0">
                <a:solidFill>
                  <a:schemeClr val="tx1"/>
                </a:solidFill>
              </a:rPr>
              <a:t> </a:t>
            </a:r>
            <a:r>
              <a:rPr lang="en-US" sz="2200" b="1" dirty="0" err="1" smtClean="0">
                <a:solidFill>
                  <a:schemeClr val="tx1"/>
                </a:solidFill>
              </a:rPr>
              <a:t>Messerschmidt</a:t>
            </a:r>
            <a:r>
              <a:rPr lang="en-US" sz="2200" b="1" dirty="0" smtClean="0">
                <a:solidFill>
                  <a:schemeClr val="tx1"/>
                </a:solidFill>
              </a:rPr>
              <a:t> </a:t>
            </a:r>
            <a:r>
              <a:rPr lang="en-US" sz="2200" b="1" dirty="0">
                <a:solidFill>
                  <a:schemeClr val="tx1"/>
                </a:solidFill>
              </a:rPr>
              <a:t>(1685-1735)’in </a:t>
            </a:r>
            <a:r>
              <a:rPr lang="en-US" sz="2200" b="1" dirty="0" err="1">
                <a:solidFill>
                  <a:schemeClr val="tx1"/>
                </a:solidFill>
              </a:rPr>
              <a:t>yanına</a:t>
            </a:r>
            <a:r>
              <a:rPr lang="en-US" sz="2200" b="1" dirty="0">
                <a:solidFill>
                  <a:schemeClr val="tx1"/>
                </a:solidFill>
              </a:rPr>
              <a:t> </a:t>
            </a:r>
            <a:r>
              <a:rPr lang="en-US" sz="2200" b="1" dirty="0" err="1">
                <a:solidFill>
                  <a:schemeClr val="tx1"/>
                </a:solidFill>
              </a:rPr>
              <a:t>yardımcı</a:t>
            </a:r>
            <a:r>
              <a:rPr lang="en-US" sz="2200" b="1" dirty="0">
                <a:solidFill>
                  <a:schemeClr val="tx1"/>
                </a:solidFill>
              </a:rPr>
              <a:t> </a:t>
            </a:r>
            <a:r>
              <a:rPr lang="en-US" sz="2200" b="1" dirty="0" err="1">
                <a:solidFill>
                  <a:schemeClr val="tx1"/>
                </a:solidFill>
              </a:rPr>
              <a:t>olarak</a:t>
            </a:r>
            <a:r>
              <a:rPr lang="en-US" sz="2200" b="1" dirty="0">
                <a:solidFill>
                  <a:schemeClr val="tx1"/>
                </a:solidFill>
              </a:rPr>
              <a:t> </a:t>
            </a:r>
            <a:r>
              <a:rPr lang="en-US" sz="2200" b="1" dirty="0" err="1" smtClean="0">
                <a:solidFill>
                  <a:schemeClr val="tx1"/>
                </a:solidFill>
              </a:rPr>
              <a:t>verilmiştir</a:t>
            </a:r>
            <a:r>
              <a:rPr lang="en-US" sz="2200" b="1" dirty="0" smtClean="0">
                <a:solidFill>
                  <a:schemeClr val="tx1"/>
                </a:solidFill>
              </a:rPr>
              <a:t>.</a:t>
            </a:r>
            <a:r>
              <a:rPr lang="tr-TR" sz="2200" b="1" dirty="0" smtClean="0">
                <a:solidFill>
                  <a:schemeClr val="tx1"/>
                </a:solidFill>
              </a:rPr>
              <a:t> </a:t>
            </a:r>
            <a:r>
              <a:rPr lang="en-US" sz="2200" b="1" dirty="0" err="1" smtClean="0">
                <a:solidFill>
                  <a:schemeClr val="tx1"/>
                </a:solidFill>
              </a:rPr>
              <a:t>Sibirya’da</a:t>
            </a:r>
            <a:r>
              <a:rPr lang="en-US" sz="2200" b="1" dirty="0" smtClean="0">
                <a:solidFill>
                  <a:schemeClr val="tx1"/>
                </a:solidFill>
              </a:rPr>
              <a:t> </a:t>
            </a:r>
            <a:r>
              <a:rPr lang="en-US" sz="2200" b="1" dirty="0" err="1">
                <a:solidFill>
                  <a:schemeClr val="tx1"/>
                </a:solidFill>
              </a:rPr>
              <a:t>toplamış</a:t>
            </a:r>
            <a:r>
              <a:rPr lang="en-US" sz="2200" b="1" dirty="0">
                <a:solidFill>
                  <a:schemeClr val="tx1"/>
                </a:solidFill>
              </a:rPr>
              <a:t> </a:t>
            </a:r>
            <a:r>
              <a:rPr lang="en-US" sz="2200" b="1" dirty="0" err="1">
                <a:solidFill>
                  <a:schemeClr val="tx1"/>
                </a:solidFill>
              </a:rPr>
              <a:t>olduğu</a:t>
            </a:r>
            <a:r>
              <a:rPr lang="en-US" sz="2200" b="1" dirty="0">
                <a:solidFill>
                  <a:schemeClr val="tx1"/>
                </a:solidFill>
              </a:rPr>
              <a:t> </a:t>
            </a:r>
            <a:r>
              <a:rPr lang="en-US" sz="2200" b="1" dirty="0" err="1">
                <a:solidFill>
                  <a:schemeClr val="tx1"/>
                </a:solidFill>
              </a:rPr>
              <a:t>bilgi</a:t>
            </a:r>
            <a:r>
              <a:rPr lang="en-US" sz="2200" b="1" dirty="0">
                <a:solidFill>
                  <a:schemeClr val="tx1"/>
                </a:solidFill>
              </a:rPr>
              <a:t> </a:t>
            </a:r>
            <a:r>
              <a:rPr lang="en-US" sz="2200" b="1" dirty="0" err="1">
                <a:solidFill>
                  <a:schemeClr val="tx1"/>
                </a:solidFill>
              </a:rPr>
              <a:t>ve</a:t>
            </a:r>
            <a:r>
              <a:rPr lang="en-US" sz="2200" b="1" dirty="0">
                <a:solidFill>
                  <a:schemeClr val="tx1"/>
                </a:solidFill>
              </a:rPr>
              <a:t> </a:t>
            </a:r>
            <a:r>
              <a:rPr lang="en-US" sz="2200" b="1" dirty="0" err="1">
                <a:solidFill>
                  <a:schemeClr val="tx1"/>
                </a:solidFill>
              </a:rPr>
              <a:t>gözlemlerle</a:t>
            </a:r>
            <a:r>
              <a:rPr lang="en-US" sz="2200" b="1" dirty="0">
                <a:solidFill>
                  <a:schemeClr val="tx1"/>
                </a:solidFill>
              </a:rPr>
              <a:t> </a:t>
            </a:r>
            <a:r>
              <a:rPr lang="en-US" sz="2200" b="1" dirty="0" err="1">
                <a:solidFill>
                  <a:schemeClr val="tx1"/>
                </a:solidFill>
              </a:rPr>
              <a:t>ülkesine</a:t>
            </a:r>
            <a:r>
              <a:rPr lang="en-US" sz="2200" b="1" dirty="0">
                <a:solidFill>
                  <a:schemeClr val="tx1"/>
                </a:solidFill>
              </a:rPr>
              <a:t> </a:t>
            </a:r>
            <a:r>
              <a:rPr lang="en-US" sz="2200" b="1" dirty="0" err="1">
                <a:solidFill>
                  <a:schemeClr val="tx1"/>
                </a:solidFill>
              </a:rPr>
              <a:t>dönünce</a:t>
            </a:r>
            <a:r>
              <a:rPr lang="en-US" sz="2200" b="1" dirty="0">
                <a:solidFill>
                  <a:schemeClr val="tx1"/>
                </a:solidFill>
              </a:rPr>
              <a:t> </a:t>
            </a:r>
            <a:r>
              <a:rPr lang="en-US" sz="2200" b="1" dirty="0" err="1" smtClean="0">
                <a:solidFill>
                  <a:schemeClr val="tx1"/>
                </a:solidFill>
              </a:rPr>
              <a:t>kısa</a:t>
            </a:r>
            <a:r>
              <a:rPr lang="tr-TR" sz="2200" b="1" dirty="0">
                <a:solidFill>
                  <a:schemeClr val="tx1"/>
                </a:solidFill>
              </a:rPr>
              <a:t> </a:t>
            </a:r>
            <a:r>
              <a:rPr lang="en-US" sz="2200" b="1" dirty="0" err="1" smtClean="0">
                <a:solidFill>
                  <a:schemeClr val="tx1"/>
                </a:solidFill>
              </a:rPr>
              <a:t>adı</a:t>
            </a:r>
            <a:r>
              <a:rPr lang="en-US" sz="2200" b="1" dirty="0" smtClean="0">
                <a:solidFill>
                  <a:schemeClr val="tx1"/>
                </a:solidFill>
              </a:rPr>
              <a:t> </a:t>
            </a:r>
            <a:r>
              <a:rPr lang="en-US" sz="2200" b="1" dirty="0" err="1">
                <a:solidFill>
                  <a:schemeClr val="tx1"/>
                </a:solidFill>
              </a:rPr>
              <a:t>Türkiye</a:t>
            </a:r>
            <a:r>
              <a:rPr lang="en-US" sz="2200" b="1" dirty="0">
                <a:solidFill>
                  <a:schemeClr val="tx1"/>
                </a:solidFill>
              </a:rPr>
              <a:t> </a:t>
            </a:r>
            <a:r>
              <a:rPr lang="en-US" sz="2200" b="1" dirty="0" err="1">
                <a:solidFill>
                  <a:schemeClr val="tx1"/>
                </a:solidFill>
              </a:rPr>
              <a:t>Türkçesine</a:t>
            </a:r>
            <a:r>
              <a:rPr lang="en-US" sz="2200" b="1" dirty="0">
                <a:solidFill>
                  <a:schemeClr val="tx1"/>
                </a:solidFill>
              </a:rPr>
              <a:t> </a:t>
            </a:r>
            <a:r>
              <a:rPr lang="en-US" sz="2200" b="1" i="1" dirty="0" err="1">
                <a:solidFill>
                  <a:schemeClr val="tx1"/>
                </a:solidFill>
              </a:rPr>
              <a:t>Asya</a:t>
            </a:r>
            <a:r>
              <a:rPr lang="en-US" sz="2200" b="1" i="1" dirty="0">
                <a:solidFill>
                  <a:schemeClr val="tx1"/>
                </a:solidFill>
              </a:rPr>
              <a:t> </a:t>
            </a:r>
            <a:r>
              <a:rPr lang="en-US" sz="2200" b="1" i="1" dirty="0" err="1">
                <a:solidFill>
                  <a:schemeClr val="tx1"/>
                </a:solidFill>
              </a:rPr>
              <a:t>ve</a:t>
            </a:r>
            <a:r>
              <a:rPr lang="en-US" sz="2200" b="1" i="1" dirty="0">
                <a:solidFill>
                  <a:schemeClr val="tx1"/>
                </a:solidFill>
              </a:rPr>
              <a:t> </a:t>
            </a:r>
            <a:r>
              <a:rPr lang="en-US" sz="2200" b="1" i="1" dirty="0" err="1">
                <a:solidFill>
                  <a:schemeClr val="tx1"/>
                </a:solidFill>
              </a:rPr>
              <a:t>Avrupa’nın</a:t>
            </a:r>
            <a:r>
              <a:rPr lang="en-US" sz="2200" b="1" i="1" dirty="0">
                <a:solidFill>
                  <a:schemeClr val="tx1"/>
                </a:solidFill>
              </a:rPr>
              <a:t> </a:t>
            </a:r>
            <a:r>
              <a:rPr lang="en-US" sz="2200" b="1" i="1" dirty="0" err="1">
                <a:solidFill>
                  <a:schemeClr val="tx1"/>
                </a:solidFill>
              </a:rPr>
              <a:t>Kuzey</a:t>
            </a:r>
            <a:r>
              <a:rPr lang="en-US" sz="2200" b="1" i="1" dirty="0">
                <a:solidFill>
                  <a:schemeClr val="tx1"/>
                </a:solidFill>
              </a:rPr>
              <a:t> </a:t>
            </a:r>
            <a:r>
              <a:rPr lang="en-US" sz="2200" b="1" i="1" dirty="0" err="1">
                <a:solidFill>
                  <a:schemeClr val="tx1"/>
                </a:solidFill>
              </a:rPr>
              <a:t>ve</a:t>
            </a:r>
            <a:r>
              <a:rPr lang="en-US" sz="2200" b="1" i="1" dirty="0">
                <a:solidFill>
                  <a:schemeClr val="tx1"/>
                </a:solidFill>
              </a:rPr>
              <a:t> </a:t>
            </a:r>
            <a:r>
              <a:rPr lang="en-US" sz="2200" b="1" i="1" dirty="0" err="1">
                <a:solidFill>
                  <a:schemeClr val="tx1"/>
                </a:solidFill>
              </a:rPr>
              <a:t>Doğu</a:t>
            </a:r>
            <a:r>
              <a:rPr lang="en-US" sz="2200" b="1" i="1" dirty="0">
                <a:solidFill>
                  <a:schemeClr val="tx1"/>
                </a:solidFill>
              </a:rPr>
              <a:t> </a:t>
            </a:r>
            <a:r>
              <a:rPr lang="en-US" sz="2200" b="1" i="1" dirty="0" err="1" smtClean="0">
                <a:solidFill>
                  <a:schemeClr val="tx1"/>
                </a:solidFill>
              </a:rPr>
              <a:t>Kısımları</a:t>
            </a:r>
            <a:r>
              <a:rPr lang="tr-TR" sz="2200" b="1" i="1" dirty="0">
                <a:solidFill>
                  <a:schemeClr val="tx1"/>
                </a:solidFill>
              </a:rPr>
              <a:t> </a:t>
            </a:r>
            <a:r>
              <a:rPr lang="en-US" sz="2200" b="1" dirty="0" err="1" smtClean="0">
                <a:solidFill>
                  <a:schemeClr val="tx1"/>
                </a:solidFill>
              </a:rPr>
              <a:t>olarak</a:t>
            </a:r>
            <a:r>
              <a:rPr lang="en-US" sz="2200" b="1" dirty="0" smtClean="0">
                <a:solidFill>
                  <a:schemeClr val="tx1"/>
                </a:solidFill>
              </a:rPr>
              <a:t> </a:t>
            </a:r>
            <a:r>
              <a:rPr lang="en-US" sz="2200" b="1" dirty="0" err="1">
                <a:solidFill>
                  <a:schemeClr val="tx1"/>
                </a:solidFill>
              </a:rPr>
              <a:t>çevrilen</a:t>
            </a:r>
            <a:r>
              <a:rPr lang="en-US" sz="2200" b="1" dirty="0">
                <a:solidFill>
                  <a:schemeClr val="tx1"/>
                </a:solidFill>
              </a:rPr>
              <a:t> </a:t>
            </a:r>
            <a:r>
              <a:rPr lang="en-US" sz="2200" b="1" dirty="0" err="1">
                <a:solidFill>
                  <a:schemeClr val="tx1"/>
                </a:solidFill>
              </a:rPr>
              <a:t>bir</a:t>
            </a:r>
            <a:r>
              <a:rPr lang="en-US" sz="2200" b="1" dirty="0">
                <a:solidFill>
                  <a:schemeClr val="tx1"/>
                </a:solidFill>
              </a:rPr>
              <a:t> </a:t>
            </a:r>
            <a:r>
              <a:rPr lang="en-US" sz="2200" b="1" dirty="0" err="1">
                <a:solidFill>
                  <a:schemeClr val="tx1"/>
                </a:solidFill>
              </a:rPr>
              <a:t>kitap</a:t>
            </a:r>
            <a:r>
              <a:rPr lang="en-US" sz="2200" b="1" dirty="0">
                <a:solidFill>
                  <a:schemeClr val="tx1"/>
                </a:solidFill>
              </a:rPr>
              <a:t> </a:t>
            </a:r>
            <a:r>
              <a:rPr lang="en-US" sz="2200" b="1" dirty="0" err="1">
                <a:solidFill>
                  <a:schemeClr val="tx1"/>
                </a:solidFill>
              </a:rPr>
              <a:t>yayımlar</a:t>
            </a:r>
            <a:r>
              <a:rPr lang="en-US" sz="2200" b="1" dirty="0">
                <a:solidFill>
                  <a:schemeClr val="tx1"/>
                </a:solidFill>
              </a:rPr>
              <a:t> (</a:t>
            </a:r>
            <a:r>
              <a:rPr lang="en-US" sz="2200" b="1" i="1" dirty="0">
                <a:solidFill>
                  <a:schemeClr val="tx1"/>
                </a:solidFill>
              </a:rPr>
              <a:t>Das Nord und </a:t>
            </a:r>
            <a:r>
              <a:rPr lang="en-US" sz="2200" b="1" i="1" dirty="0" err="1">
                <a:solidFill>
                  <a:schemeClr val="tx1"/>
                </a:solidFill>
              </a:rPr>
              <a:t>Östliche</a:t>
            </a:r>
            <a:r>
              <a:rPr lang="en-US" sz="2200" b="1" i="1" dirty="0">
                <a:solidFill>
                  <a:schemeClr val="tx1"/>
                </a:solidFill>
              </a:rPr>
              <a:t> </a:t>
            </a:r>
            <a:r>
              <a:rPr lang="en-US" sz="2200" b="1" i="1" dirty="0" err="1">
                <a:solidFill>
                  <a:schemeClr val="tx1"/>
                </a:solidFill>
              </a:rPr>
              <a:t>Theil</a:t>
            </a:r>
            <a:r>
              <a:rPr lang="en-US" sz="2200" b="1" i="1" dirty="0">
                <a:solidFill>
                  <a:schemeClr val="tx1"/>
                </a:solidFill>
              </a:rPr>
              <a:t> </a:t>
            </a:r>
            <a:r>
              <a:rPr lang="en-US" sz="2200" b="1" i="1" dirty="0" smtClean="0">
                <a:solidFill>
                  <a:schemeClr val="tx1"/>
                </a:solidFill>
              </a:rPr>
              <a:t>von</a:t>
            </a:r>
            <a:r>
              <a:rPr lang="tr-TR" sz="2200" b="1" i="1" dirty="0" smtClean="0">
                <a:solidFill>
                  <a:schemeClr val="tx1"/>
                </a:solidFill>
              </a:rPr>
              <a:t> </a:t>
            </a:r>
            <a:r>
              <a:rPr lang="de-DE" sz="2200" b="1" i="1" dirty="0" smtClean="0">
                <a:solidFill>
                  <a:schemeClr val="tx1"/>
                </a:solidFill>
              </a:rPr>
              <a:t>Europa </a:t>
            </a:r>
            <a:r>
              <a:rPr lang="de-DE" sz="2200" b="1" i="1" dirty="0">
                <a:solidFill>
                  <a:schemeClr val="tx1"/>
                </a:solidFill>
              </a:rPr>
              <a:t>und Asia</a:t>
            </a:r>
            <a:r>
              <a:rPr lang="de-DE" sz="2200" b="1" dirty="0">
                <a:solidFill>
                  <a:schemeClr val="tx1"/>
                </a:solidFill>
              </a:rPr>
              <a:t>, Stockholm 1730).</a:t>
            </a:r>
            <a:endParaRPr lang="en-US" sz="2200" b="1" dirty="0">
              <a:solidFill>
                <a:schemeClr val="tx1"/>
              </a:solidFill>
            </a:endParaRPr>
          </a:p>
        </p:txBody>
      </p:sp>
    </p:spTree>
    <p:extLst>
      <p:ext uri="{BB962C8B-B14F-4D97-AF65-F5344CB8AC3E}">
        <p14:creationId xmlns:p14="http://schemas.microsoft.com/office/powerpoint/2010/main" val="16020021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404664"/>
            <a:ext cx="8568952" cy="6186309"/>
          </a:xfrm>
          <a:prstGeom prst="rect">
            <a:avLst/>
          </a:prstGeom>
        </p:spPr>
        <p:txBody>
          <a:bodyPr wrap="square">
            <a:spAutoFit/>
          </a:bodyPr>
          <a:lstStyle/>
          <a:p>
            <a:pPr algn="just"/>
            <a:endParaRPr lang="tr-TR" sz="2400" dirty="0" smtClean="0"/>
          </a:p>
          <a:p>
            <a:pPr algn="just"/>
            <a:endParaRPr lang="tr-TR" sz="2400" dirty="0"/>
          </a:p>
          <a:p>
            <a:pPr algn="just"/>
            <a:endParaRPr lang="tr-TR" sz="2400" dirty="0" smtClean="0"/>
          </a:p>
          <a:p>
            <a:pPr algn="just">
              <a:lnSpc>
                <a:spcPct val="150000"/>
              </a:lnSpc>
            </a:pPr>
            <a:r>
              <a:rPr lang="en-US" sz="2400" dirty="0" smtClean="0"/>
              <a:t>Bu </a:t>
            </a:r>
            <a:r>
              <a:rPr lang="en-US" sz="2400" dirty="0" err="1"/>
              <a:t>kitapta</a:t>
            </a:r>
            <a:r>
              <a:rPr lang="en-US" sz="2400" dirty="0"/>
              <a:t>, </a:t>
            </a:r>
            <a:r>
              <a:rPr lang="en-US" sz="2400" dirty="0" err="1"/>
              <a:t>Rusya</a:t>
            </a:r>
            <a:r>
              <a:rPr lang="en-US" sz="2400" dirty="0"/>
              <a:t> </a:t>
            </a:r>
            <a:r>
              <a:rPr lang="en-US" sz="2400" dirty="0" err="1"/>
              <a:t>tarihi</a:t>
            </a:r>
            <a:r>
              <a:rPr lang="en-US" sz="2400" dirty="0"/>
              <a:t> </a:t>
            </a:r>
            <a:r>
              <a:rPr lang="en-US" sz="2400" dirty="0" err="1"/>
              <a:t>ve</a:t>
            </a:r>
            <a:r>
              <a:rPr lang="en-US" sz="2400" dirty="0"/>
              <a:t> </a:t>
            </a:r>
            <a:r>
              <a:rPr lang="en-US" sz="2400" dirty="0" err="1"/>
              <a:t>kültürü</a:t>
            </a:r>
            <a:r>
              <a:rPr lang="en-US" sz="2400" dirty="0"/>
              <a:t> </a:t>
            </a:r>
            <a:r>
              <a:rPr lang="en-US" sz="2400" dirty="0" err="1"/>
              <a:t>konusunda</a:t>
            </a:r>
            <a:r>
              <a:rPr lang="en-US" sz="2400" dirty="0"/>
              <a:t> </a:t>
            </a:r>
            <a:r>
              <a:rPr lang="en-US" sz="2400" dirty="0" err="1"/>
              <a:t>verilen</a:t>
            </a:r>
            <a:r>
              <a:rPr lang="en-US" sz="2400" dirty="0"/>
              <a:t> </a:t>
            </a:r>
            <a:r>
              <a:rPr lang="en-US" sz="2400" dirty="0" err="1"/>
              <a:t>bilgilerin</a:t>
            </a:r>
            <a:r>
              <a:rPr lang="en-US" sz="2400" dirty="0"/>
              <a:t> </a:t>
            </a:r>
            <a:r>
              <a:rPr lang="en-US" sz="2400" dirty="0" err="1" smtClean="0"/>
              <a:t>yanı</a:t>
            </a:r>
            <a:r>
              <a:rPr lang="tr-TR" sz="2400" dirty="0" smtClean="0"/>
              <a:t> </a:t>
            </a:r>
            <a:r>
              <a:rPr lang="en-US" sz="2400" dirty="0" err="1" smtClean="0"/>
              <a:t>sıra</a:t>
            </a:r>
            <a:r>
              <a:rPr lang="en-US" sz="2400" dirty="0" smtClean="0"/>
              <a:t> </a:t>
            </a:r>
            <a:r>
              <a:rPr lang="en-US" sz="2400" dirty="0" err="1"/>
              <a:t>özellikle</a:t>
            </a:r>
            <a:r>
              <a:rPr lang="en-US" sz="2400" dirty="0"/>
              <a:t> </a:t>
            </a:r>
            <a:r>
              <a:rPr lang="en-US" sz="2400" dirty="0" err="1"/>
              <a:t>söz</a:t>
            </a:r>
            <a:r>
              <a:rPr lang="en-US" sz="2400" dirty="0"/>
              <a:t> </a:t>
            </a:r>
            <a:r>
              <a:rPr lang="en-US" sz="2400" dirty="0" err="1"/>
              <a:t>konusu</a:t>
            </a:r>
            <a:r>
              <a:rPr lang="en-US" sz="2400" dirty="0"/>
              <a:t> </a:t>
            </a:r>
            <a:r>
              <a:rPr lang="en-US" sz="2400" dirty="0" err="1"/>
              <a:t>coğrafyada</a:t>
            </a:r>
            <a:r>
              <a:rPr lang="en-US" sz="2400" dirty="0"/>
              <a:t> </a:t>
            </a:r>
            <a:r>
              <a:rPr lang="en-US" sz="2400" dirty="0" err="1"/>
              <a:t>yerleşmiş</a:t>
            </a:r>
            <a:r>
              <a:rPr lang="en-US" sz="2400" dirty="0"/>
              <a:t> </a:t>
            </a:r>
            <a:r>
              <a:rPr lang="en-US" sz="2400" dirty="0" err="1"/>
              <a:t>halklar</a:t>
            </a:r>
            <a:r>
              <a:rPr lang="en-US" sz="2400" dirty="0"/>
              <a:t> </a:t>
            </a:r>
            <a:r>
              <a:rPr lang="en-US" sz="2400" dirty="0" err="1"/>
              <a:t>ve</a:t>
            </a:r>
            <a:r>
              <a:rPr lang="en-US" sz="2400" dirty="0"/>
              <a:t> </a:t>
            </a:r>
            <a:r>
              <a:rPr lang="en-US" sz="2400" dirty="0" err="1"/>
              <a:t>onların</a:t>
            </a:r>
            <a:r>
              <a:rPr lang="en-US" sz="2400" dirty="0"/>
              <a:t> </a:t>
            </a:r>
            <a:r>
              <a:rPr lang="en-US" sz="2400" dirty="0" err="1" smtClean="0"/>
              <a:t>dilleri</a:t>
            </a:r>
            <a:r>
              <a:rPr lang="tr-TR" sz="2400" dirty="0" smtClean="0"/>
              <a:t> </a:t>
            </a:r>
            <a:r>
              <a:rPr lang="en-US" sz="2400" dirty="0" smtClean="0"/>
              <a:t>de </a:t>
            </a:r>
            <a:r>
              <a:rPr lang="en-US" sz="2400" dirty="0" err="1"/>
              <a:t>konu</a:t>
            </a:r>
            <a:r>
              <a:rPr lang="en-US" sz="2400" dirty="0"/>
              <a:t> </a:t>
            </a:r>
            <a:r>
              <a:rPr lang="en-US" sz="2400" dirty="0" err="1"/>
              <a:t>edilmiştir</a:t>
            </a:r>
            <a:r>
              <a:rPr lang="en-US" sz="2400" dirty="0"/>
              <a:t>. </a:t>
            </a:r>
            <a:r>
              <a:rPr lang="en-US" sz="2400" dirty="0" err="1"/>
              <a:t>Strahlenberg’in</a:t>
            </a:r>
            <a:r>
              <a:rPr lang="en-US" sz="2400" dirty="0"/>
              <a:t> </a:t>
            </a:r>
            <a:r>
              <a:rPr lang="en-US" sz="2400" dirty="0" err="1"/>
              <a:t>eserinin</a:t>
            </a:r>
            <a:r>
              <a:rPr lang="en-US" sz="2400" dirty="0"/>
              <a:t> 13. </a:t>
            </a:r>
            <a:r>
              <a:rPr lang="en-US" sz="2400" dirty="0" err="1"/>
              <a:t>bölümünde</a:t>
            </a:r>
            <a:r>
              <a:rPr lang="en-US" sz="2400" dirty="0"/>
              <a:t> </a:t>
            </a:r>
            <a:r>
              <a:rPr lang="en-US" sz="2400" dirty="0" err="1" smtClean="0"/>
              <a:t>Türklerden</a:t>
            </a:r>
            <a:r>
              <a:rPr lang="tr-TR" sz="2400" dirty="0" smtClean="0"/>
              <a:t> </a:t>
            </a:r>
            <a:r>
              <a:rPr lang="en-US" sz="2400" dirty="0" err="1" smtClean="0"/>
              <a:t>kalan</a:t>
            </a:r>
            <a:r>
              <a:rPr lang="en-US" sz="2400" dirty="0" smtClean="0"/>
              <a:t> </a:t>
            </a:r>
            <a:r>
              <a:rPr lang="en-US" sz="2400" dirty="0" err="1"/>
              <a:t>mezar</a:t>
            </a:r>
            <a:r>
              <a:rPr lang="en-US" sz="2400" dirty="0"/>
              <a:t> </a:t>
            </a:r>
            <a:r>
              <a:rPr lang="en-US" sz="2400" dirty="0" err="1"/>
              <a:t>taşları</a:t>
            </a:r>
            <a:r>
              <a:rPr lang="en-US" sz="2400" dirty="0"/>
              <a:t> </a:t>
            </a:r>
            <a:r>
              <a:rPr lang="en-US" sz="2400" dirty="0" err="1"/>
              <a:t>ve</a:t>
            </a:r>
            <a:r>
              <a:rPr lang="en-US" sz="2400" dirty="0"/>
              <a:t> </a:t>
            </a:r>
            <a:r>
              <a:rPr lang="en-US" sz="2400" dirty="0" err="1"/>
              <a:t>yazıtlardan</a:t>
            </a:r>
            <a:r>
              <a:rPr lang="en-US" sz="2400" dirty="0"/>
              <a:t> </a:t>
            </a:r>
            <a:r>
              <a:rPr lang="en-US" sz="2400" dirty="0" err="1"/>
              <a:t>söz</a:t>
            </a:r>
            <a:r>
              <a:rPr lang="en-US" sz="2400" dirty="0"/>
              <a:t> </a:t>
            </a:r>
            <a:r>
              <a:rPr lang="en-US" sz="2400" dirty="0" err="1"/>
              <a:t>edilmekle</a:t>
            </a:r>
            <a:r>
              <a:rPr lang="en-US" sz="2400" dirty="0"/>
              <a:t> </a:t>
            </a:r>
            <a:r>
              <a:rPr lang="en-US" sz="2400" dirty="0" err="1"/>
              <a:t>birlikte</a:t>
            </a:r>
            <a:r>
              <a:rPr lang="en-US" sz="2400" dirty="0"/>
              <a:t> </a:t>
            </a:r>
            <a:r>
              <a:rPr lang="en-US" sz="2400" dirty="0" err="1"/>
              <a:t>bunların</a:t>
            </a:r>
            <a:r>
              <a:rPr lang="en-US" sz="2400" dirty="0"/>
              <a:t> </a:t>
            </a:r>
            <a:r>
              <a:rPr lang="en-US" sz="2400" dirty="0" err="1" smtClean="0"/>
              <a:t>çizim</a:t>
            </a:r>
            <a:r>
              <a:rPr lang="tr-TR" sz="2400" dirty="0" smtClean="0"/>
              <a:t> </a:t>
            </a:r>
            <a:r>
              <a:rPr lang="en-US" sz="2400" dirty="0" err="1" smtClean="0"/>
              <a:t>ve</a:t>
            </a:r>
            <a:r>
              <a:rPr lang="en-US" sz="2400" dirty="0" smtClean="0"/>
              <a:t> </a:t>
            </a:r>
            <a:r>
              <a:rPr lang="en-US" sz="2400" dirty="0" err="1"/>
              <a:t>gravürlerine</a:t>
            </a:r>
            <a:r>
              <a:rPr lang="en-US" sz="2400" dirty="0"/>
              <a:t> de </a:t>
            </a:r>
            <a:r>
              <a:rPr lang="en-US" sz="2400" dirty="0" err="1"/>
              <a:t>yer</a:t>
            </a:r>
            <a:r>
              <a:rPr lang="en-US" sz="2400" dirty="0"/>
              <a:t> </a:t>
            </a:r>
            <a:r>
              <a:rPr lang="en-US" sz="2400" dirty="0" err="1"/>
              <a:t>verilmiş</a:t>
            </a:r>
            <a:r>
              <a:rPr lang="en-US" sz="2400" dirty="0"/>
              <a:t> </a:t>
            </a:r>
            <a:r>
              <a:rPr lang="en-US" sz="2400" dirty="0" err="1"/>
              <a:t>olması</a:t>
            </a:r>
            <a:r>
              <a:rPr lang="en-US" sz="2400" dirty="0"/>
              <a:t> </a:t>
            </a:r>
            <a:r>
              <a:rPr lang="en-US" sz="2400" dirty="0" err="1"/>
              <a:t>eseri</a:t>
            </a:r>
            <a:r>
              <a:rPr lang="en-US" sz="2400" dirty="0"/>
              <a:t>, </a:t>
            </a:r>
            <a:r>
              <a:rPr lang="en-US" sz="2400" dirty="0" err="1"/>
              <a:t>Türkoloji</a:t>
            </a:r>
            <a:r>
              <a:rPr lang="en-US" sz="2400" dirty="0"/>
              <a:t> </a:t>
            </a:r>
            <a:r>
              <a:rPr lang="en-US" sz="2400" dirty="0" err="1"/>
              <a:t>açısından</a:t>
            </a:r>
            <a:r>
              <a:rPr lang="en-US" sz="2400" dirty="0"/>
              <a:t> </a:t>
            </a:r>
            <a:r>
              <a:rPr lang="en-US" sz="2400" dirty="0" err="1" smtClean="0"/>
              <a:t>önemli</a:t>
            </a:r>
            <a:r>
              <a:rPr lang="tr-TR" sz="2400" dirty="0" smtClean="0"/>
              <a:t> </a:t>
            </a:r>
            <a:r>
              <a:rPr lang="en-US" sz="2400" dirty="0" err="1" smtClean="0"/>
              <a:t>kılan</a:t>
            </a:r>
            <a:r>
              <a:rPr lang="en-US" sz="2400" dirty="0" smtClean="0"/>
              <a:t> </a:t>
            </a:r>
            <a:r>
              <a:rPr lang="en-US" sz="2400" dirty="0" err="1"/>
              <a:t>bir</a:t>
            </a:r>
            <a:r>
              <a:rPr lang="en-US" sz="2400" dirty="0"/>
              <a:t> </a:t>
            </a:r>
            <a:r>
              <a:rPr lang="en-US" sz="2400" dirty="0" err="1"/>
              <a:t>özelliktir</a:t>
            </a:r>
            <a:r>
              <a:rPr lang="en-US" sz="2400" dirty="0"/>
              <a:t>. Bu </a:t>
            </a:r>
            <a:r>
              <a:rPr lang="en-US" sz="2400" dirty="0" err="1"/>
              <a:t>yazıtlar</a:t>
            </a:r>
            <a:r>
              <a:rPr lang="en-US" sz="2400" dirty="0"/>
              <a:t>, </a:t>
            </a:r>
            <a:r>
              <a:rPr lang="en-US" sz="2400" dirty="0" err="1"/>
              <a:t>bugün</a:t>
            </a:r>
            <a:r>
              <a:rPr lang="en-US" sz="2400" dirty="0"/>
              <a:t> </a:t>
            </a:r>
            <a:r>
              <a:rPr lang="en-US" sz="2400" dirty="0" err="1"/>
              <a:t>bilim</a:t>
            </a:r>
            <a:r>
              <a:rPr lang="en-US" sz="2400" dirty="0"/>
              <a:t> </a:t>
            </a:r>
            <a:r>
              <a:rPr lang="en-US" sz="2400" dirty="0" err="1"/>
              <a:t>çevresinde</a:t>
            </a:r>
            <a:r>
              <a:rPr lang="en-US" sz="2400" dirty="0"/>
              <a:t> </a:t>
            </a:r>
            <a:r>
              <a:rPr lang="en-US" sz="2400" dirty="0" err="1"/>
              <a:t>Yenisey</a:t>
            </a:r>
            <a:r>
              <a:rPr lang="en-US" sz="2400" dirty="0"/>
              <a:t> </a:t>
            </a:r>
            <a:r>
              <a:rPr lang="en-US" sz="2400" dirty="0" err="1" smtClean="0"/>
              <a:t>yazıtları</a:t>
            </a:r>
            <a:r>
              <a:rPr lang="tr-TR" sz="2400" dirty="0" smtClean="0"/>
              <a:t> </a:t>
            </a:r>
            <a:r>
              <a:rPr lang="en-US" sz="2400" dirty="0" err="1" smtClean="0"/>
              <a:t>olarak</a:t>
            </a:r>
            <a:r>
              <a:rPr lang="en-US" sz="2400" dirty="0" smtClean="0"/>
              <a:t> </a:t>
            </a:r>
            <a:r>
              <a:rPr lang="en-US" sz="2400" dirty="0" err="1"/>
              <a:t>tanınır</a:t>
            </a:r>
            <a:r>
              <a:rPr lang="en-US" sz="2400" dirty="0"/>
              <a:t>.</a:t>
            </a:r>
          </a:p>
          <a:p>
            <a:pPr algn="just">
              <a:lnSpc>
                <a:spcPct val="150000"/>
              </a:lnSpc>
            </a:pPr>
            <a:r>
              <a:rPr lang="en-US" sz="2400" dirty="0" err="1"/>
              <a:t>Yenisey</a:t>
            </a:r>
            <a:r>
              <a:rPr lang="en-US" sz="2400" dirty="0"/>
              <a:t> </a:t>
            </a:r>
            <a:r>
              <a:rPr lang="en-US" sz="2400" dirty="0" err="1"/>
              <a:t>yazıtları</a:t>
            </a:r>
            <a:r>
              <a:rPr lang="en-US" sz="2400" dirty="0"/>
              <a:t> </a:t>
            </a:r>
            <a:r>
              <a:rPr lang="en-US" sz="2400" dirty="0" err="1"/>
              <a:t>hakkında</a:t>
            </a:r>
            <a:r>
              <a:rPr lang="en-US" sz="2400" dirty="0"/>
              <a:t> ilk </a:t>
            </a:r>
            <a:r>
              <a:rPr lang="en-US" sz="2400" dirty="0" err="1"/>
              <a:t>bilgileri</a:t>
            </a:r>
            <a:r>
              <a:rPr lang="en-US" sz="2400" dirty="0"/>
              <a:t> </a:t>
            </a:r>
            <a:r>
              <a:rPr lang="en-US" sz="2400" dirty="0" err="1"/>
              <a:t>vermesi</a:t>
            </a:r>
            <a:r>
              <a:rPr lang="en-US" sz="2400" dirty="0"/>
              <a:t> </a:t>
            </a:r>
            <a:r>
              <a:rPr lang="en-US" sz="2400" dirty="0" err="1" smtClean="0"/>
              <a:t>bakımından</a:t>
            </a:r>
            <a:r>
              <a:rPr lang="tr-TR" sz="2400" dirty="0" smtClean="0"/>
              <a:t> </a:t>
            </a:r>
            <a:r>
              <a:rPr lang="en-US" sz="2400" b="1" dirty="0" err="1" smtClean="0"/>
              <a:t>Strahlenberg</a:t>
            </a:r>
            <a:r>
              <a:rPr lang="en-US" sz="2400" dirty="0" smtClean="0"/>
              <a:t> </a:t>
            </a:r>
            <a:r>
              <a:rPr lang="en-US" sz="2400" dirty="0" err="1"/>
              <a:t>ve</a:t>
            </a:r>
            <a:r>
              <a:rPr lang="en-US" sz="2400" dirty="0"/>
              <a:t> </a:t>
            </a:r>
            <a:r>
              <a:rPr lang="en-US" sz="2400" dirty="0" err="1"/>
              <a:t>eseri</a:t>
            </a:r>
            <a:r>
              <a:rPr lang="en-US" sz="2400" dirty="0"/>
              <a:t> </a:t>
            </a:r>
            <a:r>
              <a:rPr lang="en-US" sz="2400" dirty="0" err="1"/>
              <a:t>önemlidir</a:t>
            </a:r>
            <a:r>
              <a:rPr lang="en-US" sz="2400" b="1" dirty="0"/>
              <a:t>.</a:t>
            </a:r>
          </a:p>
        </p:txBody>
      </p:sp>
    </p:spTree>
    <p:extLst>
      <p:ext uri="{BB962C8B-B14F-4D97-AF65-F5344CB8AC3E}">
        <p14:creationId xmlns:p14="http://schemas.microsoft.com/office/powerpoint/2010/main" val="2699013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404664"/>
            <a:ext cx="8712968" cy="6186309"/>
          </a:xfrm>
          <a:prstGeom prst="rect">
            <a:avLst/>
          </a:prstGeom>
        </p:spPr>
        <p:txBody>
          <a:bodyPr wrap="square">
            <a:spAutoFit/>
          </a:bodyPr>
          <a:lstStyle/>
          <a:p>
            <a:pPr algn="just"/>
            <a:endParaRPr lang="tr-TR" sz="2400" dirty="0" smtClean="0"/>
          </a:p>
          <a:p>
            <a:pPr algn="just"/>
            <a:endParaRPr lang="tr-TR" sz="2400" dirty="0"/>
          </a:p>
          <a:p>
            <a:pPr algn="just"/>
            <a:endParaRPr lang="tr-TR" sz="2400" dirty="0" smtClean="0"/>
          </a:p>
          <a:p>
            <a:pPr algn="just">
              <a:lnSpc>
                <a:spcPct val="150000"/>
              </a:lnSpc>
            </a:pPr>
            <a:r>
              <a:rPr lang="en-US" sz="2400" dirty="0" err="1" smtClean="0"/>
              <a:t>Eserin</a:t>
            </a:r>
            <a:r>
              <a:rPr lang="en-US" sz="2400" dirty="0" smtClean="0"/>
              <a:t> </a:t>
            </a:r>
            <a:r>
              <a:rPr lang="en-US" sz="2400" dirty="0" err="1"/>
              <a:t>önemi</a:t>
            </a:r>
            <a:r>
              <a:rPr lang="en-US" sz="2400" dirty="0"/>
              <a:t> </a:t>
            </a:r>
            <a:r>
              <a:rPr lang="en-US" sz="2400" dirty="0" err="1"/>
              <a:t>bu</a:t>
            </a:r>
            <a:r>
              <a:rPr lang="en-US" sz="2400" dirty="0"/>
              <a:t> </a:t>
            </a:r>
            <a:r>
              <a:rPr lang="en-US" sz="2400" dirty="0" err="1"/>
              <a:t>kadarla</a:t>
            </a:r>
            <a:r>
              <a:rPr lang="en-US" sz="2400" dirty="0"/>
              <a:t> </a:t>
            </a:r>
            <a:r>
              <a:rPr lang="en-US" sz="2400" dirty="0" err="1"/>
              <a:t>sınırlı</a:t>
            </a:r>
            <a:r>
              <a:rPr lang="en-US" sz="2400" dirty="0"/>
              <a:t> </a:t>
            </a:r>
            <a:r>
              <a:rPr lang="en-US" sz="2400" dirty="0" err="1"/>
              <a:t>değildir</a:t>
            </a:r>
            <a:r>
              <a:rPr lang="en-US" sz="2400" dirty="0"/>
              <a:t>. </a:t>
            </a:r>
            <a:r>
              <a:rPr lang="en-US" sz="2400" dirty="0" err="1"/>
              <a:t>Eserde</a:t>
            </a:r>
            <a:r>
              <a:rPr lang="en-US" sz="2400" dirty="0"/>
              <a:t>, </a:t>
            </a:r>
            <a:r>
              <a:rPr lang="en-US" sz="2400" dirty="0" err="1"/>
              <a:t>Türk</a:t>
            </a:r>
            <a:r>
              <a:rPr lang="en-US" sz="2400" dirty="0"/>
              <a:t> </a:t>
            </a:r>
            <a:r>
              <a:rPr lang="en-US" sz="2400" dirty="0" err="1"/>
              <a:t>dilleri</a:t>
            </a:r>
            <a:r>
              <a:rPr lang="en-US" sz="2400" dirty="0"/>
              <a:t> </a:t>
            </a:r>
            <a:r>
              <a:rPr lang="en-US" sz="2400" dirty="0" err="1" smtClean="0"/>
              <a:t>arasında</a:t>
            </a:r>
            <a:r>
              <a:rPr lang="tr-TR" sz="2400" dirty="0" smtClean="0"/>
              <a:t> </a:t>
            </a:r>
            <a:r>
              <a:rPr lang="en-US" sz="2400" dirty="0" smtClean="0"/>
              <a:t>‘</a:t>
            </a:r>
            <a:r>
              <a:rPr lang="en-US" sz="2400" dirty="0" err="1" smtClean="0"/>
              <a:t>Yakutça</a:t>
            </a:r>
            <a:r>
              <a:rPr lang="en-US" sz="2400" dirty="0"/>
              <a:t>’ </a:t>
            </a:r>
            <a:r>
              <a:rPr lang="en-US" sz="2400" dirty="0" err="1"/>
              <a:t>ve</a:t>
            </a:r>
            <a:r>
              <a:rPr lang="en-US" sz="2400" dirty="0"/>
              <a:t> ‘</a:t>
            </a:r>
            <a:r>
              <a:rPr lang="en-US" sz="2400" dirty="0" err="1"/>
              <a:t>Çuvaşça’dan</a:t>
            </a:r>
            <a:r>
              <a:rPr lang="en-US" sz="2400" dirty="0"/>
              <a:t> da </a:t>
            </a:r>
            <a:r>
              <a:rPr lang="en-US" sz="2400" dirty="0" err="1"/>
              <a:t>bahsedilerek</a:t>
            </a:r>
            <a:r>
              <a:rPr lang="en-US" sz="2400" dirty="0"/>
              <a:t> </a:t>
            </a:r>
            <a:r>
              <a:rPr lang="en-US" sz="2400" dirty="0" err="1"/>
              <a:t>bu</a:t>
            </a:r>
            <a:r>
              <a:rPr lang="en-US" sz="2400" dirty="0"/>
              <a:t> </a:t>
            </a:r>
            <a:r>
              <a:rPr lang="en-US" sz="2400" dirty="0" err="1"/>
              <a:t>dillerden</a:t>
            </a:r>
            <a:r>
              <a:rPr lang="en-US" sz="2400" dirty="0"/>
              <a:t> </a:t>
            </a:r>
            <a:r>
              <a:rPr lang="en-US" sz="2400" dirty="0" err="1"/>
              <a:t>sözcük</a:t>
            </a:r>
            <a:r>
              <a:rPr lang="en-US" sz="2400" dirty="0"/>
              <a:t> </a:t>
            </a:r>
            <a:r>
              <a:rPr lang="en-US" sz="2400" dirty="0" err="1" smtClean="0"/>
              <a:t>listeleri</a:t>
            </a:r>
            <a:r>
              <a:rPr lang="tr-TR" sz="2400" dirty="0" smtClean="0"/>
              <a:t> </a:t>
            </a:r>
            <a:r>
              <a:rPr lang="en-US" sz="2400" dirty="0" err="1" smtClean="0"/>
              <a:t>verilmiştir</a:t>
            </a:r>
            <a:r>
              <a:rPr lang="en-US" sz="2400" dirty="0"/>
              <a:t>. Bu durum, </a:t>
            </a:r>
            <a:r>
              <a:rPr lang="en-US" sz="2400" dirty="0" err="1"/>
              <a:t>Strahlenberg’in</a:t>
            </a:r>
            <a:r>
              <a:rPr lang="en-US" sz="2400" dirty="0"/>
              <a:t> ne </a:t>
            </a:r>
            <a:r>
              <a:rPr lang="en-US" sz="2400" dirty="0" err="1"/>
              <a:t>derece</a:t>
            </a:r>
            <a:r>
              <a:rPr lang="en-US" sz="2400" dirty="0"/>
              <a:t> </a:t>
            </a:r>
            <a:r>
              <a:rPr lang="en-US" sz="2400" dirty="0" err="1"/>
              <a:t>iyi</a:t>
            </a:r>
            <a:r>
              <a:rPr lang="en-US" sz="2400" dirty="0"/>
              <a:t> </a:t>
            </a:r>
            <a:r>
              <a:rPr lang="en-US" sz="2400" dirty="0" err="1"/>
              <a:t>gözlem</a:t>
            </a:r>
            <a:r>
              <a:rPr lang="en-US" sz="2400" dirty="0"/>
              <a:t> </a:t>
            </a:r>
            <a:r>
              <a:rPr lang="en-US" sz="2400" dirty="0" err="1" smtClean="0"/>
              <a:t>yapabildiğinin</a:t>
            </a:r>
            <a:r>
              <a:rPr lang="tr-TR" sz="2400" dirty="0" smtClean="0"/>
              <a:t> </a:t>
            </a:r>
            <a:r>
              <a:rPr lang="en-US" sz="2400" dirty="0" err="1" smtClean="0"/>
              <a:t>kanıtıdır</a:t>
            </a:r>
            <a:r>
              <a:rPr lang="en-US" sz="2400" dirty="0"/>
              <a:t>. </a:t>
            </a:r>
            <a:r>
              <a:rPr lang="en-US" sz="2400" dirty="0" err="1"/>
              <a:t>Çünkü</a:t>
            </a:r>
            <a:r>
              <a:rPr lang="en-US" sz="2400" dirty="0"/>
              <a:t> </a:t>
            </a:r>
            <a:r>
              <a:rPr lang="en-US" sz="2400" dirty="0" err="1"/>
              <a:t>Türkolojinin</a:t>
            </a:r>
            <a:r>
              <a:rPr lang="en-US" sz="2400" dirty="0"/>
              <a:t> </a:t>
            </a:r>
            <a:r>
              <a:rPr lang="en-US" sz="2400" dirty="0" err="1"/>
              <a:t>kurucularından</a:t>
            </a:r>
            <a:r>
              <a:rPr lang="en-US" sz="2400" dirty="0"/>
              <a:t> </a:t>
            </a:r>
            <a:r>
              <a:rPr lang="en-US" sz="2400" dirty="0" err="1"/>
              <a:t>olan</a:t>
            </a:r>
            <a:r>
              <a:rPr lang="en-US" sz="2400" dirty="0"/>
              <a:t> </a:t>
            </a:r>
            <a:r>
              <a:rPr lang="en-US" sz="2400" b="1" dirty="0">
                <a:solidFill>
                  <a:srgbClr val="FF0000"/>
                </a:solidFill>
              </a:rPr>
              <a:t>Wilhelm </a:t>
            </a:r>
            <a:r>
              <a:rPr lang="en-US" sz="2400" b="1" dirty="0" err="1">
                <a:solidFill>
                  <a:srgbClr val="FF0000"/>
                </a:solidFill>
              </a:rPr>
              <a:t>Radloff</a:t>
            </a:r>
            <a:r>
              <a:rPr lang="en-US" sz="2400" dirty="0"/>
              <a:t>, </a:t>
            </a:r>
            <a:r>
              <a:rPr lang="en-US" sz="2400" dirty="0" smtClean="0"/>
              <a:t>1893-</a:t>
            </a:r>
            <a:r>
              <a:rPr lang="de-DE" sz="2400" dirty="0" smtClean="0"/>
              <a:t>1911</a:t>
            </a:r>
            <a:r>
              <a:rPr lang="tr-TR" sz="2400" dirty="0" smtClean="0"/>
              <a:t> </a:t>
            </a:r>
            <a:r>
              <a:rPr lang="de-DE" sz="2400" dirty="0" smtClean="0"/>
              <a:t>yıllarında </a:t>
            </a:r>
            <a:r>
              <a:rPr lang="de-DE" sz="2400" i="1" dirty="0"/>
              <a:t>Versuch eines Wörterbuch der Türk-Dialekte (Opıt Slovarya</a:t>
            </a:r>
          </a:p>
          <a:p>
            <a:pPr algn="just">
              <a:lnSpc>
                <a:spcPct val="150000"/>
              </a:lnSpc>
            </a:pPr>
            <a:r>
              <a:rPr lang="en-US" sz="2400" b="1" i="1" dirty="0" err="1">
                <a:solidFill>
                  <a:srgbClr val="FF0000"/>
                </a:solidFill>
              </a:rPr>
              <a:t>Tyurkskih</a:t>
            </a:r>
            <a:r>
              <a:rPr lang="en-US" sz="2400" b="1" i="1" dirty="0">
                <a:solidFill>
                  <a:srgbClr val="FF0000"/>
                </a:solidFill>
              </a:rPr>
              <a:t> </a:t>
            </a:r>
            <a:r>
              <a:rPr lang="en-US" sz="2400" b="1" i="1" dirty="0" err="1">
                <a:solidFill>
                  <a:srgbClr val="FF0000"/>
                </a:solidFill>
              </a:rPr>
              <a:t>Nareçiy</a:t>
            </a:r>
            <a:r>
              <a:rPr lang="en-US" sz="2400" i="1" dirty="0"/>
              <a:t>=</a:t>
            </a:r>
            <a:r>
              <a:rPr lang="en-US" sz="2400" dirty="0" err="1"/>
              <a:t>Türk</a:t>
            </a:r>
            <a:r>
              <a:rPr lang="en-US" sz="2400" dirty="0"/>
              <a:t> </a:t>
            </a:r>
            <a:r>
              <a:rPr lang="en-US" sz="2400" dirty="0" err="1"/>
              <a:t>Lehçeleri</a:t>
            </a:r>
            <a:r>
              <a:rPr lang="en-US" sz="2400" dirty="0"/>
              <a:t> </a:t>
            </a:r>
            <a:r>
              <a:rPr lang="en-US" sz="2400" dirty="0" err="1"/>
              <a:t>Sözlüğü</a:t>
            </a:r>
            <a:r>
              <a:rPr lang="en-US" sz="2400" dirty="0"/>
              <a:t> </a:t>
            </a:r>
            <a:r>
              <a:rPr lang="en-US" sz="2400" dirty="0" err="1"/>
              <a:t>Denemesi</a:t>
            </a:r>
            <a:r>
              <a:rPr lang="en-US" sz="2400" dirty="0"/>
              <a:t>), </a:t>
            </a:r>
            <a:r>
              <a:rPr lang="en-US" sz="2400" dirty="0" err="1"/>
              <a:t>ismiyle</a:t>
            </a:r>
            <a:r>
              <a:rPr lang="en-US" sz="2400" dirty="0"/>
              <a:t> </a:t>
            </a:r>
            <a:r>
              <a:rPr lang="en-US" sz="2400" dirty="0" err="1" smtClean="0"/>
              <a:t>yayımladığı</a:t>
            </a:r>
            <a:r>
              <a:rPr lang="tr-TR" sz="2400" dirty="0" smtClean="0"/>
              <a:t> </a:t>
            </a:r>
            <a:r>
              <a:rPr lang="en-US" sz="2400" dirty="0" err="1" smtClean="0"/>
              <a:t>dört</a:t>
            </a:r>
            <a:r>
              <a:rPr lang="en-US" sz="2400" dirty="0" smtClean="0"/>
              <a:t> </a:t>
            </a:r>
            <a:r>
              <a:rPr lang="en-US" sz="2400" dirty="0" err="1"/>
              <a:t>ciltlik</a:t>
            </a:r>
            <a:r>
              <a:rPr lang="en-US" sz="2400" dirty="0"/>
              <a:t> </a:t>
            </a:r>
            <a:r>
              <a:rPr lang="en-US" sz="2400" dirty="0" err="1"/>
              <a:t>karşılaştırmalı</a:t>
            </a:r>
            <a:r>
              <a:rPr lang="en-US" sz="2400" dirty="0"/>
              <a:t> </a:t>
            </a:r>
            <a:r>
              <a:rPr lang="en-US" sz="2400" dirty="0" err="1"/>
              <a:t>sözlüğünde</a:t>
            </a:r>
            <a:r>
              <a:rPr lang="en-US" sz="2400" dirty="0"/>
              <a:t> ne </a:t>
            </a:r>
            <a:r>
              <a:rPr lang="en-US" sz="2400" dirty="0" err="1"/>
              <a:t>Yakutça</a:t>
            </a:r>
            <a:r>
              <a:rPr lang="en-US" sz="2400" dirty="0"/>
              <a:t> ne de </a:t>
            </a:r>
            <a:r>
              <a:rPr lang="en-US" sz="2400" dirty="0" err="1"/>
              <a:t>Çuvaşça’ya</a:t>
            </a:r>
            <a:r>
              <a:rPr lang="en-US" sz="2400" dirty="0"/>
              <a:t> </a:t>
            </a:r>
            <a:r>
              <a:rPr lang="en-US" sz="2400" dirty="0" err="1" smtClean="0"/>
              <a:t>yer</a:t>
            </a:r>
            <a:r>
              <a:rPr lang="tr-TR" sz="2400" dirty="0" smtClean="0"/>
              <a:t> </a:t>
            </a:r>
            <a:r>
              <a:rPr lang="en-US" sz="2400" dirty="0" err="1" smtClean="0"/>
              <a:t>vermişti</a:t>
            </a:r>
            <a:r>
              <a:rPr lang="en-US" sz="2400" dirty="0"/>
              <a:t>.</a:t>
            </a:r>
          </a:p>
        </p:txBody>
      </p:sp>
    </p:spTree>
    <p:extLst>
      <p:ext uri="{BB962C8B-B14F-4D97-AF65-F5344CB8AC3E}">
        <p14:creationId xmlns:p14="http://schemas.microsoft.com/office/powerpoint/2010/main" val="5352833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16632"/>
            <a:ext cx="8784976" cy="5632311"/>
          </a:xfrm>
          <a:prstGeom prst="rect">
            <a:avLst/>
          </a:prstGeom>
        </p:spPr>
        <p:txBody>
          <a:bodyPr wrap="square">
            <a:spAutoFit/>
          </a:bodyPr>
          <a:lstStyle/>
          <a:p>
            <a:pPr algn="just"/>
            <a:endParaRPr lang="tr-TR" sz="2400" dirty="0" smtClean="0"/>
          </a:p>
          <a:p>
            <a:pPr algn="just"/>
            <a:endParaRPr lang="tr-TR" sz="2400" dirty="0"/>
          </a:p>
          <a:p>
            <a:pPr algn="just"/>
            <a:r>
              <a:rPr lang="en-US" sz="2400" dirty="0" err="1" smtClean="0"/>
              <a:t>Daha</a:t>
            </a:r>
            <a:r>
              <a:rPr lang="en-US" sz="2400" dirty="0" smtClean="0"/>
              <a:t> </a:t>
            </a:r>
            <a:r>
              <a:rPr lang="en-US" sz="2400" dirty="0" err="1"/>
              <a:t>önce</a:t>
            </a:r>
            <a:r>
              <a:rPr lang="en-US" sz="2400" dirty="0"/>
              <a:t>, </a:t>
            </a:r>
            <a:r>
              <a:rPr lang="en-US" sz="2400" dirty="0" err="1"/>
              <a:t>Strahlenberg’in</a:t>
            </a:r>
            <a:r>
              <a:rPr lang="en-US" sz="2400" dirty="0"/>
              <a:t> </a:t>
            </a:r>
            <a:r>
              <a:rPr lang="en-US" sz="2400" dirty="0" err="1"/>
              <a:t>Sibirya’da</a:t>
            </a:r>
            <a:r>
              <a:rPr lang="en-US" sz="2400" dirty="0"/>
              <a:t> </a:t>
            </a:r>
            <a:r>
              <a:rPr lang="en-US" sz="2400" dirty="0" err="1"/>
              <a:t>geçirdiği</a:t>
            </a:r>
            <a:r>
              <a:rPr lang="en-US" sz="2400" dirty="0"/>
              <a:t> </a:t>
            </a:r>
            <a:r>
              <a:rPr lang="en-US" sz="2400" dirty="0" err="1"/>
              <a:t>esaret</a:t>
            </a:r>
            <a:r>
              <a:rPr lang="en-US" sz="2400" dirty="0"/>
              <a:t> </a:t>
            </a:r>
            <a:r>
              <a:rPr lang="en-US" sz="2400" dirty="0" err="1"/>
              <a:t>yıllarında</a:t>
            </a:r>
            <a:endParaRPr lang="en-US" sz="2400" dirty="0"/>
          </a:p>
          <a:p>
            <a:pPr algn="just">
              <a:lnSpc>
                <a:spcPct val="150000"/>
              </a:lnSpc>
            </a:pPr>
            <a:r>
              <a:rPr lang="en-US" sz="2400" dirty="0" err="1"/>
              <a:t>Messerschmidt’e</a:t>
            </a:r>
            <a:r>
              <a:rPr lang="en-US" sz="2400" dirty="0"/>
              <a:t> </a:t>
            </a:r>
            <a:r>
              <a:rPr lang="en-US" sz="2400" dirty="0" err="1"/>
              <a:t>yardım</a:t>
            </a:r>
            <a:r>
              <a:rPr lang="en-US" sz="2400" dirty="0"/>
              <a:t> </a:t>
            </a:r>
            <a:r>
              <a:rPr lang="en-US" sz="2400" dirty="0" err="1"/>
              <a:t>ettiğinden</a:t>
            </a:r>
            <a:r>
              <a:rPr lang="en-US" sz="2400" dirty="0"/>
              <a:t> </a:t>
            </a:r>
            <a:r>
              <a:rPr lang="en-US" sz="2400" dirty="0" err="1"/>
              <a:t>söz</a:t>
            </a:r>
            <a:r>
              <a:rPr lang="en-US" sz="2400" dirty="0"/>
              <a:t> </a:t>
            </a:r>
            <a:r>
              <a:rPr lang="en-US" sz="2400" dirty="0" err="1"/>
              <a:t>etmiştik</a:t>
            </a:r>
            <a:r>
              <a:rPr lang="en-US" sz="2400" dirty="0"/>
              <a:t>. </a:t>
            </a:r>
            <a:r>
              <a:rPr lang="en-US" sz="2400" dirty="0" err="1"/>
              <a:t>Strahlenberg</a:t>
            </a:r>
            <a:r>
              <a:rPr lang="en-US" sz="2400" dirty="0"/>
              <a:t> </a:t>
            </a:r>
            <a:r>
              <a:rPr lang="en-US" sz="2400" dirty="0" err="1" smtClean="0"/>
              <a:t>eserinde</a:t>
            </a:r>
            <a:r>
              <a:rPr lang="en-US" sz="2400" dirty="0" smtClean="0"/>
              <a:t>;</a:t>
            </a:r>
            <a:r>
              <a:rPr lang="tr-TR" sz="2400" dirty="0" smtClean="0"/>
              <a:t> </a:t>
            </a:r>
            <a:r>
              <a:rPr lang="en-US" sz="2400" dirty="0" err="1" smtClean="0"/>
              <a:t>konu</a:t>
            </a:r>
            <a:r>
              <a:rPr lang="en-US" sz="2400" dirty="0" smtClean="0"/>
              <a:t> </a:t>
            </a:r>
            <a:r>
              <a:rPr lang="en-US" sz="2400" dirty="0" err="1"/>
              <a:t>edilen</a:t>
            </a:r>
            <a:r>
              <a:rPr lang="en-US" sz="2400" dirty="0"/>
              <a:t> </a:t>
            </a:r>
            <a:r>
              <a:rPr lang="en-US" sz="2400" dirty="0" err="1"/>
              <a:t>ülkelerde</a:t>
            </a:r>
            <a:r>
              <a:rPr lang="en-US" sz="2400" dirty="0"/>
              <a:t> </a:t>
            </a:r>
            <a:r>
              <a:rPr lang="en-US" sz="2400" dirty="0" err="1"/>
              <a:t>daha</a:t>
            </a:r>
            <a:r>
              <a:rPr lang="en-US" sz="2400" dirty="0"/>
              <a:t> </a:t>
            </a:r>
            <a:r>
              <a:rPr lang="en-US" sz="2400" dirty="0" err="1"/>
              <a:t>uzun</a:t>
            </a:r>
            <a:r>
              <a:rPr lang="en-US" sz="2400" dirty="0"/>
              <a:t> </a:t>
            </a:r>
            <a:r>
              <a:rPr lang="en-US" sz="2400" dirty="0" err="1"/>
              <a:t>süre</a:t>
            </a:r>
            <a:r>
              <a:rPr lang="en-US" sz="2400" dirty="0"/>
              <a:t> </a:t>
            </a:r>
            <a:r>
              <a:rPr lang="en-US" sz="2400" dirty="0" err="1"/>
              <a:t>kalarak</a:t>
            </a:r>
            <a:r>
              <a:rPr lang="en-US" sz="2400" dirty="0"/>
              <a:t> </a:t>
            </a:r>
            <a:r>
              <a:rPr lang="en-US" sz="2400" dirty="0" err="1"/>
              <a:t>sürdürdükleri</a:t>
            </a:r>
            <a:r>
              <a:rPr lang="en-US" sz="2400" dirty="0"/>
              <a:t> </a:t>
            </a:r>
            <a:r>
              <a:rPr lang="en-US" sz="2400" dirty="0" err="1"/>
              <a:t>çalışmalara</a:t>
            </a:r>
            <a:r>
              <a:rPr lang="en-US" sz="2400" dirty="0"/>
              <a:t> </a:t>
            </a:r>
            <a:r>
              <a:rPr lang="en-US" sz="2400" dirty="0" err="1"/>
              <a:t>daha</a:t>
            </a:r>
            <a:r>
              <a:rPr lang="en-US" sz="2400" dirty="0"/>
              <a:t> </a:t>
            </a:r>
            <a:r>
              <a:rPr lang="en-US" sz="2400" dirty="0" err="1" smtClean="0"/>
              <a:t>vâkıf</a:t>
            </a:r>
            <a:r>
              <a:rPr lang="tr-TR" sz="2400" dirty="0" smtClean="0"/>
              <a:t> </a:t>
            </a:r>
            <a:r>
              <a:rPr lang="en-US" sz="2400" dirty="0" err="1" smtClean="0"/>
              <a:t>olan</a:t>
            </a:r>
            <a:r>
              <a:rPr lang="en-US" sz="2400" dirty="0" smtClean="0"/>
              <a:t> </a:t>
            </a:r>
            <a:r>
              <a:rPr lang="en-US" sz="2400" dirty="0" err="1"/>
              <a:t>Messerschmidt’le</a:t>
            </a:r>
            <a:r>
              <a:rPr lang="en-US" sz="2400" dirty="0"/>
              <a:t> </a:t>
            </a:r>
            <a:r>
              <a:rPr lang="en-US" sz="2400" dirty="0" err="1"/>
              <a:t>beraber</a:t>
            </a:r>
            <a:r>
              <a:rPr lang="en-US" sz="2400" dirty="0"/>
              <a:t> </a:t>
            </a:r>
            <a:r>
              <a:rPr lang="en-US" sz="2400" dirty="0" err="1"/>
              <a:t>söz</a:t>
            </a:r>
            <a:r>
              <a:rPr lang="en-US" sz="2400" dirty="0"/>
              <a:t> </a:t>
            </a:r>
            <a:r>
              <a:rPr lang="en-US" sz="2400" dirty="0" err="1"/>
              <a:t>konusu</a:t>
            </a:r>
            <a:r>
              <a:rPr lang="en-US" sz="2400" dirty="0"/>
              <a:t> </a:t>
            </a:r>
            <a:r>
              <a:rPr lang="en-US" sz="2400" dirty="0" err="1"/>
              <a:t>malzemeyi</a:t>
            </a:r>
            <a:r>
              <a:rPr lang="en-US" sz="2400" dirty="0"/>
              <a:t> </a:t>
            </a:r>
            <a:r>
              <a:rPr lang="en-US" sz="2400" dirty="0" err="1"/>
              <a:t>topladıklarını</a:t>
            </a:r>
            <a:r>
              <a:rPr lang="en-US" sz="2400" dirty="0"/>
              <a:t>, </a:t>
            </a:r>
            <a:r>
              <a:rPr lang="en-US" sz="2400" dirty="0" err="1" smtClean="0"/>
              <a:t>fakat</a:t>
            </a:r>
            <a:r>
              <a:rPr lang="tr-TR" sz="2400" dirty="0" smtClean="0"/>
              <a:t> </a:t>
            </a:r>
            <a:r>
              <a:rPr lang="en-US" sz="2400" dirty="0" err="1" smtClean="0"/>
              <a:t>döndüğünden</a:t>
            </a:r>
            <a:r>
              <a:rPr lang="en-US" sz="2400" dirty="0" smtClean="0"/>
              <a:t> </a:t>
            </a:r>
            <a:r>
              <a:rPr lang="en-US" sz="2400" dirty="0" err="1"/>
              <a:t>beri</a:t>
            </a:r>
            <a:r>
              <a:rPr lang="en-US" sz="2400" dirty="0"/>
              <a:t> </a:t>
            </a:r>
            <a:r>
              <a:rPr lang="en-US" sz="2400" dirty="0" err="1"/>
              <a:t>ondan</a:t>
            </a:r>
            <a:r>
              <a:rPr lang="en-US" sz="2400" dirty="0"/>
              <a:t> </a:t>
            </a:r>
            <a:r>
              <a:rPr lang="en-US" sz="2400" dirty="0" err="1"/>
              <a:t>haber</a:t>
            </a:r>
            <a:r>
              <a:rPr lang="en-US" sz="2400" dirty="0"/>
              <a:t> </a:t>
            </a:r>
            <a:r>
              <a:rPr lang="en-US" sz="2400" dirty="0" err="1"/>
              <a:t>alamadığından</a:t>
            </a:r>
            <a:r>
              <a:rPr lang="en-US" sz="2400" dirty="0"/>
              <a:t> </a:t>
            </a:r>
            <a:r>
              <a:rPr lang="en-US" sz="2400" dirty="0" err="1"/>
              <a:t>bu</a:t>
            </a:r>
            <a:r>
              <a:rPr lang="en-US" sz="2400" dirty="0"/>
              <a:t> </a:t>
            </a:r>
            <a:r>
              <a:rPr lang="en-US" sz="2400" dirty="0" err="1"/>
              <a:t>yayıma</a:t>
            </a:r>
            <a:r>
              <a:rPr lang="en-US" sz="2400" dirty="0"/>
              <a:t> </a:t>
            </a:r>
            <a:r>
              <a:rPr lang="en-US" sz="2400" dirty="0" err="1"/>
              <a:t>karar</a:t>
            </a:r>
            <a:r>
              <a:rPr lang="en-US" sz="2400" dirty="0"/>
              <a:t> </a:t>
            </a:r>
            <a:r>
              <a:rPr lang="en-US" sz="2400" dirty="0" err="1"/>
              <a:t>verdiğini</a:t>
            </a:r>
            <a:r>
              <a:rPr lang="en-US" sz="2400" dirty="0"/>
              <a:t> </a:t>
            </a:r>
            <a:r>
              <a:rPr lang="en-US" sz="2400" dirty="0" err="1" smtClean="0"/>
              <a:t>ve</a:t>
            </a:r>
            <a:r>
              <a:rPr lang="tr-TR" sz="2400" dirty="0" smtClean="0"/>
              <a:t> </a:t>
            </a:r>
            <a:r>
              <a:rPr lang="en-US" sz="2400" dirty="0" err="1" smtClean="0"/>
              <a:t>aslında</a:t>
            </a:r>
            <a:r>
              <a:rPr lang="en-US" sz="2400" dirty="0" smtClean="0"/>
              <a:t> </a:t>
            </a:r>
            <a:r>
              <a:rPr lang="en-US" sz="2400" dirty="0" err="1"/>
              <a:t>bu</a:t>
            </a:r>
            <a:r>
              <a:rPr lang="en-US" sz="2400" dirty="0"/>
              <a:t> </a:t>
            </a:r>
            <a:r>
              <a:rPr lang="en-US" sz="2400" dirty="0" err="1"/>
              <a:t>malzemeyi</a:t>
            </a:r>
            <a:r>
              <a:rPr lang="en-US" sz="2400" dirty="0"/>
              <a:t> </a:t>
            </a:r>
            <a:r>
              <a:rPr lang="en-US" sz="2400" dirty="0" err="1"/>
              <a:t>onun</a:t>
            </a:r>
            <a:r>
              <a:rPr lang="en-US" sz="2400" dirty="0"/>
              <a:t> </a:t>
            </a:r>
            <a:r>
              <a:rPr lang="en-US" sz="2400" dirty="0" err="1"/>
              <a:t>yayımlaması</a:t>
            </a:r>
            <a:r>
              <a:rPr lang="en-US" sz="2400" dirty="0"/>
              <a:t> </a:t>
            </a:r>
            <a:r>
              <a:rPr lang="en-US" sz="2400" dirty="0" err="1"/>
              <a:t>gerektiğini</a:t>
            </a:r>
            <a:r>
              <a:rPr lang="en-US" sz="2400" dirty="0"/>
              <a:t> </a:t>
            </a:r>
            <a:r>
              <a:rPr lang="en-US" sz="2400" dirty="0" err="1"/>
              <a:t>söyler</a:t>
            </a:r>
            <a:r>
              <a:rPr lang="en-US" sz="2400" dirty="0"/>
              <a:t>. </a:t>
            </a:r>
            <a:r>
              <a:rPr lang="en-US" sz="2400" dirty="0" err="1"/>
              <a:t>Kısacası</a:t>
            </a:r>
            <a:r>
              <a:rPr lang="en-US" sz="2400" dirty="0"/>
              <a:t>, </a:t>
            </a:r>
            <a:r>
              <a:rPr lang="en-US" sz="2400" dirty="0" err="1" smtClean="0"/>
              <a:t>Messerschmidt</a:t>
            </a:r>
            <a:r>
              <a:rPr lang="tr-TR" sz="2400" dirty="0" smtClean="0"/>
              <a:t> </a:t>
            </a:r>
            <a:r>
              <a:rPr lang="en-US" sz="2400" dirty="0" err="1" smtClean="0"/>
              <a:t>ile</a:t>
            </a:r>
            <a:r>
              <a:rPr lang="en-US" sz="2400" dirty="0" smtClean="0"/>
              <a:t> </a:t>
            </a:r>
            <a:r>
              <a:rPr lang="en-US" sz="2400" dirty="0" err="1"/>
              <a:t>kurduğu</a:t>
            </a:r>
            <a:r>
              <a:rPr lang="en-US" sz="2400" dirty="0"/>
              <a:t> </a:t>
            </a:r>
            <a:r>
              <a:rPr lang="en-US" sz="2400" dirty="0" err="1"/>
              <a:t>ilişkinin</a:t>
            </a:r>
            <a:r>
              <a:rPr lang="en-US" sz="2400" dirty="0"/>
              <a:t>, </a:t>
            </a:r>
            <a:r>
              <a:rPr lang="en-US" sz="2400" dirty="0" err="1"/>
              <a:t>onun</a:t>
            </a:r>
            <a:r>
              <a:rPr lang="en-US" sz="2400" dirty="0"/>
              <a:t> </a:t>
            </a:r>
            <a:r>
              <a:rPr lang="en-US" sz="2400" dirty="0" err="1"/>
              <a:t>çalışmasının</a:t>
            </a:r>
            <a:r>
              <a:rPr lang="en-US" sz="2400" dirty="0"/>
              <a:t> </a:t>
            </a:r>
            <a:r>
              <a:rPr lang="en-US" sz="2400" dirty="0" err="1"/>
              <a:t>bilimsel</a:t>
            </a:r>
            <a:r>
              <a:rPr lang="en-US" sz="2400" dirty="0"/>
              <a:t> </a:t>
            </a:r>
            <a:r>
              <a:rPr lang="en-US" sz="2400" dirty="0" err="1" smtClean="0"/>
              <a:t>nitelik</a:t>
            </a:r>
            <a:r>
              <a:rPr lang="tr-TR" sz="2400" dirty="0" smtClean="0"/>
              <a:t> </a:t>
            </a:r>
            <a:r>
              <a:rPr lang="en-US" sz="2400" dirty="0" err="1" smtClean="0"/>
              <a:t>kazanmasında</a:t>
            </a:r>
            <a:r>
              <a:rPr lang="en-US" sz="2400" dirty="0" smtClean="0"/>
              <a:t> </a:t>
            </a:r>
            <a:r>
              <a:rPr lang="en-US" sz="2400" dirty="0" err="1"/>
              <a:t>büyük</a:t>
            </a:r>
            <a:r>
              <a:rPr lang="en-US" sz="2400" dirty="0"/>
              <a:t> </a:t>
            </a:r>
            <a:r>
              <a:rPr lang="en-US" sz="2400" dirty="0" err="1"/>
              <a:t>katkısı</a:t>
            </a:r>
            <a:r>
              <a:rPr lang="en-US" sz="2400" dirty="0"/>
              <a:t> </a:t>
            </a:r>
            <a:r>
              <a:rPr lang="en-US" sz="2400" dirty="0" err="1"/>
              <a:t>olmuştur</a:t>
            </a:r>
            <a:r>
              <a:rPr lang="en-US" sz="2400" dirty="0"/>
              <a:t>.</a:t>
            </a:r>
          </a:p>
        </p:txBody>
      </p:sp>
    </p:spTree>
    <p:extLst>
      <p:ext uri="{BB962C8B-B14F-4D97-AF65-F5344CB8AC3E}">
        <p14:creationId xmlns:p14="http://schemas.microsoft.com/office/powerpoint/2010/main" val="17340341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97346"/>
            <a:ext cx="8856984" cy="5262979"/>
          </a:xfrm>
          <a:prstGeom prst="rect">
            <a:avLst/>
          </a:prstGeom>
        </p:spPr>
        <p:txBody>
          <a:bodyPr wrap="square">
            <a:spAutoFit/>
          </a:bodyPr>
          <a:lstStyle/>
          <a:p>
            <a:pPr algn="just">
              <a:lnSpc>
                <a:spcPct val="150000"/>
              </a:lnSpc>
            </a:pPr>
            <a:endParaRPr lang="tr-TR" sz="2400" dirty="0" smtClean="0"/>
          </a:p>
          <a:p>
            <a:pPr algn="just">
              <a:lnSpc>
                <a:spcPct val="150000"/>
              </a:lnSpc>
            </a:pPr>
            <a:r>
              <a:rPr lang="en-US" sz="2400" dirty="0" smtClean="0"/>
              <a:t>D</a:t>
            </a:r>
            <a:r>
              <a:rPr lang="en-US" sz="2400" dirty="0"/>
              <a:t>. G. </a:t>
            </a:r>
            <a:r>
              <a:rPr lang="en-US" sz="2400" dirty="0" err="1"/>
              <a:t>Messerschmidt</a:t>
            </a:r>
            <a:r>
              <a:rPr lang="en-US" sz="2400" dirty="0"/>
              <a:t>, 1720-27 </a:t>
            </a:r>
            <a:r>
              <a:rPr lang="en-US" sz="2400" dirty="0" err="1"/>
              <a:t>yılları</a:t>
            </a:r>
            <a:r>
              <a:rPr lang="en-US" sz="2400" dirty="0"/>
              <a:t> </a:t>
            </a:r>
            <a:r>
              <a:rPr lang="en-US" sz="2400" dirty="0" err="1"/>
              <a:t>arasında</a:t>
            </a:r>
            <a:r>
              <a:rPr lang="en-US" sz="2400" dirty="0"/>
              <a:t> </a:t>
            </a:r>
            <a:r>
              <a:rPr lang="en-US" sz="2400" dirty="0" err="1"/>
              <a:t>Rus</a:t>
            </a:r>
            <a:r>
              <a:rPr lang="en-US" sz="2400" dirty="0"/>
              <a:t> </a:t>
            </a:r>
            <a:r>
              <a:rPr lang="en-US" sz="2400" dirty="0" err="1"/>
              <a:t>Çarı</a:t>
            </a:r>
            <a:r>
              <a:rPr lang="en-US" sz="2400" dirty="0"/>
              <a:t> I. </a:t>
            </a:r>
            <a:r>
              <a:rPr lang="en-US" sz="2400" dirty="0" err="1"/>
              <a:t>Petro’nun</a:t>
            </a:r>
            <a:endParaRPr lang="en-US" sz="2400" dirty="0"/>
          </a:p>
          <a:p>
            <a:pPr algn="just"/>
            <a:r>
              <a:rPr lang="en-US" sz="2400" dirty="0" err="1"/>
              <a:t>emriyle</a:t>
            </a:r>
            <a:r>
              <a:rPr lang="en-US" sz="2400" dirty="0"/>
              <a:t>, </a:t>
            </a:r>
            <a:r>
              <a:rPr lang="en-US" sz="2400" i="1" dirty="0"/>
              <a:t>Petrograd </a:t>
            </a:r>
            <a:r>
              <a:rPr lang="en-US" sz="2400" dirty="0"/>
              <a:t>(= St. Petersburg/Leningrad)’da </a:t>
            </a:r>
            <a:r>
              <a:rPr lang="en-US" sz="2400" dirty="0" err="1"/>
              <a:t>yeni</a:t>
            </a:r>
            <a:r>
              <a:rPr lang="en-US" sz="2400" dirty="0"/>
              <a:t> </a:t>
            </a:r>
            <a:r>
              <a:rPr lang="en-US" sz="2400" dirty="0" err="1"/>
              <a:t>kurulmak</a:t>
            </a:r>
            <a:r>
              <a:rPr lang="en-US" sz="2400" dirty="0"/>
              <a:t> </a:t>
            </a:r>
            <a:r>
              <a:rPr lang="en-US" sz="2400" dirty="0" err="1" smtClean="0"/>
              <a:t>üzere</a:t>
            </a:r>
            <a:r>
              <a:rPr lang="tr-TR" sz="2400" dirty="0" smtClean="0"/>
              <a:t> </a:t>
            </a:r>
            <a:r>
              <a:rPr lang="en-US" sz="2400" dirty="0" err="1" smtClean="0"/>
              <a:t>bulunan</a:t>
            </a:r>
            <a:r>
              <a:rPr lang="en-US" sz="2400" dirty="0" smtClean="0"/>
              <a:t> </a:t>
            </a:r>
            <a:r>
              <a:rPr lang="en-US" sz="2400" dirty="0" err="1"/>
              <a:t>Bilimler</a:t>
            </a:r>
            <a:r>
              <a:rPr lang="en-US" sz="2400" dirty="0"/>
              <a:t> </a:t>
            </a:r>
            <a:r>
              <a:rPr lang="en-US" sz="2400" dirty="0" err="1"/>
              <a:t>Akademisi’nin</a:t>
            </a:r>
            <a:r>
              <a:rPr lang="en-US" sz="2400" dirty="0"/>
              <a:t> </a:t>
            </a:r>
            <a:r>
              <a:rPr lang="en-US" sz="2400" dirty="0" err="1"/>
              <a:t>teşebbüsüyle</a:t>
            </a:r>
            <a:r>
              <a:rPr lang="en-US" sz="2400" dirty="0"/>
              <a:t>, </a:t>
            </a:r>
            <a:r>
              <a:rPr lang="en-US" sz="2400" dirty="0" err="1"/>
              <a:t>Sibirya’da</a:t>
            </a:r>
            <a:r>
              <a:rPr lang="en-US" sz="2400" dirty="0"/>
              <a:t> </a:t>
            </a:r>
            <a:r>
              <a:rPr lang="en-US" sz="2400" dirty="0" err="1" smtClean="0"/>
              <a:t>araştırmalar</a:t>
            </a:r>
            <a:r>
              <a:rPr lang="tr-TR" sz="2400" dirty="0" smtClean="0"/>
              <a:t> </a:t>
            </a:r>
            <a:r>
              <a:rPr lang="en-US" sz="2400" dirty="0" err="1" smtClean="0"/>
              <a:t>yapmak</a:t>
            </a:r>
            <a:r>
              <a:rPr lang="en-US" sz="2400" dirty="0" smtClean="0"/>
              <a:t> </a:t>
            </a:r>
            <a:r>
              <a:rPr lang="en-US" sz="2400" dirty="0" err="1"/>
              <a:t>üzere</a:t>
            </a:r>
            <a:r>
              <a:rPr lang="en-US" sz="2400" dirty="0"/>
              <a:t> </a:t>
            </a:r>
            <a:r>
              <a:rPr lang="en-US" sz="2400" dirty="0" err="1"/>
              <a:t>görevlendirilmişti</a:t>
            </a:r>
            <a:r>
              <a:rPr lang="en-US" sz="2400" dirty="0"/>
              <a:t>. </a:t>
            </a:r>
            <a:r>
              <a:rPr lang="en-US" sz="2400" dirty="0" err="1"/>
              <a:t>Titiz</a:t>
            </a:r>
            <a:r>
              <a:rPr lang="en-US" sz="2400" dirty="0"/>
              <a:t> </a:t>
            </a:r>
            <a:r>
              <a:rPr lang="en-US" sz="2400" dirty="0" err="1"/>
              <a:t>bir</a:t>
            </a:r>
            <a:r>
              <a:rPr lang="en-US" sz="2400" dirty="0"/>
              <a:t> </a:t>
            </a:r>
            <a:r>
              <a:rPr lang="en-US" sz="2400" dirty="0" err="1"/>
              <a:t>bilim</a:t>
            </a:r>
            <a:r>
              <a:rPr lang="en-US" sz="2400" dirty="0"/>
              <a:t> </a:t>
            </a:r>
            <a:r>
              <a:rPr lang="en-US" sz="2400" dirty="0" err="1"/>
              <a:t>adamı</a:t>
            </a:r>
            <a:r>
              <a:rPr lang="en-US" sz="2400" dirty="0"/>
              <a:t> </a:t>
            </a:r>
            <a:r>
              <a:rPr lang="en-US" sz="2400" dirty="0" err="1"/>
              <a:t>olarak</a:t>
            </a:r>
            <a:r>
              <a:rPr lang="en-US" sz="2400" dirty="0"/>
              <a:t> </a:t>
            </a:r>
            <a:r>
              <a:rPr lang="en-US" sz="2400" dirty="0" err="1" smtClean="0"/>
              <a:t>çalışan</a:t>
            </a:r>
            <a:r>
              <a:rPr lang="tr-TR" sz="2400" dirty="0" smtClean="0"/>
              <a:t> </a:t>
            </a:r>
            <a:r>
              <a:rPr lang="en-US" sz="2400" dirty="0" err="1" smtClean="0"/>
              <a:t>Messerschmidt</a:t>
            </a:r>
            <a:r>
              <a:rPr lang="en-US" sz="2400" dirty="0"/>
              <a:t>, </a:t>
            </a:r>
            <a:r>
              <a:rPr lang="en-US" sz="2400" dirty="0" err="1"/>
              <a:t>araştırma</a:t>
            </a:r>
            <a:r>
              <a:rPr lang="en-US" sz="2400" dirty="0"/>
              <a:t> </a:t>
            </a:r>
            <a:r>
              <a:rPr lang="en-US" sz="2400" dirty="0" err="1"/>
              <a:t>gezisi</a:t>
            </a:r>
            <a:r>
              <a:rPr lang="en-US" sz="2400" dirty="0"/>
              <a:t> </a:t>
            </a:r>
            <a:r>
              <a:rPr lang="en-US" sz="2400" dirty="0" err="1"/>
              <a:t>sırasında</a:t>
            </a:r>
            <a:r>
              <a:rPr lang="en-US" sz="2400" dirty="0"/>
              <a:t> </a:t>
            </a:r>
            <a:r>
              <a:rPr lang="en-US" sz="2400" dirty="0" err="1"/>
              <a:t>günlük</a:t>
            </a:r>
            <a:r>
              <a:rPr lang="en-US" sz="2400" dirty="0"/>
              <a:t> </a:t>
            </a:r>
            <a:r>
              <a:rPr lang="en-US" sz="2400" dirty="0" err="1"/>
              <a:t>notlar</a:t>
            </a:r>
            <a:r>
              <a:rPr lang="en-US" sz="2400" dirty="0"/>
              <a:t> </a:t>
            </a:r>
            <a:r>
              <a:rPr lang="en-US" sz="2400" dirty="0" err="1"/>
              <a:t>tutar</a:t>
            </a:r>
            <a:r>
              <a:rPr lang="en-US" sz="2400" dirty="0"/>
              <a:t>; </a:t>
            </a:r>
            <a:r>
              <a:rPr lang="en-US" sz="2400" dirty="0" err="1" smtClean="0"/>
              <a:t>levhalar</a:t>
            </a:r>
            <a:r>
              <a:rPr lang="tr-TR" sz="2400" dirty="0" smtClean="0"/>
              <a:t> </a:t>
            </a:r>
            <a:r>
              <a:rPr lang="en-US" sz="2400" dirty="0" err="1" smtClean="0"/>
              <a:t>düzenler</a:t>
            </a:r>
            <a:r>
              <a:rPr lang="en-US" sz="2400" dirty="0"/>
              <a:t>, </a:t>
            </a:r>
            <a:r>
              <a:rPr lang="en-US" sz="2400" dirty="0" err="1"/>
              <a:t>resim</a:t>
            </a:r>
            <a:r>
              <a:rPr lang="en-US" sz="2400" dirty="0"/>
              <a:t> </a:t>
            </a:r>
            <a:r>
              <a:rPr lang="en-US" sz="2400" dirty="0" err="1"/>
              <a:t>ve</a:t>
            </a:r>
            <a:r>
              <a:rPr lang="en-US" sz="2400" dirty="0"/>
              <a:t> </a:t>
            </a:r>
            <a:r>
              <a:rPr lang="en-US" sz="2400" dirty="0" err="1"/>
              <a:t>haritalar</a:t>
            </a:r>
            <a:r>
              <a:rPr lang="en-US" sz="2400" dirty="0"/>
              <a:t> </a:t>
            </a:r>
            <a:r>
              <a:rPr lang="en-US" sz="2400" dirty="0" err="1"/>
              <a:t>çizer</a:t>
            </a:r>
            <a:r>
              <a:rPr lang="en-US" sz="2400" dirty="0"/>
              <a:t>. Bu </a:t>
            </a:r>
            <a:r>
              <a:rPr lang="en-US" sz="2400" dirty="0" err="1"/>
              <a:t>notlarda</a:t>
            </a:r>
            <a:r>
              <a:rPr lang="en-US" sz="2400" dirty="0"/>
              <a:t>, </a:t>
            </a:r>
            <a:r>
              <a:rPr lang="en-US" sz="2400" dirty="0" err="1"/>
              <a:t>Sibirya’nın</a:t>
            </a:r>
            <a:r>
              <a:rPr lang="en-US" sz="2400" dirty="0"/>
              <a:t> 18. </a:t>
            </a:r>
            <a:r>
              <a:rPr lang="en-US" sz="2400" dirty="0" err="1" smtClean="0"/>
              <a:t>yüzyıldaki</a:t>
            </a:r>
            <a:r>
              <a:rPr lang="tr-TR" sz="2400" dirty="0" smtClean="0"/>
              <a:t> </a:t>
            </a:r>
            <a:r>
              <a:rPr lang="es-ES" sz="2400" dirty="0" err="1" smtClean="0"/>
              <a:t>durumunu</a:t>
            </a:r>
            <a:r>
              <a:rPr lang="es-ES" sz="2400" dirty="0" smtClean="0"/>
              <a:t> </a:t>
            </a:r>
            <a:r>
              <a:rPr lang="es-ES" sz="2400" dirty="0" err="1"/>
              <a:t>inceler</a:t>
            </a:r>
            <a:r>
              <a:rPr lang="es-ES" sz="2400" dirty="0"/>
              <a:t>. </a:t>
            </a:r>
            <a:r>
              <a:rPr lang="es-ES" sz="2400" dirty="0" err="1"/>
              <a:t>Ancak</a:t>
            </a:r>
            <a:r>
              <a:rPr lang="es-ES" sz="2400" dirty="0"/>
              <a:t> </a:t>
            </a:r>
            <a:r>
              <a:rPr lang="es-ES" sz="2400" dirty="0" err="1"/>
              <a:t>onun</a:t>
            </a:r>
            <a:r>
              <a:rPr lang="es-ES" sz="2400" dirty="0"/>
              <a:t> </a:t>
            </a:r>
            <a:r>
              <a:rPr lang="es-ES" sz="2400" dirty="0" err="1"/>
              <a:t>tutmuş</a:t>
            </a:r>
            <a:r>
              <a:rPr lang="es-ES" sz="2400" dirty="0"/>
              <a:t> </a:t>
            </a:r>
            <a:r>
              <a:rPr lang="es-ES" sz="2400" dirty="0" err="1"/>
              <a:t>olduğu</a:t>
            </a:r>
            <a:r>
              <a:rPr lang="es-ES" sz="2400" dirty="0"/>
              <a:t> </a:t>
            </a:r>
            <a:r>
              <a:rPr lang="es-ES" sz="2400" dirty="0" err="1"/>
              <a:t>notlar</a:t>
            </a:r>
            <a:r>
              <a:rPr lang="es-ES" sz="2400" dirty="0"/>
              <a:t> ve </a:t>
            </a:r>
            <a:r>
              <a:rPr lang="es-ES" sz="2400" dirty="0" err="1"/>
              <a:t>diğer</a:t>
            </a:r>
            <a:r>
              <a:rPr lang="es-ES" sz="2400" dirty="0"/>
              <a:t> </a:t>
            </a:r>
            <a:r>
              <a:rPr lang="es-ES" sz="2400" dirty="0" err="1" smtClean="0"/>
              <a:t>malzeme</a:t>
            </a:r>
            <a:r>
              <a:rPr lang="es-ES" sz="2400" dirty="0" smtClean="0"/>
              <a:t>,</a:t>
            </a:r>
            <a:r>
              <a:rPr lang="en-US" sz="2400" dirty="0" err="1" smtClean="0"/>
              <a:t>Strahlenberg’in</a:t>
            </a:r>
            <a:r>
              <a:rPr lang="en-US" sz="2400" dirty="0" smtClean="0"/>
              <a:t> </a:t>
            </a:r>
            <a:r>
              <a:rPr lang="en-US" sz="2400" dirty="0" err="1"/>
              <a:t>notları</a:t>
            </a:r>
            <a:r>
              <a:rPr lang="en-US" sz="2400" dirty="0"/>
              <a:t> </a:t>
            </a:r>
            <a:r>
              <a:rPr lang="en-US" sz="2400" dirty="0" err="1"/>
              <a:t>gibi</a:t>
            </a:r>
            <a:r>
              <a:rPr lang="en-US" sz="2400" dirty="0"/>
              <a:t> </a:t>
            </a:r>
            <a:r>
              <a:rPr lang="en-US" sz="2400" dirty="0" err="1"/>
              <a:t>hemen</a:t>
            </a:r>
            <a:r>
              <a:rPr lang="en-US" sz="2400" dirty="0"/>
              <a:t> </a:t>
            </a:r>
            <a:r>
              <a:rPr lang="en-US" sz="2400" dirty="0" err="1"/>
              <a:t>yayımlanmaz</a:t>
            </a:r>
            <a:r>
              <a:rPr lang="en-US" sz="2400" dirty="0"/>
              <a:t>. </a:t>
            </a:r>
            <a:r>
              <a:rPr lang="en-US" sz="2400" dirty="0" err="1"/>
              <a:t>Yayımlanması</a:t>
            </a:r>
            <a:r>
              <a:rPr lang="en-US" sz="2400" dirty="0"/>
              <a:t> </a:t>
            </a:r>
            <a:r>
              <a:rPr lang="en-US" sz="2400" dirty="0" err="1"/>
              <a:t>için</a:t>
            </a:r>
            <a:r>
              <a:rPr lang="en-US" sz="2400" dirty="0"/>
              <a:t> </a:t>
            </a:r>
            <a:r>
              <a:rPr lang="en-US" sz="2400" dirty="0" smtClean="0"/>
              <a:t>ne</a:t>
            </a:r>
            <a:r>
              <a:rPr lang="tr-TR" sz="2400" dirty="0" smtClean="0"/>
              <a:t> </a:t>
            </a:r>
            <a:r>
              <a:rPr lang="en-US" sz="2400" dirty="0" err="1" smtClean="0"/>
              <a:t>yazık</a:t>
            </a:r>
            <a:r>
              <a:rPr lang="en-US" sz="2400" dirty="0" smtClean="0"/>
              <a:t> </a:t>
            </a:r>
            <a:r>
              <a:rPr lang="en-US" sz="2400" dirty="0" err="1"/>
              <a:t>ki</a:t>
            </a:r>
            <a:r>
              <a:rPr lang="en-US" sz="2400" dirty="0"/>
              <a:t> 240 </a:t>
            </a:r>
            <a:r>
              <a:rPr lang="en-US" sz="2400" dirty="0" err="1"/>
              <a:t>yıl</a:t>
            </a:r>
            <a:r>
              <a:rPr lang="en-US" sz="2400" dirty="0"/>
              <a:t> </a:t>
            </a:r>
            <a:r>
              <a:rPr lang="en-US" sz="2400" dirty="0" err="1"/>
              <a:t>beklenmiştir</a:t>
            </a:r>
            <a:r>
              <a:rPr lang="en-US" sz="2400" dirty="0"/>
              <a:t>. Bu </a:t>
            </a:r>
            <a:r>
              <a:rPr lang="en-US" sz="2400" dirty="0" err="1"/>
              <a:t>notlar</a:t>
            </a:r>
            <a:r>
              <a:rPr lang="en-US" sz="2400" dirty="0"/>
              <a:t>, 1962-1977 </a:t>
            </a:r>
            <a:r>
              <a:rPr lang="en-US" sz="2400" dirty="0" err="1"/>
              <a:t>yılları</a:t>
            </a:r>
            <a:r>
              <a:rPr lang="en-US" sz="2400" dirty="0"/>
              <a:t> </a:t>
            </a:r>
            <a:r>
              <a:rPr lang="en-US" sz="2400" dirty="0" err="1"/>
              <a:t>arasında</a:t>
            </a:r>
            <a:r>
              <a:rPr lang="en-US" sz="2400" dirty="0"/>
              <a:t> </a:t>
            </a:r>
            <a:r>
              <a:rPr lang="en-US" sz="2400" dirty="0" err="1" smtClean="0"/>
              <a:t>Doğu</a:t>
            </a:r>
            <a:r>
              <a:rPr lang="tr-TR" sz="2400" dirty="0" smtClean="0"/>
              <a:t> </a:t>
            </a:r>
            <a:r>
              <a:rPr lang="de-DE" sz="2400" dirty="0" smtClean="0"/>
              <a:t>Berlin’deki </a:t>
            </a:r>
            <a:r>
              <a:rPr lang="de-DE" sz="2400" dirty="0"/>
              <a:t>‘Akademia-Verlag’ yayını olarak </a:t>
            </a:r>
            <a:r>
              <a:rPr lang="de-DE" sz="2400" i="1" dirty="0"/>
              <a:t>Forschungsreise </a:t>
            </a:r>
            <a:r>
              <a:rPr lang="de-DE" sz="2400" i="1" dirty="0" smtClean="0"/>
              <a:t>durch</a:t>
            </a:r>
            <a:r>
              <a:rPr lang="tr-TR" sz="2400" i="1" dirty="0" smtClean="0"/>
              <a:t> </a:t>
            </a:r>
            <a:r>
              <a:rPr lang="en-US" sz="2400" i="1" dirty="0" err="1" smtClean="0"/>
              <a:t>Sibirien</a:t>
            </a:r>
            <a:r>
              <a:rPr lang="en-US" sz="2400" i="1" dirty="0" smtClean="0"/>
              <a:t> </a:t>
            </a:r>
            <a:r>
              <a:rPr lang="en-US" sz="2400" dirty="0"/>
              <a:t>(=</a:t>
            </a:r>
            <a:r>
              <a:rPr lang="en-US" sz="2400" dirty="0" err="1"/>
              <a:t>Sibirya</a:t>
            </a:r>
            <a:r>
              <a:rPr lang="en-US" sz="2400" dirty="0"/>
              <a:t> </a:t>
            </a:r>
            <a:r>
              <a:rPr lang="en-US" sz="2400" dirty="0" err="1"/>
              <a:t>Boyunca</a:t>
            </a:r>
            <a:r>
              <a:rPr lang="en-US" sz="2400" dirty="0"/>
              <a:t> </a:t>
            </a:r>
            <a:r>
              <a:rPr lang="en-US" sz="2400" dirty="0" err="1"/>
              <a:t>Keşif</a:t>
            </a:r>
            <a:r>
              <a:rPr lang="en-US" sz="2400" dirty="0"/>
              <a:t> </a:t>
            </a:r>
            <a:r>
              <a:rPr lang="en-US" sz="2400" dirty="0" err="1"/>
              <a:t>Seyahati</a:t>
            </a:r>
            <a:r>
              <a:rPr lang="en-US" sz="2400" dirty="0"/>
              <a:t>) </a:t>
            </a:r>
            <a:r>
              <a:rPr lang="en-US" sz="2400" dirty="0" err="1"/>
              <a:t>adıyla</a:t>
            </a:r>
            <a:r>
              <a:rPr lang="en-US" sz="2400" dirty="0"/>
              <a:t> </a:t>
            </a:r>
            <a:r>
              <a:rPr lang="en-US" sz="2400" dirty="0" err="1"/>
              <a:t>beş</a:t>
            </a:r>
            <a:r>
              <a:rPr lang="en-US" sz="2400" dirty="0"/>
              <a:t> </a:t>
            </a:r>
            <a:r>
              <a:rPr lang="en-US" sz="2400" dirty="0" err="1"/>
              <a:t>cilt</a:t>
            </a:r>
            <a:r>
              <a:rPr lang="en-US" sz="2400" dirty="0"/>
              <a:t> </a:t>
            </a:r>
            <a:r>
              <a:rPr lang="en-US" sz="2400" dirty="0" err="1" smtClean="0"/>
              <a:t>hâlinde</a:t>
            </a:r>
            <a:r>
              <a:rPr lang="tr-TR" sz="2400" dirty="0" smtClean="0"/>
              <a:t> </a:t>
            </a:r>
            <a:r>
              <a:rPr lang="en-US" sz="2400" dirty="0" err="1" smtClean="0"/>
              <a:t>yayımlanmıştır</a:t>
            </a:r>
            <a:r>
              <a:rPr lang="en-US" sz="2400" dirty="0"/>
              <a:t>.</a:t>
            </a:r>
          </a:p>
        </p:txBody>
      </p:sp>
    </p:spTree>
    <p:extLst>
      <p:ext uri="{BB962C8B-B14F-4D97-AF65-F5344CB8AC3E}">
        <p14:creationId xmlns:p14="http://schemas.microsoft.com/office/powerpoint/2010/main" val="8907142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116632"/>
            <a:ext cx="8784976" cy="5632311"/>
          </a:xfrm>
          <a:prstGeom prst="rect">
            <a:avLst/>
          </a:prstGeom>
        </p:spPr>
        <p:txBody>
          <a:bodyPr wrap="square">
            <a:spAutoFit/>
          </a:bodyPr>
          <a:lstStyle/>
          <a:p>
            <a:pPr algn="just"/>
            <a:endParaRPr lang="tr-TR" sz="2400" b="1" dirty="0" smtClean="0"/>
          </a:p>
          <a:p>
            <a:pPr algn="just"/>
            <a:endParaRPr lang="tr-TR" sz="2400" b="1" dirty="0"/>
          </a:p>
          <a:p>
            <a:pPr algn="just"/>
            <a:r>
              <a:rPr lang="en-US" sz="2400" b="1" dirty="0" err="1" smtClean="0"/>
              <a:t>Messerschmidt’in</a:t>
            </a:r>
            <a:r>
              <a:rPr lang="en-US" sz="2400" b="1" dirty="0" smtClean="0"/>
              <a:t> </a:t>
            </a:r>
            <a:r>
              <a:rPr lang="en-US" sz="2400" b="1" dirty="0" err="1"/>
              <a:t>topladığı</a:t>
            </a:r>
            <a:r>
              <a:rPr lang="en-US" sz="2400" b="1" dirty="0"/>
              <a:t> </a:t>
            </a:r>
            <a:r>
              <a:rPr lang="en-US" sz="2400" b="1" dirty="0" err="1"/>
              <a:t>malzeme</a:t>
            </a:r>
            <a:r>
              <a:rPr lang="en-US" sz="2400" b="1" dirty="0"/>
              <a:t> </a:t>
            </a:r>
            <a:r>
              <a:rPr lang="en-US" sz="2400" b="1" dirty="0" err="1"/>
              <a:t>botanik</a:t>
            </a:r>
            <a:r>
              <a:rPr lang="en-US" sz="2400" b="1" dirty="0"/>
              <a:t>, </a:t>
            </a:r>
            <a:r>
              <a:rPr lang="en-US" sz="2400" b="1" dirty="0" err="1"/>
              <a:t>zooloji</a:t>
            </a:r>
            <a:r>
              <a:rPr lang="en-US" sz="2400" b="1" dirty="0"/>
              <a:t>,</a:t>
            </a:r>
          </a:p>
          <a:p>
            <a:pPr algn="just">
              <a:lnSpc>
                <a:spcPct val="150000"/>
              </a:lnSpc>
            </a:pPr>
            <a:r>
              <a:rPr lang="en-US" sz="2400" b="1" dirty="0" err="1"/>
              <a:t>mineraloji</a:t>
            </a:r>
            <a:r>
              <a:rPr lang="en-US" sz="2400" b="1" dirty="0"/>
              <a:t>, tıp, </a:t>
            </a:r>
            <a:r>
              <a:rPr lang="en-US" sz="2400" b="1" dirty="0" err="1"/>
              <a:t>dilbilgisi</a:t>
            </a:r>
            <a:r>
              <a:rPr lang="en-US" sz="2400" b="1" dirty="0"/>
              <a:t>, </a:t>
            </a:r>
            <a:r>
              <a:rPr lang="en-US" sz="2400" b="1" dirty="0" err="1"/>
              <a:t>tarih</a:t>
            </a:r>
            <a:r>
              <a:rPr lang="en-US" sz="2400" b="1" dirty="0"/>
              <a:t>, </a:t>
            </a:r>
            <a:r>
              <a:rPr lang="en-US" sz="2400" b="1" dirty="0" err="1"/>
              <a:t>arkeoloji</a:t>
            </a:r>
            <a:r>
              <a:rPr lang="en-US" sz="2400" b="1" dirty="0"/>
              <a:t> </a:t>
            </a:r>
            <a:r>
              <a:rPr lang="en-US" sz="2400" b="1" dirty="0" err="1"/>
              <a:t>ve</a:t>
            </a:r>
            <a:r>
              <a:rPr lang="en-US" sz="2400" b="1" dirty="0"/>
              <a:t> </a:t>
            </a:r>
            <a:r>
              <a:rPr lang="en-US" sz="2400" b="1" dirty="0" err="1"/>
              <a:t>etnografya</a:t>
            </a:r>
            <a:r>
              <a:rPr lang="en-US" sz="2400" b="1" dirty="0"/>
              <a:t> </a:t>
            </a:r>
            <a:r>
              <a:rPr lang="en-US" sz="2400" b="1" dirty="0" err="1"/>
              <a:t>konularıyla</a:t>
            </a:r>
            <a:r>
              <a:rPr lang="en-US" sz="2400" b="1" dirty="0"/>
              <a:t> </a:t>
            </a:r>
            <a:r>
              <a:rPr lang="en-US" sz="2400" b="1" dirty="0" err="1" smtClean="0"/>
              <a:t>ilgilidir</a:t>
            </a:r>
            <a:r>
              <a:rPr lang="en-US" sz="2400" b="1" dirty="0" smtClean="0"/>
              <a:t>.</a:t>
            </a:r>
            <a:r>
              <a:rPr lang="tr-TR" sz="2400" b="1" dirty="0" smtClean="0"/>
              <a:t> </a:t>
            </a:r>
            <a:r>
              <a:rPr lang="en-US" sz="2400" b="1" dirty="0" err="1" smtClean="0"/>
              <a:t>Onun</a:t>
            </a:r>
            <a:r>
              <a:rPr lang="en-US" sz="2400" b="1" dirty="0" smtClean="0"/>
              <a:t> </a:t>
            </a:r>
            <a:r>
              <a:rPr lang="en-US" sz="2400" b="1" dirty="0" err="1"/>
              <a:t>notlarının</a:t>
            </a:r>
            <a:r>
              <a:rPr lang="en-US" sz="2400" b="1" dirty="0"/>
              <a:t> </a:t>
            </a:r>
            <a:r>
              <a:rPr lang="en-US" sz="2400" b="1" dirty="0" err="1"/>
              <a:t>Türkoloji</a:t>
            </a:r>
            <a:r>
              <a:rPr lang="en-US" sz="2400" b="1" dirty="0"/>
              <a:t> </a:t>
            </a:r>
            <a:r>
              <a:rPr lang="en-US" sz="2400" b="1" dirty="0" err="1"/>
              <a:t>açısından</a:t>
            </a:r>
            <a:r>
              <a:rPr lang="en-US" sz="2400" b="1" dirty="0"/>
              <a:t> </a:t>
            </a:r>
            <a:r>
              <a:rPr lang="en-US" sz="2400" b="1" dirty="0" err="1"/>
              <a:t>önemi</a:t>
            </a:r>
            <a:r>
              <a:rPr lang="en-US" sz="2400" b="1" dirty="0"/>
              <a:t>, </a:t>
            </a:r>
            <a:r>
              <a:rPr lang="en-US" sz="2400" b="1" dirty="0" err="1"/>
              <a:t>Yenisey</a:t>
            </a:r>
            <a:r>
              <a:rPr lang="en-US" sz="2400" b="1" dirty="0"/>
              <a:t> </a:t>
            </a:r>
            <a:r>
              <a:rPr lang="en-US" sz="2400" b="1" dirty="0" err="1"/>
              <a:t>yazıtları</a:t>
            </a:r>
            <a:r>
              <a:rPr lang="en-US" sz="2400" b="1" dirty="0"/>
              <a:t> </a:t>
            </a:r>
            <a:r>
              <a:rPr lang="en-US" sz="2400" b="1" dirty="0" err="1"/>
              <a:t>hakkında</a:t>
            </a:r>
            <a:r>
              <a:rPr lang="en-US" sz="2400" b="1" dirty="0"/>
              <a:t> </a:t>
            </a:r>
            <a:r>
              <a:rPr lang="en-US" sz="2400" b="1" dirty="0" err="1" smtClean="0"/>
              <a:t>ilk</a:t>
            </a:r>
            <a:r>
              <a:rPr lang="en-US" sz="2400" b="1" dirty="0" err="1"/>
              <a:t>bilgilerin</a:t>
            </a:r>
            <a:r>
              <a:rPr lang="en-US" sz="2400" b="1" dirty="0"/>
              <a:t> </a:t>
            </a:r>
            <a:r>
              <a:rPr lang="en-US" sz="2400" b="1" dirty="0" err="1"/>
              <a:t>bu</a:t>
            </a:r>
            <a:r>
              <a:rPr lang="en-US" sz="2400" b="1" dirty="0"/>
              <a:t> </a:t>
            </a:r>
            <a:r>
              <a:rPr lang="en-US" sz="2400" b="1" dirty="0" err="1"/>
              <a:t>notlarda</a:t>
            </a:r>
            <a:r>
              <a:rPr lang="en-US" sz="2400" b="1" dirty="0"/>
              <a:t> </a:t>
            </a:r>
            <a:r>
              <a:rPr lang="en-US" sz="2400" b="1" dirty="0" err="1"/>
              <a:t>verilmiş</a:t>
            </a:r>
            <a:r>
              <a:rPr lang="en-US" sz="2400" b="1" dirty="0"/>
              <a:t> </a:t>
            </a:r>
            <a:r>
              <a:rPr lang="en-US" sz="2400" b="1" dirty="0" err="1"/>
              <a:t>olmasıdır</a:t>
            </a:r>
            <a:r>
              <a:rPr lang="en-US" sz="2400" b="1" dirty="0"/>
              <a:t>. </a:t>
            </a:r>
            <a:r>
              <a:rPr lang="en-US" sz="2400" b="1" dirty="0" err="1"/>
              <a:t>Yukarıda</a:t>
            </a:r>
            <a:r>
              <a:rPr lang="en-US" sz="2400" b="1" dirty="0"/>
              <a:t> </a:t>
            </a:r>
            <a:r>
              <a:rPr lang="en-US" sz="2400" b="1" dirty="0" err="1"/>
              <a:t>Yenisey</a:t>
            </a:r>
            <a:r>
              <a:rPr lang="en-US" sz="2400" b="1" dirty="0"/>
              <a:t> </a:t>
            </a:r>
            <a:r>
              <a:rPr lang="en-US" sz="2400" b="1" dirty="0" err="1" smtClean="0"/>
              <a:t>yazıtları</a:t>
            </a:r>
            <a:r>
              <a:rPr lang="tr-TR" sz="2400" b="1" dirty="0" smtClean="0"/>
              <a:t> </a:t>
            </a:r>
            <a:r>
              <a:rPr lang="en-US" sz="2400" b="1" dirty="0" err="1" smtClean="0"/>
              <a:t>hakkında</a:t>
            </a:r>
            <a:r>
              <a:rPr lang="en-US" sz="2400" b="1" dirty="0" smtClean="0"/>
              <a:t> </a:t>
            </a:r>
            <a:r>
              <a:rPr lang="en-US" sz="2400" b="1" dirty="0" err="1"/>
              <a:t>bilgi</a:t>
            </a:r>
            <a:r>
              <a:rPr lang="en-US" sz="2400" b="1" dirty="0"/>
              <a:t> </a:t>
            </a:r>
            <a:r>
              <a:rPr lang="en-US" sz="2400" b="1" dirty="0" err="1"/>
              <a:t>veren</a:t>
            </a:r>
            <a:r>
              <a:rPr lang="en-US" sz="2400" b="1" dirty="0"/>
              <a:t> </a:t>
            </a:r>
            <a:r>
              <a:rPr lang="en-US" sz="2400" b="1" dirty="0" err="1"/>
              <a:t>kişi</a:t>
            </a:r>
            <a:r>
              <a:rPr lang="en-US" sz="2400" b="1" dirty="0"/>
              <a:t> </a:t>
            </a:r>
            <a:r>
              <a:rPr lang="en-US" sz="2400" b="1" dirty="0" err="1"/>
              <a:t>olarak</a:t>
            </a:r>
            <a:r>
              <a:rPr lang="en-US" sz="2400" b="1" dirty="0"/>
              <a:t> </a:t>
            </a:r>
            <a:r>
              <a:rPr lang="en-US" sz="2400" b="1" dirty="0" err="1"/>
              <a:t>Strahlenberg’in</a:t>
            </a:r>
            <a:r>
              <a:rPr lang="en-US" sz="2400" b="1" dirty="0"/>
              <a:t> </a:t>
            </a:r>
            <a:r>
              <a:rPr lang="en-US" sz="2400" b="1" dirty="0" err="1"/>
              <a:t>adı</a:t>
            </a:r>
            <a:r>
              <a:rPr lang="en-US" sz="2400" b="1" dirty="0"/>
              <a:t> </a:t>
            </a:r>
            <a:r>
              <a:rPr lang="en-US" sz="2400" b="1" dirty="0" err="1"/>
              <a:t>geçmişti</a:t>
            </a:r>
            <a:r>
              <a:rPr lang="en-US" sz="2400" b="1" dirty="0"/>
              <a:t>.</a:t>
            </a:r>
          </a:p>
          <a:p>
            <a:pPr algn="just">
              <a:lnSpc>
                <a:spcPct val="150000"/>
              </a:lnSpc>
            </a:pPr>
            <a:r>
              <a:rPr lang="en-US" sz="2400" b="1" dirty="0" err="1"/>
              <a:t>Strahlenberg’in</a:t>
            </a:r>
            <a:r>
              <a:rPr lang="en-US" sz="2400" b="1" dirty="0"/>
              <a:t> </a:t>
            </a:r>
            <a:r>
              <a:rPr lang="en-US" sz="2400" b="1" dirty="0" err="1"/>
              <a:t>notlarını</a:t>
            </a:r>
            <a:r>
              <a:rPr lang="en-US" sz="2400" b="1" dirty="0"/>
              <a:t> </a:t>
            </a:r>
            <a:r>
              <a:rPr lang="en-US" sz="2400" b="1" dirty="0" err="1"/>
              <a:t>gezi</a:t>
            </a:r>
            <a:r>
              <a:rPr lang="en-US" sz="2400" b="1" dirty="0"/>
              <a:t> </a:t>
            </a:r>
            <a:r>
              <a:rPr lang="en-US" sz="2400" b="1" dirty="0" err="1"/>
              <a:t>sonrası</a:t>
            </a:r>
            <a:r>
              <a:rPr lang="en-US" sz="2400" b="1" dirty="0"/>
              <a:t> </a:t>
            </a:r>
            <a:r>
              <a:rPr lang="en-US" sz="2400" b="1" dirty="0" err="1"/>
              <a:t>hemen</a:t>
            </a:r>
            <a:r>
              <a:rPr lang="en-US" sz="2400" b="1" dirty="0"/>
              <a:t> </a:t>
            </a:r>
            <a:r>
              <a:rPr lang="en-US" sz="2400" b="1" dirty="0" err="1"/>
              <a:t>yayımlaması</a:t>
            </a:r>
            <a:r>
              <a:rPr lang="en-US" sz="2400" b="1" dirty="0"/>
              <a:t>, </a:t>
            </a:r>
            <a:r>
              <a:rPr lang="en-US" sz="2400" b="1" dirty="0" err="1"/>
              <a:t>ona</a:t>
            </a:r>
            <a:r>
              <a:rPr lang="en-US" sz="2400" b="1" dirty="0"/>
              <a:t> </a:t>
            </a:r>
            <a:r>
              <a:rPr lang="en-US" sz="2400" b="1" dirty="0" err="1"/>
              <a:t>bu</a:t>
            </a:r>
            <a:r>
              <a:rPr lang="en-US" sz="2400" b="1" dirty="0"/>
              <a:t> </a:t>
            </a:r>
            <a:r>
              <a:rPr lang="en-US" sz="2400" b="1" dirty="0" err="1" smtClean="0"/>
              <a:t>sıfatı</a:t>
            </a:r>
            <a:r>
              <a:rPr lang="tr-TR" sz="2400" b="1" dirty="0" smtClean="0"/>
              <a:t> </a:t>
            </a:r>
            <a:r>
              <a:rPr lang="en-US" sz="2400" b="1" dirty="0" err="1" smtClean="0"/>
              <a:t>kazandırmıştı</a:t>
            </a:r>
            <a:r>
              <a:rPr lang="en-US" sz="2400" b="1" dirty="0"/>
              <a:t>. </a:t>
            </a:r>
            <a:r>
              <a:rPr lang="en-US" sz="2400" b="1" dirty="0" err="1"/>
              <a:t>Aslında</a:t>
            </a:r>
            <a:r>
              <a:rPr lang="en-US" sz="2400" b="1" dirty="0"/>
              <a:t> </a:t>
            </a:r>
            <a:r>
              <a:rPr lang="en-US" sz="2400" b="1" dirty="0" err="1"/>
              <a:t>bilimsel</a:t>
            </a:r>
            <a:r>
              <a:rPr lang="en-US" sz="2400" b="1" dirty="0"/>
              <a:t> </a:t>
            </a:r>
            <a:r>
              <a:rPr lang="en-US" sz="2400" b="1" dirty="0" err="1"/>
              <a:t>olarak</a:t>
            </a:r>
            <a:r>
              <a:rPr lang="en-US" sz="2400" b="1" dirty="0"/>
              <a:t> </a:t>
            </a:r>
            <a:r>
              <a:rPr lang="en-US" sz="2400" b="1" dirty="0" err="1"/>
              <a:t>yazıtların</a:t>
            </a:r>
            <a:r>
              <a:rPr lang="en-US" sz="2400" b="1" dirty="0"/>
              <a:t> </a:t>
            </a:r>
            <a:r>
              <a:rPr lang="en-US" sz="2400" b="1" dirty="0" err="1"/>
              <a:t>planlarını</a:t>
            </a:r>
            <a:r>
              <a:rPr lang="en-US" sz="2400" b="1" dirty="0"/>
              <a:t> </a:t>
            </a:r>
            <a:r>
              <a:rPr lang="en-US" sz="2400" b="1" dirty="0" err="1"/>
              <a:t>çizen</a:t>
            </a:r>
            <a:r>
              <a:rPr lang="en-US" sz="2400" b="1" dirty="0"/>
              <a:t>, </a:t>
            </a:r>
            <a:r>
              <a:rPr lang="en-US" sz="2400" b="1" dirty="0" err="1" smtClean="0"/>
              <a:t>onlar</a:t>
            </a:r>
            <a:r>
              <a:rPr lang="tr-TR" sz="2400" b="1" dirty="0" smtClean="0"/>
              <a:t> </a:t>
            </a:r>
            <a:r>
              <a:rPr lang="en-US" sz="2400" b="1" dirty="0" err="1" smtClean="0"/>
              <a:t>hakkında</a:t>
            </a:r>
            <a:r>
              <a:rPr lang="en-US" sz="2400" b="1" dirty="0" smtClean="0"/>
              <a:t> </a:t>
            </a:r>
            <a:r>
              <a:rPr lang="en-US" sz="2400" b="1" dirty="0" err="1"/>
              <a:t>bilgi</a:t>
            </a:r>
            <a:r>
              <a:rPr lang="en-US" sz="2400" b="1" dirty="0"/>
              <a:t> </a:t>
            </a:r>
            <a:r>
              <a:rPr lang="en-US" sz="2400" b="1" dirty="0" err="1"/>
              <a:t>veren</a:t>
            </a:r>
            <a:r>
              <a:rPr lang="en-US" sz="2400" b="1" dirty="0"/>
              <a:t> </a:t>
            </a:r>
            <a:r>
              <a:rPr lang="en-US" sz="2400" b="1" dirty="0" err="1"/>
              <a:t>kimse</a:t>
            </a:r>
            <a:r>
              <a:rPr lang="en-US" sz="2400" b="1" dirty="0"/>
              <a:t> </a:t>
            </a:r>
            <a:r>
              <a:rPr lang="en-US" sz="2400" b="1" dirty="0" err="1"/>
              <a:t>Messerschmidt’tir</a:t>
            </a:r>
            <a:r>
              <a:rPr lang="en-US" sz="2400" b="1" dirty="0"/>
              <a:t>.</a:t>
            </a:r>
          </a:p>
        </p:txBody>
      </p:sp>
    </p:spTree>
    <p:extLst>
      <p:ext uri="{BB962C8B-B14F-4D97-AF65-F5344CB8AC3E}">
        <p14:creationId xmlns:p14="http://schemas.microsoft.com/office/powerpoint/2010/main" val="4667066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188640"/>
            <a:ext cx="8856984" cy="6555641"/>
          </a:xfrm>
          <a:prstGeom prst="rect">
            <a:avLst/>
          </a:prstGeom>
        </p:spPr>
        <p:txBody>
          <a:bodyPr wrap="square">
            <a:spAutoFit/>
          </a:bodyPr>
          <a:lstStyle/>
          <a:p>
            <a:pPr algn="just"/>
            <a:r>
              <a:rPr lang="tr-TR" sz="2000" dirty="0" smtClean="0"/>
              <a:t>A</a:t>
            </a:r>
            <a:r>
              <a:rPr lang="en-US" sz="2000" dirty="0" err="1" smtClean="0"/>
              <a:t>slında</a:t>
            </a:r>
            <a:r>
              <a:rPr lang="en-US" sz="2000" dirty="0" smtClean="0"/>
              <a:t> </a:t>
            </a:r>
            <a:r>
              <a:rPr lang="en-US" sz="2000" dirty="0" err="1"/>
              <a:t>Yenisey</a:t>
            </a:r>
            <a:r>
              <a:rPr lang="en-US" sz="2000" dirty="0"/>
              <a:t> </a:t>
            </a:r>
            <a:r>
              <a:rPr lang="en-US" sz="2000" dirty="0" err="1"/>
              <a:t>yazıtlarının</a:t>
            </a:r>
            <a:r>
              <a:rPr lang="en-US" sz="2000" dirty="0"/>
              <a:t> </a:t>
            </a:r>
            <a:r>
              <a:rPr lang="en-US" sz="2000" dirty="0" err="1"/>
              <a:t>varlığı</a:t>
            </a:r>
            <a:r>
              <a:rPr lang="en-US" sz="2000" dirty="0"/>
              <a:t> 13. </a:t>
            </a:r>
            <a:r>
              <a:rPr lang="en-US" sz="2000" dirty="0" err="1"/>
              <a:t>yüzyıldan</a:t>
            </a:r>
            <a:r>
              <a:rPr lang="en-US" sz="2000" dirty="0"/>
              <a:t> </a:t>
            </a:r>
            <a:r>
              <a:rPr lang="en-US" sz="2000" dirty="0" err="1"/>
              <a:t>beri</a:t>
            </a:r>
            <a:r>
              <a:rPr lang="en-US" sz="2000" dirty="0"/>
              <a:t> </a:t>
            </a:r>
            <a:r>
              <a:rPr lang="en-US" sz="2000" dirty="0" err="1"/>
              <a:t>bilinmekteydi</a:t>
            </a:r>
            <a:r>
              <a:rPr lang="en-US" sz="2000" dirty="0"/>
              <a:t>. </a:t>
            </a:r>
            <a:r>
              <a:rPr lang="en-US" sz="2000" dirty="0" err="1" smtClean="0"/>
              <a:t>İlhanlı</a:t>
            </a:r>
            <a:r>
              <a:rPr lang="tr-TR" sz="2000" dirty="0" smtClean="0"/>
              <a:t> </a:t>
            </a:r>
            <a:r>
              <a:rPr lang="en-US" sz="2000" dirty="0" err="1" smtClean="0"/>
              <a:t>tarihçisi</a:t>
            </a:r>
            <a:r>
              <a:rPr lang="en-US" sz="2000" dirty="0" smtClean="0"/>
              <a:t> </a:t>
            </a:r>
            <a:r>
              <a:rPr lang="en-US" sz="2000" b="1" dirty="0" err="1"/>
              <a:t>Alâüddîn</a:t>
            </a:r>
            <a:r>
              <a:rPr lang="en-US" sz="2000" b="1" dirty="0"/>
              <a:t> </a:t>
            </a:r>
            <a:r>
              <a:rPr lang="en-US" sz="2000" b="1" dirty="0" err="1"/>
              <a:t>Atâ</a:t>
            </a:r>
            <a:r>
              <a:rPr lang="en-US" sz="2000" b="1" dirty="0"/>
              <a:t> </a:t>
            </a:r>
            <a:r>
              <a:rPr lang="en-US" sz="2000" b="1" dirty="0" err="1"/>
              <a:t>Melik</a:t>
            </a:r>
            <a:r>
              <a:rPr lang="en-US" sz="2000" b="1" dirty="0"/>
              <a:t> </a:t>
            </a:r>
            <a:r>
              <a:rPr lang="en-US" sz="2000" b="1" dirty="0" err="1"/>
              <a:t>Cüveynî</a:t>
            </a:r>
            <a:r>
              <a:rPr lang="en-US" sz="2000" dirty="0"/>
              <a:t>, </a:t>
            </a:r>
            <a:r>
              <a:rPr lang="en-US" sz="2000" i="1" dirty="0" err="1"/>
              <a:t>Târîh-i</a:t>
            </a:r>
            <a:r>
              <a:rPr lang="en-US" sz="2000" i="1" dirty="0"/>
              <a:t> </a:t>
            </a:r>
            <a:r>
              <a:rPr lang="en-US" sz="2000" i="1" dirty="0" err="1"/>
              <a:t>Cihân-güşâ</a:t>
            </a:r>
            <a:r>
              <a:rPr lang="en-US" sz="2000" i="1" dirty="0"/>
              <a:t> </a:t>
            </a:r>
            <a:r>
              <a:rPr lang="en-US" sz="2000" dirty="0" err="1"/>
              <a:t>adlı</a:t>
            </a:r>
            <a:r>
              <a:rPr lang="en-US" sz="2000" dirty="0"/>
              <a:t> </a:t>
            </a:r>
            <a:r>
              <a:rPr lang="en-US" sz="2000" dirty="0" err="1"/>
              <a:t>eserinde</a:t>
            </a:r>
            <a:r>
              <a:rPr lang="en-US" sz="2000" dirty="0"/>
              <a:t> </a:t>
            </a:r>
            <a:r>
              <a:rPr lang="en-US" sz="2000" dirty="0" err="1" smtClean="0"/>
              <a:t>Orhun</a:t>
            </a:r>
            <a:r>
              <a:rPr lang="tr-TR" sz="2000" dirty="0" smtClean="0"/>
              <a:t> </a:t>
            </a:r>
            <a:r>
              <a:rPr lang="en-US" sz="2000" dirty="0" err="1" smtClean="0"/>
              <a:t>harfleriyle</a:t>
            </a:r>
            <a:r>
              <a:rPr lang="en-US" sz="2000" dirty="0" smtClean="0"/>
              <a:t> </a:t>
            </a:r>
            <a:r>
              <a:rPr lang="en-US" sz="2000" dirty="0" err="1"/>
              <a:t>kayalara</a:t>
            </a:r>
            <a:r>
              <a:rPr lang="en-US" sz="2000" dirty="0"/>
              <a:t> </a:t>
            </a:r>
            <a:r>
              <a:rPr lang="en-US" sz="2000" dirty="0" err="1"/>
              <a:t>kazınmış</a:t>
            </a:r>
            <a:r>
              <a:rPr lang="en-US" sz="2000" dirty="0"/>
              <a:t> </a:t>
            </a:r>
            <a:r>
              <a:rPr lang="en-US" sz="2000" dirty="0" err="1"/>
              <a:t>Türk</a:t>
            </a:r>
            <a:r>
              <a:rPr lang="en-US" sz="2000" dirty="0"/>
              <a:t> </a:t>
            </a:r>
            <a:r>
              <a:rPr lang="en-US" sz="2000" dirty="0" err="1"/>
              <a:t>kitâbelerinden</a:t>
            </a:r>
            <a:r>
              <a:rPr lang="en-US" sz="2000" dirty="0"/>
              <a:t> </a:t>
            </a:r>
            <a:r>
              <a:rPr lang="en-US" sz="2000" dirty="0" err="1"/>
              <a:t>bahseder</a:t>
            </a:r>
            <a:r>
              <a:rPr lang="en-US" sz="2000" dirty="0"/>
              <a:t>. </a:t>
            </a:r>
            <a:r>
              <a:rPr lang="en-US" sz="2000" dirty="0" err="1"/>
              <a:t>Daha</a:t>
            </a:r>
            <a:r>
              <a:rPr lang="en-US" sz="2000" dirty="0"/>
              <a:t> </a:t>
            </a:r>
            <a:r>
              <a:rPr lang="en-US" sz="2000" dirty="0" err="1"/>
              <a:t>sonra</a:t>
            </a:r>
            <a:r>
              <a:rPr lang="en-US" sz="2000" dirty="0"/>
              <a:t> </a:t>
            </a:r>
            <a:r>
              <a:rPr lang="en-US" sz="2000" dirty="0" smtClean="0"/>
              <a:t>da</a:t>
            </a:r>
            <a:r>
              <a:rPr lang="tr-TR" sz="2000" dirty="0" smtClean="0"/>
              <a:t> e</a:t>
            </a:r>
            <a:r>
              <a:rPr lang="en-US" sz="2000" dirty="0" err="1" smtClean="0"/>
              <a:t>serlerinde</a:t>
            </a:r>
            <a:r>
              <a:rPr lang="en-US" sz="2000" dirty="0" smtClean="0"/>
              <a:t> </a:t>
            </a:r>
            <a:r>
              <a:rPr lang="en-US" sz="2000" dirty="0" err="1"/>
              <a:t>çeşitli</a:t>
            </a:r>
            <a:r>
              <a:rPr lang="en-US" sz="2000" dirty="0"/>
              <a:t> </a:t>
            </a:r>
            <a:r>
              <a:rPr lang="en-US" sz="2000" dirty="0" err="1"/>
              <a:t>vesilelerle</a:t>
            </a:r>
            <a:r>
              <a:rPr lang="en-US" sz="2000" dirty="0"/>
              <a:t> </a:t>
            </a:r>
            <a:r>
              <a:rPr lang="en-US" sz="2000" dirty="0" err="1"/>
              <a:t>Orhun</a:t>
            </a:r>
            <a:r>
              <a:rPr lang="en-US" sz="2000" dirty="0"/>
              <a:t> </a:t>
            </a:r>
            <a:r>
              <a:rPr lang="en-US" sz="2000" dirty="0" err="1"/>
              <a:t>harfli</a:t>
            </a:r>
            <a:r>
              <a:rPr lang="en-US" sz="2000" dirty="0"/>
              <a:t> </a:t>
            </a:r>
            <a:r>
              <a:rPr lang="en-US" sz="2000" dirty="0" err="1"/>
              <a:t>yazılı</a:t>
            </a:r>
            <a:r>
              <a:rPr lang="en-US" sz="2000" dirty="0"/>
              <a:t> </a:t>
            </a:r>
            <a:r>
              <a:rPr lang="en-US" sz="2000" dirty="0" err="1"/>
              <a:t>taşlardan</a:t>
            </a:r>
            <a:r>
              <a:rPr lang="en-US" sz="2000" dirty="0"/>
              <a:t> </a:t>
            </a:r>
            <a:r>
              <a:rPr lang="en-US" sz="2000" dirty="0" err="1"/>
              <a:t>bahseden</a:t>
            </a:r>
            <a:r>
              <a:rPr lang="en-US" sz="2000" dirty="0"/>
              <a:t> </a:t>
            </a:r>
            <a:r>
              <a:rPr lang="en-US" sz="2000" dirty="0" err="1" smtClean="0"/>
              <a:t>yazarlar</a:t>
            </a:r>
            <a:r>
              <a:rPr lang="tr-TR" sz="2000" dirty="0" smtClean="0"/>
              <a:t> </a:t>
            </a:r>
            <a:r>
              <a:rPr lang="en-US" sz="2000" dirty="0" err="1" smtClean="0"/>
              <a:t>olmuşsa</a:t>
            </a:r>
            <a:r>
              <a:rPr lang="en-US" sz="2000" dirty="0" smtClean="0"/>
              <a:t> </a:t>
            </a:r>
            <a:r>
              <a:rPr lang="en-US" sz="2000" dirty="0"/>
              <a:t>da, </a:t>
            </a:r>
            <a:r>
              <a:rPr lang="en-US" sz="2000" dirty="0" err="1"/>
              <a:t>bunları</a:t>
            </a:r>
            <a:r>
              <a:rPr lang="en-US" sz="2000" dirty="0"/>
              <a:t> </a:t>
            </a:r>
            <a:r>
              <a:rPr lang="en-US" sz="2000" dirty="0" err="1"/>
              <a:t>kitap</a:t>
            </a:r>
            <a:r>
              <a:rPr lang="en-US" sz="2000" dirty="0"/>
              <a:t> </a:t>
            </a:r>
            <a:r>
              <a:rPr lang="en-US" sz="2000" dirty="0" err="1"/>
              <a:t>malzemesi</a:t>
            </a:r>
            <a:r>
              <a:rPr lang="en-US" sz="2000" dirty="0"/>
              <a:t> </a:t>
            </a:r>
            <a:r>
              <a:rPr lang="en-US" sz="2000" dirty="0" err="1"/>
              <a:t>olarak</a:t>
            </a:r>
            <a:r>
              <a:rPr lang="en-US" sz="2000" dirty="0"/>
              <a:t> </a:t>
            </a:r>
            <a:r>
              <a:rPr lang="en-US" sz="2000" dirty="0" err="1"/>
              <a:t>değerlendiren</a:t>
            </a:r>
            <a:r>
              <a:rPr lang="en-US" sz="2000" dirty="0"/>
              <a:t> </a:t>
            </a:r>
            <a:r>
              <a:rPr lang="en-US" sz="2000" dirty="0" err="1"/>
              <a:t>ve</a:t>
            </a:r>
            <a:r>
              <a:rPr lang="en-US" sz="2000" dirty="0"/>
              <a:t> </a:t>
            </a:r>
            <a:r>
              <a:rPr lang="en-US" sz="2000" dirty="0" err="1"/>
              <a:t>ilim</a:t>
            </a:r>
            <a:r>
              <a:rPr lang="en-US" sz="2000" dirty="0"/>
              <a:t> </a:t>
            </a:r>
            <a:r>
              <a:rPr lang="en-US" sz="2000" dirty="0" err="1" smtClean="0"/>
              <a:t>âleminin</a:t>
            </a:r>
            <a:r>
              <a:rPr lang="tr-TR" sz="2000" dirty="0" smtClean="0"/>
              <a:t> </a:t>
            </a:r>
            <a:r>
              <a:rPr lang="en-US" sz="2000" dirty="0" err="1" smtClean="0"/>
              <a:t>dikkatine</a:t>
            </a:r>
            <a:r>
              <a:rPr lang="en-US" sz="2000" dirty="0" smtClean="0"/>
              <a:t> </a:t>
            </a:r>
            <a:r>
              <a:rPr lang="en-US" sz="2000" dirty="0" err="1"/>
              <a:t>sunan</a:t>
            </a:r>
            <a:r>
              <a:rPr lang="en-US" sz="2000" dirty="0"/>
              <a:t> </a:t>
            </a:r>
            <a:r>
              <a:rPr lang="en-US" sz="2000" dirty="0" err="1"/>
              <a:t>kişiler</a:t>
            </a:r>
            <a:r>
              <a:rPr lang="en-US" sz="2000" dirty="0"/>
              <a:t> </a:t>
            </a:r>
            <a:r>
              <a:rPr lang="en-US" sz="2000" dirty="0" err="1"/>
              <a:t>olarak</a:t>
            </a:r>
            <a:r>
              <a:rPr lang="en-US" sz="2000" dirty="0"/>
              <a:t> </a:t>
            </a:r>
            <a:r>
              <a:rPr lang="en-US" sz="2000" dirty="0" err="1"/>
              <a:t>Strahlenberg</a:t>
            </a:r>
            <a:r>
              <a:rPr lang="en-US" sz="2000" dirty="0"/>
              <a:t> </a:t>
            </a:r>
            <a:r>
              <a:rPr lang="en-US" sz="2000" dirty="0" err="1"/>
              <a:t>ve</a:t>
            </a:r>
            <a:r>
              <a:rPr lang="en-US" sz="2000" dirty="0"/>
              <a:t> </a:t>
            </a:r>
            <a:r>
              <a:rPr lang="en-US" sz="2000" dirty="0" err="1"/>
              <a:t>Messerschmidt</a:t>
            </a:r>
            <a:r>
              <a:rPr lang="en-US" sz="2000" dirty="0"/>
              <a:t> </a:t>
            </a:r>
            <a:r>
              <a:rPr lang="en-US" sz="2000" dirty="0" err="1"/>
              <a:t>kaydedilmelidir</a:t>
            </a:r>
            <a:r>
              <a:rPr lang="en-US" sz="2000" dirty="0"/>
              <a:t>.</a:t>
            </a:r>
          </a:p>
          <a:p>
            <a:pPr algn="just">
              <a:lnSpc>
                <a:spcPct val="150000"/>
              </a:lnSpc>
            </a:pPr>
            <a:r>
              <a:rPr lang="en-US" sz="2000" dirty="0" err="1"/>
              <a:t>Özellikle</a:t>
            </a:r>
            <a:r>
              <a:rPr lang="en-US" sz="2000" dirty="0"/>
              <a:t> </a:t>
            </a:r>
            <a:r>
              <a:rPr lang="en-US" sz="2000" dirty="0" err="1"/>
              <a:t>Strahlenberg</a:t>
            </a:r>
            <a:r>
              <a:rPr lang="en-US" sz="2000" dirty="0"/>
              <a:t> </a:t>
            </a:r>
            <a:r>
              <a:rPr lang="en-US" sz="2000" dirty="0" err="1"/>
              <a:t>eserinde</a:t>
            </a:r>
            <a:r>
              <a:rPr lang="en-US" sz="2000" dirty="0"/>
              <a:t> </a:t>
            </a:r>
            <a:r>
              <a:rPr lang="en-US" sz="2000" dirty="0" err="1"/>
              <a:t>yaptığı</a:t>
            </a:r>
            <a:r>
              <a:rPr lang="en-US" sz="2000" dirty="0"/>
              <a:t> </a:t>
            </a:r>
            <a:r>
              <a:rPr lang="en-US" sz="2000" dirty="0" err="1"/>
              <a:t>tasnif</a:t>
            </a:r>
            <a:r>
              <a:rPr lang="en-US" sz="2000" dirty="0"/>
              <a:t> </a:t>
            </a:r>
            <a:r>
              <a:rPr lang="en-US" sz="2000" dirty="0" err="1"/>
              <a:t>ve</a:t>
            </a:r>
            <a:r>
              <a:rPr lang="en-US" sz="2000" dirty="0"/>
              <a:t> </a:t>
            </a:r>
            <a:r>
              <a:rPr lang="en-US" sz="2000" dirty="0" err="1"/>
              <a:t>karşılaştırmalarla</a:t>
            </a:r>
            <a:r>
              <a:rPr lang="en-US" sz="2000" dirty="0"/>
              <a:t> </a:t>
            </a:r>
            <a:r>
              <a:rPr lang="en-US" sz="2000" dirty="0" err="1"/>
              <a:t>hiç</a:t>
            </a:r>
            <a:r>
              <a:rPr lang="en-US" sz="2000" dirty="0"/>
              <a:t> </a:t>
            </a:r>
            <a:r>
              <a:rPr lang="en-US" sz="2000" dirty="0" err="1" smtClean="0"/>
              <a:t>farkında</a:t>
            </a:r>
            <a:r>
              <a:rPr lang="tr-TR" sz="2000" dirty="0" smtClean="0"/>
              <a:t> </a:t>
            </a:r>
            <a:r>
              <a:rPr lang="en-US" sz="2000" dirty="0" err="1" smtClean="0"/>
              <a:t>değilken</a:t>
            </a:r>
            <a:r>
              <a:rPr lang="en-US" sz="2000" dirty="0" smtClean="0"/>
              <a:t> </a:t>
            </a:r>
            <a:r>
              <a:rPr lang="en-US" sz="2000" dirty="0"/>
              <a:t>Ural-Altay </a:t>
            </a:r>
            <a:r>
              <a:rPr lang="en-US" sz="2000" dirty="0" err="1"/>
              <a:t>araştırmalarının</a:t>
            </a:r>
            <a:r>
              <a:rPr lang="en-US" sz="2000" dirty="0"/>
              <a:t> </a:t>
            </a:r>
            <a:r>
              <a:rPr lang="en-US" sz="2000" dirty="0" err="1"/>
              <a:t>öncüsü</a:t>
            </a:r>
            <a:r>
              <a:rPr lang="en-US" sz="2000" dirty="0"/>
              <a:t> </a:t>
            </a:r>
            <a:r>
              <a:rPr lang="en-US" sz="2000" dirty="0" err="1"/>
              <a:t>olmuştu</a:t>
            </a:r>
            <a:r>
              <a:rPr lang="en-US" sz="2000" dirty="0"/>
              <a:t>. </a:t>
            </a:r>
            <a:r>
              <a:rPr lang="en-US" sz="2000" dirty="0" err="1"/>
              <a:t>Strahlenberg’in</a:t>
            </a:r>
            <a:r>
              <a:rPr lang="en-US" sz="2000" dirty="0"/>
              <a:t> </a:t>
            </a:r>
            <a:r>
              <a:rPr lang="en-US" sz="2000" dirty="0" err="1" smtClean="0"/>
              <a:t>yayını</a:t>
            </a:r>
            <a:r>
              <a:rPr lang="tr-TR" sz="2000" dirty="0" smtClean="0"/>
              <a:t> </a:t>
            </a:r>
            <a:r>
              <a:rPr lang="en-US" sz="2000" dirty="0" err="1" smtClean="0"/>
              <a:t>Batılı</a:t>
            </a:r>
            <a:r>
              <a:rPr lang="en-US" sz="2000" dirty="0" smtClean="0"/>
              <a:t> </a:t>
            </a:r>
            <a:r>
              <a:rPr lang="en-US" sz="2000" dirty="0" err="1"/>
              <a:t>bilim</a:t>
            </a:r>
            <a:r>
              <a:rPr lang="en-US" sz="2000" dirty="0"/>
              <a:t> </a:t>
            </a:r>
            <a:r>
              <a:rPr lang="en-US" sz="2000" dirty="0" err="1"/>
              <a:t>adamlarının</a:t>
            </a:r>
            <a:r>
              <a:rPr lang="en-US" sz="2000" dirty="0"/>
              <a:t> </a:t>
            </a:r>
            <a:r>
              <a:rPr lang="en-US" sz="2000" dirty="0" err="1"/>
              <a:t>dikkatini</a:t>
            </a:r>
            <a:r>
              <a:rPr lang="en-US" sz="2000" dirty="0"/>
              <a:t> </a:t>
            </a:r>
            <a:r>
              <a:rPr lang="en-US" sz="2000" dirty="0" err="1"/>
              <a:t>çekmiş</a:t>
            </a:r>
            <a:r>
              <a:rPr lang="en-US" sz="2000" dirty="0"/>
              <a:t> </a:t>
            </a:r>
            <a:r>
              <a:rPr lang="en-US" sz="2000" dirty="0" err="1"/>
              <a:t>ve</a:t>
            </a:r>
            <a:r>
              <a:rPr lang="en-US" sz="2000" dirty="0"/>
              <a:t> </a:t>
            </a:r>
            <a:r>
              <a:rPr lang="en-US" sz="2000" dirty="0" err="1"/>
              <a:t>kendisinden</a:t>
            </a:r>
            <a:r>
              <a:rPr lang="en-US" sz="2000" dirty="0"/>
              <a:t> </a:t>
            </a:r>
            <a:r>
              <a:rPr lang="en-US" sz="2000" dirty="0" err="1"/>
              <a:t>sonra</a:t>
            </a:r>
            <a:r>
              <a:rPr lang="en-US" sz="2000" dirty="0"/>
              <a:t> </a:t>
            </a:r>
            <a:r>
              <a:rPr lang="en-US" sz="2000" dirty="0" err="1" smtClean="0"/>
              <a:t>Yenisey</a:t>
            </a:r>
            <a:r>
              <a:rPr lang="tr-TR" sz="2000" dirty="0" smtClean="0"/>
              <a:t> </a:t>
            </a:r>
            <a:r>
              <a:rPr lang="en-US" sz="2000" dirty="0" err="1" smtClean="0"/>
              <a:t>bölgesinde</a:t>
            </a:r>
            <a:r>
              <a:rPr lang="en-US" sz="2000" dirty="0" smtClean="0"/>
              <a:t> </a:t>
            </a:r>
            <a:r>
              <a:rPr lang="en-US" sz="2000" dirty="0" err="1"/>
              <a:t>daha</a:t>
            </a:r>
            <a:r>
              <a:rPr lang="en-US" sz="2000" dirty="0"/>
              <a:t> </a:t>
            </a:r>
            <a:r>
              <a:rPr lang="en-US" sz="2000" dirty="0" err="1"/>
              <a:t>birçok</a:t>
            </a:r>
            <a:r>
              <a:rPr lang="en-US" sz="2000" dirty="0"/>
              <a:t> </a:t>
            </a:r>
            <a:r>
              <a:rPr lang="en-US" sz="2000" dirty="0" err="1"/>
              <a:t>yazılı</a:t>
            </a:r>
            <a:r>
              <a:rPr lang="en-US" sz="2000" dirty="0"/>
              <a:t> </a:t>
            </a:r>
            <a:r>
              <a:rPr lang="en-US" sz="2000" dirty="0" err="1"/>
              <a:t>taş</a:t>
            </a:r>
            <a:r>
              <a:rPr lang="en-US" sz="2000" dirty="0"/>
              <a:t> </a:t>
            </a:r>
            <a:r>
              <a:rPr lang="en-US" sz="2000" dirty="0" err="1"/>
              <a:t>bulunmuştu</a:t>
            </a:r>
            <a:r>
              <a:rPr lang="en-US" sz="2000" dirty="0"/>
              <a:t>, </a:t>
            </a:r>
            <a:r>
              <a:rPr lang="en-US" sz="2000" dirty="0" err="1"/>
              <a:t>fakat</a:t>
            </a:r>
            <a:r>
              <a:rPr lang="en-US" sz="2000" dirty="0"/>
              <a:t> 1889’a </a:t>
            </a:r>
            <a:r>
              <a:rPr lang="en-US" sz="2000" dirty="0" err="1"/>
              <a:t>gelindiğinde</a:t>
            </a:r>
            <a:r>
              <a:rPr lang="en-US" sz="2000" dirty="0"/>
              <a:t> </a:t>
            </a:r>
            <a:r>
              <a:rPr lang="en-US" sz="2000" dirty="0" err="1" smtClean="0"/>
              <a:t>bir</a:t>
            </a:r>
            <a:r>
              <a:rPr lang="tr-TR" sz="2000" dirty="0" smtClean="0"/>
              <a:t> </a:t>
            </a:r>
            <a:r>
              <a:rPr lang="en-US" sz="2000" dirty="0" err="1" smtClean="0"/>
              <a:t>Rus</a:t>
            </a:r>
            <a:r>
              <a:rPr lang="en-US" sz="2000" dirty="0" smtClean="0"/>
              <a:t> </a:t>
            </a:r>
            <a:r>
              <a:rPr lang="en-US" sz="2000" dirty="0" err="1"/>
              <a:t>sefer</a:t>
            </a:r>
            <a:r>
              <a:rPr lang="en-US" sz="2000" dirty="0"/>
              <a:t> </a:t>
            </a:r>
            <a:r>
              <a:rPr lang="en-US" sz="2000" dirty="0" err="1"/>
              <a:t>heyetinin</a:t>
            </a:r>
            <a:r>
              <a:rPr lang="en-US" sz="2000" dirty="0"/>
              <a:t> </a:t>
            </a:r>
            <a:r>
              <a:rPr lang="en-US" sz="2000" dirty="0" err="1"/>
              <a:t>başında</a:t>
            </a:r>
            <a:r>
              <a:rPr lang="en-US" sz="2000" dirty="0"/>
              <a:t> </a:t>
            </a:r>
            <a:r>
              <a:rPr lang="en-US" sz="2000" dirty="0" err="1"/>
              <a:t>arkadaşlarıyla</a:t>
            </a:r>
            <a:r>
              <a:rPr lang="en-US" sz="2000" dirty="0"/>
              <a:t> </a:t>
            </a:r>
            <a:r>
              <a:rPr lang="en-US" sz="2000" dirty="0" err="1"/>
              <a:t>birlikte</a:t>
            </a:r>
            <a:r>
              <a:rPr lang="en-US" sz="2000" dirty="0"/>
              <a:t> </a:t>
            </a:r>
            <a:r>
              <a:rPr lang="en-US" sz="2000" dirty="0" err="1"/>
              <a:t>Moğolistan’da</a:t>
            </a:r>
            <a:r>
              <a:rPr lang="en-US" sz="2000" dirty="0"/>
              <a:t> </a:t>
            </a:r>
            <a:r>
              <a:rPr lang="en-US" sz="2000" dirty="0" err="1" smtClean="0"/>
              <a:t>araştırmalar</a:t>
            </a:r>
            <a:r>
              <a:rPr lang="tr-TR" sz="2000" dirty="0" smtClean="0"/>
              <a:t> </a:t>
            </a:r>
            <a:r>
              <a:rPr lang="en-US" sz="2000" dirty="0" err="1" smtClean="0"/>
              <a:t>yapan</a:t>
            </a:r>
            <a:r>
              <a:rPr lang="en-US" sz="2000" dirty="0" smtClean="0"/>
              <a:t> </a:t>
            </a:r>
            <a:r>
              <a:rPr lang="en-US" sz="2000" b="1" dirty="0" err="1"/>
              <a:t>Nikolay</a:t>
            </a:r>
            <a:r>
              <a:rPr lang="en-US" sz="2000" b="1" dirty="0"/>
              <a:t> </a:t>
            </a:r>
            <a:r>
              <a:rPr lang="en-US" sz="2000" b="1" dirty="0" err="1"/>
              <a:t>Mihayloviç</a:t>
            </a:r>
            <a:r>
              <a:rPr lang="en-US" sz="2000" b="1" dirty="0"/>
              <a:t> </a:t>
            </a:r>
            <a:r>
              <a:rPr lang="en-US" sz="2000" b="1" dirty="0" err="1"/>
              <a:t>Yadrintsev</a:t>
            </a:r>
            <a:r>
              <a:rPr lang="en-US" sz="2000" b="1" dirty="0"/>
              <a:t> </a:t>
            </a:r>
            <a:r>
              <a:rPr lang="en-US" sz="2000" dirty="0"/>
              <a:t>(1842-1894), ilk </a:t>
            </a:r>
            <a:r>
              <a:rPr lang="en-US" sz="2000" dirty="0" err="1" smtClean="0"/>
              <a:t>Orhun</a:t>
            </a:r>
            <a:r>
              <a:rPr lang="tr-TR" sz="2000" dirty="0" smtClean="0"/>
              <a:t> </a:t>
            </a:r>
            <a:r>
              <a:rPr lang="en-US" sz="2000" dirty="0" err="1" smtClean="0"/>
              <a:t>âbidesini</a:t>
            </a:r>
            <a:r>
              <a:rPr lang="en-US" sz="2000" dirty="0" smtClean="0"/>
              <a:t> </a:t>
            </a:r>
            <a:r>
              <a:rPr lang="en-US" sz="2000" dirty="0" err="1"/>
              <a:t>bulur</a:t>
            </a:r>
            <a:r>
              <a:rPr lang="en-US" sz="2000" dirty="0"/>
              <a:t>. </a:t>
            </a:r>
            <a:r>
              <a:rPr lang="en-US" sz="2000" dirty="0" err="1"/>
              <a:t>Bulduğu</a:t>
            </a:r>
            <a:r>
              <a:rPr lang="en-US" sz="2000" dirty="0"/>
              <a:t> </a:t>
            </a:r>
            <a:r>
              <a:rPr lang="en-US" sz="2000" dirty="0" err="1"/>
              <a:t>yazılı</a:t>
            </a:r>
            <a:r>
              <a:rPr lang="en-US" sz="2000" dirty="0"/>
              <a:t> </a:t>
            </a:r>
            <a:r>
              <a:rPr lang="en-US" sz="2000" dirty="0" err="1"/>
              <a:t>taş</a:t>
            </a:r>
            <a:r>
              <a:rPr lang="en-US" sz="2000" dirty="0"/>
              <a:t> </a:t>
            </a:r>
            <a:r>
              <a:rPr lang="en-US" sz="2000" dirty="0" err="1"/>
              <a:t>Köktürk</a:t>
            </a:r>
            <a:r>
              <a:rPr lang="en-US" sz="2000" dirty="0"/>
              <a:t> </a:t>
            </a:r>
            <a:r>
              <a:rPr lang="en-US" sz="2000" dirty="0" err="1"/>
              <a:t>prensi</a:t>
            </a:r>
            <a:r>
              <a:rPr lang="en-US" sz="2000" dirty="0"/>
              <a:t> </a:t>
            </a:r>
            <a:r>
              <a:rPr lang="en-US" sz="2000" b="1" dirty="0" err="1"/>
              <a:t>Köl</a:t>
            </a:r>
            <a:r>
              <a:rPr lang="en-US" sz="2000" b="1" dirty="0"/>
              <a:t> </a:t>
            </a:r>
            <a:r>
              <a:rPr lang="en-US" sz="2000" b="1" dirty="0" err="1"/>
              <a:t>Tigin</a:t>
            </a:r>
            <a:r>
              <a:rPr lang="en-US" sz="2000" b="1" dirty="0"/>
              <a:t> </a:t>
            </a:r>
            <a:r>
              <a:rPr lang="en-US" sz="2000" dirty="0" err="1" smtClean="0"/>
              <a:t>adına</a:t>
            </a:r>
            <a:r>
              <a:rPr lang="tr-TR" sz="2000" dirty="0" smtClean="0"/>
              <a:t> d</a:t>
            </a:r>
            <a:r>
              <a:rPr lang="en-US" sz="2000" dirty="0" err="1" smtClean="0"/>
              <a:t>ikilmiştir</a:t>
            </a:r>
            <a:r>
              <a:rPr lang="en-US" sz="2000" dirty="0"/>
              <a:t>. </a:t>
            </a:r>
            <a:r>
              <a:rPr lang="en-US" sz="2000" dirty="0" err="1"/>
              <a:t>Hemen</a:t>
            </a:r>
            <a:r>
              <a:rPr lang="en-US" sz="2000" dirty="0"/>
              <a:t> </a:t>
            </a:r>
            <a:r>
              <a:rPr lang="en-US" sz="2000" dirty="0" err="1"/>
              <a:t>sonra</a:t>
            </a:r>
            <a:r>
              <a:rPr lang="en-US" sz="2000" dirty="0"/>
              <a:t> </a:t>
            </a:r>
            <a:r>
              <a:rPr lang="en-US" sz="2000" dirty="0" err="1"/>
              <a:t>buna</a:t>
            </a:r>
            <a:r>
              <a:rPr lang="en-US" sz="2000" dirty="0"/>
              <a:t> </a:t>
            </a:r>
            <a:r>
              <a:rPr lang="en-US" sz="2000" dirty="0" err="1"/>
              <a:t>bir</a:t>
            </a:r>
            <a:r>
              <a:rPr lang="en-US" sz="2000" dirty="0"/>
              <a:t> </a:t>
            </a:r>
            <a:r>
              <a:rPr lang="en-US" sz="2000" dirty="0" err="1"/>
              <a:t>kilometre</a:t>
            </a:r>
            <a:r>
              <a:rPr lang="en-US" sz="2000" dirty="0"/>
              <a:t> </a:t>
            </a:r>
            <a:r>
              <a:rPr lang="en-US" sz="2000" dirty="0" err="1"/>
              <a:t>mesafede</a:t>
            </a:r>
            <a:r>
              <a:rPr lang="en-US" sz="2000" dirty="0"/>
              <a:t> </a:t>
            </a:r>
            <a:r>
              <a:rPr lang="en-US" sz="2000" dirty="0" err="1"/>
              <a:t>bulunan</a:t>
            </a:r>
            <a:r>
              <a:rPr lang="en-US" sz="2000" dirty="0"/>
              <a:t> </a:t>
            </a:r>
            <a:r>
              <a:rPr lang="en-US" sz="2000" dirty="0" err="1"/>
              <a:t>ikinci</a:t>
            </a:r>
            <a:r>
              <a:rPr lang="en-US" sz="2000" dirty="0"/>
              <a:t> </a:t>
            </a:r>
            <a:r>
              <a:rPr lang="en-US" sz="2000" dirty="0" err="1" smtClean="0"/>
              <a:t>âbide</a:t>
            </a:r>
            <a:r>
              <a:rPr lang="tr-TR" sz="2000" dirty="0" smtClean="0"/>
              <a:t> </a:t>
            </a:r>
            <a:r>
              <a:rPr lang="en-US" sz="2000" dirty="0" err="1" smtClean="0"/>
              <a:t>ise</a:t>
            </a:r>
            <a:r>
              <a:rPr lang="en-US" sz="2000" dirty="0" smtClean="0"/>
              <a:t> </a:t>
            </a:r>
            <a:r>
              <a:rPr lang="en-US" sz="2000" dirty="0"/>
              <a:t>II. </a:t>
            </a:r>
            <a:r>
              <a:rPr lang="en-US" sz="2000" dirty="0" err="1"/>
              <a:t>Köktürk</a:t>
            </a:r>
            <a:r>
              <a:rPr lang="en-US" sz="2000" dirty="0"/>
              <a:t> </a:t>
            </a:r>
            <a:r>
              <a:rPr lang="en-US" sz="2000" dirty="0" err="1"/>
              <a:t>Devleti</a:t>
            </a:r>
            <a:r>
              <a:rPr lang="en-US" sz="2000" dirty="0"/>
              <a:t> </a:t>
            </a:r>
            <a:r>
              <a:rPr lang="en-US" sz="2000" dirty="0" err="1"/>
              <a:t>imparatoru</a:t>
            </a:r>
            <a:r>
              <a:rPr lang="en-US" sz="2000" dirty="0"/>
              <a:t> </a:t>
            </a:r>
            <a:r>
              <a:rPr lang="en-US" sz="2000" b="1" dirty="0"/>
              <a:t>Bilge </a:t>
            </a:r>
            <a:r>
              <a:rPr lang="en-US" sz="2000" b="1" dirty="0" err="1"/>
              <a:t>Kağan</a:t>
            </a:r>
            <a:r>
              <a:rPr lang="en-US" sz="2000" dirty="0" err="1"/>
              <a:t>’a</a:t>
            </a:r>
            <a:r>
              <a:rPr lang="en-US" sz="2000" dirty="0"/>
              <a:t> </a:t>
            </a:r>
            <a:r>
              <a:rPr lang="en-US" sz="2000" dirty="0" err="1"/>
              <a:t>aittir</a:t>
            </a:r>
            <a:r>
              <a:rPr lang="en-US" sz="2000" dirty="0"/>
              <a:t>. </a:t>
            </a:r>
            <a:r>
              <a:rPr lang="en-US" sz="2000" b="1" dirty="0" err="1"/>
              <a:t>Tonyukuk</a:t>
            </a:r>
            <a:r>
              <a:rPr lang="en-US" sz="2000" b="1" dirty="0"/>
              <a:t> </a:t>
            </a:r>
            <a:r>
              <a:rPr lang="en-US" sz="2000" dirty="0" err="1" smtClean="0"/>
              <a:t>âbidesi</a:t>
            </a:r>
            <a:r>
              <a:rPr lang="tr-TR" sz="2000" dirty="0" smtClean="0"/>
              <a:t> </a:t>
            </a:r>
            <a:r>
              <a:rPr lang="en-US" sz="2000" dirty="0" err="1" smtClean="0"/>
              <a:t>ise</a:t>
            </a:r>
            <a:r>
              <a:rPr lang="en-US" sz="2000" dirty="0"/>
              <a:t>, 1897 </a:t>
            </a:r>
            <a:r>
              <a:rPr lang="en-US" sz="2000" dirty="0" err="1"/>
              <a:t>yılında</a:t>
            </a:r>
            <a:r>
              <a:rPr lang="en-US" sz="2000" dirty="0"/>
              <a:t> </a:t>
            </a:r>
            <a:r>
              <a:rPr lang="en-US" sz="2000" dirty="0" err="1"/>
              <a:t>Köl</a:t>
            </a:r>
            <a:r>
              <a:rPr lang="en-US" sz="2000" dirty="0"/>
              <a:t> </a:t>
            </a:r>
            <a:r>
              <a:rPr lang="en-US" sz="2000" dirty="0" err="1"/>
              <a:t>Tigin</a:t>
            </a:r>
            <a:r>
              <a:rPr lang="en-US" sz="2000" dirty="0"/>
              <a:t> </a:t>
            </a:r>
            <a:r>
              <a:rPr lang="en-US" sz="2000" dirty="0" err="1"/>
              <a:t>ve</a:t>
            </a:r>
            <a:r>
              <a:rPr lang="en-US" sz="2000" dirty="0"/>
              <a:t> Bilge </a:t>
            </a:r>
            <a:r>
              <a:rPr lang="en-US" sz="2000" dirty="0" err="1"/>
              <a:t>Kağan</a:t>
            </a:r>
            <a:r>
              <a:rPr lang="en-US" sz="2000" dirty="0"/>
              <a:t> </a:t>
            </a:r>
            <a:r>
              <a:rPr lang="en-US" sz="2000" dirty="0" err="1"/>
              <a:t>âbidelerinin</a:t>
            </a:r>
            <a:r>
              <a:rPr lang="en-US" sz="2000" dirty="0"/>
              <a:t> 360 km. </a:t>
            </a:r>
            <a:r>
              <a:rPr lang="en-US" sz="2000" dirty="0" err="1" smtClean="0"/>
              <a:t>Doğusunda</a:t>
            </a:r>
            <a:r>
              <a:rPr lang="tr-TR" sz="2000" dirty="0" smtClean="0"/>
              <a:t> </a:t>
            </a:r>
            <a:r>
              <a:rPr lang="en-US" sz="2000" dirty="0" err="1" smtClean="0"/>
              <a:t>botanikbilimci</a:t>
            </a:r>
            <a:r>
              <a:rPr lang="en-US" sz="2000" dirty="0" smtClean="0"/>
              <a:t> </a:t>
            </a:r>
            <a:r>
              <a:rPr lang="en-US" sz="2000" b="1" dirty="0" err="1"/>
              <a:t>Yelizaveta</a:t>
            </a:r>
            <a:r>
              <a:rPr lang="en-US" sz="2000" b="1" dirty="0"/>
              <a:t> </a:t>
            </a:r>
            <a:r>
              <a:rPr lang="en-US" sz="2000" b="1" dirty="0" err="1"/>
              <a:t>Klements</a:t>
            </a:r>
            <a:r>
              <a:rPr lang="en-US" sz="2000" b="1" dirty="0"/>
              <a:t> </a:t>
            </a:r>
            <a:r>
              <a:rPr lang="en-US" sz="2000" dirty="0" err="1"/>
              <a:t>tarafından</a:t>
            </a:r>
            <a:r>
              <a:rPr lang="en-US" sz="2000" dirty="0"/>
              <a:t> </a:t>
            </a:r>
            <a:r>
              <a:rPr lang="en-US" sz="2000" dirty="0" err="1"/>
              <a:t>bulunmuştur</a:t>
            </a:r>
            <a:r>
              <a:rPr lang="en-US" sz="2000" dirty="0"/>
              <a:t>.</a:t>
            </a:r>
          </a:p>
        </p:txBody>
      </p:sp>
    </p:spTree>
    <p:extLst>
      <p:ext uri="{BB962C8B-B14F-4D97-AF65-F5344CB8AC3E}">
        <p14:creationId xmlns:p14="http://schemas.microsoft.com/office/powerpoint/2010/main" val="39354530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solidFill>
                  <a:srgbClr val="FF0000"/>
                </a:solidFill>
              </a:rPr>
              <a:t>ALTAY DİLLERİ TEORİSİ</a:t>
            </a:r>
          </a:p>
        </p:txBody>
      </p:sp>
    </p:spTree>
    <p:extLst>
      <p:ext uri="{BB962C8B-B14F-4D97-AF65-F5344CB8AC3E}">
        <p14:creationId xmlns:p14="http://schemas.microsoft.com/office/powerpoint/2010/main" val="22565921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274638"/>
            <a:ext cx="8003232" cy="634082"/>
          </a:xfrm>
        </p:spPr>
        <p:txBody>
          <a:bodyPr>
            <a:normAutofit fontScale="90000"/>
          </a:bodyPr>
          <a:lstStyle/>
          <a:p>
            <a:r>
              <a:rPr lang="en-US" dirty="0"/>
              <a:t>ALTAY DİLLERİ TEORİSİ</a:t>
            </a:r>
          </a:p>
        </p:txBody>
      </p:sp>
      <p:sp>
        <p:nvSpPr>
          <p:cNvPr id="3" name="Content Placeholder 2"/>
          <p:cNvSpPr>
            <a:spLocks noGrp="1"/>
          </p:cNvSpPr>
          <p:nvPr>
            <p:ph idx="1"/>
          </p:nvPr>
        </p:nvSpPr>
        <p:spPr/>
        <p:txBody>
          <a:bodyPr>
            <a:normAutofit/>
          </a:bodyPr>
          <a:lstStyle/>
          <a:p>
            <a:pPr>
              <a:lnSpc>
                <a:spcPct val="150000"/>
              </a:lnSpc>
            </a:pPr>
            <a:r>
              <a:rPr lang="en-US" sz="2400" dirty="0"/>
              <a:t>Ural-Altay </a:t>
            </a:r>
            <a:r>
              <a:rPr lang="en-US" sz="2400" dirty="0" err="1"/>
              <a:t>dillerinin</a:t>
            </a:r>
            <a:r>
              <a:rPr lang="en-US" sz="2400" dirty="0"/>
              <a:t> Altay </a:t>
            </a:r>
            <a:r>
              <a:rPr lang="en-US" sz="2400" dirty="0" err="1"/>
              <a:t>dil</a:t>
            </a:r>
            <a:r>
              <a:rPr lang="en-US" sz="2400" dirty="0"/>
              <a:t> </a:t>
            </a:r>
            <a:r>
              <a:rPr lang="en-US" sz="2400" dirty="0" err="1"/>
              <a:t>grubunu</a:t>
            </a:r>
            <a:r>
              <a:rPr lang="en-US" sz="2400" dirty="0"/>
              <a:t> </a:t>
            </a:r>
            <a:r>
              <a:rPr lang="en-US" sz="2400" dirty="0" err="1"/>
              <a:t>oluşturan</a:t>
            </a:r>
            <a:r>
              <a:rPr lang="en-US" sz="2400" dirty="0"/>
              <a:t>, </a:t>
            </a:r>
            <a:r>
              <a:rPr lang="en-US" sz="2400" dirty="0" err="1"/>
              <a:t>Türk</a:t>
            </a:r>
            <a:r>
              <a:rPr lang="en-US" sz="2400" dirty="0"/>
              <a:t>, </a:t>
            </a:r>
            <a:r>
              <a:rPr lang="en-US" sz="2400" dirty="0" err="1"/>
              <a:t>Moğol</a:t>
            </a:r>
            <a:r>
              <a:rPr lang="en-US" sz="2400" dirty="0"/>
              <a:t>, </a:t>
            </a:r>
            <a:r>
              <a:rPr lang="en-US" sz="2400" dirty="0" err="1" smtClean="0"/>
              <a:t>Tunguz-Mançu</a:t>
            </a:r>
            <a:r>
              <a:rPr lang="en-US" sz="2400" dirty="0" smtClean="0"/>
              <a:t> </a:t>
            </a:r>
            <a:r>
              <a:rPr lang="en-US" sz="2400" dirty="0"/>
              <a:t>(</a:t>
            </a:r>
            <a:r>
              <a:rPr lang="en-US" sz="2400" dirty="0" err="1"/>
              <a:t>belki</a:t>
            </a:r>
            <a:r>
              <a:rPr lang="en-US" sz="2400" dirty="0"/>
              <a:t> </a:t>
            </a:r>
            <a:r>
              <a:rPr lang="en-US" sz="2400" dirty="0" err="1"/>
              <a:t>Kore</a:t>
            </a:r>
            <a:r>
              <a:rPr lang="en-US" sz="2400" dirty="0"/>
              <a:t> </a:t>
            </a:r>
            <a:r>
              <a:rPr lang="en-US" sz="2400" dirty="0" err="1"/>
              <a:t>ve</a:t>
            </a:r>
            <a:r>
              <a:rPr lang="en-US" sz="2400" dirty="0"/>
              <a:t> </a:t>
            </a:r>
            <a:r>
              <a:rPr lang="en-US" sz="2400" dirty="0" err="1"/>
              <a:t>Japon</a:t>
            </a:r>
            <a:r>
              <a:rPr lang="en-US" sz="2400" dirty="0"/>
              <a:t>) </a:t>
            </a:r>
            <a:r>
              <a:rPr lang="en-US" sz="2400" dirty="0" err="1"/>
              <a:t>dillerinin</a:t>
            </a:r>
            <a:r>
              <a:rPr lang="en-US" sz="2400" dirty="0"/>
              <a:t> </a:t>
            </a:r>
            <a:r>
              <a:rPr lang="en-US" sz="2400" dirty="0" err="1"/>
              <a:t>akrabalığına</a:t>
            </a:r>
            <a:r>
              <a:rPr lang="en-US" sz="2400" dirty="0"/>
              <a:t> </a:t>
            </a:r>
            <a:r>
              <a:rPr lang="en-US" sz="2400" dirty="0" err="1"/>
              <a:t>inanan</a:t>
            </a:r>
            <a:r>
              <a:rPr lang="en-US" sz="2400" dirty="0"/>
              <a:t> </a:t>
            </a:r>
            <a:r>
              <a:rPr lang="en-US" sz="2400" dirty="0" err="1"/>
              <a:t>yani</a:t>
            </a:r>
            <a:r>
              <a:rPr lang="en-US" sz="2400" dirty="0"/>
              <a:t> </a:t>
            </a:r>
            <a:r>
              <a:rPr lang="en-US" sz="2400" dirty="0" err="1"/>
              <a:t>bu</a:t>
            </a:r>
            <a:r>
              <a:rPr lang="en-US" sz="2400" dirty="0"/>
              <a:t> </a:t>
            </a:r>
            <a:r>
              <a:rPr lang="en-US" sz="2400" dirty="0" err="1" smtClean="0"/>
              <a:t>dillerin</a:t>
            </a:r>
            <a:r>
              <a:rPr lang="tr-TR" sz="2400" dirty="0"/>
              <a:t> </a:t>
            </a:r>
            <a:r>
              <a:rPr lang="en-US" sz="2400" dirty="0" err="1" smtClean="0"/>
              <a:t>ortak</a:t>
            </a:r>
            <a:r>
              <a:rPr lang="en-US" sz="2400" dirty="0" smtClean="0"/>
              <a:t> </a:t>
            </a:r>
            <a:r>
              <a:rPr lang="en-US" sz="2400" dirty="0" err="1"/>
              <a:t>bir</a:t>
            </a:r>
            <a:r>
              <a:rPr lang="en-US" sz="2400" dirty="0"/>
              <a:t> </a:t>
            </a:r>
            <a:r>
              <a:rPr lang="en-US" sz="2400" dirty="0" err="1"/>
              <a:t>kaynaktan</a:t>
            </a:r>
            <a:r>
              <a:rPr lang="en-US" sz="2400" dirty="0"/>
              <a:t> </a:t>
            </a:r>
            <a:r>
              <a:rPr lang="en-US" sz="2400" dirty="0" err="1"/>
              <a:t>geldiği</a:t>
            </a:r>
            <a:r>
              <a:rPr lang="en-US" sz="2400" dirty="0"/>
              <a:t> </a:t>
            </a:r>
            <a:r>
              <a:rPr lang="en-US" sz="2400" dirty="0" err="1"/>
              <a:t>görüşünü</a:t>
            </a:r>
            <a:r>
              <a:rPr lang="en-US" sz="2400" dirty="0"/>
              <a:t> </a:t>
            </a:r>
            <a:r>
              <a:rPr lang="en-US" sz="2400" dirty="0" err="1"/>
              <a:t>savunan</a:t>
            </a:r>
            <a:r>
              <a:rPr lang="en-US" sz="2400" dirty="0"/>
              <a:t> </a:t>
            </a:r>
            <a:r>
              <a:rPr lang="en-US" sz="2400" dirty="0" err="1"/>
              <a:t>ve</a:t>
            </a:r>
            <a:r>
              <a:rPr lang="en-US" sz="2400" dirty="0"/>
              <a:t> </a:t>
            </a:r>
            <a:r>
              <a:rPr lang="en-US" sz="2400" dirty="0" err="1"/>
              <a:t>bunu</a:t>
            </a:r>
            <a:r>
              <a:rPr lang="en-US" sz="2400" dirty="0"/>
              <a:t> </a:t>
            </a:r>
            <a:r>
              <a:rPr lang="en-US" sz="2400" dirty="0" err="1"/>
              <a:t>tespit</a:t>
            </a:r>
            <a:r>
              <a:rPr lang="en-US" sz="2400" dirty="0"/>
              <a:t> </a:t>
            </a:r>
            <a:r>
              <a:rPr lang="en-US" sz="2400" dirty="0" err="1"/>
              <a:t>etmeye</a:t>
            </a:r>
            <a:r>
              <a:rPr lang="en-US" sz="2400" dirty="0"/>
              <a:t> </a:t>
            </a:r>
            <a:r>
              <a:rPr lang="en-US" sz="2400" dirty="0" err="1" smtClean="0"/>
              <a:t>çalışan</a:t>
            </a:r>
            <a:r>
              <a:rPr lang="tr-TR" sz="2400" dirty="0"/>
              <a:t> </a:t>
            </a:r>
            <a:r>
              <a:rPr lang="en-US" sz="2400" dirty="0" err="1" smtClean="0"/>
              <a:t>teoriye</a:t>
            </a:r>
            <a:r>
              <a:rPr lang="en-US" sz="2400" dirty="0"/>
              <a:t>, </a:t>
            </a:r>
            <a:r>
              <a:rPr lang="en-US" sz="2400" b="1" dirty="0"/>
              <a:t>Altay </a:t>
            </a:r>
            <a:r>
              <a:rPr lang="en-US" sz="2400" b="1" dirty="0" err="1"/>
              <a:t>Dilleri</a:t>
            </a:r>
            <a:r>
              <a:rPr lang="en-US" sz="2400" b="1" dirty="0"/>
              <a:t> </a:t>
            </a:r>
            <a:r>
              <a:rPr lang="en-US" sz="2400" b="1" dirty="0" err="1"/>
              <a:t>Teorisi</a:t>
            </a:r>
            <a:r>
              <a:rPr lang="en-US" sz="2400" b="1" dirty="0"/>
              <a:t> </a:t>
            </a:r>
            <a:r>
              <a:rPr lang="en-US" sz="2400" dirty="0" err="1"/>
              <a:t>denir</a:t>
            </a:r>
            <a:r>
              <a:rPr lang="en-US" sz="2400" dirty="0"/>
              <a:t>. Buna </a:t>
            </a:r>
            <a:r>
              <a:rPr lang="en-US" sz="2400" dirty="0" err="1"/>
              <a:t>göre</a:t>
            </a:r>
            <a:r>
              <a:rPr lang="en-US" sz="2400" dirty="0"/>
              <a:t>, </a:t>
            </a:r>
            <a:r>
              <a:rPr lang="en-US" sz="2400" dirty="0" err="1"/>
              <a:t>bu</a:t>
            </a:r>
            <a:r>
              <a:rPr lang="en-US" sz="2400" dirty="0"/>
              <a:t> </a:t>
            </a:r>
            <a:r>
              <a:rPr lang="en-US" sz="2400" dirty="0" err="1"/>
              <a:t>dilleri</a:t>
            </a:r>
            <a:r>
              <a:rPr lang="en-US" sz="2400" dirty="0"/>
              <a:t> </a:t>
            </a:r>
            <a:r>
              <a:rPr lang="en-US" sz="2400" dirty="0" err="1"/>
              <a:t>konuşan</a:t>
            </a:r>
            <a:r>
              <a:rPr lang="en-US" sz="2400" dirty="0"/>
              <a:t> </a:t>
            </a:r>
            <a:r>
              <a:rPr lang="en-US" sz="2400" dirty="0" err="1" smtClean="0"/>
              <a:t>halkların</a:t>
            </a:r>
            <a:r>
              <a:rPr lang="tr-TR" sz="2400" dirty="0"/>
              <a:t> </a:t>
            </a:r>
            <a:r>
              <a:rPr lang="en-US" sz="2400" dirty="0" err="1" smtClean="0"/>
              <a:t>tarih</a:t>
            </a:r>
            <a:r>
              <a:rPr lang="en-US" sz="2400" dirty="0"/>
              <a:t>, </a:t>
            </a:r>
            <a:r>
              <a:rPr lang="en-US" sz="2400" dirty="0" err="1"/>
              <a:t>dil</a:t>
            </a:r>
            <a:r>
              <a:rPr lang="en-US" sz="2400" dirty="0"/>
              <a:t>, </a:t>
            </a:r>
            <a:r>
              <a:rPr lang="en-US" sz="2400" dirty="0" err="1"/>
              <a:t>edebiyat</a:t>
            </a:r>
            <a:r>
              <a:rPr lang="en-US" sz="2400" dirty="0"/>
              <a:t>, </a:t>
            </a:r>
            <a:r>
              <a:rPr lang="en-US" sz="2400" dirty="0" err="1"/>
              <a:t>folklor</a:t>
            </a:r>
            <a:r>
              <a:rPr lang="en-US" sz="2400" dirty="0"/>
              <a:t>; </a:t>
            </a:r>
            <a:r>
              <a:rPr lang="en-US" sz="2400" dirty="0" err="1"/>
              <a:t>yani</a:t>
            </a:r>
            <a:r>
              <a:rPr lang="en-US" sz="2400" dirty="0"/>
              <a:t> </a:t>
            </a:r>
            <a:r>
              <a:rPr lang="en-US" sz="2400" dirty="0" err="1"/>
              <a:t>kültür</a:t>
            </a:r>
            <a:r>
              <a:rPr lang="en-US" sz="2400" dirty="0"/>
              <a:t> </a:t>
            </a:r>
            <a:r>
              <a:rPr lang="en-US" sz="2400" dirty="0" err="1"/>
              <a:t>malzemelerini</a:t>
            </a:r>
            <a:r>
              <a:rPr lang="en-US" sz="2400" dirty="0"/>
              <a:t> </a:t>
            </a:r>
            <a:r>
              <a:rPr lang="en-US" sz="2400" dirty="0" err="1"/>
              <a:t>araştıran</a:t>
            </a:r>
            <a:r>
              <a:rPr lang="en-US" sz="2400" dirty="0"/>
              <a:t> </a:t>
            </a:r>
            <a:r>
              <a:rPr lang="en-US" sz="2400" dirty="0" err="1" smtClean="0"/>
              <a:t>bilim</a:t>
            </a:r>
            <a:r>
              <a:rPr lang="tr-TR" sz="2400" dirty="0"/>
              <a:t> </a:t>
            </a:r>
            <a:r>
              <a:rPr lang="en-US" sz="2400" dirty="0" err="1" smtClean="0"/>
              <a:t>koluna</a:t>
            </a:r>
            <a:r>
              <a:rPr lang="en-US" sz="2400" dirty="0" smtClean="0"/>
              <a:t> </a:t>
            </a:r>
            <a:r>
              <a:rPr lang="en-US" sz="2400" b="1" dirty="0" err="1"/>
              <a:t>Altayistik</a:t>
            </a:r>
            <a:r>
              <a:rPr lang="en-US" sz="2400" dirty="0"/>
              <a:t>, </a:t>
            </a:r>
            <a:r>
              <a:rPr lang="en-US" sz="2400" dirty="0" err="1"/>
              <a:t>bunlarla</a:t>
            </a:r>
            <a:r>
              <a:rPr lang="en-US" sz="2400" dirty="0"/>
              <a:t> </a:t>
            </a:r>
            <a:r>
              <a:rPr lang="en-US" sz="2400" dirty="0" err="1"/>
              <a:t>uğraşan</a:t>
            </a:r>
            <a:r>
              <a:rPr lang="en-US" sz="2400" dirty="0"/>
              <a:t> </a:t>
            </a:r>
            <a:r>
              <a:rPr lang="en-US" sz="2400" dirty="0" err="1"/>
              <a:t>bilim</a:t>
            </a:r>
            <a:r>
              <a:rPr lang="en-US" sz="2400" dirty="0"/>
              <a:t> </a:t>
            </a:r>
            <a:r>
              <a:rPr lang="en-US" sz="2400" dirty="0" err="1"/>
              <a:t>adamına</a:t>
            </a:r>
            <a:r>
              <a:rPr lang="en-US" sz="2400" dirty="0"/>
              <a:t> </a:t>
            </a:r>
            <a:r>
              <a:rPr lang="en-US" sz="2400" dirty="0" err="1"/>
              <a:t>ise</a:t>
            </a:r>
            <a:r>
              <a:rPr lang="en-US" sz="2400" dirty="0"/>
              <a:t> </a:t>
            </a:r>
            <a:r>
              <a:rPr lang="en-US" sz="2400" b="1" dirty="0" err="1"/>
              <a:t>Altayist</a:t>
            </a:r>
            <a:r>
              <a:rPr lang="en-US" sz="2400" b="1" dirty="0"/>
              <a:t> </a:t>
            </a:r>
            <a:r>
              <a:rPr lang="en-US" sz="2400" dirty="0" err="1"/>
              <a:t>denir</a:t>
            </a:r>
            <a:r>
              <a:rPr lang="en-US" sz="2400" dirty="0"/>
              <a:t>.</a:t>
            </a:r>
          </a:p>
        </p:txBody>
      </p:sp>
    </p:spTree>
    <p:extLst>
      <p:ext uri="{BB962C8B-B14F-4D97-AF65-F5344CB8AC3E}">
        <p14:creationId xmlns:p14="http://schemas.microsoft.com/office/powerpoint/2010/main" val="3969955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332655"/>
            <a:ext cx="6318448" cy="6001643"/>
          </a:xfrm>
          <a:prstGeom prst="rect">
            <a:avLst/>
          </a:prstGeom>
        </p:spPr>
        <p:txBody>
          <a:bodyPr wrap="square">
            <a:spAutoFit/>
          </a:bodyPr>
          <a:lstStyle/>
          <a:p>
            <a:r>
              <a:rPr lang="en-US" sz="2400" b="1" dirty="0"/>
              <a:t>1. </a:t>
            </a:r>
            <a:r>
              <a:rPr lang="en-US" sz="2400" b="1" dirty="0" err="1"/>
              <a:t>Yalınlayan</a:t>
            </a:r>
            <a:r>
              <a:rPr lang="en-US" sz="2400" b="1" dirty="0"/>
              <a:t> (=</a:t>
            </a:r>
            <a:r>
              <a:rPr lang="en-US" sz="2400" b="1" dirty="0" err="1"/>
              <a:t>Tek</a:t>
            </a:r>
            <a:r>
              <a:rPr lang="en-US" sz="2400" b="1" dirty="0"/>
              <a:t> </a:t>
            </a:r>
            <a:r>
              <a:rPr lang="en-US" sz="2400" b="1" dirty="0" err="1"/>
              <a:t>Heceli</a:t>
            </a:r>
            <a:r>
              <a:rPr lang="en-US" sz="2400" b="1" dirty="0"/>
              <a:t>) Diller:</a:t>
            </a:r>
          </a:p>
          <a:p>
            <a:r>
              <a:rPr lang="en-US" sz="2400" dirty="0" err="1"/>
              <a:t>Çince</a:t>
            </a:r>
            <a:r>
              <a:rPr lang="en-US" sz="2400" dirty="0"/>
              <a:t>, </a:t>
            </a:r>
            <a:r>
              <a:rPr lang="en-US" sz="2400" dirty="0" err="1"/>
              <a:t>Tibetçe</a:t>
            </a:r>
            <a:r>
              <a:rPr lang="en-US" sz="2400" dirty="0"/>
              <a:t>, </a:t>
            </a:r>
            <a:r>
              <a:rPr lang="en-US" sz="2400" dirty="0" err="1"/>
              <a:t>Vietnamca</a:t>
            </a:r>
            <a:r>
              <a:rPr lang="en-US" sz="2400" dirty="0"/>
              <a:t>, </a:t>
            </a:r>
            <a:r>
              <a:rPr lang="en-US" sz="2400" dirty="0" err="1"/>
              <a:t>Baskça</a:t>
            </a:r>
            <a:r>
              <a:rPr lang="en-US" sz="2400" dirty="0"/>
              <a:t> </a:t>
            </a:r>
            <a:r>
              <a:rPr lang="en-US" sz="2400" dirty="0" err="1"/>
              <a:t>gibi</a:t>
            </a:r>
            <a:r>
              <a:rPr lang="en-US" sz="2400" dirty="0" smtClean="0"/>
              <a:t>.</a:t>
            </a:r>
            <a:endParaRPr lang="tr-TR" sz="2400" dirty="0" smtClean="0"/>
          </a:p>
          <a:p>
            <a:endParaRPr lang="en-US" sz="2400" dirty="0"/>
          </a:p>
          <a:p>
            <a:r>
              <a:rPr lang="en-US" sz="2400" b="1" dirty="0"/>
              <a:t>2. </a:t>
            </a:r>
            <a:r>
              <a:rPr lang="en-US" sz="2400" b="1" dirty="0" err="1"/>
              <a:t>Bağlantılı</a:t>
            </a:r>
            <a:r>
              <a:rPr lang="en-US" sz="2400" b="1" dirty="0"/>
              <a:t> </a:t>
            </a:r>
            <a:r>
              <a:rPr lang="en-US" sz="2400" b="1" dirty="0" err="1"/>
              <a:t>ve</a:t>
            </a:r>
            <a:r>
              <a:rPr lang="en-US" sz="2400" b="1" dirty="0"/>
              <a:t> </a:t>
            </a:r>
            <a:r>
              <a:rPr lang="en-US" sz="2400" b="1" dirty="0" err="1"/>
              <a:t>Kaynaştıran</a:t>
            </a:r>
            <a:r>
              <a:rPr lang="en-US" sz="2400" b="1" dirty="0"/>
              <a:t> (=</a:t>
            </a:r>
            <a:r>
              <a:rPr lang="en-US" sz="2400" b="1" dirty="0" err="1"/>
              <a:t>Eklemeli</a:t>
            </a:r>
            <a:r>
              <a:rPr lang="en-US" sz="2400" b="1" dirty="0"/>
              <a:t>) Diller:</a:t>
            </a:r>
          </a:p>
          <a:p>
            <a:r>
              <a:rPr lang="en-US" sz="2400" dirty="0"/>
              <a:t>a. </a:t>
            </a:r>
            <a:r>
              <a:rPr lang="en-US" sz="2400" i="1" dirty="0" err="1"/>
              <a:t>Bağlantılı</a:t>
            </a:r>
            <a:r>
              <a:rPr lang="en-US" sz="2400" i="1" dirty="0"/>
              <a:t> Diller</a:t>
            </a:r>
            <a:r>
              <a:rPr lang="en-US" sz="2400" dirty="0"/>
              <a:t>: </a:t>
            </a:r>
            <a:r>
              <a:rPr lang="en-US" sz="2400" dirty="0" err="1"/>
              <a:t>Türk</a:t>
            </a:r>
            <a:r>
              <a:rPr lang="en-US" sz="2400" dirty="0"/>
              <a:t> </a:t>
            </a:r>
            <a:r>
              <a:rPr lang="en-US" sz="2400" dirty="0" err="1"/>
              <a:t>dili</a:t>
            </a:r>
            <a:r>
              <a:rPr lang="en-US" sz="2400" dirty="0"/>
              <a:t> </a:t>
            </a:r>
            <a:r>
              <a:rPr lang="en-US" sz="2400" dirty="0" err="1"/>
              <a:t>ve</a:t>
            </a:r>
            <a:r>
              <a:rPr lang="en-US" sz="2400" dirty="0"/>
              <a:t> </a:t>
            </a:r>
            <a:r>
              <a:rPr lang="en-US" sz="2400" dirty="0" err="1"/>
              <a:t>köken</a:t>
            </a:r>
            <a:r>
              <a:rPr lang="en-US" sz="2400" dirty="0"/>
              <a:t> </a:t>
            </a:r>
            <a:r>
              <a:rPr lang="en-US" sz="2400" dirty="0" err="1"/>
              <a:t>bakımından</a:t>
            </a:r>
            <a:r>
              <a:rPr lang="en-US" sz="2400" dirty="0"/>
              <a:t> </a:t>
            </a:r>
            <a:r>
              <a:rPr lang="en-US" sz="2400" dirty="0" err="1"/>
              <a:t>içinde</a:t>
            </a:r>
            <a:r>
              <a:rPr lang="en-US" sz="2400" dirty="0"/>
              <a:t> </a:t>
            </a:r>
            <a:r>
              <a:rPr lang="en-US" sz="2400" dirty="0" err="1"/>
              <a:t>yer</a:t>
            </a:r>
            <a:r>
              <a:rPr lang="en-US" sz="2400" dirty="0"/>
              <a:t> </a:t>
            </a:r>
            <a:r>
              <a:rPr lang="en-US" sz="2400" dirty="0" err="1"/>
              <a:t>aldığı</a:t>
            </a:r>
            <a:r>
              <a:rPr lang="en-US" sz="2400" dirty="0"/>
              <a:t> Ural-</a:t>
            </a:r>
          </a:p>
          <a:p>
            <a:r>
              <a:rPr lang="en-US" sz="2400" dirty="0"/>
              <a:t>Altay </a:t>
            </a:r>
            <a:r>
              <a:rPr lang="en-US" sz="2400" dirty="0" err="1"/>
              <a:t>dilleri</a:t>
            </a:r>
            <a:r>
              <a:rPr lang="en-US" sz="2400" dirty="0"/>
              <a:t> </a:t>
            </a:r>
            <a:r>
              <a:rPr lang="en-US" sz="2400" dirty="0" err="1"/>
              <a:t>ile</a:t>
            </a:r>
            <a:r>
              <a:rPr lang="en-US" sz="2400" dirty="0"/>
              <a:t> </a:t>
            </a:r>
            <a:r>
              <a:rPr lang="en-US" sz="2400" dirty="0" err="1"/>
              <a:t>bazı</a:t>
            </a:r>
            <a:r>
              <a:rPr lang="en-US" sz="2400" dirty="0"/>
              <a:t> </a:t>
            </a:r>
            <a:r>
              <a:rPr lang="en-US" sz="2400" dirty="0" err="1"/>
              <a:t>Asya</a:t>
            </a:r>
            <a:r>
              <a:rPr lang="en-US" sz="2400" dirty="0"/>
              <a:t> </a:t>
            </a:r>
            <a:r>
              <a:rPr lang="en-US" sz="2400" dirty="0" err="1"/>
              <a:t>ve</a:t>
            </a:r>
            <a:r>
              <a:rPr lang="en-US" sz="2400" dirty="0"/>
              <a:t> </a:t>
            </a:r>
            <a:r>
              <a:rPr lang="en-US" sz="2400" dirty="0" err="1"/>
              <a:t>Afrika</a:t>
            </a:r>
            <a:r>
              <a:rPr lang="en-US" sz="2400" dirty="0"/>
              <a:t> </a:t>
            </a:r>
            <a:r>
              <a:rPr lang="en-US" sz="2400" dirty="0" err="1"/>
              <a:t>dilleri</a:t>
            </a:r>
            <a:r>
              <a:rPr lang="en-US" sz="2400" dirty="0"/>
              <a:t> </a:t>
            </a:r>
            <a:r>
              <a:rPr lang="en-US" sz="2400" dirty="0" err="1"/>
              <a:t>gibi</a:t>
            </a:r>
            <a:r>
              <a:rPr lang="en-US" sz="2400" dirty="0"/>
              <a:t>.</a:t>
            </a:r>
          </a:p>
          <a:p>
            <a:r>
              <a:rPr lang="en-US" sz="2400" dirty="0"/>
              <a:t>b. </a:t>
            </a:r>
            <a:r>
              <a:rPr lang="en-US" sz="2400" i="1" dirty="0" err="1"/>
              <a:t>Kaynaştıran</a:t>
            </a:r>
            <a:r>
              <a:rPr lang="en-US" sz="2400" i="1" dirty="0"/>
              <a:t> Diller</a:t>
            </a:r>
            <a:r>
              <a:rPr lang="en-US" sz="2400" dirty="0"/>
              <a:t>: </a:t>
            </a:r>
            <a:r>
              <a:rPr lang="en-US" sz="2400" dirty="0" err="1"/>
              <a:t>Gürcü</a:t>
            </a:r>
            <a:r>
              <a:rPr lang="en-US" sz="2400" dirty="0"/>
              <a:t>, Eskimo, </a:t>
            </a:r>
            <a:r>
              <a:rPr lang="en-US" sz="2400" dirty="0" err="1"/>
              <a:t>Kızılderili</a:t>
            </a:r>
            <a:r>
              <a:rPr lang="en-US" sz="2400" dirty="0"/>
              <a:t> </a:t>
            </a:r>
            <a:r>
              <a:rPr lang="en-US" sz="2400" dirty="0" err="1"/>
              <a:t>dilleri</a:t>
            </a:r>
            <a:r>
              <a:rPr lang="en-US" sz="2400" dirty="0"/>
              <a:t> </a:t>
            </a:r>
            <a:r>
              <a:rPr lang="en-US" sz="2400" dirty="0" err="1"/>
              <a:t>gibi</a:t>
            </a:r>
            <a:r>
              <a:rPr lang="en-US" sz="2400" dirty="0" smtClean="0"/>
              <a:t>.</a:t>
            </a:r>
            <a:endParaRPr lang="tr-TR" sz="2400" dirty="0" smtClean="0"/>
          </a:p>
          <a:p>
            <a:endParaRPr lang="en-US" sz="2400" dirty="0"/>
          </a:p>
          <a:p>
            <a:r>
              <a:rPr lang="en-US" sz="2400" b="1" dirty="0"/>
              <a:t>3. </a:t>
            </a:r>
            <a:r>
              <a:rPr lang="en-US" sz="2400" b="1" dirty="0" err="1"/>
              <a:t>Bükümlü</a:t>
            </a:r>
            <a:r>
              <a:rPr lang="en-US" sz="2400" b="1" dirty="0"/>
              <a:t> (=</a:t>
            </a:r>
            <a:r>
              <a:rPr lang="en-US" sz="2400" b="1" dirty="0" err="1"/>
              <a:t>Çekimli</a:t>
            </a:r>
            <a:r>
              <a:rPr lang="en-US" sz="2400" b="1" dirty="0"/>
              <a:t>) Diller:</a:t>
            </a:r>
          </a:p>
          <a:p>
            <a:r>
              <a:rPr lang="en-US" sz="2400" dirty="0"/>
              <a:t>a. </a:t>
            </a:r>
            <a:r>
              <a:rPr lang="en-US" sz="2400" i="1" dirty="0" err="1"/>
              <a:t>Kök</a:t>
            </a:r>
            <a:r>
              <a:rPr lang="en-US" sz="2400" i="1" dirty="0"/>
              <a:t> </a:t>
            </a:r>
            <a:r>
              <a:rPr lang="en-US" sz="2400" i="1" dirty="0" err="1"/>
              <a:t>Bükümlü</a:t>
            </a:r>
            <a:r>
              <a:rPr lang="en-US" sz="2400" i="1" dirty="0"/>
              <a:t> Diller</a:t>
            </a:r>
            <a:r>
              <a:rPr lang="en-US" sz="2400" dirty="0"/>
              <a:t>: </a:t>
            </a:r>
            <a:r>
              <a:rPr lang="en-US" sz="2400" dirty="0" err="1"/>
              <a:t>Arapça</a:t>
            </a:r>
            <a:r>
              <a:rPr lang="en-US" sz="2400" dirty="0"/>
              <a:t> </a:t>
            </a:r>
            <a:r>
              <a:rPr lang="en-US" sz="2400" dirty="0" err="1"/>
              <a:t>ve</a:t>
            </a:r>
            <a:r>
              <a:rPr lang="en-US" sz="2400" dirty="0"/>
              <a:t> </a:t>
            </a:r>
            <a:r>
              <a:rPr lang="en-US" sz="2400" dirty="0" err="1"/>
              <a:t>içinde</a:t>
            </a:r>
            <a:r>
              <a:rPr lang="en-US" sz="2400" dirty="0"/>
              <a:t> </a:t>
            </a:r>
            <a:r>
              <a:rPr lang="en-US" sz="2400" dirty="0" err="1"/>
              <a:t>yer</a:t>
            </a:r>
            <a:r>
              <a:rPr lang="en-US" sz="2400" dirty="0"/>
              <a:t> </a:t>
            </a:r>
            <a:r>
              <a:rPr lang="en-US" sz="2400" dirty="0" err="1"/>
              <a:t>aldığı</a:t>
            </a:r>
            <a:r>
              <a:rPr lang="en-US" sz="2400" dirty="0"/>
              <a:t> </a:t>
            </a:r>
            <a:r>
              <a:rPr lang="en-US" sz="2400" dirty="0" err="1"/>
              <a:t>Hâmi-Sâmi</a:t>
            </a:r>
            <a:r>
              <a:rPr lang="en-US" sz="2400" dirty="0"/>
              <a:t> </a:t>
            </a:r>
            <a:r>
              <a:rPr lang="en-US" sz="2400" dirty="0" err="1"/>
              <a:t>dilleri</a:t>
            </a:r>
            <a:r>
              <a:rPr lang="en-US" sz="2400" dirty="0"/>
              <a:t> </a:t>
            </a:r>
            <a:r>
              <a:rPr lang="en-US" sz="2400" dirty="0" err="1"/>
              <a:t>gibi</a:t>
            </a:r>
            <a:r>
              <a:rPr lang="en-US" sz="2400" dirty="0"/>
              <a:t>.</a:t>
            </a:r>
          </a:p>
          <a:p>
            <a:r>
              <a:rPr lang="en-US" sz="2400" dirty="0"/>
              <a:t>b. </a:t>
            </a:r>
            <a:r>
              <a:rPr lang="en-US" sz="2400" i="1" dirty="0" err="1"/>
              <a:t>Gövde</a:t>
            </a:r>
            <a:r>
              <a:rPr lang="en-US" sz="2400" i="1" dirty="0"/>
              <a:t> </a:t>
            </a:r>
            <a:r>
              <a:rPr lang="en-US" sz="2400" i="1" dirty="0" err="1"/>
              <a:t>Bükümlü</a:t>
            </a:r>
            <a:r>
              <a:rPr lang="en-US" sz="2400" i="1" dirty="0"/>
              <a:t> Diller</a:t>
            </a:r>
            <a:r>
              <a:rPr lang="en-US" sz="2400" dirty="0"/>
              <a:t>: </a:t>
            </a:r>
            <a:r>
              <a:rPr lang="en-US" sz="2400" dirty="0" err="1"/>
              <a:t>İngilizce</a:t>
            </a:r>
            <a:r>
              <a:rPr lang="en-US" sz="2400" dirty="0"/>
              <a:t>, </a:t>
            </a:r>
            <a:r>
              <a:rPr lang="en-US" sz="2400" dirty="0" err="1"/>
              <a:t>Almanca</a:t>
            </a:r>
            <a:r>
              <a:rPr lang="en-US" sz="2400" dirty="0"/>
              <a:t>, </a:t>
            </a:r>
            <a:r>
              <a:rPr lang="en-US" sz="2400" dirty="0" err="1"/>
              <a:t>Fransızca</a:t>
            </a:r>
            <a:r>
              <a:rPr lang="en-US" sz="2400" dirty="0"/>
              <a:t> vb. Hint </a:t>
            </a:r>
            <a:r>
              <a:rPr lang="en-US" sz="2400" dirty="0" err="1"/>
              <a:t>Avrupa</a:t>
            </a:r>
            <a:endParaRPr lang="en-US" sz="2400" dirty="0"/>
          </a:p>
          <a:p>
            <a:r>
              <a:rPr lang="en-US" sz="2400" dirty="0" err="1"/>
              <a:t>dilleri</a:t>
            </a:r>
            <a:r>
              <a:rPr lang="en-US" sz="2400" dirty="0"/>
              <a:t> </a:t>
            </a:r>
            <a:r>
              <a:rPr lang="en-US" sz="2400" dirty="0" err="1"/>
              <a:t>gibi</a:t>
            </a:r>
            <a:r>
              <a:rPr lang="en-US" sz="2400" dirty="0"/>
              <a:t>.</a:t>
            </a:r>
          </a:p>
        </p:txBody>
      </p:sp>
    </p:spTree>
    <p:extLst>
      <p:ext uri="{BB962C8B-B14F-4D97-AF65-F5344CB8AC3E}">
        <p14:creationId xmlns:p14="http://schemas.microsoft.com/office/powerpoint/2010/main" val="1239117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74638"/>
            <a:ext cx="8147248" cy="418058"/>
          </a:xfrm>
        </p:spPr>
        <p:txBody>
          <a:bodyPr>
            <a:normAutofit fontScale="90000"/>
          </a:bodyPr>
          <a:lstStyle/>
          <a:p>
            <a:r>
              <a:rPr lang="en-US" dirty="0">
                <a:solidFill>
                  <a:prstClr val="black"/>
                </a:solidFill>
              </a:rPr>
              <a:t>ALTAY DİLLERİ TEORİSİ</a:t>
            </a:r>
            <a:endParaRPr lang="en-US" dirty="0"/>
          </a:p>
        </p:txBody>
      </p:sp>
      <p:sp>
        <p:nvSpPr>
          <p:cNvPr id="3" name="Content Placeholder 2"/>
          <p:cNvSpPr>
            <a:spLocks noGrp="1"/>
          </p:cNvSpPr>
          <p:nvPr>
            <p:ph idx="1"/>
          </p:nvPr>
        </p:nvSpPr>
        <p:spPr>
          <a:xfrm>
            <a:off x="395536" y="836712"/>
            <a:ext cx="8291264" cy="5832648"/>
          </a:xfrm>
        </p:spPr>
        <p:txBody>
          <a:bodyPr>
            <a:noAutofit/>
          </a:bodyPr>
          <a:lstStyle/>
          <a:p>
            <a:r>
              <a:rPr lang="tr-TR" sz="2400" dirty="0"/>
              <a:t>Türkçe, Moğolca, </a:t>
            </a:r>
            <a:r>
              <a:rPr lang="tr-TR" sz="2400" dirty="0" err="1"/>
              <a:t>Mançuca</a:t>
            </a:r>
            <a:r>
              <a:rPr lang="tr-TR" sz="2400" dirty="0"/>
              <a:t>, </a:t>
            </a:r>
            <a:r>
              <a:rPr lang="tr-TR" sz="2400" dirty="0" err="1"/>
              <a:t>Tunguzca</a:t>
            </a:r>
            <a:r>
              <a:rPr lang="tr-TR" sz="2400" dirty="0"/>
              <a:t>, Korece ve Japoncanın ortak bir kökten geldiğini dolayısıyla bu dillerin akraba olduğunu kabul eden teoriye Altay dilleri teorisi denir. İlk önce sadece Türk, Moğol, Mançu ve Tunguz dillerinin akraba olmasından bahsedilirken 20. yüzyılın ortalarından itibaren, tartışmalı da olsa, Kore ve Japon dilleri de teoriye dâhil edilmiştir. Teoriye göre bu diller ortak bir ata dilden iniyordu. Akrabalık teorisini kabul edenler bu farazi dile önceleri İskit dilleri, Tatar dilleri ve Ural-Altay dilleri isimleri verdiler. Daha sonra bu teoriye Altay dili ismi verildi. Bu farazi Altay dilinden zamanla ayrılarak ayrı ayrı diller hâline gelen akraba diller topluluğuna da “Altay dilleri ailesi” denildi. Karşılaştırmalı Altay dilleri bilim alanına </a:t>
            </a:r>
            <a:r>
              <a:rPr lang="tr-TR" sz="2400" dirty="0" err="1"/>
              <a:t>Altayistik</a:t>
            </a:r>
            <a:r>
              <a:rPr lang="tr-TR" sz="2400" dirty="0"/>
              <a:t>, bu bilim alanıyla uğraşanlara da Altayist </a:t>
            </a:r>
            <a:r>
              <a:rPr lang="tr-TR" sz="2400" dirty="0" smtClean="0"/>
              <a:t>denildi.</a:t>
            </a:r>
            <a:endParaRPr lang="en-US" sz="2400" dirty="0"/>
          </a:p>
        </p:txBody>
      </p:sp>
    </p:spTree>
    <p:extLst>
      <p:ext uri="{BB962C8B-B14F-4D97-AF65-F5344CB8AC3E}">
        <p14:creationId xmlns:p14="http://schemas.microsoft.com/office/powerpoint/2010/main" val="29715953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404664"/>
            <a:ext cx="8352928" cy="5078313"/>
          </a:xfrm>
          <a:prstGeom prst="rect">
            <a:avLst/>
          </a:prstGeom>
        </p:spPr>
        <p:txBody>
          <a:bodyPr wrap="square">
            <a:spAutoFit/>
          </a:bodyPr>
          <a:lstStyle/>
          <a:p>
            <a:pPr algn="just">
              <a:lnSpc>
                <a:spcPct val="150000"/>
              </a:lnSpc>
            </a:pPr>
            <a:endParaRPr lang="tr-TR" sz="2400" b="1" dirty="0" smtClean="0"/>
          </a:p>
          <a:p>
            <a:pPr algn="just">
              <a:lnSpc>
                <a:spcPct val="150000"/>
              </a:lnSpc>
            </a:pPr>
            <a:endParaRPr lang="tr-TR" sz="2400" b="1" dirty="0"/>
          </a:p>
          <a:p>
            <a:pPr algn="just">
              <a:lnSpc>
                <a:spcPct val="150000"/>
              </a:lnSpc>
            </a:pPr>
            <a:r>
              <a:rPr lang="en-US" sz="2400" b="1" dirty="0" err="1" smtClean="0"/>
              <a:t>Japoncanın</a:t>
            </a:r>
            <a:r>
              <a:rPr lang="en-US" sz="2400" b="1" dirty="0" smtClean="0"/>
              <a:t> </a:t>
            </a:r>
            <a:r>
              <a:rPr lang="en-US" sz="2400" b="1" dirty="0"/>
              <a:t>Altay </a:t>
            </a:r>
            <a:r>
              <a:rPr lang="en-US" sz="2400" b="1" dirty="0" err="1"/>
              <a:t>Dil</a:t>
            </a:r>
            <a:r>
              <a:rPr lang="en-US" sz="2400" b="1" dirty="0"/>
              <a:t> </a:t>
            </a:r>
            <a:r>
              <a:rPr lang="en-US" sz="2400" b="1" dirty="0" err="1"/>
              <a:t>Birliğine</a:t>
            </a:r>
            <a:r>
              <a:rPr lang="en-US" sz="2400" b="1" dirty="0"/>
              <a:t> </a:t>
            </a:r>
            <a:r>
              <a:rPr lang="en-US" sz="2400" b="1" dirty="0" err="1" smtClean="0"/>
              <a:t>Katılması</a:t>
            </a:r>
            <a:endParaRPr lang="tr-TR" sz="2400" b="1" dirty="0" smtClean="0"/>
          </a:p>
          <a:p>
            <a:pPr algn="just">
              <a:lnSpc>
                <a:spcPct val="150000"/>
              </a:lnSpc>
            </a:pPr>
            <a:endParaRPr lang="tr-TR" sz="2400" b="1" dirty="0" smtClean="0"/>
          </a:p>
          <a:p>
            <a:pPr algn="just">
              <a:lnSpc>
                <a:spcPct val="150000"/>
              </a:lnSpc>
            </a:pPr>
            <a:r>
              <a:rPr lang="en-US" sz="2400" dirty="0" err="1" smtClean="0"/>
              <a:t>Japoncanın</a:t>
            </a:r>
            <a:r>
              <a:rPr lang="en-US" sz="2400" dirty="0" smtClean="0"/>
              <a:t> </a:t>
            </a:r>
            <a:r>
              <a:rPr lang="en-US" sz="2400" dirty="0"/>
              <a:t>Altay </a:t>
            </a:r>
            <a:r>
              <a:rPr lang="en-US" sz="2400" dirty="0" err="1"/>
              <a:t>dil</a:t>
            </a:r>
            <a:r>
              <a:rPr lang="en-US" sz="2400" dirty="0"/>
              <a:t> </a:t>
            </a:r>
            <a:r>
              <a:rPr lang="en-US" sz="2400" dirty="0" err="1"/>
              <a:t>birliğine</a:t>
            </a:r>
            <a:r>
              <a:rPr lang="en-US" sz="2400" dirty="0"/>
              <a:t> </a:t>
            </a:r>
            <a:r>
              <a:rPr lang="en-US" sz="2400" dirty="0" err="1"/>
              <a:t>dahil</a:t>
            </a:r>
            <a:r>
              <a:rPr lang="en-US" sz="2400" dirty="0"/>
              <a:t> </a:t>
            </a:r>
            <a:r>
              <a:rPr lang="en-US" sz="2400" dirty="0" err="1"/>
              <a:t>edilmesi</a:t>
            </a:r>
            <a:r>
              <a:rPr lang="en-US" sz="2400" dirty="0"/>
              <a:t> </a:t>
            </a:r>
            <a:r>
              <a:rPr lang="en-US" sz="2400" dirty="0" err="1"/>
              <a:t>çok</a:t>
            </a:r>
            <a:r>
              <a:rPr lang="en-US" sz="2400" dirty="0"/>
              <a:t> </a:t>
            </a:r>
            <a:r>
              <a:rPr lang="en-US" sz="2400" dirty="0" err="1"/>
              <a:t>sonradır</a:t>
            </a:r>
            <a:r>
              <a:rPr lang="en-US" sz="2400" dirty="0"/>
              <a:t>. Samuel </a:t>
            </a:r>
            <a:r>
              <a:rPr lang="en-US" sz="2400" dirty="0" err="1" smtClean="0"/>
              <a:t>E.Martin’in</a:t>
            </a:r>
            <a:r>
              <a:rPr lang="en-US" sz="2400" dirty="0" smtClean="0"/>
              <a:t> </a:t>
            </a:r>
            <a:r>
              <a:rPr lang="en-US" sz="2400" dirty="0"/>
              <a:t>1966 </a:t>
            </a:r>
            <a:r>
              <a:rPr lang="en-US" sz="2400" dirty="0" err="1"/>
              <a:t>ve</a:t>
            </a:r>
            <a:r>
              <a:rPr lang="en-US" sz="2400" dirty="0"/>
              <a:t> 1996 </a:t>
            </a:r>
            <a:r>
              <a:rPr lang="en-US" sz="2400" dirty="0" err="1"/>
              <a:t>yıllarındaki</a:t>
            </a:r>
            <a:r>
              <a:rPr lang="en-US" sz="2400" dirty="0"/>
              <a:t> </a:t>
            </a:r>
            <a:r>
              <a:rPr lang="en-US" sz="2400" dirty="0" err="1"/>
              <a:t>iki</a:t>
            </a:r>
            <a:r>
              <a:rPr lang="en-US" sz="2400" dirty="0"/>
              <a:t> </a:t>
            </a:r>
            <a:r>
              <a:rPr lang="en-US" sz="2400" dirty="0" err="1"/>
              <a:t>çalışması</a:t>
            </a:r>
            <a:r>
              <a:rPr lang="en-US" sz="2400" dirty="0"/>
              <a:t> </a:t>
            </a:r>
            <a:r>
              <a:rPr lang="en-US" sz="2400" dirty="0" err="1"/>
              <a:t>ile</a:t>
            </a:r>
            <a:r>
              <a:rPr lang="en-US" sz="2400" dirty="0"/>
              <a:t> Roy Andrew </a:t>
            </a:r>
            <a:r>
              <a:rPr lang="en-US" sz="2400" dirty="0" err="1" smtClean="0"/>
              <a:t>Miller’in</a:t>
            </a:r>
            <a:r>
              <a:rPr lang="tr-TR" sz="2400" dirty="0" smtClean="0"/>
              <a:t> </a:t>
            </a:r>
            <a:r>
              <a:rPr lang="en-US" sz="2400" dirty="0" smtClean="0"/>
              <a:t>1971’deki </a:t>
            </a:r>
            <a:r>
              <a:rPr lang="en-US" sz="2400" dirty="0" err="1"/>
              <a:t>çalışmaları</a:t>
            </a:r>
            <a:r>
              <a:rPr lang="en-US" sz="2400" dirty="0"/>
              <a:t> </a:t>
            </a:r>
            <a:r>
              <a:rPr lang="en-US" sz="2400" dirty="0" err="1"/>
              <a:t>sonucunda</a:t>
            </a:r>
            <a:r>
              <a:rPr lang="en-US" sz="2400" dirty="0"/>
              <a:t> </a:t>
            </a:r>
            <a:r>
              <a:rPr lang="en-US" sz="2400" dirty="0" err="1"/>
              <a:t>Japonca</a:t>
            </a:r>
            <a:r>
              <a:rPr lang="en-US" sz="2400" dirty="0"/>
              <a:t>, Altay </a:t>
            </a:r>
            <a:r>
              <a:rPr lang="en-US" sz="2400" dirty="0" err="1"/>
              <a:t>dilleri</a:t>
            </a:r>
            <a:r>
              <a:rPr lang="en-US" sz="2400" dirty="0"/>
              <a:t> </a:t>
            </a:r>
            <a:r>
              <a:rPr lang="en-US" sz="2400" dirty="0" err="1"/>
              <a:t>arasında</a:t>
            </a:r>
            <a:r>
              <a:rPr lang="en-US" sz="2400" dirty="0"/>
              <a:t> </a:t>
            </a:r>
            <a:r>
              <a:rPr lang="en-US" sz="2400" dirty="0" err="1" smtClean="0"/>
              <a:t>gösterilir</a:t>
            </a:r>
            <a:r>
              <a:rPr lang="tr-TR" sz="2400" dirty="0" smtClean="0"/>
              <a:t> </a:t>
            </a:r>
            <a:r>
              <a:rPr lang="en-US" sz="2400" dirty="0" err="1" smtClean="0"/>
              <a:t>olmuştur</a:t>
            </a:r>
            <a:r>
              <a:rPr lang="en-US" sz="2400" dirty="0"/>
              <a:t>; </a:t>
            </a:r>
            <a:r>
              <a:rPr lang="en-US" sz="2400" dirty="0" err="1"/>
              <a:t>ancak</a:t>
            </a:r>
            <a:r>
              <a:rPr lang="en-US" sz="2400" dirty="0"/>
              <a:t> </a:t>
            </a:r>
            <a:r>
              <a:rPr lang="en-US" sz="2400" dirty="0" err="1"/>
              <a:t>bu</a:t>
            </a:r>
            <a:r>
              <a:rPr lang="en-US" sz="2400" dirty="0"/>
              <a:t> </a:t>
            </a:r>
            <a:r>
              <a:rPr lang="en-US" sz="2400" dirty="0" err="1"/>
              <a:t>konuda</a:t>
            </a:r>
            <a:r>
              <a:rPr lang="en-US" sz="2400" dirty="0"/>
              <a:t> </a:t>
            </a:r>
            <a:r>
              <a:rPr lang="en-US" sz="2400" dirty="0" err="1"/>
              <a:t>çalışmalar</a:t>
            </a:r>
            <a:r>
              <a:rPr lang="en-US" sz="2400" dirty="0"/>
              <a:t>, </a:t>
            </a:r>
            <a:r>
              <a:rPr lang="en-US" sz="2400" dirty="0" err="1"/>
              <a:t>bunlarla</a:t>
            </a:r>
            <a:r>
              <a:rPr lang="en-US" sz="2400" dirty="0"/>
              <a:t> </a:t>
            </a:r>
            <a:r>
              <a:rPr lang="en-US" sz="2400" dirty="0" err="1"/>
              <a:t>sınırlı</a:t>
            </a:r>
            <a:r>
              <a:rPr lang="en-US" sz="2400" dirty="0"/>
              <a:t> </a:t>
            </a:r>
            <a:r>
              <a:rPr lang="en-US" sz="2400" dirty="0" err="1"/>
              <a:t>kalmıştır</a:t>
            </a:r>
            <a:r>
              <a:rPr lang="en-US" sz="2400" dirty="0"/>
              <a:t>.</a:t>
            </a:r>
          </a:p>
        </p:txBody>
      </p:sp>
    </p:spTree>
    <p:extLst>
      <p:ext uri="{BB962C8B-B14F-4D97-AF65-F5344CB8AC3E}">
        <p14:creationId xmlns:p14="http://schemas.microsoft.com/office/powerpoint/2010/main" val="39550347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404664"/>
            <a:ext cx="8424936" cy="5078313"/>
          </a:xfrm>
          <a:prstGeom prst="rect">
            <a:avLst/>
          </a:prstGeom>
        </p:spPr>
        <p:txBody>
          <a:bodyPr wrap="square">
            <a:spAutoFit/>
          </a:bodyPr>
          <a:lstStyle/>
          <a:p>
            <a:pPr algn="just">
              <a:lnSpc>
                <a:spcPct val="150000"/>
              </a:lnSpc>
            </a:pPr>
            <a:endParaRPr lang="tr-TR" sz="2400" b="1" dirty="0" smtClean="0"/>
          </a:p>
          <a:p>
            <a:pPr algn="just">
              <a:lnSpc>
                <a:spcPct val="150000"/>
              </a:lnSpc>
            </a:pPr>
            <a:r>
              <a:rPr lang="en-US" sz="2400" b="1" dirty="0" smtClean="0"/>
              <a:t>Altay </a:t>
            </a:r>
            <a:r>
              <a:rPr lang="en-US" sz="2400" b="1" dirty="0" err="1"/>
              <a:t>Dil</a:t>
            </a:r>
            <a:r>
              <a:rPr lang="en-US" sz="2400" b="1" dirty="0"/>
              <a:t> </a:t>
            </a:r>
            <a:r>
              <a:rPr lang="en-US" sz="2400" b="1" dirty="0" err="1"/>
              <a:t>Teorisinin</a:t>
            </a:r>
            <a:r>
              <a:rPr lang="en-US" sz="2400" b="1" dirty="0"/>
              <a:t> </a:t>
            </a:r>
            <a:r>
              <a:rPr lang="en-US" sz="2400" b="1" dirty="0" err="1"/>
              <a:t>Bugünkü</a:t>
            </a:r>
            <a:r>
              <a:rPr lang="en-US" sz="2400" b="1" dirty="0"/>
              <a:t> </a:t>
            </a:r>
            <a:r>
              <a:rPr lang="en-US" sz="2400" b="1" dirty="0" err="1" smtClean="0"/>
              <a:t>Durumu</a:t>
            </a:r>
            <a:endParaRPr lang="tr-TR" sz="2400" b="1" dirty="0" smtClean="0"/>
          </a:p>
          <a:p>
            <a:pPr algn="just">
              <a:lnSpc>
                <a:spcPct val="150000"/>
              </a:lnSpc>
            </a:pPr>
            <a:endParaRPr lang="en-US" sz="2400" b="1" dirty="0"/>
          </a:p>
          <a:p>
            <a:pPr algn="just">
              <a:lnSpc>
                <a:spcPct val="150000"/>
              </a:lnSpc>
            </a:pPr>
            <a:r>
              <a:rPr lang="en-US" sz="2400" dirty="0" err="1"/>
              <a:t>Yukarıda</a:t>
            </a:r>
            <a:r>
              <a:rPr lang="en-US" sz="2400" dirty="0"/>
              <a:t> </a:t>
            </a:r>
            <a:r>
              <a:rPr lang="en-US" sz="2400" dirty="0" err="1"/>
              <a:t>görüldüğü</a:t>
            </a:r>
            <a:r>
              <a:rPr lang="en-US" sz="2400" dirty="0"/>
              <a:t> </a:t>
            </a:r>
            <a:r>
              <a:rPr lang="en-US" sz="2400" dirty="0" err="1"/>
              <a:t>gibi</a:t>
            </a:r>
            <a:r>
              <a:rPr lang="en-US" sz="2400" dirty="0"/>
              <a:t>; </a:t>
            </a:r>
            <a:r>
              <a:rPr lang="en-US" sz="2400" dirty="0" err="1"/>
              <a:t>başlangıçta</a:t>
            </a:r>
            <a:r>
              <a:rPr lang="en-US" sz="2400" dirty="0"/>
              <a:t> Ural-Altay, </a:t>
            </a:r>
            <a:r>
              <a:rPr lang="en-US" sz="2400" dirty="0" err="1"/>
              <a:t>daha</a:t>
            </a:r>
            <a:r>
              <a:rPr lang="en-US" sz="2400" dirty="0"/>
              <a:t> </a:t>
            </a:r>
            <a:r>
              <a:rPr lang="en-US" sz="2400" dirty="0" err="1"/>
              <a:t>sonra</a:t>
            </a:r>
            <a:r>
              <a:rPr lang="en-US" sz="2400" dirty="0"/>
              <a:t> Altay </a:t>
            </a:r>
            <a:r>
              <a:rPr lang="en-US" sz="2400" dirty="0" err="1" smtClean="0"/>
              <a:t>dil</a:t>
            </a:r>
            <a:r>
              <a:rPr lang="tr-TR" sz="2400" dirty="0"/>
              <a:t> </a:t>
            </a:r>
            <a:r>
              <a:rPr lang="en-US" sz="2400" dirty="0" err="1" smtClean="0"/>
              <a:t>teorisi</a:t>
            </a:r>
            <a:r>
              <a:rPr lang="en-US" sz="2400" dirty="0" smtClean="0"/>
              <a:t> </a:t>
            </a:r>
            <a:r>
              <a:rPr lang="en-US" sz="2400" dirty="0" err="1"/>
              <a:t>üzerine</a:t>
            </a:r>
            <a:r>
              <a:rPr lang="en-US" sz="2400" dirty="0"/>
              <a:t> </a:t>
            </a:r>
            <a:r>
              <a:rPr lang="en-US" sz="2400" dirty="0" err="1"/>
              <a:t>pek</a:t>
            </a:r>
            <a:r>
              <a:rPr lang="en-US" sz="2400" dirty="0"/>
              <a:t> </a:t>
            </a:r>
            <a:r>
              <a:rPr lang="en-US" sz="2400" dirty="0" err="1"/>
              <a:t>çok</a:t>
            </a:r>
            <a:r>
              <a:rPr lang="en-US" sz="2400" dirty="0"/>
              <a:t> </a:t>
            </a:r>
            <a:r>
              <a:rPr lang="en-US" sz="2400" dirty="0" err="1"/>
              <a:t>çalışma</a:t>
            </a:r>
            <a:r>
              <a:rPr lang="en-US" sz="2400" dirty="0"/>
              <a:t> </a:t>
            </a:r>
            <a:r>
              <a:rPr lang="en-US" sz="2400" dirty="0" err="1"/>
              <a:t>yapılmıştır</a:t>
            </a:r>
            <a:r>
              <a:rPr lang="en-US" sz="2400" dirty="0"/>
              <a:t>. </a:t>
            </a:r>
            <a:r>
              <a:rPr lang="en-US" sz="2400" dirty="0" err="1"/>
              <a:t>Buraya</a:t>
            </a:r>
            <a:r>
              <a:rPr lang="en-US" sz="2400" dirty="0"/>
              <a:t>, </a:t>
            </a:r>
            <a:r>
              <a:rPr lang="en-US" sz="2400" dirty="0" err="1"/>
              <a:t>bu</a:t>
            </a:r>
            <a:r>
              <a:rPr lang="en-US" sz="2400" dirty="0"/>
              <a:t> </a:t>
            </a:r>
            <a:r>
              <a:rPr lang="en-US" sz="2400" dirty="0" err="1"/>
              <a:t>çalışmaların</a:t>
            </a:r>
            <a:r>
              <a:rPr lang="en-US" sz="2400" dirty="0"/>
              <a:t> en </a:t>
            </a:r>
            <a:r>
              <a:rPr lang="en-US" sz="2400" dirty="0" smtClean="0"/>
              <a:t>belli</a:t>
            </a:r>
            <a:r>
              <a:rPr lang="tr-TR" sz="2400" dirty="0" smtClean="0"/>
              <a:t> </a:t>
            </a:r>
            <a:r>
              <a:rPr lang="en-US" sz="2400" dirty="0" err="1" smtClean="0"/>
              <a:t>başlıları</a:t>
            </a:r>
            <a:r>
              <a:rPr lang="en-US" sz="2400" dirty="0" smtClean="0"/>
              <a:t> </a:t>
            </a:r>
            <a:r>
              <a:rPr lang="en-US" sz="2400" dirty="0" err="1"/>
              <a:t>alınmıştır</a:t>
            </a:r>
            <a:r>
              <a:rPr lang="en-US" sz="2400" dirty="0"/>
              <a:t>. </a:t>
            </a:r>
            <a:r>
              <a:rPr lang="en-US" sz="2400" dirty="0" err="1"/>
              <a:t>Ancak</a:t>
            </a:r>
            <a:r>
              <a:rPr lang="en-US" sz="2400" dirty="0"/>
              <a:t> </a:t>
            </a:r>
            <a:r>
              <a:rPr lang="en-US" sz="2400" dirty="0" err="1"/>
              <a:t>bu</a:t>
            </a:r>
            <a:r>
              <a:rPr lang="en-US" sz="2400" dirty="0"/>
              <a:t> </a:t>
            </a:r>
            <a:r>
              <a:rPr lang="en-US" sz="2400" dirty="0" err="1"/>
              <a:t>çalışmalar</a:t>
            </a:r>
            <a:r>
              <a:rPr lang="en-US" sz="2400" dirty="0"/>
              <a:t>, </a:t>
            </a:r>
            <a:r>
              <a:rPr lang="en-US" sz="2400" dirty="0" err="1"/>
              <a:t>dillerin</a:t>
            </a:r>
            <a:r>
              <a:rPr lang="en-US" sz="2400" dirty="0"/>
              <a:t> </a:t>
            </a:r>
            <a:r>
              <a:rPr lang="en-US" sz="2400" dirty="0" err="1"/>
              <a:t>akrabalığını</a:t>
            </a:r>
            <a:r>
              <a:rPr lang="en-US" sz="2400" dirty="0"/>
              <a:t> </a:t>
            </a:r>
            <a:r>
              <a:rPr lang="en-US" sz="2400" dirty="0" err="1" smtClean="0"/>
              <a:t>kanıtlayacak</a:t>
            </a:r>
            <a:r>
              <a:rPr lang="tr-TR" sz="2400" dirty="0"/>
              <a:t> </a:t>
            </a:r>
            <a:r>
              <a:rPr lang="en-US" sz="2400" dirty="0" err="1" smtClean="0"/>
              <a:t>nitelik</a:t>
            </a:r>
            <a:r>
              <a:rPr lang="en-US" sz="2400" dirty="0" smtClean="0"/>
              <a:t> </a:t>
            </a:r>
            <a:r>
              <a:rPr lang="en-US" sz="2400" dirty="0" err="1"/>
              <a:t>ve</a:t>
            </a:r>
            <a:r>
              <a:rPr lang="en-US" sz="2400" dirty="0"/>
              <a:t> </a:t>
            </a:r>
            <a:r>
              <a:rPr lang="en-US" sz="2400" dirty="0" err="1"/>
              <a:t>niceliğe</a:t>
            </a:r>
            <a:r>
              <a:rPr lang="en-US" sz="2400" dirty="0"/>
              <a:t> </a:t>
            </a:r>
            <a:r>
              <a:rPr lang="en-US" sz="2400" dirty="0" err="1"/>
              <a:t>ulaşamamıştır</a:t>
            </a:r>
            <a:r>
              <a:rPr lang="en-US" sz="2400" dirty="0"/>
              <a:t>. Hint-</a:t>
            </a:r>
            <a:r>
              <a:rPr lang="en-US" sz="2400" dirty="0" err="1"/>
              <a:t>Avrupa</a:t>
            </a:r>
            <a:r>
              <a:rPr lang="en-US" sz="2400" dirty="0"/>
              <a:t> </a:t>
            </a:r>
            <a:r>
              <a:rPr lang="en-US" sz="2400" dirty="0" err="1"/>
              <a:t>dilleri</a:t>
            </a:r>
            <a:r>
              <a:rPr lang="en-US" sz="2400" dirty="0"/>
              <a:t> </a:t>
            </a:r>
            <a:r>
              <a:rPr lang="en-US" sz="2400" dirty="0" err="1"/>
              <a:t>üzerine</a:t>
            </a:r>
            <a:r>
              <a:rPr lang="en-US" sz="2400" dirty="0"/>
              <a:t> </a:t>
            </a:r>
            <a:r>
              <a:rPr lang="en-US" sz="2400" dirty="0" err="1" smtClean="0"/>
              <a:t>yapılan</a:t>
            </a:r>
            <a:r>
              <a:rPr lang="tr-TR" sz="2400" dirty="0"/>
              <a:t> </a:t>
            </a:r>
            <a:r>
              <a:rPr lang="en-US" sz="2400" dirty="0" err="1" smtClean="0"/>
              <a:t>çalışmalarla</a:t>
            </a:r>
            <a:r>
              <a:rPr lang="en-US" sz="2400" dirty="0" smtClean="0"/>
              <a:t> </a:t>
            </a:r>
            <a:r>
              <a:rPr lang="en-US" sz="2400" dirty="0" err="1"/>
              <a:t>karşılaştırılacak</a:t>
            </a:r>
            <a:r>
              <a:rPr lang="en-US" sz="2400" dirty="0"/>
              <a:t> </a:t>
            </a:r>
            <a:r>
              <a:rPr lang="en-US" sz="2400" dirty="0" err="1"/>
              <a:t>olursa</a:t>
            </a:r>
            <a:r>
              <a:rPr lang="en-US" sz="2400" dirty="0"/>
              <a:t> </a:t>
            </a:r>
            <a:r>
              <a:rPr lang="en-US" sz="2400" dirty="0" err="1"/>
              <a:t>bunların</a:t>
            </a:r>
            <a:r>
              <a:rPr lang="en-US" sz="2400" dirty="0"/>
              <a:t> </a:t>
            </a:r>
            <a:r>
              <a:rPr lang="en-US" sz="2400" dirty="0" err="1"/>
              <a:t>henüz</a:t>
            </a:r>
            <a:r>
              <a:rPr lang="en-US" sz="2400" dirty="0"/>
              <a:t> </a:t>
            </a:r>
            <a:r>
              <a:rPr lang="en-US" sz="2400" dirty="0" err="1"/>
              <a:t>yeterli</a:t>
            </a:r>
            <a:r>
              <a:rPr lang="en-US" sz="2400" dirty="0"/>
              <a:t> </a:t>
            </a:r>
            <a:r>
              <a:rPr lang="en-US" sz="2400" dirty="0" err="1" smtClean="0"/>
              <a:t>olgunlukta</a:t>
            </a:r>
            <a:r>
              <a:rPr lang="tr-TR" sz="2400" dirty="0"/>
              <a:t> </a:t>
            </a:r>
            <a:r>
              <a:rPr lang="en-US" sz="2400" dirty="0" err="1" smtClean="0"/>
              <a:t>olmadıkları</a:t>
            </a:r>
            <a:r>
              <a:rPr lang="en-US" sz="2400" dirty="0" smtClean="0"/>
              <a:t> </a:t>
            </a:r>
            <a:r>
              <a:rPr lang="en-US" sz="2400" dirty="0" err="1"/>
              <a:t>görülecektir</a:t>
            </a:r>
            <a:r>
              <a:rPr lang="en-US" sz="2400" dirty="0"/>
              <a:t>.</a:t>
            </a:r>
          </a:p>
        </p:txBody>
      </p:sp>
    </p:spTree>
    <p:extLst>
      <p:ext uri="{BB962C8B-B14F-4D97-AF65-F5344CB8AC3E}">
        <p14:creationId xmlns:p14="http://schemas.microsoft.com/office/powerpoint/2010/main" val="620640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27584" y="620688"/>
            <a:ext cx="7200800" cy="4154984"/>
          </a:xfrm>
          <a:prstGeom prst="rect">
            <a:avLst/>
          </a:prstGeom>
        </p:spPr>
        <p:txBody>
          <a:bodyPr wrap="square">
            <a:spAutoFit/>
          </a:bodyPr>
          <a:lstStyle/>
          <a:p>
            <a:pPr algn="just"/>
            <a:r>
              <a:rPr lang="tr-TR" sz="2400" dirty="0"/>
              <a:t>Altay dilleri teorisi konusunda 18. yüzyılın ilk yarısından itibaren farklı görüşler ortaya konmuş ve bu konuda çeşitli tartışmalar yaşanmıştır. Tartışmalar nitelik olarak Altay dillerinin akraba olup olmadığı konusunda odaklanmıştır. Türkçe, Çuvaşça, Moğolca, Mançu-</a:t>
            </a:r>
            <a:r>
              <a:rPr lang="tr-TR" sz="2400" dirty="0" err="1"/>
              <a:t>Tunguzca</a:t>
            </a:r>
            <a:r>
              <a:rPr lang="tr-TR" sz="2400" dirty="0"/>
              <a:t>, Korece ve Japonca arasındaki ses denkliklerinin bir akrabalık ilişkisi mi yoksa bir etkileşimin sonucu mu olduğu konusunda taraflar birbirini ikna etmiş değillerdir. Meseleye ilgi duyan Türk bilim adamları ise bu dillerin akraba oldukları yönünde fikir beyan etmişlerdir. </a:t>
            </a:r>
          </a:p>
        </p:txBody>
      </p:sp>
    </p:spTree>
    <p:extLst>
      <p:ext uri="{BB962C8B-B14F-4D97-AF65-F5344CB8AC3E}">
        <p14:creationId xmlns:p14="http://schemas.microsoft.com/office/powerpoint/2010/main" val="3785196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32944" y="476672"/>
            <a:ext cx="7955480" cy="5021055"/>
          </a:xfrm>
          <a:prstGeom prst="rect">
            <a:avLst/>
          </a:prstGeom>
        </p:spPr>
        <p:txBody>
          <a:bodyPr wrap="square">
            <a:spAutoFit/>
          </a:bodyPr>
          <a:lstStyle/>
          <a:p>
            <a:pPr algn="just">
              <a:lnSpc>
                <a:spcPct val="150000"/>
              </a:lnSpc>
            </a:pPr>
            <a:r>
              <a:rPr lang="en-US" sz="2400" dirty="0" err="1"/>
              <a:t>Yapı</a:t>
            </a:r>
            <a:r>
              <a:rPr lang="en-US" sz="2400" dirty="0"/>
              <a:t> </a:t>
            </a:r>
            <a:r>
              <a:rPr lang="en-US" sz="2400" dirty="0" err="1"/>
              <a:t>bakımından</a:t>
            </a:r>
            <a:r>
              <a:rPr lang="en-US" sz="2400" dirty="0"/>
              <a:t> </a:t>
            </a:r>
            <a:r>
              <a:rPr lang="en-US" sz="2400" dirty="0" err="1"/>
              <a:t>ortak</a:t>
            </a:r>
            <a:r>
              <a:rPr lang="en-US" sz="2400" dirty="0"/>
              <a:t> </a:t>
            </a:r>
            <a:r>
              <a:rPr lang="en-US" sz="2400" dirty="0" err="1"/>
              <a:t>özellikler</a:t>
            </a:r>
            <a:r>
              <a:rPr lang="en-US" sz="2400" dirty="0"/>
              <a:t> </a:t>
            </a:r>
            <a:r>
              <a:rPr lang="en-US" sz="2400" dirty="0" err="1"/>
              <a:t>taşıyan</a:t>
            </a:r>
            <a:r>
              <a:rPr lang="en-US" sz="2400" dirty="0"/>
              <a:t> </a:t>
            </a:r>
            <a:r>
              <a:rPr lang="en-US" sz="2400" dirty="0" err="1"/>
              <a:t>dillerin</a:t>
            </a:r>
            <a:r>
              <a:rPr lang="en-US" sz="2400" dirty="0"/>
              <a:t> </a:t>
            </a:r>
            <a:r>
              <a:rPr lang="en-US" sz="2400" dirty="0" err="1"/>
              <a:t>köken</a:t>
            </a:r>
            <a:r>
              <a:rPr lang="en-US" sz="2400" dirty="0"/>
              <a:t> </a:t>
            </a:r>
            <a:r>
              <a:rPr lang="en-US" sz="2400" dirty="0" err="1"/>
              <a:t>bakımından</a:t>
            </a:r>
            <a:r>
              <a:rPr lang="en-US" sz="2400" dirty="0"/>
              <a:t> da </a:t>
            </a:r>
            <a:r>
              <a:rPr lang="en-US" sz="2400" dirty="0" err="1" smtClean="0"/>
              <a:t>aynı</a:t>
            </a:r>
            <a:r>
              <a:rPr lang="tr-TR" sz="2400" dirty="0" smtClean="0"/>
              <a:t> </a:t>
            </a:r>
            <a:r>
              <a:rPr lang="en-US" sz="2400" dirty="0" err="1" smtClean="0"/>
              <a:t>kaynaktan</a:t>
            </a:r>
            <a:r>
              <a:rPr lang="en-US" sz="2400" dirty="0"/>
              <a:t>, </a:t>
            </a:r>
            <a:r>
              <a:rPr lang="en-US" sz="2400" dirty="0" err="1"/>
              <a:t>aynı</a:t>
            </a:r>
            <a:r>
              <a:rPr lang="en-US" sz="2400" dirty="0"/>
              <a:t> </a:t>
            </a:r>
            <a:r>
              <a:rPr lang="en-US" sz="2400" dirty="0" err="1"/>
              <a:t>aileden</a:t>
            </a:r>
            <a:r>
              <a:rPr lang="en-US" sz="2400" dirty="0"/>
              <a:t> </a:t>
            </a:r>
            <a:r>
              <a:rPr lang="en-US" sz="2400" dirty="0" err="1"/>
              <a:t>çıktığı</a:t>
            </a:r>
            <a:r>
              <a:rPr lang="en-US" sz="2400" dirty="0"/>
              <a:t> </a:t>
            </a:r>
            <a:r>
              <a:rPr lang="en-US" sz="2400" dirty="0" err="1"/>
              <a:t>kabul</a:t>
            </a:r>
            <a:r>
              <a:rPr lang="en-US" sz="2400" dirty="0"/>
              <a:t> </a:t>
            </a:r>
            <a:r>
              <a:rPr lang="en-US" sz="2400" dirty="0" err="1"/>
              <a:t>edilmiş</a:t>
            </a:r>
            <a:r>
              <a:rPr lang="en-US" sz="2400" dirty="0"/>
              <a:t> </a:t>
            </a:r>
            <a:r>
              <a:rPr lang="en-US" sz="2400" dirty="0" err="1"/>
              <a:t>ve</a:t>
            </a:r>
            <a:r>
              <a:rPr lang="en-US" sz="2400" dirty="0"/>
              <a:t> </a:t>
            </a:r>
            <a:r>
              <a:rPr lang="en-US" sz="2400" dirty="0" err="1"/>
              <a:t>bu</a:t>
            </a:r>
            <a:r>
              <a:rPr lang="en-US" sz="2400" dirty="0"/>
              <a:t> </a:t>
            </a:r>
            <a:r>
              <a:rPr lang="en-US" sz="2400" dirty="0" err="1"/>
              <a:t>diller</a:t>
            </a:r>
            <a:r>
              <a:rPr lang="en-US" sz="2400" dirty="0"/>
              <a:t> </a:t>
            </a:r>
            <a:r>
              <a:rPr lang="en-US" sz="2400" dirty="0" err="1"/>
              <a:t>bir</a:t>
            </a:r>
            <a:r>
              <a:rPr lang="en-US" sz="2400" dirty="0"/>
              <a:t> </a:t>
            </a:r>
            <a:r>
              <a:rPr lang="en-US" sz="2400" dirty="0" err="1"/>
              <a:t>grup</a:t>
            </a:r>
            <a:r>
              <a:rPr lang="en-US" sz="2400" dirty="0"/>
              <a:t> </a:t>
            </a:r>
            <a:r>
              <a:rPr lang="en-US" sz="2400" dirty="0" err="1" smtClean="0"/>
              <a:t>altında</a:t>
            </a:r>
            <a:r>
              <a:rPr lang="tr-TR" sz="2400" dirty="0" smtClean="0"/>
              <a:t> </a:t>
            </a:r>
            <a:r>
              <a:rPr lang="en-US" sz="2400" dirty="0" err="1" smtClean="0"/>
              <a:t>toplanmıştır</a:t>
            </a:r>
            <a:r>
              <a:rPr lang="en-US" sz="2400" dirty="0"/>
              <a:t>. </a:t>
            </a:r>
            <a:r>
              <a:rPr lang="en-US" sz="2400" dirty="0" err="1"/>
              <a:t>Aynı</a:t>
            </a:r>
            <a:r>
              <a:rPr lang="en-US" sz="2400" dirty="0"/>
              <a:t> </a:t>
            </a:r>
            <a:r>
              <a:rPr lang="en-US" sz="2400" dirty="0" err="1"/>
              <a:t>aile</a:t>
            </a:r>
            <a:r>
              <a:rPr lang="en-US" sz="2400" dirty="0"/>
              <a:t> </a:t>
            </a:r>
            <a:r>
              <a:rPr lang="en-US" sz="2400" dirty="0" err="1"/>
              <a:t>içinde</a:t>
            </a:r>
            <a:r>
              <a:rPr lang="en-US" sz="2400" dirty="0"/>
              <a:t> </a:t>
            </a:r>
            <a:r>
              <a:rPr lang="en-US" sz="2400" dirty="0" err="1"/>
              <a:t>yer</a:t>
            </a:r>
            <a:r>
              <a:rPr lang="en-US" sz="2400" dirty="0"/>
              <a:t> </a:t>
            </a:r>
            <a:r>
              <a:rPr lang="en-US" sz="2400" dirty="0" err="1"/>
              <a:t>alan</a:t>
            </a:r>
            <a:r>
              <a:rPr lang="en-US" sz="2400" dirty="0"/>
              <a:t> </a:t>
            </a:r>
            <a:r>
              <a:rPr lang="en-US" sz="2400" dirty="0" err="1"/>
              <a:t>dillerin</a:t>
            </a:r>
            <a:r>
              <a:rPr lang="en-US" sz="2400" dirty="0"/>
              <a:t>, </a:t>
            </a:r>
            <a:r>
              <a:rPr lang="en-US" sz="2400" dirty="0" err="1"/>
              <a:t>çeşitli</a:t>
            </a:r>
            <a:r>
              <a:rPr lang="en-US" sz="2400" dirty="0"/>
              <a:t> </a:t>
            </a:r>
            <a:r>
              <a:rPr lang="en-US" sz="2400" dirty="0" err="1"/>
              <a:t>tarihsel</a:t>
            </a:r>
            <a:r>
              <a:rPr lang="en-US" sz="2400" dirty="0"/>
              <a:t> </a:t>
            </a:r>
            <a:r>
              <a:rPr lang="en-US" sz="2400" dirty="0" err="1"/>
              <a:t>olaylar</a:t>
            </a:r>
            <a:r>
              <a:rPr lang="en-US" sz="2400" dirty="0"/>
              <a:t> </a:t>
            </a:r>
            <a:r>
              <a:rPr lang="en-US" sz="2400" dirty="0" err="1" smtClean="0"/>
              <a:t>nedeniyle</a:t>
            </a:r>
            <a:r>
              <a:rPr lang="tr-TR" sz="2400" dirty="0" smtClean="0"/>
              <a:t> </a:t>
            </a:r>
            <a:r>
              <a:rPr lang="en-US" sz="2400" dirty="0" err="1" smtClean="0"/>
              <a:t>ayrılıp</a:t>
            </a:r>
            <a:r>
              <a:rPr lang="en-US" sz="2400" dirty="0"/>
              <a:t>, </a:t>
            </a:r>
            <a:r>
              <a:rPr lang="en-US" sz="2400" dirty="0" err="1"/>
              <a:t>farklı</a:t>
            </a:r>
            <a:r>
              <a:rPr lang="en-US" sz="2400" dirty="0"/>
              <a:t> </a:t>
            </a:r>
            <a:r>
              <a:rPr lang="en-US" sz="2400" dirty="0" err="1"/>
              <a:t>gelişme</a:t>
            </a:r>
            <a:r>
              <a:rPr lang="en-US" sz="2400" dirty="0"/>
              <a:t> </a:t>
            </a:r>
            <a:r>
              <a:rPr lang="en-US" sz="2400" dirty="0" err="1"/>
              <a:t>yolları</a:t>
            </a:r>
            <a:r>
              <a:rPr lang="en-US" sz="2400" dirty="0"/>
              <a:t> </a:t>
            </a:r>
            <a:r>
              <a:rPr lang="en-US" sz="2400" dirty="0" err="1"/>
              <a:t>izlediklerine</a:t>
            </a:r>
            <a:r>
              <a:rPr lang="en-US" sz="2400" dirty="0"/>
              <a:t> </a:t>
            </a:r>
            <a:r>
              <a:rPr lang="en-US" sz="2400" dirty="0" err="1"/>
              <a:t>ve</a:t>
            </a:r>
            <a:r>
              <a:rPr lang="en-US" sz="2400" dirty="0"/>
              <a:t> </a:t>
            </a:r>
            <a:r>
              <a:rPr lang="en-US" sz="2400" dirty="0" err="1"/>
              <a:t>birbirleriyle</a:t>
            </a:r>
            <a:r>
              <a:rPr lang="en-US" sz="2400" dirty="0"/>
              <a:t> </a:t>
            </a:r>
            <a:r>
              <a:rPr lang="en-US" sz="2400" dirty="0" err="1"/>
              <a:t>akraba</a:t>
            </a:r>
            <a:r>
              <a:rPr lang="en-US" sz="2400" dirty="0"/>
              <a:t> </a:t>
            </a:r>
            <a:r>
              <a:rPr lang="en-US" sz="2400" dirty="0" err="1" smtClean="0"/>
              <a:t>olduklarına</a:t>
            </a:r>
            <a:r>
              <a:rPr lang="tr-TR" sz="2400" dirty="0" smtClean="0"/>
              <a:t> </a:t>
            </a:r>
            <a:r>
              <a:rPr lang="en-US" sz="2400" dirty="0" err="1" smtClean="0"/>
              <a:t>inanılır</a:t>
            </a:r>
            <a:r>
              <a:rPr lang="en-US" sz="2400" dirty="0"/>
              <a:t>. </a:t>
            </a:r>
            <a:r>
              <a:rPr lang="en-US" sz="2400" dirty="0" err="1"/>
              <a:t>Böyle</a:t>
            </a:r>
            <a:r>
              <a:rPr lang="en-US" sz="2400" dirty="0"/>
              <a:t> </a:t>
            </a:r>
            <a:r>
              <a:rPr lang="en-US" sz="2400" dirty="0" err="1"/>
              <a:t>diller</a:t>
            </a:r>
            <a:r>
              <a:rPr lang="en-US" sz="2400" dirty="0"/>
              <a:t>, </a:t>
            </a:r>
            <a:r>
              <a:rPr lang="en-US" sz="2400" dirty="0" err="1"/>
              <a:t>dil</a:t>
            </a:r>
            <a:r>
              <a:rPr lang="en-US" sz="2400" dirty="0"/>
              <a:t> </a:t>
            </a:r>
            <a:r>
              <a:rPr lang="en-US" sz="2400" dirty="0" err="1"/>
              <a:t>aileleri</a:t>
            </a:r>
            <a:r>
              <a:rPr lang="en-US" sz="2400" dirty="0"/>
              <a:t> </a:t>
            </a:r>
            <a:r>
              <a:rPr lang="en-US" sz="2400" dirty="0" err="1"/>
              <a:t>oluşturur</a:t>
            </a:r>
            <a:r>
              <a:rPr lang="en-US" sz="2400" dirty="0"/>
              <a:t>. </a:t>
            </a:r>
            <a:r>
              <a:rPr lang="en-US" sz="2400" dirty="0" err="1"/>
              <a:t>Dünya</a:t>
            </a:r>
            <a:r>
              <a:rPr lang="en-US" sz="2400" dirty="0"/>
              <a:t> </a:t>
            </a:r>
            <a:r>
              <a:rPr lang="en-US" sz="2400" dirty="0" err="1"/>
              <a:t>dilleri</a:t>
            </a:r>
            <a:r>
              <a:rPr lang="en-US" sz="2400" dirty="0"/>
              <a:t> </a:t>
            </a:r>
            <a:r>
              <a:rPr lang="en-US" sz="2400" dirty="0" err="1"/>
              <a:t>bu</a:t>
            </a:r>
            <a:r>
              <a:rPr lang="en-US" sz="2400" dirty="0"/>
              <a:t> </a:t>
            </a:r>
            <a:r>
              <a:rPr lang="en-US" sz="2400" dirty="0" err="1"/>
              <a:t>şekilde</a:t>
            </a:r>
            <a:r>
              <a:rPr lang="en-US" sz="2400" dirty="0"/>
              <a:t> </a:t>
            </a:r>
            <a:r>
              <a:rPr lang="en-US" sz="2400" dirty="0" err="1"/>
              <a:t>çeşitli</a:t>
            </a:r>
            <a:r>
              <a:rPr lang="en-US" sz="2400" dirty="0"/>
              <a:t> </a:t>
            </a:r>
            <a:r>
              <a:rPr lang="en-US" sz="2400" dirty="0" err="1" smtClean="0"/>
              <a:t>dil</a:t>
            </a:r>
            <a:r>
              <a:rPr lang="tr-TR" sz="2400" dirty="0" smtClean="0"/>
              <a:t> </a:t>
            </a:r>
            <a:r>
              <a:rPr lang="en-US" sz="2400" dirty="0" err="1" smtClean="0"/>
              <a:t>ailelerine</a:t>
            </a:r>
            <a:r>
              <a:rPr lang="en-US" sz="2400" dirty="0" smtClean="0"/>
              <a:t> </a:t>
            </a:r>
            <a:r>
              <a:rPr lang="en-US" sz="2400" dirty="0" err="1"/>
              <a:t>ayrılmıştır</a:t>
            </a:r>
            <a:r>
              <a:rPr lang="en-US" sz="2400" dirty="0"/>
              <a:t>. </a:t>
            </a:r>
            <a:r>
              <a:rPr lang="en-US" sz="2400" dirty="0" err="1"/>
              <a:t>Dillerin</a:t>
            </a:r>
            <a:r>
              <a:rPr lang="en-US" sz="2400" dirty="0"/>
              <a:t>, </a:t>
            </a:r>
            <a:r>
              <a:rPr lang="en-US" sz="2400" dirty="0" err="1"/>
              <a:t>bir</a:t>
            </a:r>
            <a:r>
              <a:rPr lang="en-US" sz="2400" dirty="0"/>
              <a:t> </a:t>
            </a:r>
            <a:r>
              <a:rPr lang="en-US" sz="2400" dirty="0" err="1"/>
              <a:t>dil</a:t>
            </a:r>
            <a:r>
              <a:rPr lang="en-US" sz="2400" dirty="0"/>
              <a:t> </a:t>
            </a:r>
            <a:r>
              <a:rPr lang="en-US" sz="2400" dirty="0" err="1"/>
              <a:t>ailesi</a:t>
            </a:r>
            <a:r>
              <a:rPr lang="en-US" sz="2400" dirty="0"/>
              <a:t> </a:t>
            </a:r>
            <a:r>
              <a:rPr lang="en-US" sz="2400" dirty="0" err="1"/>
              <a:t>içinde</a:t>
            </a:r>
            <a:r>
              <a:rPr lang="en-US" sz="2400" dirty="0"/>
              <a:t> </a:t>
            </a:r>
            <a:r>
              <a:rPr lang="en-US" sz="2400" dirty="0" err="1"/>
              <a:t>yer</a:t>
            </a:r>
            <a:r>
              <a:rPr lang="en-US" sz="2400" dirty="0"/>
              <a:t> </a:t>
            </a:r>
            <a:r>
              <a:rPr lang="en-US" sz="2400" dirty="0" err="1"/>
              <a:t>alması</a:t>
            </a:r>
            <a:r>
              <a:rPr lang="en-US" sz="2400" dirty="0"/>
              <a:t>, o </a:t>
            </a:r>
            <a:r>
              <a:rPr lang="en-US" sz="2400" dirty="0" err="1"/>
              <a:t>dilleri</a:t>
            </a:r>
            <a:r>
              <a:rPr lang="en-US" sz="2400" dirty="0"/>
              <a:t> </a:t>
            </a:r>
            <a:r>
              <a:rPr lang="en-US" sz="2400" dirty="0" err="1"/>
              <a:t>konuşanların</a:t>
            </a:r>
            <a:endParaRPr lang="en-US" sz="2400" dirty="0"/>
          </a:p>
          <a:p>
            <a:pPr algn="just">
              <a:lnSpc>
                <a:spcPct val="150000"/>
              </a:lnSpc>
            </a:pPr>
            <a:r>
              <a:rPr lang="en-US" sz="2400" dirty="0" err="1"/>
              <a:t>hiçbir</a:t>
            </a:r>
            <a:r>
              <a:rPr lang="en-US" sz="2400" dirty="0"/>
              <a:t> </a:t>
            </a:r>
            <a:r>
              <a:rPr lang="en-US" sz="2400" dirty="0" err="1"/>
              <a:t>şekilde</a:t>
            </a:r>
            <a:r>
              <a:rPr lang="en-US" sz="2400" dirty="0"/>
              <a:t> ırk </a:t>
            </a:r>
            <a:r>
              <a:rPr lang="en-US" sz="2400" dirty="0" err="1"/>
              <a:t>birliğini</a:t>
            </a:r>
            <a:r>
              <a:rPr lang="en-US" sz="2400" dirty="0"/>
              <a:t> </a:t>
            </a:r>
            <a:r>
              <a:rPr lang="en-US" sz="2400" dirty="0" err="1"/>
              <a:t>göstermez</a:t>
            </a:r>
            <a:r>
              <a:rPr lang="en-US" dirty="0"/>
              <a:t>.</a:t>
            </a:r>
          </a:p>
        </p:txBody>
      </p:sp>
    </p:spTree>
    <p:extLst>
      <p:ext uri="{BB962C8B-B14F-4D97-AF65-F5344CB8AC3E}">
        <p14:creationId xmlns:p14="http://schemas.microsoft.com/office/powerpoint/2010/main" val="23235493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620688"/>
            <a:ext cx="7920880" cy="3416320"/>
          </a:xfrm>
          <a:prstGeom prst="rect">
            <a:avLst/>
          </a:prstGeom>
        </p:spPr>
        <p:txBody>
          <a:bodyPr wrap="square">
            <a:spAutoFit/>
          </a:bodyPr>
          <a:lstStyle/>
          <a:p>
            <a:endParaRPr lang="tr-TR" dirty="0" smtClean="0"/>
          </a:p>
          <a:p>
            <a:endParaRPr lang="tr-TR" dirty="0" smtClean="0"/>
          </a:p>
          <a:p>
            <a:endParaRPr lang="tr-TR" dirty="0"/>
          </a:p>
          <a:p>
            <a:endParaRPr lang="tr-TR" dirty="0" smtClean="0"/>
          </a:p>
          <a:p>
            <a:r>
              <a:rPr lang="en-US" sz="2400" dirty="0" err="1" smtClean="0"/>
              <a:t>Bir</a:t>
            </a:r>
            <a:r>
              <a:rPr lang="en-US" sz="2400" dirty="0" smtClean="0"/>
              <a:t> </a:t>
            </a:r>
            <a:r>
              <a:rPr lang="en-US" sz="2400" dirty="0" err="1"/>
              <a:t>dil</a:t>
            </a:r>
            <a:r>
              <a:rPr lang="en-US" sz="2400" dirty="0"/>
              <a:t> </a:t>
            </a:r>
            <a:r>
              <a:rPr lang="en-US" sz="2400" dirty="0" err="1"/>
              <a:t>ailesine</a:t>
            </a:r>
            <a:r>
              <a:rPr lang="en-US" sz="2400" dirty="0"/>
              <a:t> </a:t>
            </a:r>
            <a:r>
              <a:rPr lang="en-US" sz="2400" dirty="0" err="1"/>
              <a:t>giren</a:t>
            </a:r>
            <a:r>
              <a:rPr lang="en-US" sz="2400" dirty="0"/>
              <a:t> </a:t>
            </a:r>
            <a:r>
              <a:rPr lang="en-US" sz="2400" dirty="0" err="1"/>
              <a:t>diller</a:t>
            </a:r>
            <a:r>
              <a:rPr lang="en-US" sz="2400" dirty="0"/>
              <a:t> </a:t>
            </a:r>
            <a:r>
              <a:rPr lang="en-US" sz="2400" dirty="0" err="1"/>
              <a:t>arasında</a:t>
            </a:r>
            <a:r>
              <a:rPr lang="en-US" sz="2400" dirty="0"/>
              <a:t> </a:t>
            </a:r>
            <a:r>
              <a:rPr lang="en-US" sz="2400" b="1" dirty="0" err="1"/>
              <a:t>ses</a:t>
            </a:r>
            <a:r>
              <a:rPr lang="en-US" sz="2400" dirty="0"/>
              <a:t> (=</a:t>
            </a:r>
            <a:r>
              <a:rPr lang="en-US" sz="2400" dirty="0" err="1"/>
              <a:t>fonetik</a:t>
            </a:r>
            <a:r>
              <a:rPr lang="en-US" sz="2400" dirty="0"/>
              <a:t>), </a:t>
            </a:r>
            <a:r>
              <a:rPr lang="en-US" sz="2400" b="1" dirty="0" err="1"/>
              <a:t>yapı</a:t>
            </a:r>
            <a:r>
              <a:rPr lang="en-US" sz="2400" dirty="0"/>
              <a:t> (=</a:t>
            </a:r>
            <a:r>
              <a:rPr lang="en-US" sz="2400" dirty="0" err="1"/>
              <a:t>morfoloji</a:t>
            </a:r>
            <a:r>
              <a:rPr lang="en-US" sz="2400" dirty="0" smtClean="0"/>
              <a:t>),</a:t>
            </a:r>
            <a:endParaRPr lang="tr-TR" sz="2400" dirty="0" smtClean="0"/>
          </a:p>
          <a:p>
            <a:endParaRPr lang="en-US" sz="2400" dirty="0"/>
          </a:p>
          <a:p>
            <a:r>
              <a:rPr lang="en-US" sz="2400" b="1" dirty="0" err="1"/>
              <a:t>sözlük</a:t>
            </a:r>
            <a:r>
              <a:rPr lang="en-US" sz="2400" dirty="0"/>
              <a:t> (=</a:t>
            </a:r>
            <a:r>
              <a:rPr lang="en-US" sz="2400" dirty="0" err="1"/>
              <a:t>leksikoloji</a:t>
            </a:r>
            <a:r>
              <a:rPr lang="en-US" sz="2400" dirty="0"/>
              <a:t>) </a:t>
            </a:r>
            <a:r>
              <a:rPr lang="en-US" sz="2400" dirty="0" err="1"/>
              <a:t>ve</a:t>
            </a:r>
            <a:r>
              <a:rPr lang="en-US" sz="2400" dirty="0"/>
              <a:t> </a:t>
            </a:r>
            <a:r>
              <a:rPr lang="en-US" sz="2400" dirty="0" err="1"/>
              <a:t>cümle</a:t>
            </a:r>
            <a:r>
              <a:rPr lang="en-US" sz="2400" dirty="0"/>
              <a:t> </a:t>
            </a:r>
            <a:r>
              <a:rPr lang="en-US" sz="2400" dirty="0" err="1"/>
              <a:t>bilgisi</a:t>
            </a:r>
            <a:r>
              <a:rPr lang="en-US" sz="2400" dirty="0"/>
              <a:t> (=</a:t>
            </a:r>
            <a:r>
              <a:rPr lang="en-US" sz="2400" dirty="0" err="1"/>
              <a:t>sentaks</a:t>
            </a:r>
            <a:r>
              <a:rPr lang="en-US" sz="2400" dirty="0"/>
              <a:t>) </a:t>
            </a:r>
            <a:r>
              <a:rPr lang="en-US" sz="2400" dirty="0" err="1"/>
              <a:t>bakımlarından</a:t>
            </a:r>
            <a:r>
              <a:rPr lang="en-US" sz="2400" dirty="0"/>
              <a:t> </a:t>
            </a:r>
            <a:r>
              <a:rPr lang="en-US" sz="2400" dirty="0" err="1"/>
              <a:t>ortak</a:t>
            </a:r>
            <a:r>
              <a:rPr lang="en-US" sz="2400" dirty="0"/>
              <a:t> </a:t>
            </a:r>
            <a:r>
              <a:rPr lang="en-US" sz="2400" dirty="0" err="1"/>
              <a:t>özelliklerin</a:t>
            </a:r>
            <a:endParaRPr lang="en-US" sz="2400" dirty="0"/>
          </a:p>
          <a:p>
            <a:pPr algn="just"/>
            <a:r>
              <a:rPr lang="en-US" sz="2400" dirty="0" err="1"/>
              <a:t>olması</a:t>
            </a:r>
            <a:r>
              <a:rPr lang="en-US" sz="2400" dirty="0"/>
              <a:t> </a:t>
            </a:r>
            <a:r>
              <a:rPr lang="en-US" sz="2400" dirty="0" err="1"/>
              <a:t>beklenir</a:t>
            </a:r>
            <a:r>
              <a:rPr lang="en-US" sz="2400" dirty="0"/>
              <a:t>.</a:t>
            </a:r>
          </a:p>
        </p:txBody>
      </p:sp>
    </p:spTree>
    <p:extLst>
      <p:ext uri="{BB962C8B-B14F-4D97-AF65-F5344CB8AC3E}">
        <p14:creationId xmlns:p14="http://schemas.microsoft.com/office/powerpoint/2010/main" val="1511014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692696"/>
            <a:ext cx="7272808" cy="4247317"/>
          </a:xfrm>
          <a:prstGeom prst="rect">
            <a:avLst/>
          </a:prstGeom>
        </p:spPr>
        <p:txBody>
          <a:bodyPr wrap="square">
            <a:spAutoFit/>
          </a:bodyPr>
          <a:lstStyle/>
          <a:p>
            <a:pPr algn="just"/>
            <a:endParaRPr lang="tr-TR" b="1" dirty="0" smtClean="0"/>
          </a:p>
          <a:p>
            <a:pPr algn="just"/>
            <a:endParaRPr lang="tr-TR" b="1" dirty="0"/>
          </a:p>
          <a:p>
            <a:pPr algn="just"/>
            <a:endParaRPr lang="tr-TR" b="1" dirty="0" smtClean="0"/>
          </a:p>
          <a:p>
            <a:pPr algn="just"/>
            <a:endParaRPr lang="tr-TR" b="1" dirty="0"/>
          </a:p>
          <a:p>
            <a:pPr algn="just"/>
            <a:endParaRPr lang="tr-TR" b="1" dirty="0" smtClean="0"/>
          </a:p>
          <a:p>
            <a:pPr algn="just">
              <a:lnSpc>
                <a:spcPct val="150000"/>
              </a:lnSpc>
            </a:pPr>
            <a:r>
              <a:rPr lang="en-US" sz="2400" b="1" dirty="0" smtClean="0"/>
              <a:t>URAL-ALTAY </a:t>
            </a:r>
            <a:r>
              <a:rPr lang="en-US" sz="2400" b="1" dirty="0"/>
              <a:t>DİL AİLESİ</a:t>
            </a:r>
          </a:p>
          <a:p>
            <a:pPr algn="just">
              <a:lnSpc>
                <a:spcPct val="150000"/>
              </a:lnSpc>
            </a:pPr>
            <a:r>
              <a:rPr lang="en-US" sz="2400" dirty="0" err="1"/>
              <a:t>Asya’nın</a:t>
            </a:r>
            <a:r>
              <a:rPr lang="en-US" sz="2400" dirty="0"/>
              <a:t> </a:t>
            </a:r>
            <a:r>
              <a:rPr lang="en-US" sz="2400" dirty="0" err="1"/>
              <a:t>Büyük</a:t>
            </a:r>
            <a:r>
              <a:rPr lang="en-US" sz="2400" dirty="0"/>
              <a:t> </a:t>
            </a:r>
            <a:r>
              <a:rPr lang="en-US" sz="2400" dirty="0" err="1"/>
              <a:t>Okyanus</a:t>
            </a:r>
            <a:r>
              <a:rPr lang="en-US" sz="2400" dirty="0"/>
              <a:t> </a:t>
            </a:r>
            <a:r>
              <a:rPr lang="en-US" sz="2400" dirty="0" err="1"/>
              <a:t>kıyılarından</a:t>
            </a:r>
            <a:r>
              <a:rPr lang="en-US" sz="2400" dirty="0"/>
              <a:t>, </a:t>
            </a:r>
            <a:r>
              <a:rPr lang="en-US" sz="2400" dirty="0" err="1"/>
              <a:t>Orta</a:t>
            </a:r>
            <a:r>
              <a:rPr lang="en-US" sz="2400" dirty="0"/>
              <a:t> </a:t>
            </a:r>
            <a:r>
              <a:rPr lang="en-US" sz="2400" dirty="0" err="1"/>
              <a:t>Avrupa’ya</a:t>
            </a:r>
            <a:r>
              <a:rPr lang="en-US" sz="2400" dirty="0"/>
              <a:t> </a:t>
            </a:r>
            <a:r>
              <a:rPr lang="en-US" sz="2400" dirty="0" err="1"/>
              <a:t>ve</a:t>
            </a:r>
            <a:r>
              <a:rPr lang="en-US" sz="2400" dirty="0"/>
              <a:t> </a:t>
            </a:r>
            <a:r>
              <a:rPr lang="en-US" sz="2400" dirty="0" err="1"/>
              <a:t>Akdeniz</a:t>
            </a:r>
            <a:r>
              <a:rPr lang="en-US" sz="2400" dirty="0"/>
              <a:t> </a:t>
            </a:r>
            <a:r>
              <a:rPr lang="en-US" sz="2400" dirty="0" err="1" smtClean="0"/>
              <a:t>kıyılarına</a:t>
            </a:r>
            <a:r>
              <a:rPr lang="tr-TR" sz="2400" dirty="0"/>
              <a:t> </a:t>
            </a:r>
            <a:r>
              <a:rPr lang="en-US" sz="2400" dirty="0" err="1" smtClean="0"/>
              <a:t>kadar</a:t>
            </a:r>
            <a:r>
              <a:rPr lang="en-US" sz="2400" dirty="0" smtClean="0"/>
              <a:t> </a:t>
            </a:r>
            <a:r>
              <a:rPr lang="en-US" sz="2400" dirty="0" err="1"/>
              <a:t>uzanan</a:t>
            </a:r>
            <a:r>
              <a:rPr lang="en-US" sz="2400" dirty="0"/>
              <a:t> </a:t>
            </a:r>
            <a:r>
              <a:rPr lang="en-US" sz="2400" dirty="0" err="1"/>
              <a:t>alanda</a:t>
            </a:r>
            <a:r>
              <a:rPr lang="en-US" sz="2400" dirty="0"/>
              <a:t> </a:t>
            </a:r>
            <a:r>
              <a:rPr lang="en-US" sz="2400" dirty="0" err="1"/>
              <a:t>konuşulan</a:t>
            </a:r>
            <a:r>
              <a:rPr lang="en-US" sz="2400" dirty="0"/>
              <a:t> Ural-Altay </a:t>
            </a:r>
            <a:r>
              <a:rPr lang="en-US" sz="2400" dirty="0" err="1"/>
              <a:t>dil</a:t>
            </a:r>
            <a:r>
              <a:rPr lang="en-US" sz="2400" dirty="0"/>
              <a:t> </a:t>
            </a:r>
            <a:r>
              <a:rPr lang="en-US" sz="2400" dirty="0" err="1"/>
              <a:t>ailesi</a:t>
            </a:r>
            <a:r>
              <a:rPr lang="en-US" sz="2400" dirty="0"/>
              <a:t>, Ural </a:t>
            </a:r>
            <a:r>
              <a:rPr lang="en-US" sz="2400" dirty="0" err="1"/>
              <a:t>ve</a:t>
            </a:r>
            <a:r>
              <a:rPr lang="en-US" sz="2400" dirty="0"/>
              <a:t> Altay </a:t>
            </a:r>
            <a:r>
              <a:rPr lang="en-US" sz="2400" dirty="0" err="1" smtClean="0"/>
              <a:t>dilleri</a:t>
            </a:r>
            <a:r>
              <a:rPr lang="tr-TR" sz="2400" dirty="0"/>
              <a:t> </a:t>
            </a:r>
            <a:r>
              <a:rPr lang="en-US" sz="2400" dirty="0" err="1" smtClean="0"/>
              <a:t>olmak</a:t>
            </a:r>
            <a:r>
              <a:rPr lang="en-US" sz="2400" dirty="0" smtClean="0"/>
              <a:t> </a:t>
            </a:r>
            <a:r>
              <a:rPr lang="en-US" sz="2400" dirty="0" err="1"/>
              <a:t>üzere</a:t>
            </a:r>
            <a:r>
              <a:rPr lang="en-US" sz="2400" dirty="0"/>
              <a:t> </a:t>
            </a:r>
            <a:r>
              <a:rPr lang="en-US" sz="2400" dirty="0" err="1"/>
              <a:t>iki</a:t>
            </a:r>
            <a:r>
              <a:rPr lang="en-US" sz="2400" dirty="0"/>
              <a:t> </a:t>
            </a:r>
            <a:r>
              <a:rPr lang="en-US" sz="2400" dirty="0" err="1"/>
              <a:t>gruba</a:t>
            </a:r>
            <a:r>
              <a:rPr lang="en-US" sz="2400" dirty="0"/>
              <a:t> </a:t>
            </a:r>
            <a:r>
              <a:rPr lang="en-US" sz="2400" dirty="0" err="1"/>
              <a:t>ayrılır</a:t>
            </a:r>
            <a:r>
              <a:rPr lang="en-US" sz="2400" dirty="0"/>
              <a:t>. </a:t>
            </a:r>
            <a:r>
              <a:rPr lang="en-US" sz="2400" dirty="0" err="1"/>
              <a:t>Türk</a:t>
            </a:r>
            <a:r>
              <a:rPr lang="en-US" sz="2400" dirty="0"/>
              <a:t> </a:t>
            </a:r>
            <a:r>
              <a:rPr lang="en-US" sz="2400" dirty="0" err="1"/>
              <a:t>dili</a:t>
            </a:r>
            <a:r>
              <a:rPr lang="en-US" sz="2400" dirty="0"/>
              <a:t>, </a:t>
            </a:r>
            <a:r>
              <a:rPr lang="en-US" sz="2400" b="1" dirty="0">
                <a:solidFill>
                  <a:srgbClr val="FF0000"/>
                </a:solidFill>
              </a:rPr>
              <a:t>Altay </a:t>
            </a:r>
            <a:r>
              <a:rPr lang="en-US" sz="2400" b="1" dirty="0" err="1">
                <a:solidFill>
                  <a:srgbClr val="FF0000"/>
                </a:solidFill>
              </a:rPr>
              <a:t>grubundadır</a:t>
            </a:r>
            <a:r>
              <a:rPr lang="en-US" sz="2400" dirty="0"/>
              <a:t>.</a:t>
            </a:r>
          </a:p>
        </p:txBody>
      </p:sp>
    </p:spTree>
    <p:extLst>
      <p:ext uri="{BB962C8B-B14F-4D97-AF65-F5344CB8AC3E}">
        <p14:creationId xmlns:p14="http://schemas.microsoft.com/office/powerpoint/2010/main" val="30785598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Ural-Altay </a:t>
            </a:r>
            <a:r>
              <a:rPr lang="en-US" dirty="0" err="1"/>
              <a:t>Dil</a:t>
            </a:r>
            <a:r>
              <a:rPr lang="en-US" dirty="0"/>
              <a:t> </a:t>
            </a:r>
            <a:r>
              <a:rPr lang="en-US" dirty="0" err="1"/>
              <a:t>Ailesi</a:t>
            </a:r>
            <a:endParaRPr lang="en-US" dirty="0"/>
          </a:p>
        </p:txBody>
      </p:sp>
      <p:sp>
        <p:nvSpPr>
          <p:cNvPr id="3" name="Content Placeholder 2"/>
          <p:cNvSpPr>
            <a:spLocks noGrp="1"/>
          </p:cNvSpPr>
          <p:nvPr>
            <p:ph idx="1"/>
          </p:nvPr>
        </p:nvSpPr>
        <p:spPr/>
        <p:txBody>
          <a:bodyPr>
            <a:normAutofit fontScale="77500" lnSpcReduction="20000"/>
          </a:bodyPr>
          <a:lstStyle/>
          <a:p>
            <a:r>
              <a:rPr lang="en-US" b="1" dirty="0"/>
              <a:t>Ural </a:t>
            </a:r>
            <a:r>
              <a:rPr lang="en-US" b="1" dirty="0" err="1"/>
              <a:t>Dilleri</a:t>
            </a:r>
            <a:r>
              <a:rPr lang="en-US" b="1" dirty="0"/>
              <a:t> Altay </a:t>
            </a:r>
            <a:r>
              <a:rPr lang="en-US" b="1" dirty="0" err="1"/>
              <a:t>Dilleri</a:t>
            </a:r>
            <a:endParaRPr lang="en-US" b="1" dirty="0"/>
          </a:p>
          <a:p>
            <a:r>
              <a:rPr lang="en-US" b="1" dirty="0">
                <a:solidFill>
                  <a:srgbClr val="FF0000"/>
                </a:solidFill>
              </a:rPr>
              <a:t>1. Fin-</a:t>
            </a:r>
            <a:r>
              <a:rPr lang="en-US" b="1" dirty="0" err="1">
                <a:solidFill>
                  <a:srgbClr val="FF0000"/>
                </a:solidFill>
              </a:rPr>
              <a:t>Ugor</a:t>
            </a:r>
            <a:r>
              <a:rPr lang="en-US" b="1" dirty="0">
                <a:solidFill>
                  <a:srgbClr val="FF0000"/>
                </a:solidFill>
              </a:rPr>
              <a:t> </a:t>
            </a:r>
            <a:r>
              <a:rPr lang="en-US" b="1" dirty="0" err="1">
                <a:solidFill>
                  <a:srgbClr val="FF0000"/>
                </a:solidFill>
              </a:rPr>
              <a:t>Dilleri</a:t>
            </a:r>
            <a:endParaRPr lang="en-US" b="1" dirty="0">
              <a:solidFill>
                <a:srgbClr val="FF0000"/>
              </a:solidFill>
            </a:endParaRPr>
          </a:p>
          <a:p>
            <a:r>
              <a:rPr lang="en-US" dirty="0" err="1"/>
              <a:t>Fince</a:t>
            </a:r>
            <a:endParaRPr lang="en-US" dirty="0"/>
          </a:p>
          <a:p>
            <a:r>
              <a:rPr lang="en-US" dirty="0" err="1"/>
              <a:t>Ugorca</a:t>
            </a:r>
            <a:endParaRPr lang="en-US" dirty="0"/>
          </a:p>
          <a:p>
            <a:r>
              <a:rPr lang="en-US" dirty="0" err="1"/>
              <a:t>Macarca</a:t>
            </a:r>
            <a:endParaRPr lang="en-US" dirty="0"/>
          </a:p>
          <a:p>
            <a:r>
              <a:rPr lang="en-US" b="1" dirty="0">
                <a:solidFill>
                  <a:srgbClr val="FF0000"/>
                </a:solidFill>
              </a:rPr>
              <a:t>2. Samoyed </a:t>
            </a:r>
            <a:r>
              <a:rPr lang="en-US" b="1" dirty="0" err="1">
                <a:solidFill>
                  <a:srgbClr val="FF0000"/>
                </a:solidFill>
              </a:rPr>
              <a:t>Dilleri</a:t>
            </a:r>
            <a:endParaRPr lang="en-US" b="1" dirty="0">
              <a:solidFill>
                <a:srgbClr val="FF0000"/>
              </a:solidFill>
            </a:endParaRPr>
          </a:p>
          <a:p>
            <a:r>
              <a:rPr lang="en-US" dirty="0"/>
              <a:t>1. </a:t>
            </a:r>
            <a:r>
              <a:rPr lang="en-US" dirty="0" err="1"/>
              <a:t>Türkçe</a:t>
            </a:r>
            <a:endParaRPr lang="en-US" dirty="0"/>
          </a:p>
          <a:p>
            <a:r>
              <a:rPr lang="en-US" dirty="0"/>
              <a:t>2. </a:t>
            </a:r>
            <a:r>
              <a:rPr lang="en-US" dirty="0" err="1"/>
              <a:t>Moğolca</a:t>
            </a:r>
            <a:endParaRPr lang="en-US" dirty="0"/>
          </a:p>
          <a:p>
            <a:r>
              <a:rPr lang="en-US" dirty="0"/>
              <a:t>3. </a:t>
            </a:r>
            <a:r>
              <a:rPr lang="en-US" dirty="0" err="1"/>
              <a:t>Mançu-Tunguz</a:t>
            </a:r>
            <a:endParaRPr lang="en-US" dirty="0"/>
          </a:p>
          <a:p>
            <a:r>
              <a:rPr lang="en-US" dirty="0"/>
              <a:t>4. </a:t>
            </a:r>
            <a:r>
              <a:rPr lang="en-US" dirty="0" err="1"/>
              <a:t>Korece</a:t>
            </a:r>
            <a:r>
              <a:rPr lang="en-US" dirty="0"/>
              <a:t> (?)</a:t>
            </a:r>
          </a:p>
          <a:p>
            <a:r>
              <a:rPr lang="en-US" dirty="0"/>
              <a:t>5. </a:t>
            </a:r>
            <a:r>
              <a:rPr lang="en-US" dirty="0" err="1"/>
              <a:t>Japonca</a:t>
            </a:r>
            <a:r>
              <a:rPr lang="en-US" dirty="0"/>
              <a:t> (?)</a:t>
            </a:r>
          </a:p>
        </p:txBody>
      </p:sp>
    </p:spTree>
    <p:extLst>
      <p:ext uri="{BB962C8B-B14F-4D97-AF65-F5344CB8AC3E}">
        <p14:creationId xmlns:p14="http://schemas.microsoft.com/office/powerpoint/2010/main" val="15652809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332656"/>
            <a:ext cx="8496944" cy="5355312"/>
          </a:xfrm>
          <a:prstGeom prst="rect">
            <a:avLst/>
          </a:prstGeom>
        </p:spPr>
        <p:txBody>
          <a:bodyPr wrap="square">
            <a:spAutoFit/>
          </a:bodyPr>
          <a:lstStyle/>
          <a:p>
            <a:pPr algn="just"/>
            <a:endParaRPr lang="tr-TR" dirty="0" smtClean="0"/>
          </a:p>
          <a:p>
            <a:pPr algn="just"/>
            <a:endParaRPr lang="tr-TR" dirty="0"/>
          </a:p>
          <a:p>
            <a:pPr algn="just"/>
            <a:endParaRPr lang="tr-TR" dirty="0" smtClean="0"/>
          </a:p>
          <a:p>
            <a:pPr algn="just"/>
            <a:endParaRPr lang="tr-TR" dirty="0"/>
          </a:p>
          <a:p>
            <a:pPr algn="just"/>
            <a:r>
              <a:rPr lang="en-US" dirty="0" smtClean="0"/>
              <a:t>1838 </a:t>
            </a:r>
            <a:r>
              <a:rPr lang="en-US" dirty="0" err="1"/>
              <a:t>yılında</a:t>
            </a:r>
            <a:r>
              <a:rPr lang="en-US" dirty="0"/>
              <a:t> </a:t>
            </a:r>
            <a:r>
              <a:rPr lang="en-US" dirty="0" err="1"/>
              <a:t>Estonyalı</a:t>
            </a:r>
            <a:r>
              <a:rPr lang="en-US" dirty="0"/>
              <a:t> </a:t>
            </a:r>
            <a:r>
              <a:rPr lang="en-US" dirty="0" err="1"/>
              <a:t>bilgin</a:t>
            </a:r>
            <a:r>
              <a:rPr lang="en-US" dirty="0"/>
              <a:t> </a:t>
            </a:r>
            <a:r>
              <a:rPr lang="en-US" b="1" dirty="0">
                <a:solidFill>
                  <a:srgbClr val="FF0000"/>
                </a:solidFill>
              </a:rPr>
              <a:t>Ferdinand Johann </a:t>
            </a:r>
            <a:r>
              <a:rPr lang="en-US" b="1" dirty="0" err="1">
                <a:solidFill>
                  <a:srgbClr val="FF0000"/>
                </a:solidFill>
              </a:rPr>
              <a:t>Wiedemann</a:t>
            </a:r>
            <a:r>
              <a:rPr lang="en-US" b="1" dirty="0">
                <a:solidFill>
                  <a:srgbClr val="FF0000"/>
                </a:solidFill>
              </a:rPr>
              <a:t> </a:t>
            </a:r>
            <a:r>
              <a:rPr lang="en-US" dirty="0"/>
              <a:t>(1805-</a:t>
            </a:r>
          </a:p>
          <a:p>
            <a:pPr algn="just"/>
            <a:r>
              <a:rPr lang="en-US" dirty="0"/>
              <a:t>1887), Ural-Altay </a:t>
            </a:r>
            <a:r>
              <a:rPr lang="en-US" dirty="0" err="1"/>
              <a:t>dil</a:t>
            </a:r>
            <a:r>
              <a:rPr lang="en-US" dirty="0"/>
              <a:t> </a:t>
            </a:r>
            <a:r>
              <a:rPr lang="en-US" dirty="0" err="1"/>
              <a:t>ailesinin</a:t>
            </a:r>
            <a:r>
              <a:rPr lang="en-US" dirty="0"/>
              <a:t> </a:t>
            </a:r>
            <a:r>
              <a:rPr lang="en-US" dirty="0" err="1"/>
              <a:t>ortak</a:t>
            </a:r>
            <a:r>
              <a:rPr lang="en-US" dirty="0"/>
              <a:t> </a:t>
            </a:r>
            <a:r>
              <a:rPr lang="en-US" dirty="0" err="1"/>
              <a:t>özellikleri</a:t>
            </a:r>
            <a:r>
              <a:rPr lang="en-US" dirty="0"/>
              <a:t> </a:t>
            </a:r>
            <a:r>
              <a:rPr lang="en-US" dirty="0" err="1"/>
              <a:t>üzerinde</a:t>
            </a:r>
            <a:r>
              <a:rPr lang="en-US" dirty="0"/>
              <a:t> </a:t>
            </a:r>
            <a:r>
              <a:rPr lang="en-US" dirty="0" err="1"/>
              <a:t>çalışmış</a:t>
            </a:r>
            <a:r>
              <a:rPr lang="en-US" dirty="0"/>
              <a:t> </a:t>
            </a:r>
            <a:r>
              <a:rPr lang="en-US" dirty="0" err="1"/>
              <a:t>ve</a:t>
            </a:r>
            <a:r>
              <a:rPr lang="en-US" dirty="0"/>
              <a:t> </a:t>
            </a:r>
            <a:r>
              <a:rPr lang="en-US" dirty="0" err="1"/>
              <a:t>bu</a:t>
            </a:r>
            <a:r>
              <a:rPr lang="en-US" dirty="0"/>
              <a:t> </a:t>
            </a:r>
            <a:r>
              <a:rPr lang="en-US" dirty="0" err="1"/>
              <a:t>dil</a:t>
            </a:r>
            <a:endParaRPr lang="en-US" dirty="0"/>
          </a:p>
          <a:p>
            <a:pPr algn="just"/>
            <a:r>
              <a:rPr lang="en-US" dirty="0" err="1"/>
              <a:t>ailesinin</a:t>
            </a:r>
            <a:r>
              <a:rPr lang="en-US" dirty="0"/>
              <a:t> Hint-</a:t>
            </a:r>
            <a:r>
              <a:rPr lang="en-US" dirty="0" err="1"/>
              <a:t>Avrupa</a:t>
            </a:r>
            <a:r>
              <a:rPr lang="en-US" dirty="0"/>
              <a:t> </a:t>
            </a:r>
            <a:r>
              <a:rPr lang="en-US" dirty="0" err="1"/>
              <a:t>dillerinden</a:t>
            </a:r>
            <a:r>
              <a:rPr lang="en-US" dirty="0"/>
              <a:t> </a:t>
            </a:r>
            <a:r>
              <a:rPr lang="en-US" dirty="0" err="1"/>
              <a:t>farklı</a:t>
            </a:r>
            <a:r>
              <a:rPr lang="en-US" dirty="0"/>
              <a:t> </a:t>
            </a:r>
            <a:r>
              <a:rPr lang="en-US" dirty="0" err="1"/>
              <a:t>özelliklerini</a:t>
            </a:r>
            <a:r>
              <a:rPr lang="en-US" dirty="0"/>
              <a:t> </a:t>
            </a:r>
            <a:r>
              <a:rPr lang="en-US" dirty="0" err="1"/>
              <a:t>aşağıda</a:t>
            </a:r>
            <a:r>
              <a:rPr lang="en-US" dirty="0"/>
              <a:t> </a:t>
            </a:r>
            <a:r>
              <a:rPr lang="en-US" dirty="0" err="1"/>
              <a:t>verilen</a:t>
            </a:r>
            <a:r>
              <a:rPr lang="en-US" dirty="0"/>
              <a:t> 14</a:t>
            </a:r>
          </a:p>
          <a:p>
            <a:pPr algn="just"/>
            <a:r>
              <a:rPr lang="en-US" dirty="0" err="1"/>
              <a:t>maddede</a:t>
            </a:r>
            <a:r>
              <a:rPr lang="en-US" dirty="0"/>
              <a:t> </a:t>
            </a:r>
            <a:r>
              <a:rPr lang="en-US" dirty="0" err="1"/>
              <a:t>toplamıştır</a:t>
            </a:r>
            <a:r>
              <a:rPr lang="en-US" dirty="0"/>
              <a:t>:</a:t>
            </a:r>
          </a:p>
          <a:p>
            <a:pPr marL="342900" indent="-342900" algn="just">
              <a:buAutoNum type="arabicPeriod"/>
            </a:pPr>
            <a:r>
              <a:rPr lang="en-US" dirty="0" smtClean="0"/>
              <a:t>Ural-Altay </a:t>
            </a:r>
            <a:r>
              <a:rPr lang="en-US" dirty="0" err="1"/>
              <a:t>dillerinin</a:t>
            </a:r>
            <a:r>
              <a:rPr lang="en-US" dirty="0"/>
              <a:t> en </a:t>
            </a:r>
            <a:r>
              <a:rPr lang="en-US" dirty="0" err="1"/>
              <a:t>başta</a:t>
            </a:r>
            <a:r>
              <a:rPr lang="en-US" dirty="0"/>
              <a:t> </a:t>
            </a:r>
            <a:r>
              <a:rPr lang="en-US" dirty="0" err="1"/>
              <a:t>gelen</a:t>
            </a:r>
            <a:r>
              <a:rPr lang="en-US" dirty="0"/>
              <a:t> </a:t>
            </a:r>
            <a:r>
              <a:rPr lang="en-US" dirty="0" err="1"/>
              <a:t>özelliği</a:t>
            </a:r>
            <a:r>
              <a:rPr lang="en-US" dirty="0"/>
              <a:t> ‘</a:t>
            </a:r>
            <a:r>
              <a:rPr lang="en-US" b="1" dirty="0" err="1">
                <a:solidFill>
                  <a:srgbClr val="FF0000"/>
                </a:solidFill>
              </a:rPr>
              <a:t>ses</a:t>
            </a:r>
            <a:r>
              <a:rPr lang="en-US" b="1" dirty="0">
                <a:solidFill>
                  <a:srgbClr val="FF0000"/>
                </a:solidFill>
              </a:rPr>
              <a:t> </a:t>
            </a:r>
            <a:r>
              <a:rPr lang="en-US" b="1" dirty="0" err="1">
                <a:solidFill>
                  <a:srgbClr val="FF0000"/>
                </a:solidFill>
              </a:rPr>
              <a:t>uyumu’dur</a:t>
            </a:r>
            <a:r>
              <a:rPr lang="en-US" dirty="0" smtClean="0"/>
              <a:t>.</a:t>
            </a:r>
            <a:endParaRPr lang="tr-TR" dirty="0" smtClean="0"/>
          </a:p>
          <a:p>
            <a:pPr marL="342900" indent="-342900" algn="just">
              <a:buAutoNum type="arabicPeriod"/>
            </a:pPr>
            <a:endParaRPr lang="en-US" dirty="0"/>
          </a:p>
          <a:p>
            <a:pPr algn="just"/>
            <a:r>
              <a:rPr lang="en-US" dirty="0"/>
              <a:t>2. Bu </a:t>
            </a:r>
            <a:r>
              <a:rPr lang="en-US" dirty="0" err="1"/>
              <a:t>dillerin</a:t>
            </a:r>
            <a:r>
              <a:rPr lang="en-US" dirty="0"/>
              <a:t> </a:t>
            </a:r>
            <a:r>
              <a:rPr lang="en-US" dirty="0" err="1"/>
              <a:t>sözcüklerinde</a:t>
            </a:r>
            <a:r>
              <a:rPr lang="en-US" dirty="0"/>
              <a:t> </a:t>
            </a:r>
            <a:r>
              <a:rPr lang="en-US" b="1" dirty="0" err="1">
                <a:solidFill>
                  <a:srgbClr val="FF0000"/>
                </a:solidFill>
              </a:rPr>
              <a:t>gramatikal</a:t>
            </a:r>
            <a:r>
              <a:rPr lang="en-US" b="1" dirty="0">
                <a:solidFill>
                  <a:srgbClr val="FF0000"/>
                </a:solidFill>
              </a:rPr>
              <a:t> </a:t>
            </a:r>
            <a:r>
              <a:rPr lang="en-US" b="1" dirty="0" err="1">
                <a:solidFill>
                  <a:srgbClr val="FF0000"/>
                </a:solidFill>
              </a:rPr>
              <a:t>cinsiyet</a:t>
            </a:r>
            <a:r>
              <a:rPr lang="en-US" b="1" dirty="0">
                <a:solidFill>
                  <a:srgbClr val="FF0000"/>
                </a:solidFill>
              </a:rPr>
              <a:t> </a:t>
            </a:r>
            <a:r>
              <a:rPr lang="en-US" b="1" dirty="0" err="1">
                <a:solidFill>
                  <a:srgbClr val="FF0000"/>
                </a:solidFill>
              </a:rPr>
              <a:t>yoktur</a:t>
            </a:r>
            <a:r>
              <a:rPr lang="en-US" dirty="0"/>
              <a:t>; </a:t>
            </a:r>
            <a:r>
              <a:rPr lang="en-US" dirty="0" err="1"/>
              <a:t>yani</a:t>
            </a:r>
            <a:r>
              <a:rPr lang="en-US" dirty="0"/>
              <a:t> </a:t>
            </a:r>
            <a:r>
              <a:rPr lang="en-US" dirty="0" err="1"/>
              <a:t>sözcükler</a:t>
            </a:r>
            <a:r>
              <a:rPr lang="en-US" dirty="0"/>
              <a:t> </a:t>
            </a:r>
            <a:r>
              <a:rPr lang="en-US" dirty="0" err="1"/>
              <a:t>eril</a:t>
            </a:r>
            <a:r>
              <a:rPr lang="en-US" dirty="0"/>
              <a:t>,</a:t>
            </a:r>
          </a:p>
          <a:p>
            <a:pPr algn="just"/>
            <a:r>
              <a:rPr lang="en-US" dirty="0" err="1"/>
              <a:t>dişil</a:t>
            </a:r>
            <a:r>
              <a:rPr lang="en-US" dirty="0"/>
              <a:t> </a:t>
            </a:r>
            <a:r>
              <a:rPr lang="en-US" dirty="0" err="1"/>
              <a:t>ve</a:t>
            </a:r>
            <a:r>
              <a:rPr lang="en-US" dirty="0"/>
              <a:t> </a:t>
            </a:r>
            <a:r>
              <a:rPr lang="en-US" dirty="0" err="1"/>
              <a:t>nötr</a:t>
            </a:r>
            <a:r>
              <a:rPr lang="en-US" dirty="0"/>
              <a:t> </a:t>
            </a:r>
            <a:r>
              <a:rPr lang="en-US" dirty="0" err="1"/>
              <a:t>diye</a:t>
            </a:r>
            <a:r>
              <a:rPr lang="en-US" dirty="0"/>
              <a:t> </a:t>
            </a:r>
            <a:r>
              <a:rPr lang="en-US" dirty="0" err="1"/>
              <a:t>ayrılmaz</a:t>
            </a:r>
            <a:r>
              <a:rPr lang="en-US" dirty="0"/>
              <a:t>. </a:t>
            </a:r>
            <a:endParaRPr lang="tr-TR" dirty="0" smtClean="0"/>
          </a:p>
          <a:p>
            <a:pPr algn="just"/>
            <a:r>
              <a:rPr lang="en-US" b="1" dirty="0" err="1" smtClean="0">
                <a:solidFill>
                  <a:srgbClr val="FF0000"/>
                </a:solidFill>
              </a:rPr>
              <a:t>Meselâ</a:t>
            </a:r>
            <a:r>
              <a:rPr lang="en-US" dirty="0"/>
              <a:t>: Ar. </a:t>
            </a:r>
            <a:r>
              <a:rPr lang="ar-AE" dirty="0"/>
              <a:t>مدير ‘</a:t>
            </a:r>
            <a:r>
              <a:rPr lang="en-US" i="1" dirty="0" err="1"/>
              <a:t>müdîr</a:t>
            </a:r>
            <a:r>
              <a:rPr lang="en-US" i="1" dirty="0"/>
              <a:t>’ </a:t>
            </a:r>
            <a:r>
              <a:rPr lang="en-US" dirty="0"/>
              <a:t>= </a:t>
            </a:r>
            <a:r>
              <a:rPr lang="en-US" dirty="0" err="1"/>
              <a:t>müdür</a:t>
            </a:r>
            <a:r>
              <a:rPr lang="en-US" dirty="0"/>
              <a:t> (</a:t>
            </a:r>
            <a:r>
              <a:rPr lang="en-US" dirty="0" err="1"/>
              <a:t>eril</a:t>
            </a:r>
            <a:r>
              <a:rPr lang="en-US" dirty="0"/>
              <a:t>) -</a:t>
            </a:r>
          </a:p>
          <a:p>
            <a:pPr algn="just"/>
            <a:r>
              <a:rPr lang="ar-AE" dirty="0"/>
              <a:t>مديره ‘</a:t>
            </a:r>
            <a:r>
              <a:rPr lang="en-US" i="1" dirty="0" err="1"/>
              <a:t>müdîre</a:t>
            </a:r>
            <a:r>
              <a:rPr lang="en-US" i="1" dirty="0"/>
              <a:t>’= </a:t>
            </a:r>
            <a:r>
              <a:rPr lang="en-US" dirty="0" err="1"/>
              <a:t>kadın</a:t>
            </a:r>
            <a:r>
              <a:rPr lang="en-US" dirty="0"/>
              <a:t> </a:t>
            </a:r>
            <a:r>
              <a:rPr lang="en-US" dirty="0" err="1"/>
              <a:t>müdür</a:t>
            </a:r>
            <a:r>
              <a:rPr lang="en-US" dirty="0"/>
              <a:t> (</a:t>
            </a:r>
            <a:r>
              <a:rPr lang="en-US" dirty="0" err="1"/>
              <a:t>dişil</a:t>
            </a:r>
            <a:r>
              <a:rPr lang="en-US" dirty="0"/>
              <a:t>); </a:t>
            </a:r>
            <a:r>
              <a:rPr lang="en-US" dirty="0" err="1"/>
              <a:t>İng</a:t>
            </a:r>
            <a:r>
              <a:rPr lang="en-US" dirty="0"/>
              <a:t>. </a:t>
            </a:r>
            <a:r>
              <a:rPr lang="en-US" i="1" dirty="0"/>
              <a:t>he </a:t>
            </a:r>
            <a:r>
              <a:rPr lang="en-US" dirty="0"/>
              <a:t>(</a:t>
            </a:r>
            <a:r>
              <a:rPr lang="en-US" dirty="0" err="1"/>
              <a:t>eril</a:t>
            </a:r>
            <a:r>
              <a:rPr lang="en-US" dirty="0"/>
              <a:t>) - </a:t>
            </a:r>
            <a:r>
              <a:rPr lang="en-US" i="1" dirty="0"/>
              <a:t>she </a:t>
            </a:r>
            <a:r>
              <a:rPr lang="en-US" dirty="0"/>
              <a:t>(</a:t>
            </a:r>
            <a:r>
              <a:rPr lang="en-US" dirty="0" err="1"/>
              <a:t>dişil</a:t>
            </a:r>
            <a:r>
              <a:rPr lang="en-US" dirty="0"/>
              <a:t>); Rus.</a:t>
            </a:r>
          </a:p>
          <a:p>
            <a:pPr algn="just"/>
            <a:r>
              <a:rPr lang="en-US" dirty="0"/>
              <a:t>o</a:t>
            </a:r>
            <a:r>
              <a:rPr lang="az-Cyrl-AZ" dirty="0"/>
              <a:t>кно ‘</a:t>
            </a:r>
            <a:r>
              <a:rPr lang="en-US" dirty="0" err="1"/>
              <a:t>okno</a:t>
            </a:r>
            <a:r>
              <a:rPr lang="en-US" dirty="0"/>
              <a:t>’ = </a:t>
            </a:r>
            <a:r>
              <a:rPr lang="en-US" dirty="0" err="1"/>
              <a:t>pencere</a:t>
            </a:r>
            <a:r>
              <a:rPr lang="en-US" dirty="0"/>
              <a:t> (</a:t>
            </a:r>
            <a:r>
              <a:rPr lang="en-US" dirty="0" err="1"/>
              <a:t>nötr</a:t>
            </a:r>
            <a:r>
              <a:rPr lang="en-US" dirty="0"/>
              <a:t>) </a:t>
            </a:r>
            <a:r>
              <a:rPr lang="en-US" dirty="0" err="1"/>
              <a:t>gibi</a:t>
            </a:r>
            <a:r>
              <a:rPr lang="en-US" dirty="0" smtClean="0"/>
              <a:t>.</a:t>
            </a:r>
            <a:endParaRPr lang="tr-TR" dirty="0" smtClean="0"/>
          </a:p>
          <a:p>
            <a:pPr algn="just"/>
            <a:endParaRPr lang="tr-TR" dirty="0" smtClean="0"/>
          </a:p>
          <a:p>
            <a:r>
              <a:rPr lang="en-US" dirty="0"/>
              <a:t>3. </a:t>
            </a:r>
            <a:r>
              <a:rPr lang="en-US" dirty="0" err="1"/>
              <a:t>Sözcük</a:t>
            </a:r>
            <a:r>
              <a:rPr lang="en-US" dirty="0"/>
              <a:t> </a:t>
            </a:r>
            <a:r>
              <a:rPr lang="en-US" dirty="0" err="1"/>
              <a:t>belirleyici</a:t>
            </a:r>
            <a:r>
              <a:rPr lang="en-US" dirty="0"/>
              <a:t> (</a:t>
            </a:r>
            <a:r>
              <a:rPr lang="en-US" dirty="0" err="1"/>
              <a:t>belirtme</a:t>
            </a:r>
            <a:r>
              <a:rPr lang="en-US" dirty="0"/>
              <a:t> </a:t>
            </a:r>
            <a:r>
              <a:rPr lang="en-US" dirty="0" err="1"/>
              <a:t>edatı</a:t>
            </a:r>
            <a:r>
              <a:rPr lang="en-US" dirty="0"/>
              <a:t>) </a:t>
            </a:r>
            <a:r>
              <a:rPr lang="en-US" dirty="0" err="1"/>
              <a:t>işleviyle</a:t>
            </a:r>
            <a:r>
              <a:rPr lang="en-US" dirty="0"/>
              <a:t> </a:t>
            </a:r>
            <a:r>
              <a:rPr lang="en-US" dirty="0" err="1"/>
              <a:t>sözcüğün</a:t>
            </a:r>
            <a:r>
              <a:rPr lang="en-US" dirty="0"/>
              <a:t> </a:t>
            </a:r>
            <a:r>
              <a:rPr lang="en-US" dirty="0" err="1"/>
              <a:t>başına</a:t>
            </a:r>
            <a:r>
              <a:rPr lang="en-US" dirty="0"/>
              <a:t> </a:t>
            </a:r>
            <a:r>
              <a:rPr lang="en-US" dirty="0" err="1"/>
              <a:t>yazılan</a:t>
            </a:r>
            <a:endParaRPr lang="en-US" dirty="0"/>
          </a:p>
          <a:p>
            <a:r>
              <a:rPr lang="en-US" dirty="0" err="1"/>
              <a:t>Arapçadaki</a:t>
            </a:r>
            <a:r>
              <a:rPr lang="en-US" dirty="0"/>
              <a:t> </a:t>
            </a:r>
            <a:r>
              <a:rPr lang="ar-AE" dirty="0"/>
              <a:t>ال </a:t>
            </a:r>
            <a:r>
              <a:rPr lang="ar-AE" i="1" dirty="0"/>
              <a:t>‘</a:t>
            </a:r>
            <a:r>
              <a:rPr lang="en-US" i="1" dirty="0"/>
              <a:t>el-</a:t>
            </a:r>
            <a:r>
              <a:rPr lang="en-US" i="1" dirty="0">
                <a:solidFill>
                  <a:srgbClr val="FF0000"/>
                </a:solidFill>
              </a:rPr>
              <a:t>’ </a:t>
            </a:r>
            <a:r>
              <a:rPr lang="en-US" b="1" dirty="0" err="1">
                <a:solidFill>
                  <a:srgbClr val="FF0000"/>
                </a:solidFill>
              </a:rPr>
              <a:t>tarif</a:t>
            </a:r>
            <a:r>
              <a:rPr lang="en-US" b="1" dirty="0">
                <a:solidFill>
                  <a:srgbClr val="FF0000"/>
                </a:solidFill>
              </a:rPr>
              <a:t> </a:t>
            </a:r>
            <a:r>
              <a:rPr lang="en-US" b="1" dirty="0" err="1">
                <a:solidFill>
                  <a:srgbClr val="FF0000"/>
                </a:solidFill>
              </a:rPr>
              <a:t>harf</a:t>
            </a:r>
            <a:r>
              <a:rPr lang="en-US" dirty="0" err="1">
                <a:solidFill>
                  <a:srgbClr val="FF0000"/>
                </a:solidFill>
              </a:rPr>
              <a:t>i</a:t>
            </a:r>
            <a:r>
              <a:rPr lang="en-US" dirty="0">
                <a:solidFill>
                  <a:srgbClr val="FF0000"/>
                </a:solidFill>
              </a:rPr>
              <a:t> </a:t>
            </a:r>
            <a:r>
              <a:rPr lang="en-US" dirty="0"/>
              <a:t>(</a:t>
            </a:r>
            <a:r>
              <a:rPr lang="en-US" dirty="0" err="1"/>
              <a:t>krş</a:t>
            </a:r>
            <a:r>
              <a:rPr lang="en-US" dirty="0"/>
              <a:t>.: </a:t>
            </a:r>
            <a:r>
              <a:rPr lang="ar-AE" dirty="0"/>
              <a:t>الكتاب </a:t>
            </a:r>
            <a:r>
              <a:rPr lang="ar-AE" i="1" dirty="0"/>
              <a:t>‘</a:t>
            </a:r>
            <a:r>
              <a:rPr lang="en-US" i="1" dirty="0"/>
              <a:t>el-</a:t>
            </a:r>
            <a:r>
              <a:rPr lang="en-US" i="1" dirty="0" err="1"/>
              <a:t>kitâbü</a:t>
            </a:r>
            <a:r>
              <a:rPr lang="en-US" i="1" dirty="0"/>
              <a:t>’</a:t>
            </a:r>
            <a:r>
              <a:rPr lang="en-US" dirty="0"/>
              <a:t>) </a:t>
            </a:r>
            <a:r>
              <a:rPr lang="en-US" dirty="0" err="1"/>
              <a:t>veya</a:t>
            </a:r>
            <a:r>
              <a:rPr lang="en-US" dirty="0"/>
              <a:t> </a:t>
            </a:r>
            <a:r>
              <a:rPr lang="en-US" dirty="0" err="1"/>
              <a:t>İngilizcedeki</a:t>
            </a:r>
            <a:endParaRPr lang="en-US" dirty="0"/>
          </a:p>
          <a:p>
            <a:r>
              <a:rPr lang="en-US" i="1" dirty="0"/>
              <a:t>‘the’ </a:t>
            </a:r>
            <a:r>
              <a:rPr lang="en-US" b="1" dirty="0" err="1">
                <a:solidFill>
                  <a:srgbClr val="FF0000"/>
                </a:solidFill>
              </a:rPr>
              <a:t>artikeli</a:t>
            </a:r>
            <a:r>
              <a:rPr lang="en-US" dirty="0">
                <a:solidFill>
                  <a:srgbClr val="FF0000"/>
                </a:solidFill>
              </a:rPr>
              <a:t> </a:t>
            </a:r>
            <a:r>
              <a:rPr lang="en-US" dirty="0"/>
              <a:t>( </a:t>
            </a:r>
            <a:r>
              <a:rPr lang="en-US" dirty="0" err="1"/>
              <a:t>krş</a:t>
            </a:r>
            <a:r>
              <a:rPr lang="en-US" dirty="0"/>
              <a:t>.: </a:t>
            </a:r>
            <a:r>
              <a:rPr lang="en-US" i="1" dirty="0"/>
              <a:t>the Americas</a:t>
            </a:r>
            <a:r>
              <a:rPr lang="en-US" dirty="0"/>
              <a:t>) </a:t>
            </a:r>
            <a:r>
              <a:rPr lang="en-US" dirty="0" err="1"/>
              <a:t>gibi</a:t>
            </a:r>
            <a:r>
              <a:rPr lang="en-US" dirty="0"/>
              <a:t> </a:t>
            </a:r>
            <a:r>
              <a:rPr lang="en-US" dirty="0" err="1"/>
              <a:t>ulamalar</a:t>
            </a:r>
            <a:r>
              <a:rPr lang="en-US" dirty="0"/>
              <a:t> </a:t>
            </a:r>
            <a:r>
              <a:rPr lang="en-US" dirty="0" err="1"/>
              <a:t>yoktur</a:t>
            </a:r>
            <a:r>
              <a:rPr lang="en-US" dirty="0"/>
              <a:t>.</a:t>
            </a:r>
          </a:p>
        </p:txBody>
      </p:sp>
    </p:spTree>
    <p:extLst>
      <p:ext uri="{BB962C8B-B14F-4D97-AF65-F5344CB8AC3E}">
        <p14:creationId xmlns:p14="http://schemas.microsoft.com/office/powerpoint/2010/main" val="31462505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116632"/>
            <a:ext cx="8784976" cy="5632311"/>
          </a:xfrm>
          <a:prstGeom prst="rect">
            <a:avLst/>
          </a:prstGeom>
        </p:spPr>
        <p:txBody>
          <a:bodyPr wrap="square">
            <a:spAutoFit/>
          </a:bodyPr>
          <a:lstStyle/>
          <a:p>
            <a:pPr algn="just"/>
            <a:endParaRPr lang="tr-TR" sz="2400" dirty="0" smtClean="0"/>
          </a:p>
          <a:p>
            <a:pPr algn="just"/>
            <a:r>
              <a:rPr lang="en-US" sz="2400" dirty="0" smtClean="0"/>
              <a:t>4</a:t>
            </a:r>
            <a:r>
              <a:rPr lang="en-US" sz="2400" dirty="0"/>
              <a:t>. </a:t>
            </a:r>
            <a:r>
              <a:rPr lang="en-US" sz="2400" dirty="0" err="1"/>
              <a:t>Sözcük</a:t>
            </a:r>
            <a:r>
              <a:rPr lang="en-US" sz="2400" dirty="0"/>
              <a:t> </a:t>
            </a:r>
            <a:r>
              <a:rPr lang="en-US" sz="2400" dirty="0" err="1"/>
              <a:t>yapımı</a:t>
            </a:r>
            <a:r>
              <a:rPr lang="en-US" sz="2400" dirty="0"/>
              <a:t> </a:t>
            </a:r>
            <a:r>
              <a:rPr lang="en-US" sz="2400" b="1" dirty="0" err="1">
                <a:solidFill>
                  <a:srgbClr val="FF0000"/>
                </a:solidFill>
              </a:rPr>
              <a:t>eklerledir</a:t>
            </a:r>
            <a:r>
              <a:rPr lang="en-US" sz="2400" dirty="0"/>
              <a:t>; Ural-Altay </a:t>
            </a:r>
            <a:r>
              <a:rPr lang="en-US" sz="2400" dirty="0" err="1"/>
              <a:t>dil</a:t>
            </a:r>
            <a:r>
              <a:rPr lang="en-US" sz="2400" dirty="0"/>
              <a:t> </a:t>
            </a:r>
            <a:r>
              <a:rPr lang="en-US" sz="2400" dirty="0" err="1"/>
              <a:t>ailesine</a:t>
            </a:r>
            <a:r>
              <a:rPr lang="en-US" sz="2400" dirty="0"/>
              <a:t> </a:t>
            </a:r>
            <a:r>
              <a:rPr lang="en-US" sz="2400" dirty="0" err="1"/>
              <a:t>giren</a:t>
            </a:r>
            <a:r>
              <a:rPr lang="en-US" sz="2400" dirty="0"/>
              <a:t> </a:t>
            </a:r>
            <a:r>
              <a:rPr lang="en-US" sz="2400" dirty="0" err="1"/>
              <a:t>dillerin</a:t>
            </a:r>
            <a:r>
              <a:rPr lang="en-US" sz="2400" dirty="0"/>
              <a:t> </a:t>
            </a:r>
            <a:r>
              <a:rPr lang="en-US" sz="2400" dirty="0" err="1"/>
              <a:t>hepsi</a:t>
            </a:r>
            <a:endParaRPr lang="en-US" sz="2400" dirty="0"/>
          </a:p>
          <a:p>
            <a:pPr algn="just"/>
            <a:r>
              <a:rPr lang="en-US" sz="2400" b="1" dirty="0" err="1">
                <a:solidFill>
                  <a:srgbClr val="FF0000"/>
                </a:solidFill>
              </a:rPr>
              <a:t>bağlantılı</a:t>
            </a:r>
            <a:r>
              <a:rPr lang="en-US" sz="2400" dirty="0">
                <a:solidFill>
                  <a:srgbClr val="FF0000"/>
                </a:solidFill>
              </a:rPr>
              <a:t> </a:t>
            </a:r>
            <a:r>
              <a:rPr lang="en-US" sz="2400" dirty="0"/>
              <a:t>(=</a:t>
            </a:r>
            <a:r>
              <a:rPr lang="en-US" sz="2400" dirty="0" err="1"/>
              <a:t>eklemeli</a:t>
            </a:r>
            <a:r>
              <a:rPr lang="en-US" sz="2400" dirty="0"/>
              <a:t>) </a:t>
            </a:r>
            <a:r>
              <a:rPr lang="en-US" sz="2400" dirty="0" err="1"/>
              <a:t>dillerdendir</a:t>
            </a:r>
            <a:r>
              <a:rPr lang="en-US" sz="2400" dirty="0"/>
              <a:t>. </a:t>
            </a:r>
            <a:r>
              <a:rPr lang="en-US" sz="2400" dirty="0" err="1"/>
              <a:t>Türetme</a:t>
            </a:r>
            <a:r>
              <a:rPr lang="en-US" sz="2400" dirty="0"/>
              <a:t> </a:t>
            </a:r>
            <a:r>
              <a:rPr lang="en-US" sz="2400" dirty="0" err="1"/>
              <a:t>ve</a:t>
            </a:r>
            <a:r>
              <a:rPr lang="en-US" sz="2400" dirty="0"/>
              <a:t> </a:t>
            </a:r>
            <a:r>
              <a:rPr lang="en-US" sz="2400" dirty="0" err="1"/>
              <a:t>çekim</a:t>
            </a:r>
            <a:r>
              <a:rPr lang="en-US" sz="2400" dirty="0"/>
              <a:t> </a:t>
            </a:r>
            <a:r>
              <a:rPr lang="en-US" sz="2400" dirty="0" err="1"/>
              <a:t>eklerle</a:t>
            </a:r>
            <a:r>
              <a:rPr lang="en-US" sz="2400" dirty="0"/>
              <a:t> </a:t>
            </a:r>
            <a:r>
              <a:rPr lang="en-US" sz="2400" dirty="0" err="1" smtClean="0"/>
              <a:t>yapılırken</a:t>
            </a:r>
            <a:r>
              <a:rPr lang="tr-TR" sz="2400" dirty="0" smtClean="0"/>
              <a:t> </a:t>
            </a:r>
            <a:r>
              <a:rPr lang="en-US" sz="2400" dirty="0" err="1" smtClean="0"/>
              <a:t>köklerde</a:t>
            </a:r>
            <a:r>
              <a:rPr lang="en-US" sz="2400" dirty="0" smtClean="0"/>
              <a:t> </a:t>
            </a:r>
            <a:r>
              <a:rPr lang="en-US" sz="2400" dirty="0" err="1"/>
              <a:t>değişme</a:t>
            </a:r>
            <a:r>
              <a:rPr lang="en-US" sz="2400" dirty="0"/>
              <a:t> </a:t>
            </a:r>
            <a:r>
              <a:rPr lang="en-US" sz="2400" dirty="0" err="1"/>
              <a:t>olmaz</a:t>
            </a:r>
            <a:r>
              <a:rPr lang="en-US" sz="2400" dirty="0" smtClean="0"/>
              <a:t>.</a:t>
            </a:r>
            <a:endParaRPr lang="tr-TR" sz="2400" dirty="0" smtClean="0"/>
          </a:p>
          <a:p>
            <a:pPr algn="just"/>
            <a:endParaRPr lang="en-US" sz="2400" dirty="0"/>
          </a:p>
          <a:p>
            <a:pPr algn="just"/>
            <a:r>
              <a:rPr lang="en-US" sz="2400" dirty="0"/>
              <a:t>5. </a:t>
            </a:r>
            <a:r>
              <a:rPr lang="en-US" sz="2400" dirty="0" err="1"/>
              <a:t>İsimlerin</a:t>
            </a:r>
            <a:r>
              <a:rPr lang="en-US" sz="2400" dirty="0"/>
              <a:t> </a:t>
            </a:r>
            <a:r>
              <a:rPr lang="en-US" sz="2400" dirty="0" err="1"/>
              <a:t>çekiminde</a:t>
            </a:r>
            <a:r>
              <a:rPr lang="en-US" sz="2400" dirty="0"/>
              <a:t> </a:t>
            </a:r>
            <a:r>
              <a:rPr lang="en-US" sz="2400" b="1" dirty="0" err="1">
                <a:solidFill>
                  <a:srgbClr val="FF0000"/>
                </a:solidFill>
              </a:rPr>
              <a:t>iyelik</a:t>
            </a:r>
            <a:r>
              <a:rPr lang="en-US" sz="2400" b="1" dirty="0">
                <a:solidFill>
                  <a:srgbClr val="FF0000"/>
                </a:solidFill>
              </a:rPr>
              <a:t> </a:t>
            </a:r>
            <a:r>
              <a:rPr lang="en-US" sz="2400" b="1" dirty="0" err="1">
                <a:solidFill>
                  <a:srgbClr val="FF0000"/>
                </a:solidFill>
              </a:rPr>
              <a:t>ekleri</a:t>
            </a:r>
            <a:r>
              <a:rPr lang="en-US" sz="2400" b="1" dirty="0">
                <a:solidFill>
                  <a:srgbClr val="FF0000"/>
                </a:solidFill>
              </a:rPr>
              <a:t> </a:t>
            </a:r>
            <a:r>
              <a:rPr lang="en-US" sz="2400" dirty="0" err="1"/>
              <a:t>kullanılır</a:t>
            </a:r>
            <a:r>
              <a:rPr lang="en-US" sz="2400" dirty="0"/>
              <a:t>. </a:t>
            </a:r>
            <a:r>
              <a:rPr lang="en-US" sz="2400" dirty="0" err="1"/>
              <a:t>Krş</a:t>
            </a:r>
            <a:r>
              <a:rPr lang="en-US" sz="2400" dirty="0"/>
              <a:t>.: </a:t>
            </a:r>
            <a:r>
              <a:rPr lang="en-US" sz="2400" dirty="0" err="1"/>
              <a:t>İng</a:t>
            </a:r>
            <a:r>
              <a:rPr lang="en-US" sz="2400" dirty="0"/>
              <a:t>. </a:t>
            </a:r>
            <a:r>
              <a:rPr lang="en-US" sz="2400" i="1" dirty="0"/>
              <a:t>his father </a:t>
            </a:r>
            <a:r>
              <a:rPr lang="en-US" sz="2400" dirty="0"/>
              <a:t>= </a:t>
            </a:r>
            <a:r>
              <a:rPr lang="en-US" sz="2400" dirty="0" err="1"/>
              <a:t>Tü</a:t>
            </a:r>
            <a:r>
              <a:rPr lang="en-US" sz="2400" dirty="0"/>
              <a:t>.</a:t>
            </a:r>
          </a:p>
          <a:p>
            <a:pPr algn="just"/>
            <a:r>
              <a:rPr lang="en-US" sz="2400" i="1" dirty="0" err="1"/>
              <a:t>onun</a:t>
            </a:r>
            <a:r>
              <a:rPr lang="en-US" sz="2400" i="1" dirty="0"/>
              <a:t> baba</a:t>
            </a:r>
            <a:r>
              <a:rPr lang="en-US" sz="2400" dirty="0"/>
              <a:t>-</a:t>
            </a:r>
            <a:r>
              <a:rPr lang="en-US" sz="2400" i="1" dirty="0" err="1"/>
              <a:t>sı</a:t>
            </a:r>
            <a:r>
              <a:rPr lang="en-US" sz="2400" i="1" dirty="0" smtClean="0"/>
              <a:t>.</a:t>
            </a:r>
            <a:endParaRPr lang="tr-TR" sz="2400" i="1" dirty="0" smtClean="0"/>
          </a:p>
          <a:p>
            <a:pPr algn="just"/>
            <a:endParaRPr lang="en-US" sz="2400" i="1" dirty="0"/>
          </a:p>
          <a:p>
            <a:pPr algn="just"/>
            <a:r>
              <a:rPr lang="en-US" sz="2400" dirty="0"/>
              <a:t>6. </a:t>
            </a:r>
            <a:r>
              <a:rPr lang="en-US" sz="2400" dirty="0" err="1"/>
              <a:t>Fiil</a:t>
            </a:r>
            <a:r>
              <a:rPr lang="en-US" sz="2400" dirty="0"/>
              <a:t> </a:t>
            </a:r>
            <a:r>
              <a:rPr lang="en-US" sz="2400" dirty="0" err="1"/>
              <a:t>şekilleri</a:t>
            </a:r>
            <a:r>
              <a:rPr lang="en-US" sz="2400" dirty="0"/>
              <a:t> </a:t>
            </a:r>
            <a:r>
              <a:rPr lang="en-US" sz="2400" dirty="0" err="1"/>
              <a:t>zengindir</a:t>
            </a:r>
            <a:r>
              <a:rPr lang="en-US" sz="2400" dirty="0" smtClean="0"/>
              <a:t>.</a:t>
            </a:r>
            <a:endParaRPr lang="tr-TR" sz="2400" dirty="0" smtClean="0"/>
          </a:p>
          <a:p>
            <a:pPr algn="just"/>
            <a:endParaRPr lang="en-US" sz="2400" dirty="0"/>
          </a:p>
          <a:p>
            <a:pPr algn="just"/>
            <a:r>
              <a:rPr lang="en-US" sz="2400" dirty="0"/>
              <a:t>7. Hint-</a:t>
            </a:r>
            <a:r>
              <a:rPr lang="en-US" sz="2400" dirty="0" err="1"/>
              <a:t>Avrupa</a:t>
            </a:r>
            <a:r>
              <a:rPr lang="en-US" sz="2400" dirty="0"/>
              <a:t> </a:t>
            </a:r>
            <a:r>
              <a:rPr lang="en-US" sz="2400" dirty="0" err="1"/>
              <a:t>dillerindeki</a:t>
            </a:r>
            <a:r>
              <a:rPr lang="en-US" sz="2400" dirty="0"/>
              <a:t> </a:t>
            </a:r>
            <a:r>
              <a:rPr lang="en-US" sz="2400" dirty="0" err="1"/>
              <a:t>ön-ek</a:t>
            </a:r>
            <a:r>
              <a:rPr lang="en-US" sz="2400" dirty="0"/>
              <a:t> (=preposition) </a:t>
            </a:r>
            <a:r>
              <a:rPr lang="en-US" sz="2400" dirty="0" err="1"/>
              <a:t>yerine</a:t>
            </a:r>
            <a:r>
              <a:rPr lang="en-US" sz="2400" dirty="0"/>
              <a:t> </a:t>
            </a:r>
            <a:r>
              <a:rPr lang="en-US" sz="2400" b="1" dirty="0">
                <a:solidFill>
                  <a:srgbClr val="FF0000"/>
                </a:solidFill>
              </a:rPr>
              <a:t>son-</a:t>
            </a:r>
            <a:r>
              <a:rPr lang="en-US" sz="2400" b="1" dirty="0" err="1">
                <a:solidFill>
                  <a:srgbClr val="FF0000"/>
                </a:solidFill>
              </a:rPr>
              <a:t>ek</a:t>
            </a:r>
            <a:endParaRPr lang="en-US" sz="2400" b="1" dirty="0">
              <a:solidFill>
                <a:srgbClr val="FF0000"/>
              </a:solidFill>
            </a:endParaRPr>
          </a:p>
          <a:p>
            <a:pPr algn="just"/>
            <a:r>
              <a:rPr lang="en-US" sz="2400" dirty="0"/>
              <a:t>(=postposition) </a:t>
            </a:r>
            <a:r>
              <a:rPr lang="en-US" sz="2400" dirty="0" err="1"/>
              <a:t>kullanılır</a:t>
            </a:r>
            <a:r>
              <a:rPr lang="en-US" sz="2400" dirty="0"/>
              <a:t>. </a:t>
            </a:r>
            <a:r>
              <a:rPr lang="en-US" sz="2400" dirty="0" err="1"/>
              <a:t>Krş</a:t>
            </a:r>
            <a:r>
              <a:rPr lang="en-US" sz="2400" dirty="0"/>
              <a:t>.: F. </a:t>
            </a:r>
            <a:r>
              <a:rPr lang="en-US" sz="2400" dirty="0" err="1"/>
              <a:t>bî</a:t>
            </a:r>
            <a:r>
              <a:rPr lang="en-US" sz="2400" i="1" dirty="0" err="1"/>
              <a:t>-günâh</a:t>
            </a:r>
            <a:r>
              <a:rPr lang="en-US" sz="2400" i="1" dirty="0"/>
              <a:t> </a:t>
            </a:r>
            <a:r>
              <a:rPr lang="en-US" sz="2400" dirty="0"/>
              <a:t>= </a:t>
            </a:r>
            <a:r>
              <a:rPr lang="en-US" sz="2400" dirty="0" err="1"/>
              <a:t>Tü</a:t>
            </a:r>
            <a:r>
              <a:rPr lang="en-US" sz="2400" dirty="0"/>
              <a:t>. </a:t>
            </a:r>
            <a:r>
              <a:rPr lang="en-US" sz="2400" i="1" dirty="0" err="1"/>
              <a:t>suç</a:t>
            </a:r>
            <a:r>
              <a:rPr lang="en-US" sz="2400" dirty="0" err="1"/>
              <a:t>-suz</a:t>
            </a:r>
            <a:r>
              <a:rPr lang="en-US" sz="2400" dirty="0" smtClean="0"/>
              <a:t>.</a:t>
            </a:r>
            <a:endParaRPr lang="tr-TR" sz="2400" dirty="0" smtClean="0"/>
          </a:p>
          <a:p>
            <a:pPr algn="just"/>
            <a:endParaRPr lang="en-US" sz="2400" dirty="0"/>
          </a:p>
          <a:p>
            <a:pPr algn="just"/>
            <a:r>
              <a:rPr lang="en-US" sz="2400" dirty="0"/>
              <a:t>8. </a:t>
            </a:r>
            <a:r>
              <a:rPr lang="en-US" sz="2400" dirty="0" err="1"/>
              <a:t>Sıfatlar</a:t>
            </a:r>
            <a:r>
              <a:rPr lang="en-US" sz="2400" dirty="0"/>
              <a:t> </a:t>
            </a:r>
            <a:r>
              <a:rPr lang="en-US" sz="2400" dirty="0" err="1"/>
              <a:t>isimlerden</a:t>
            </a:r>
            <a:r>
              <a:rPr lang="en-US" sz="2400" dirty="0"/>
              <a:t> </a:t>
            </a:r>
            <a:r>
              <a:rPr lang="en-US" sz="2400" dirty="0" err="1"/>
              <a:t>önce</a:t>
            </a:r>
            <a:r>
              <a:rPr lang="en-US" sz="2400" dirty="0"/>
              <a:t> </a:t>
            </a:r>
            <a:r>
              <a:rPr lang="en-US" sz="2400" dirty="0" err="1"/>
              <a:t>gelir</a:t>
            </a:r>
            <a:r>
              <a:rPr lang="en-US" sz="2400" dirty="0"/>
              <a:t>. </a:t>
            </a:r>
            <a:r>
              <a:rPr lang="en-US" sz="2400" dirty="0" err="1"/>
              <a:t>Krş</a:t>
            </a:r>
            <a:r>
              <a:rPr lang="en-US" sz="2400" dirty="0"/>
              <a:t>.: </a:t>
            </a:r>
            <a:r>
              <a:rPr lang="en-US" sz="2400" b="1" i="1" dirty="0" err="1">
                <a:solidFill>
                  <a:srgbClr val="FF0000"/>
                </a:solidFill>
              </a:rPr>
              <a:t>güzel</a:t>
            </a:r>
            <a:r>
              <a:rPr lang="en-US" sz="2400" b="1" i="1" dirty="0">
                <a:solidFill>
                  <a:srgbClr val="FF0000"/>
                </a:solidFill>
              </a:rPr>
              <a:t> </a:t>
            </a:r>
            <a:r>
              <a:rPr lang="en-US" sz="2400" i="1" dirty="0" err="1"/>
              <a:t>çocuk</a:t>
            </a:r>
            <a:r>
              <a:rPr lang="en-US" sz="2400" dirty="0"/>
              <a:t>.</a:t>
            </a:r>
          </a:p>
          <a:p>
            <a:endParaRPr lang="en-US" sz="2400" dirty="0"/>
          </a:p>
        </p:txBody>
      </p:sp>
    </p:spTree>
    <p:extLst>
      <p:ext uri="{BB962C8B-B14F-4D97-AF65-F5344CB8AC3E}">
        <p14:creationId xmlns:p14="http://schemas.microsoft.com/office/powerpoint/2010/main" val="30694276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260648"/>
            <a:ext cx="6534472" cy="6370975"/>
          </a:xfrm>
          <a:prstGeom prst="rect">
            <a:avLst/>
          </a:prstGeom>
        </p:spPr>
        <p:txBody>
          <a:bodyPr wrap="square">
            <a:spAutoFit/>
          </a:bodyPr>
          <a:lstStyle/>
          <a:p>
            <a:pPr algn="just"/>
            <a:r>
              <a:rPr lang="en-US" sz="2400" dirty="0"/>
              <a:t>9. </a:t>
            </a:r>
            <a:r>
              <a:rPr lang="en-US" sz="2400" dirty="0" err="1"/>
              <a:t>Sayı</a:t>
            </a:r>
            <a:r>
              <a:rPr lang="en-US" sz="2400" dirty="0"/>
              <a:t> </a:t>
            </a:r>
            <a:r>
              <a:rPr lang="en-US" sz="2400" dirty="0" err="1"/>
              <a:t>sözlerinden</a:t>
            </a:r>
            <a:r>
              <a:rPr lang="en-US" sz="2400" dirty="0"/>
              <a:t> </a:t>
            </a:r>
            <a:r>
              <a:rPr lang="en-US" sz="2400" dirty="0" err="1"/>
              <a:t>sonra</a:t>
            </a:r>
            <a:r>
              <a:rPr lang="en-US" sz="2400" dirty="0"/>
              <a:t> </a:t>
            </a:r>
            <a:r>
              <a:rPr lang="en-US" sz="2400" b="1" dirty="0" err="1">
                <a:solidFill>
                  <a:srgbClr val="FF0000"/>
                </a:solidFill>
              </a:rPr>
              <a:t>çokluk</a:t>
            </a:r>
            <a:r>
              <a:rPr lang="en-US" sz="2400" b="1" dirty="0">
                <a:solidFill>
                  <a:srgbClr val="FF0000"/>
                </a:solidFill>
              </a:rPr>
              <a:t> </a:t>
            </a:r>
            <a:r>
              <a:rPr lang="en-US" sz="2400" b="1" dirty="0" err="1">
                <a:solidFill>
                  <a:srgbClr val="FF0000"/>
                </a:solidFill>
              </a:rPr>
              <a:t>eki</a:t>
            </a:r>
            <a:r>
              <a:rPr lang="en-US" sz="2400" b="1" dirty="0">
                <a:solidFill>
                  <a:srgbClr val="FF0000"/>
                </a:solidFill>
              </a:rPr>
              <a:t> </a:t>
            </a:r>
            <a:r>
              <a:rPr lang="en-US" sz="2400" dirty="0" err="1"/>
              <a:t>kullanılmaz</a:t>
            </a:r>
            <a:r>
              <a:rPr lang="en-US" sz="2400" dirty="0"/>
              <a:t> </a:t>
            </a:r>
            <a:r>
              <a:rPr lang="tr-TR" sz="2400" b="1" dirty="0" smtClean="0"/>
              <a:t>Örnek</a:t>
            </a:r>
            <a:r>
              <a:rPr lang="tr-TR" sz="2400" dirty="0" smtClean="0"/>
              <a:t>: </a:t>
            </a:r>
            <a:r>
              <a:rPr lang="en-US" sz="2400" dirty="0" smtClean="0"/>
              <a:t>(</a:t>
            </a:r>
            <a:r>
              <a:rPr lang="en-US" sz="2400" i="1" dirty="0" err="1" smtClean="0"/>
              <a:t>beş</a:t>
            </a:r>
            <a:r>
              <a:rPr lang="en-US" sz="2400" i="1" dirty="0" smtClean="0"/>
              <a:t> </a:t>
            </a:r>
            <a:r>
              <a:rPr lang="en-US" sz="2400" i="1" dirty="0" err="1"/>
              <a:t>elma</a:t>
            </a:r>
            <a:r>
              <a:rPr lang="en-US" sz="2400" i="1" dirty="0"/>
              <a:t>, </a:t>
            </a:r>
            <a:r>
              <a:rPr lang="en-US" sz="2400" i="1" dirty="0" err="1"/>
              <a:t>üç</a:t>
            </a:r>
            <a:r>
              <a:rPr lang="en-US" sz="2400" i="1" dirty="0"/>
              <a:t> </a:t>
            </a:r>
            <a:r>
              <a:rPr lang="en-US" sz="2400" i="1" dirty="0" err="1"/>
              <a:t>kişi</a:t>
            </a:r>
            <a:r>
              <a:rPr lang="en-US" sz="2400" i="1" dirty="0"/>
              <a:t> </a:t>
            </a:r>
            <a:r>
              <a:rPr lang="en-US" sz="2400" dirty="0" err="1"/>
              <a:t>gibi</a:t>
            </a:r>
            <a:r>
              <a:rPr lang="en-US" sz="2400" dirty="0" smtClean="0"/>
              <a:t>).</a:t>
            </a:r>
            <a:endParaRPr lang="tr-TR" sz="2400" dirty="0" smtClean="0"/>
          </a:p>
          <a:p>
            <a:pPr algn="just"/>
            <a:endParaRPr lang="en-US" sz="2400" dirty="0"/>
          </a:p>
          <a:p>
            <a:pPr algn="just"/>
            <a:r>
              <a:rPr lang="en-US" sz="2400" b="1" dirty="0" err="1">
                <a:solidFill>
                  <a:srgbClr val="FF0000"/>
                </a:solidFill>
              </a:rPr>
              <a:t>Türkçede</a:t>
            </a:r>
            <a:r>
              <a:rPr lang="en-US" sz="2400" b="1" dirty="0">
                <a:solidFill>
                  <a:srgbClr val="FF0000"/>
                </a:solidFill>
              </a:rPr>
              <a:t> </a:t>
            </a:r>
            <a:r>
              <a:rPr lang="en-US" sz="2400" b="1" i="1" dirty="0" err="1">
                <a:solidFill>
                  <a:srgbClr val="FF0000"/>
                </a:solidFill>
              </a:rPr>
              <a:t>üç</a:t>
            </a:r>
            <a:r>
              <a:rPr lang="en-US" sz="2400" b="1" i="1" dirty="0">
                <a:solidFill>
                  <a:srgbClr val="FF0000"/>
                </a:solidFill>
              </a:rPr>
              <a:t> </a:t>
            </a:r>
            <a:r>
              <a:rPr lang="en-US" sz="2400" b="1" i="1" dirty="0" err="1">
                <a:solidFill>
                  <a:srgbClr val="FF0000"/>
                </a:solidFill>
              </a:rPr>
              <a:t>silahşörler</a:t>
            </a:r>
            <a:r>
              <a:rPr lang="en-US" sz="2400" b="1" i="1" dirty="0">
                <a:solidFill>
                  <a:srgbClr val="FF0000"/>
                </a:solidFill>
              </a:rPr>
              <a:t>, kırk </a:t>
            </a:r>
            <a:r>
              <a:rPr lang="en-US" sz="2400" b="1" i="1" dirty="0" err="1">
                <a:solidFill>
                  <a:srgbClr val="FF0000"/>
                </a:solidFill>
              </a:rPr>
              <a:t>haramiler</a:t>
            </a:r>
            <a:r>
              <a:rPr lang="en-US" sz="2400" b="1" i="1" dirty="0">
                <a:solidFill>
                  <a:srgbClr val="FF0000"/>
                </a:solidFill>
              </a:rPr>
              <a:t>, </a:t>
            </a:r>
            <a:r>
              <a:rPr lang="en-US" sz="2400" b="1" i="1" dirty="0" err="1">
                <a:solidFill>
                  <a:srgbClr val="FF0000"/>
                </a:solidFill>
              </a:rPr>
              <a:t>yedi</a:t>
            </a:r>
            <a:r>
              <a:rPr lang="en-US" sz="2400" b="1" i="1" dirty="0">
                <a:solidFill>
                  <a:srgbClr val="FF0000"/>
                </a:solidFill>
              </a:rPr>
              <a:t> </a:t>
            </a:r>
            <a:r>
              <a:rPr lang="en-US" sz="2400" b="1" i="1" dirty="0" err="1">
                <a:solidFill>
                  <a:srgbClr val="FF0000"/>
                </a:solidFill>
              </a:rPr>
              <a:t>cüceler</a:t>
            </a:r>
            <a:r>
              <a:rPr lang="en-US" sz="2400" b="1" i="1" dirty="0">
                <a:solidFill>
                  <a:srgbClr val="FF0000"/>
                </a:solidFill>
              </a:rPr>
              <a:t> </a:t>
            </a:r>
            <a:r>
              <a:rPr lang="en-US" sz="2400" b="1" dirty="0" err="1">
                <a:solidFill>
                  <a:srgbClr val="FF0000"/>
                </a:solidFill>
              </a:rPr>
              <a:t>gibi</a:t>
            </a:r>
            <a:r>
              <a:rPr lang="en-US" sz="2400" b="1" dirty="0">
                <a:solidFill>
                  <a:srgbClr val="FF0000"/>
                </a:solidFill>
              </a:rPr>
              <a:t> </a:t>
            </a:r>
            <a:r>
              <a:rPr lang="en-US" sz="2400" b="1" dirty="0" err="1" smtClean="0">
                <a:solidFill>
                  <a:srgbClr val="FF0000"/>
                </a:solidFill>
              </a:rPr>
              <a:t>tamlamalar</a:t>
            </a:r>
            <a:r>
              <a:rPr lang="tr-TR" sz="2400" b="1" dirty="0" smtClean="0">
                <a:solidFill>
                  <a:srgbClr val="FF0000"/>
                </a:solidFill>
              </a:rPr>
              <a:t> </a:t>
            </a:r>
            <a:r>
              <a:rPr lang="en-US" sz="2400" b="1" dirty="0" err="1" smtClean="0">
                <a:solidFill>
                  <a:srgbClr val="FF0000"/>
                </a:solidFill>
              </a:rPr>
              <a:t>istisnaî</a:t>
            </a:r>
            <a:r>
              <a:rPr lang="en-US" sz="2400" b="1" dirty="0" smtClean="0">
                <a:solidFill>
                  <a:srgbClr val="FF0000"/>
                </a:solidFill>
              </a:rPr>
              <a:t> </a:t>
            </a:r>
            <a:r>
              <a:rPr lang="en-US" sz="2400" b="1" dirty="0" err="1">
                <a:solidFill>
                  <a:srgbClr val="FF0000"/>
                </a:solidFill>
              </a:rPr>
              <a:t>örneklerdir</a:t>
            </a:r>
            <a:r>
              <a:rPr lang="en-US" sz="2400" b="1" dirty="0">
                <a:solidFill>
                  <a:srgbClr val="FF0000"/>
                </a:solidFill>
              </a:rPr>
              <a:t>.</a:t>
            </a:r>
          </a:p>
          <a:p>
            <a:pPr algn="just"/>
            <a:r>
              <a:rPr lang="en-US" sz="2400" dirty="0"/>
              <a:t>10. </a:t>
            </a:r>
            <a:r>
              <a:rPr lang="en-US" sz="2400" dirty="0" err="1"/>
              <a:t>Karşılaştırma</a:t>
            </a:r>
            <a:r>
              <a:rPr lang="en-US" sz="2400" dirty="0"/>
              <a:t>, </a:t>
            </a:r>
            <a:r>
              <a:rPr lang="en-US" sz="2400" b="1" i="1" dirty="0">
                <a:solidFill>
                  <a:srgbClr val="FF0000"/>
                </a:solidFill>
              </a:rPr>
              <a:t>-den </a:t>
            </a:r>
            <a:r>
              <a:rPr lang="en-US" sz="2400" b="1" dirty="0" err="1">
                <a:solidFill>
                  <a:srgbClr val="FF0000"/>
                </a:solidFill>
              </a:rPr>
              <a:t>çıkma</a:t>
            </a:r>
            <a:r>
              <a:rPr lang="en-US" sz="2400" b="1" dirty="0">
                <a:solidFill>
                  <a:srgbClr val="FF0000"/>
                </a:solidFill>
              </a:rPr>
              <a:t> </a:t>
            </a:r>
            <a:r>
              <a:rPr lang="en-US" sz="2400" b="1" dirty="0" err="1">
                <a:solidFill>
                  <a:srgbClr val="FF0000"/>
                </a:solidFill>
              </a:rPr>
              <a:t>durumu</a:t>
            </a:r>
            <a:r>
              <a:rPr lang="en-US" sz="2400" b="1" dirty="0">
                <a:solidFill>
                  <a:srgbClr val="FF0000"/>
                </a:solidFill>
              </a:rPr>
              <a:t> </a:t>
            </a:r>
            <a:r>
              <a:rPr lang="en-US" sz="2400" dirty="0"/>
              <a:t>(=ablative) </a:t>
            </a:r>
            <a:r>
              <a:rPr lang="en-US" sz="2400" dirty="0" err="1"/>
              <a:t>eki</a:t>
            </a:r>
            <a:r>
              <a:rPr lang="en-US" sz="2400" dirty="0"/>
              <a:t> </a:t>
            </a:r>
            <a:r>
              <a:rPr lang="en-US" sz="2400" dirty="0" err="1"/>
              <a:t>ile</a:t>
            </a:r>
            <a:r>
              <a:rPr lang="en-US" sz="2400" dirty="0"/>
              <a:t> </a:t>
            </a:r>
            <a:r>
              <a:rPr lang="en-US" sz="2400" dirty="0" err="1"/>
              <a:t>yapılır</a:t>
            </a:r>
            <a:r>
              <a:rPr lang="en-US" sz="2400" dirty="0"/>
              <a:t>: </a:t>
            </a:r>
            <a:endParaRPr lang="tr-TR" sz="2400" dirty="0" smtClean="0"/>
          </a:p>
          <a:p>
            <a:pPr algn="just"/>
            <a:r>
              <a:rPr lang="tr-TR" sz="2400" b="1" i="1" dirty="0" smtClean="0"/>
              <a:t>Örnek</a:t>
            </a:r>
            <a:r>
              <a:rPr lang="tr-TR" sz="2400" i="1" dirty="0" smtClean="0"/>
              <a:t>: </a:t>
            </a:r>
            <a:r>
              <a:rPr lang="en-US" sz="2400" i="1" dirty="0" err="1" smtClean="0"/>
              <a:t>Ayşe’den</a:t>
            </a:r>
            <a:r>
              <a:rPr lang="en-US" sz="2400" i="1" dirty="0" smtClean="0"/>
              <a:t> </a:t>
            </a:r>
            <a:r>
              <a:rPr lang="en-US" sz="2400" i="1" dirty="0" err="1"/>
              <a:t>çalışkan</a:t>
            </a:r>
            <a:r>
              <a:rPr lang="en-US" sz="2400" dirty="0" smtClean="0"/>
              <a:t>.</a:t>
            </a:r>
            <a:endParaRPr lang="tr-TR" sz="2400" dirty="0" smtClean="0"/>
          </a:p>
          <a:p>
            <a:pPr algn="just"/>
            <a:endParaRPr lang="en-US" sz="2400" dirty="0"/>
          </a:p>
          <a:p>
            <a:pPr algn="just"/>
            <a:r>
              <a:rPr lang="en-US" sz="2400" dirty="0"/>
              <a:t>11. </a:t>
            </a:r>
            <a:r>
              <a:rPr lang="en-US" sz="2400" dirty="0" err="1"/>
              <a:t>Yardımcı</a:t>
            </a:r>
            <a:r>
              <a:rPr lang="en-US" sz="2400" dirty="0"/>
              <a:t> </a:t>
            </a:r>
            <a:r>
              <a:rPr lang="en-US" sz="2400" dirty="0" err="1"/>
              <a:t>fiil</a:t>
            </a:r>
            <a:r>
              <a:rPr lang="en-US" sz="2400" dirty="0"/>
              <a:t> </a:t>
            </a:r>
            <a:r>
              <a:rPr lang="en-US" sz="2400" dirty="0" err="1"/>
              <a:t>olarak</a:t>
            </a:r>
            <a:r>
              <a:rPr lang="en-US" sz="2400" dirty="0"/>
              <a:t> </a:t>
            </a:r>
            <a:r>
              <a:rPr lang="en-US" sz="2400" i="1" dirty="0" err="1"/>
              <a:t>i</a:t>
            </a:r>
            <a:r>
              <a:rPr lang="en-US" sz="2400" i="1" dirty="0"/>
              <a:t>- </a:t>
            </a:r>
            <a:r>
              <a:rPr lang="en-US" sz="2400" dirty="0" err="1"/>
              <a:t>kullanılır</a:t>
            </a:r>
            <a:r>
              <a:rPr lang="en-US" sz="2400" dirty="0"/>
              <a:t>. </a:t>
            </a:r>
            <a:r>
              <a:rPr lang="en-US" sz="2400" dirty="0" err="1"/>
              <a:t>Krş</a:t>
            </a:r>
            <a:r>
              <a:rPr lang="en-US" sz="2400" dirty="0"/>
              <a:t>.: </a:t>
            </a:r>
            <a:r>
              <a:rPr lang="en-US" sz="2400" i="1" dirty="0" err="1"/>
              <a:t>çalışkandı</a:t>
            </a:r>
            <a:r>
              <a:rPr lang="en-US" sz="2400" dirty="0" smtClean="0"/>
              <a:t>.</a:t>
            </a:r>
            <a:endParaRPr lang="tr-TR" sz="2400" dirty="0" smtClean="0"/>
          </a:p>
          <a:p>
            <a:pPr algn="just"/>
            <a:endParaRPr lang="en-US" sz="2400" dirty="0"/>
          </a:p>
          <a:p>
            <a:pPr algn="just"/>
            <a:r>
              <a:rPr lang="en-US" sz="2400" dirty="0"/>
              <a:t>12. Ural-Altay </a:t>
            </a:r>
            <a:r>
              <a:rPr lang="en-US" sz="2400" dirty="0" err="1"/>
              <a:t>dillerinin</a:t>
            </a:r>
            <a:r>
              <a:rPr lang="en-US" sz="2400" dirty="0"/>
              <a:t> </a:t>
            </a:r>
            <a:r>
              <a:rPr lang="en-US" sz="2400" dirty="0" err="1"/>
              <a:t>çoğunda</a:t>
            </a:r>
            <a:r>
              <a:rPr lang="en-US" sz="2400" dirty="0"/>
              <a:t> </a:t>
            </a:r>
            <a:r>
              <a:rPr lang="en-US" sz="2400" dirty="0" err="1"/>
              <a:t>olumsuz</a:t>
            </a:r>
            <a:r>
              <a:rPr lang="en-US" sz="2400" dirty="0"/>
              <a:t> </a:t>
            </a:r>
            <a:r>
              <a:rPr lang="en-US" sz="2400" dirty="0" err="1"/>
              <a:t>hareket</a:t>
            </a:r>
            <a:r>
              <a:rPr lang="en-US" sz="2400" dirty="0"/>
              <a:t> </a:t>
            </a:r>
            <a:r>
              <a:rPr lang="en-US" sz="2400" dirty="0" err="1"/>
              <a:t>için</a:t>
            </a:r>
            <a:r>
              <a:rPr lang="en-US" sz="2400" dirty="0"/>
              <a:t> </a:t>
            </a:r>
            <a:r>
              <a:rPr lang="en-US" sz="2400" dirty="0" err="1"/>
              <a:t>ayrı</a:t>
            </a:r>
            <a:r>
              <a:rPr lang="en-US" sz="2400" dirty="0"/>
              <a:t> </a:t>
            </a:r>
            <a:r>
              <a:rPr lang="en-US" sz="2400" dirty="0" err="1"/>
              <a:t>bir</a:t>
            </a:r>
            <a:r>
              <a:rPr lang="en-US" sz="2400" dirty="0"/>
              <a:t> </a:t>
            </a:r>
            <a:r>
              <a:rPr lang="en-US" sz="2400" dirty="0" err="1"/>
              <a:t>fiil</a:t>
            </a:r>
            <a:r>
              <a:rPr lang="en-US" sz="2400" dirty="0"/>
              <a:t> </a:t>
            </a:r>
            <a:r>
              <a:rPr lang="en-US" sz="2400" dirty="0" err="1"/>
              <a:t>vardır</a:t>
            </a:r>
            <a:r>
              <a:rPr lang="en-US" sz="2400" dirty="0" smtClean="0"/>
              <a:t>.</a:t>
            </a:r>
            <a:endParaRPr lang="tr-TR" sz="2400" dirty="0" smtClean="0"/>
          </a:p>
          <a:p>
            <a:pPr algn="just"/>
            <a:endParaRPr lang="en-US" sz="2400" dirty="0"/>
          </a:p>
          <a:p>
            <a:pPr algn="just"/>
            <a:r>
              <a:rPr lang="en-US" sz="2400" dirty="0" smtClean="0"/>
              <a:t>13</a:t>
            </a:r>
            <a:r>
              <a:rPr lang="en-US" sz="2400" dirty="0"/>
              <a:t>. </a:t>
            </a:r>
            <a:r>
              <a:rPr lang="en-US" sz="2400" b="1" dirty="0" err="1">
                <a:solidFill>
                  <a:srgbClr val="FF0000"/>
                </a:solidFill>
              </a:rPr>
              <a:t>Soru</a:t>
            </a:r>
            <a:r>
              <a:rPr lang="en-US" sz="2400" b="1" dirty="0">
                <a:solidFill>
                  <a:srgbClr val="FF0000"/>
                </a:solidFill>
              </a:rPr>
              <a:t> </a:t>
            </a:r>
            <a:r>
              <a:rPr lang="en-US" sz="2400" b="1" dirty="0" err="1">
                <a:solidFill>
                  <a:srgbClr val="FF0000"/>
                </a:solidFill>
              </a:rPr>
              <a:t>eki</a:t>
            </a:r>
            <a:r>
              <a:rPr lang="en-US" sz="2400" b="1" dirty="0">
                <a:solidFill>
                  <a:srgbClr val="FF0000"/>
                </a:solidFill>
              </a:rPr>
              <a:t> </a:t>
            </a:r>
            <a:r>
              <a:rPr lang="en-US" sz="2400" dirty="0" err="1"/>
              <a:t>bulunmaktadır</a:t>
            </a:r>
            <a:r>
              <a:rPr lang="en-US" sz="2400" dirty="0" smtClean="0"/>
              <a:t>.</a:t>
            </a:r>
            <a:endParaRPr lang="tr-TR" sz="2400" dirty="0" smtClean="0"/>
          </a:p>
          <a:p>
            <a:pPr algn="just"/>
            <a:endParaRPr lang="en-US" sz="2400" dirty="0"/>
          </a:p>
          <a:p>
            <a:pPr algn="just"/>
            <a:r>
              <a:rPr lang="da-DK" sz="2400" dirty="0"/>
              <a:t>14. Bağlar yerine fiil şekilleri kullanılır</a:t>
            </a:r>
            <a:endParaRPr lang="en-US" sz="2400" dirty="0"/>
          </a:p>
        </p:txBody>
      </p:sp>
    </p:spTree>
    <p:extLst>
      <p:ext uri="{BB962C8B-B14F-4D97-AF65-F5344CB8AC3E}">
        <p14:creationId xmlns:p14="http://schemas.microsoft.com/office/powerpoint/2010/main" val="28517932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TotalTime>
  <Words>1887</Words>
  <Application>Microsoft Office PowerPoint</Application>
  <PresentationFormat>Ekran Gösterisi (4:3)</PresentationFormat>
  <Paragraphs>132</Paragraphs>
  <Slides>23</Slides>
  <Notes>0</Notes>
  <HiddenSlides>0</HiddenSlides>
  <MMClips>0</MMClips>
  <ScaleCrop>false</ScaleCrop>
  <HeadingPairs>
    <vt:vector size="4" baseType="variant">
      <vt:variant>
        <vt:lpstr>Tema</vt:lpstr>
      </vt:variant>
      <vt:variant>
        <vt:i4>1</vt:i4>
      </vt:variant>
      <vt:variant>
        <vt:lpstr>Slayt Başlıkları</vt:lpstr>
      </vt:variant>
      <vt:variant>
        <vt:i4>23</vt:i4>
      </vt:variant>
    </vt:vector>
  </HeadingPairs>
  <TitlesOfParts>
    <vt:vector size="24" baseType="lpstr">
      <vt:lpstr>Office Theme</vt:lpstr>
      <vt:lpstr>PowerPoint Sunusu</vt:lpstr>
      <vt:lpstr>PowerPoint Sunusu</vt:lpstr>
      <vt:lpstr>PowerPoint Sunusu</vt:lpstr>
      <vt:lpstr>PowerPoint Sunusu</vt:lpstr>
      <vt:lpstr>PowerPoint Sunusu</vt:lpstr>
      <vt:lpstr>Ural-Altay Dil Ailesi</vt:lpstr>
      <vt:lpstr>PowerPoint Sunusu</vt:lpstr>
      <vt:lpstr>PowerPoint Sunusu</vt:lpstr>
      <vt:lpstr>PowerPoint Sunusu</vt:lpstr>
      <vt:lpstr>PowerPoint Sunusu</vt:lpstr>
      <vt:lpstr>Ural-Altay Dil Ailesi Üzerine Yapılan İlk Çalışmalar</vt:lpstr>
      <vt:lpstr>PowerPoint Sunusu</vt:lpstr>
      <vt:lpstr>PowerPoint Sunusu</vt:lpstr>
      <vt:lpstr>PowerPoint Sunusu</vt:lpstr>
      <vt:lpstr>PowerPoint Sunusu</vt:lpstr>
      <vt:lpstr>PowerPoint Sunusu</vt:lpstr>
      <vt:lpstr>PowerPoint Sunusu</vt:lpstr>
      <vt:lpstr>ALTAY DİLLERİ TEORİSİ</vt:lpstr>
      <vt:lpstr>ALTAY DİLLERİ TEORİSİ</vt:lpstr>
      <vt:lpstr>ALTAY DİLLERİ TEORİSİ</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Şirvan KALSIN</dc:creator>
  <cp:lastModifiedBy>Sirvan KALSIN</cp:lastModifiedBy>
  <cp:revision>20</cp:revision>
  <dcterms:created xsi:type="dcterms:W3CDTF">2013-09-03T10:26:22Z</dcterms:created>
  <dcterms:modified xsi:type="dcterms:W3CDTF">2024-01-11T08:32:46Z</dcterms:modified>
</cp:coreProperties>
</file>