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4" r:id="rId7"/>
    <p:sldId id="262" r:id="rId8"/>
    <p:sldId id="293" r:id="rId9"/>
    <p:sldId id="292" r:id="rId10"/>
    <p:sldId id="294" r:id="rId11"/>
    <p:sldId id="295" r:id="rId12"/>
    <p:sldId id="296" r:id="rId13"/>
    <p:sldId id="263" r:id="rId14"/>
    <p:sldId id="265" r:id="rId15"/>
    <p:sldId id="266" r:id="rId16"/>
    <p:sldId id="267" r:id="rId17"/>
    <p:sldId id="268" r:id="rId18"/>
    <p:sldId id="269" r:id="rId19"/>
    <p:sldId id="270" r:id="rId20"/>
    <p:sldId id="271" r:id="rId21"/>
    <p:sldId id="272" r:id="rId22"/>
    <p:sldId id="297" r:id="rId23"/>
    <p:sldId id="298" r:id="rId24"/>
    <p:sldId id="257"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41F1-4890-4C51-ADA7-351EA76EF51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3CB7EAF-5C9D-4FA8-9E56-699197C921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41F1-4890-4C51-ADA7-351EA76EF51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41F1-4890-4C51-ADA7-351EA76EF51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41F1-4890-4C51-ADA7-351EA76EF51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A841F1-4890-4C51-ADA7-351EA76EF516}" type="datetimeFigureOut">
              <a:rPr lang="en-US" smtClean="0"/>
              <a:t>5/16/2023</a:t>
            </a:fld>
            <a:endParaRPr lang="en-US"/>
          </a:p>
        </p:txBody>
      </p:sp>
      <p:sp>
        <p:nvSpPr>
          <p:cNvPr id="8" name="Slide Number Placeholder 7"/>
          <p:cNvSpPr>
            <a:spLocks noGrp="1"/>
          </p:cNvSpPr>
          <p:nvPr>
            <p:ph type="sldNum" sz="quarter" idx="11"/>
          </p:nvPr>
        </p:nvSpPr>
        <p:spPr/>
        <p:txBody>
          <a:bodyPr/>
          <a:lstStyle/>
          <a:p>
            <a:fld id="{73CB7EAF-5C9D-4FA8-9E56-699197C921E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41F1-4890-4C51-ADA7-351EA76EF51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41F1-4890-4C51-ADA7-351EA76EF516}"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41F1-4890-4C51-ADA7-351EA76EF516}"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41F1-4890-4C51-ADA7-351EA76EF516}"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B7EAF-5C9D-4FA8-9E56-699197C921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41F1-4890-4C51-ADA7-351EA76EF51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EAF-5C9D-4FA8-9E56-699197C921E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41F1-4890-4C51-ADA7-351EA76EF51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3CB7EAF-5C9D-4FA8-9E56-699197C921E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8A841F1-4890-4C51-ADA7-351EA76EF516}" type="datetimeFigureOut">
              <a:rPr lang="en-US" smtClean="0"/>
              <a:t>5/16/2023</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3CB7EAF-5C9D-4FA8-9E56-699197C921E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logger.com/share-post.g?blogID=1792870243462528847&amp;pageID=5176394526292054143&amp;target=ema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Verbals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088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19256" cy="828010"/>
          </a:xfrm>
        </p:spPr>
        <p:txBody>
          <a:bodyPr/>
          <a:lstStyle/>
          <a:p>
            <a:r>
              <a:rPr lang="en-US" sz="2000" b="1" cap="none" spc="0" dirty="0">
                <a:solidFill>
                  <a:srgbClr val="222222"/>
                </a:solidFill>
                <a:latin typeface="Arial"/>
              </a:rPr>
              <a:t>What is the difference between Gerund and Participle?</a:t>
            </a:r>
            <a:endParaRPr lang="tr-TR" dirty="0"/>
          </a:p>
        </p:txBody>
      </p:sp>
      <p:sp>
        <p:nvSpPr>
          <p:cNvPr id="3" name="Content Placeholder 2"/>
          <p:cNvSpPr>
            <a:spLocks noGrp="1"/>
          </p:cNvSpPr>
          <p:nvPr>
            <p:ph idx="1"/>
          </p:nvPr>
        </p:nvSpPr>
        <p:spPr/>
        <p:txBody>
          <a:bodyPr/>
          <a:lstStyle/>
          <a:p>
            <a:r>
              <a:rPr lang="en-US" dirty="0"/>
              <a:t>The easiest way to tell the difference between the gerund and the present participle is to look for the helping verb </a:t>
            </a:r>
            <a:r>
              <a:rPr lang="en-US" dirty="0">
                <a:solidFill>
                  <a:srgbClr val="FF0000"/>
                </a:solidFill>
              </a:rPr>
              <a:t>“be</a:t>
            </a:r>
            <a:r>
              <a:rPr lang="en-US" dirty="0"/>
              <a:t>”. </a:t>
            </a:r>
            <a:endParaRPr lang="tr-TR" dirty="0"/>
          </a:p>
          <a:p>
            <a:pPr marL="342900" indent="-342900">
              <a:buFont typeface="Arial" panose="020B0604020202020204" pitchFamily="34" charset="0"/>
              <a:buChar char="•"/>
            </a:pPr>
            <a:r>
              <a:rPr lang="en-US" dirty="0"/>
              <a:t>If you find a form of </a:t>
            </a:r>
            <a:r>
              <a:rPr lang="en-US" dirty="0">
                <a:solidFill>
                  <a:srgbClr val="FF0000"/>
                </a:solidFill>
              </a:rPr>
              <a:t>“be” </a:t>
            </a:r>
            <a:r>
              <a:rPr lang="en-US" dirty="0"/>
              <a:t>followed by the </a:t>
            </a:r>
            <a:r>
              <a:rPr lang="en-US" dirty="0">
                <a:solidFill>
                  <a:srgbClr val="FF0000"/>
                </a:solidFill>
              </a:rPr>
              <a:t>-</a:t>
            </a:r>
            <a:r>
              <a:rPr lang="en-US" dirty="0" err="1">
                <a:solidFill>
                  <a:srgbClr val="FF0000"/>
                </a:solidFill>
              </a:rPr>
              <a:t>ing</a:t>
            </a:r>
            <a:r>
              <a:rPr lang="en-US" dirty="0"/>
              <a:t> form, that’s the </a:t>
            </a:r>
            <a:r>
              <a:rPr lang="en-US" dirty="0">
                <a:solidFill>
                  <a:srgbClr val="FF0000"/>
                </a:solidFill>
              </a:rPr>
              <a:t>present participle</a:t>
            </a:r>
            <a:r>
              <a:rPr lang="en-US" dirty="0"/>
              <a:t>. </a:t>
            </a:r>
            <a:endParaRPr lang="tr-TR" dirty="0"/>
          </a:p>
          <a:p>
            <a:r>
              <a:rPr lang="en-US" dirty="0"/>
              <a:t>For example: </a:t>
            </a:r>
            <a:r>
              <a:rPr lang="en-US" dirty="0">
                <a:solidFill>
                  <a:srgbClr val="0070C0"/>
                </a:solidFill>
              </a:rPr>
              <a:t>They’ve been working for four hours</a:t>
            </a:r>
            <a:r>
              <a:rPr lang="en-US" dirty="0"/>
              <a:t>.</a:t>
            </a:r>
            <a:endParaRPr lang="tr-TR" dirty="0"/>
          </a:p>
          <a:p>
            <a:pPr marL="342900" indent="-342900">
              <a:buFont typeface="Arial" panose="020B0604020202020204" pitchFamily="34" charset="0"/>
              <a:buChar char="•"/>
            </a:pPr>
            <a:r>
              <a:rPr lang="en-US" dirty="0"/>
              <a:t> If the </a:t>
            </a:r>
            <a:r>
              <a:rPr lang="en-US" dirty="0">
                <a:solidFill>
                  <a:srgbClr val="00B050"/>
                </a:solidFill>
              </a:rPr>
              <a:t>-</a:t>
            </a:r>
            <a:r>
              <a:rPr lang="en-US" dirty="0" err="1">
                <a:solidFill>
                  <a:srgbClr val="00B050"/>
                </a:solidFill>
              </a:rPr>
              <a:t>ing</a:t>
            </a:r>
            <a:r>
              <a:rPr lang="en-US" dirty="0">
                <a:solidFill>
                  <a:srgbClr val="00B050"/>
                </a:solidFill>
              </a:rPr>
              <a:t> </a:t>
            </a:r>
            <a:r>
              <a:rPr lang="en-US" dirty="0"/>
              <a:t>form </a:t>
            </a:r>
            <a:r>
              <a:rPr lang="en-US" dirty="0">
                <a:solidFill>
                  <a:srgbClr val="00B050"/>
                </a:solidFill>
              </a:rPr>
              <a:t>begins the sentence</a:t>
            </a:r>
            <a:r>
              <a:rPr lang="en-US" dirty="0"/>
              <a:t>, or </a:t>
            </a:r>
            <a:r>
              <a:rPr lang="en-US" dirty="0">
                <a:solidFill>
                  <a:srgbClr val="00B050"/>
                </a:solidFill>
              </a:rPr>
              <a:t>follows a verb </a:t>
            </a:r>
            <a:r>
              <a:rPr lang="en-US" dirty="0"/>
              <a:t>or </a:t>
            </a:r>
            <a:r>
              <a:rPr lang="en-US" dirty="0">
                <a:solidFill>
                  <a:srgbClr val="00B050"/>
                </a:solidFill>
              </a:rPr>
              <a:t>preposition</a:t>
            </a:r>
            <a:r>
              <a:rPr lang="en-US" dirty="0"/>
              <a:t>, that’s the </a:t>
            </a:r>
            <a:r>
              <a:rPr lang="en-US" dirty="0">
                <a:solidFill>
                  <a:srgbClr val="00B050"/>
                </a:solidFill>
              </a:rPr>
              <a:t>gerund</a:t>
            </a:r>
            <a:r>
              <a:rPr lang="en-US" dirty="0"/>
              <a:t>. </a:t>
            </a:r>
            <a:endParaRPr lang="tr-TR" dirty="0"/>
          </a:p>
          <a:p>
            <a:r>
              <a:rPr lang="en-US" dirty="0"/>
              <a:t>For example: </a:t>
            </a:r>
            <a:r>
              <a:rPr lang="en-US" dirty="0">
                <a:solidFill>
                  <a:srgbClr val="00B050"/>
                </a:solidFill>
              </a:rPr>
              <a:t>Playing soccer is a lot of fun!</a:t>
            </a:r>
            <a:endParaRPr lang="tr-TR" dirty="0">
              <a:solidFill>
                <a:srgbClr val="00B050"/>
              </a:solidFill>
            </a:endParaRPr>
          </a:p>
        </p:txBody>
      </p:sp>
    </p:spTree>
    <p:extLst>
      <p:ext uri="{BB962C8B-B14F-4D97-AF65-F5344CB8AC3E}">
        <p14:creationId xmlns:p14="http://schemas.microsoft.com/office/powerpoint/2010/main" val="78302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43192" cy="1371600"/>
          </a:xfrm>
        </p:spPr>
        <p:txBody>
          <a:bodyPr>
            <a:normAutofit/>
          </a:bodyPr>
          <a:lstStyle/>
          <a:p>
            <a:r>
              <a:rPr lang="tr-TR" dirty="0"/>
              <a:t>Translate the followıng sentences</a:t>
            </a:r>
          </a:p>
        </p:txBody>
      </p:sp>
      <p:sp>
        <p:nvSpPr>
          <p:cNvPr id="3" name="Content Placeholder 2"/>
          <p:cNvSpPr>
            <a:spLocks noGrp="1"/>
          </p:cNvSpPr>
          <p:nvPr>
            <p:ph idx="1"/>
          </p:nvPr>
        </p:nvSpPr>
        <p:spPr/>
        <p:txBody>
          <a:bodyPr/>
          <a:lstStyle/>
          <a:p>
            <a:r>
              <a:rPr lang="tr-TR" dirty="0"/>
              <a:t>1 - Bir kimse insanları aldatarak birşey elde edemez.</a:t>
            </a:r>
          </a:p>
          <a:p>
            <a:r>
              <a:rPr lang="tr-TR" dirty="0"/>
              <a:t>2-  Bir kimse toplu taşıma araçlarını kullanarak çok para biriktirebilir.</a:t>
            </a:r>
          </a:p>
          <a:p>
            <a:r>
              <a:rPr lang="tr-TR" dirty="0"/>
              <a:t>3-  Kız şansını görerek daha çok çalıştı.</a:t>
            </a:r>
          </a:p>
          <a:p>
            <a:r>
              <a:rPr lang="tr-TR" dirty="0"/>
              <a:t>4-  Görevini sevdiğinden bir ilkokulda öğretmenlik yapmaktadır.</a:t>
            </a:r>
          </a:p>
          <a:p>
            <a:r>
              <a:rPr lang="tr-TR" dirty="0"/>
              <a:t>5-  Tüm olasılıkları düşünerek problemi doğru çözdü.</a:t>
            </a:r>
          </a:p>
          <a:p>
            <a:endParaRPr lang="tr-TR" sz="1600" i="1" dirty="0"/>
          </a:p>
          <a:p>
            <a:r>
              <a:rPr lang="tr-TR" sz="1600" i="1" dirty="0"/>
              <a:t>Correct: %100 doğru/ tek cevap </a:t>
            </a:r>
          </a:p>
          <a:p>
            <a:r>
              <a:rPr lang="tr-TR" sz="1600" i="1" dirty="0"/>
              <a:t>Right: haklı (doğru)- etik</a:t>
            </a:r>
          </a:p>
        </p:txBody>
      </p:sp>
    </p:spTree>
    <p:extLst>
      <p:ext uri="{BB962C8B-B14F-4D97-AF65-F5344CB8AC3E}">
        <p14:creationId xmlns:p14="http://schemas.microsoft.com/office/powerpoint/2010/main" val="1269653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55160" cy="1371600"/>
          </a:xfrm>
        </p:spPr>
        <p:txBody>
          <a:bodyPr/>
          <a:lstStyle/>
          <a:p>
            <a:r>
              <a:rPr lang="tr-TR" dirty="0"/>
              <a:t>Suggested translatıons</a:t>
            </a:r>
          </a:p>
        </p:txBody>
      </p:sp>
      <p:sp>
        <p:nvSpPr>
          <p:cNvPr id="3" name="Content Placeholder 2"/>
          <p:cNvSpPr>
            <a:spLocks noGrp="1"/>
          </p:cNvSpPr>
          <p:nvPr>
            <p:ph idx="1"/>
          </p:nvPr>
        </p:nvSpPr>
        <p:spPr/>
        <p:txBody>
          <a:bodyPr/>
          <a:lstStyle/>
          <a:p>
            <a:r>
              <a:rPr lang="en-US" dirty="0"/>
              <a:t>1 Deceiving people, one can not get anything.</a:t>
            </a:r>
          </a:p>
          <a:p>
            <a:r>
              <a:rPr lang="en-US" dirty="0"/>
              <a:t>2 Using public transportation, one can save a lot of money.</a:t>
            </a:r>
          </a:p>
          <a:p>
            <a:r>
              <a:rPr lang="en-US" dirty="0"/>
              <a:t>3 Seeing her chance, the girl studied hard.</a:t>
            </a:r>
          </a:p>
          <a:p>
            <a:r>
              <a:rPr lang="en-US" dirty="0"/>
              <a:t>4 Loving his work, he has been teaching at a primary school.</a:t>
            </a:r>
          </a:p>
          <a:p>
            <a:r>
              <a:rPr lang="en-US" dirty="0"/>
              <a:t>5 Thinking of al</a:t>
            </a:r>
            <a:r>
              <a:rPr lang="tr-TR" dirty="0"/>
              <a:t>l</a:t>
            </a:r>
            <a:r>
              <a:rPr lang="en-US" dirty="0"/>
              <a:t> the possibilities, he solved the problem correctly.</a:t>
            </a:r>
            <a:endParaRPr lang="tr-TR" dirty="0"/>
          </a:p>
        </p:txBody>
      </p:sp>
    </p:spTree>
    <p:extLst>
      <p:ext uri="{BB962C8B-B14F-4D97-AF65-F5344CB8AC3E}">
        <p14:creationId xmlns:p14="http://schemas.microsoft.com/office/powerpoint/2010/main" val="375232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tr-TR" dirty="0"/>
              <a:t>The Infinitive </a:t>
            </a:r>
          </a:p>
          <a:p>
            <a:r>
              <a:rPr lang="en-US" dirty="0"/>
              <a:t>An infinitive is a verbal consisting of the word </a:t>
            </a:r>
            <a:r>
              <a:rPr lang="en-US" dirty="0">
                <a:solidFill>
                  <a:srgbClr val="00B050"/>
                </a:solidFill>
              </a:rPr>
              <a:t>to </a:t>
            </a:r>
            <a:r>
              <a:rPr lang="tr-TR" dirty="0">
                <a:solidFill>
                  <a:srgbClr val="00B050"/>
                </a:solidFill>
              </a:rPr>
              <a:t>+ </a:t>
            </a:r>
            <a:r>
              <a:rPr lang="en-US" dirty="0">
                <a:solidFill>
                  <a:srgbClr val="00B050"/>
                </a:solidFill>
              </a:rPr>
              <a:t>a verb </a:t>
            </a:r>
            <a:r>
              <a:rPr lang="en-US" dirty="0"/>
              <a:t>(in its simplest "stem" form) and functioning as a </a:t>
            </a:r>
            <a:r>
              <a:rPr lang="en-US" dirty="0">
                <a:solidFill>
                  <a:srgbClr val="00B050"/>
                </a:solidFill>
              </a:rPr>
              <a:t>noun, adjective, or adverb. </a:t>
            </a:r>
            <a:endParaRPr lang="tr-TR" dirty="0">
              <a:solidFill>
                <a:srgbClr val="00B050"/>
              </a:solidFill>
            </a:endParaRPr>
          </a:p>
          <a:p>
            <a:r>
              <a:rPr lang="en-US" dirty="0"/>
              <a:t>The term verbal indicates that an infinitive, like the other two kinds of </a:t>
            </a:r>
            <a:r>
              <a:rPr lang="en-US" dirty="0" err="1"/>
              <a:t>verbals</a:t>
            </a:r>
            <a:r>
              <a:rPr lang="en-US" dirty="0"/>
              <a:t>, is based on a verb and therefore expresses action or a state of being. </a:t>
            </a:r>
            <a:endParaRPr lang="tr-TR" dirty="0"/>
          </a:p>
          <a:p>
            <a:r>
              <a:rPr lang="en-US" dirty="0"/>
              <a:t>However, the infinitive may function as a subject, direct object, subject complement, adjective, or adverb in a sentence. </a:t>
            </a:r>
            <a:endParaRPr lang="tr-TR" dirty="0"/>
          </a:p>
          <a:p>
            <a:r>
              <a:rPr lang="en-US" dirty="0"/>
              <a:t>Although an infinitive is easy to locate because of the </a:t>
            </a:r>
            <a:r>
              <a:rPr lang="en-US" dirty="0">
                <a:solidFill>
                  <a:srgbClr val="00B050"/>
                </a:solidFill>
              </a:rPr>
              <a:t>to + verb </a:t>
            </a:r>
            <a:r>
              <a:rPr lang="en-US" dirty="0"/>
              <a:t>form, deciding what function it has in a sentence can sometimes be confusing.</a:t>
            </a:r>
            <a:endParaRPr lang="tr-TR" dirty="0"/>
          </a:p>
          <a:p>
            <a:pPr marL="0" indent="0">
              <a:buNone/>
            </a:pPr>
            <a:endParaRPr lang="en-US" dirty="0"/>
          </a:p>
        </p:txBody>
      </p:sp>
    </p:spTree>
    <p:extLst>
      <p:ext uri="{BB962C8B-B14F-4D97-AF65-F5344CB8AC3E}">
        <p14:creationId xmlns:p14="http://schemas.microsoft.com/office/powerpoint/2010/main" val="372165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r>
              <a:rPr lang="en-US" i="1" dirty="0">
                <a:solidFill>
                  <a:srgbClr val="0070C0"/>
                </a:solidFill>
              </a:rPr>
              <a:t>We intended to leave early</a:t>
            </a:r>
            <a:r>
              <a:rPr lang="en-US" dirty="0">
                <a:solidFill>
                  <a:srgbClr val="0070C0"/>
                </a:solidFill>
              </a:rPr>
              <a:t>.</a:t>
            </a:r>
          </a:p>
          <a:p>
            <a:pPr marL="0" indent="0">
              <a:buNone/>
            </a:pPr>
            <a:r>
              <a:rPr lang="en-US" dirty="0"/>
              <a:t>The infinitive phrase functions as the direct object of the verb intended.</a:t>
            </a:r>
          </a:p>
          <a:p>
            <a:r>
              <a:rPr lang="en-US" dirty="0">
                <a:solidFill>
                  <a:srgbClr val="0070C0"/>
                </a:solidFill>
              </a:rPr>
              <a:t>to leave (infinitive)</a:t>
            </a:r>
          </a:p>
          <a:p>
            <a:r>
              <a:rPr lang="en-US" dirty="0">
                <a:solidFill>
                  <a:srgbClr val="0070C0"/>
                </a:solidFill>
              </a:rPr>
              <a:t>early (adverb)</a:t>
            </a:r>
            <a:endParaRPr lang="tr-TR" dirty="0">
              <a:solidFill>
                <a:srgbClr val="0070C0"/>
              </a:solidFill>
            </a:endParaRPr>
          </a:p>
          <a:p>
            <a:pPr marL="0" indent="0">
              <a:buNone/>
            </a:pPr>
            <a:endParaRPr lang="tr-TR" i="1" dirty="0">
              <a:solidFill>
                <a:srgbClr val="0070C0"/>
              </a:solidFill>
            </a:endParaRPr>
          </a:p>
          <a:p>
            <a:pPr marL="0" indent="0">
              <a:buNone/>
            </a:pPr>
            <a:r>
              <a:rPr lang="en-US" i="1" dirty="0">
                <a:solidFill>
                  <a:srgbClr val="0070C0"/>
                </a:solidFill>
              </a:rPr>
              <a:t>I have a paper to write before class.</a:t>
            </a:r>
          </a:p>
          <a:p>
            <a:pPr marL="0" indent="0">
              <a:buNone/>
            </a:pPr>
            <a:r>
              <a:rPr lang="en-US" dirty="0"/>
              <a:t>The infinitive phrase functions as an adjective modifying paper.</a:t>
            </a:r>
          </a:p>
          <a:p>
            <a:r>
              <a:rPr lang="en-US" dirty="0">
                <a:solidFill>
                  <a:srgbClr val="0070C0"/>
                </a:solidFill>
              </a:rPr>
              <a:t>to write (infinitive)</a:t>
            </a:r>
          </a:p>
          <a:p>
            <a:r>
              <a:rPr lang="en-US" dirty="0">
                <a:solidFill>
                  <a:srgbClr val="0070C0"/>
                </a:solidFill>
              </a:rPr>
              <a:t>before class (prepositional phrase as adverb)</a:t>
            </a:r>
          </a:p>
        </p:txBody>
      </p:sp>
    </p:spTree>
    <p:extLst>
      <p:ext uri="{BB962C8B-B14F-4D97-AF65-F5344CB8AC3E}">
        <p14:creationId xmlns:p14="http://schemas.microsoft.com/office/powerpoint/2010/main" val="308145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buNone/>
            </a:pPr>
            <a:r>
              <a:rPr lang="en-US" i="1" dirty="0">
                <a:solidFill>
                  <a:srgbClr val="0070C0"/>
                </a:solidFill>
              </a:rPr>
              <a:t>Phil agreed to give me a ride.</a:t>
            </a:r>
          </a:p>
          <a:p>
            <a:pPr marL="0" indent="0">
              <a:buNone/>
            </a:pPr>
            <a:r>
              <a:rPr lang="en-US" dirty="0"/>
              <a:t>The infinitive phrase functions as the direct object of the verb agreed.</a:t>
            </a:r>
          </a:p>
          <a:p>
            <a:r>
              <a:rPr lang="en-US" dirty="0">
                <a:solidFill>
                  <a:srgbClr val="0070C0"/>
                </a:solidFill>
              </a:rPr>
              <a:t>to give (infinitive)</a:t>
            </a:r>
          </a:p>
          <a:p>
            <a:r>
              <a:rPr lang="en-US" dirty="0">
                <a:solidFill>
                  <a:srgbClr val="0070C0"/>
                </a:solidFill>
              </a:rPr>
              <a:t>me (indirect object of action expressed in infinitive)</a:t>
            </a:r>
          </a:p>
          <a:p>
            <a:r>
              <a:rPr lang="en-US" dirty="0">
                <a:solidFill>
                  <a:srgbClr val="0070C0"/>
                </a:solidFill>
              </a:rPr>
              <a:t>a ride (direct object of action expressed in infinitive)</a:t>
            </a:r>
          </a:p>
        </p:txBody>
      </p:sp>
    </p:spTree>
    <p:extLst>
      <p:ext uri="{BB962C8B-B14F-4D97-AF65-F5344CB8AC3E}">
        <p14:creationId xmlns:p14="http://schemas.microsoft.com/office/powerpoint/2010/main" val="321045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buNone/>
            </a:pPr>
            <a:r>
              <a:rPr lang="en-US" i="1" dirty="0">
                <a:solidFill>
                  <a:srgbClr val="0070C0"/>
                </a:solidFill>
              </a:rPr>
              <a:t>They asked me to bring some food</a:t>
            </a:r>
            <a:r>
              <a:rPr lang="en-US" dirty="0">
                <a:solidFill>
                  <a:srgbClr val="0070C0"/>
                </a:solidFill>
              </a:rPr>
              <a:t>.</a:t>
            </a:r>
          </a:p>
          <a:p>
            <a:r>
              <a:rPr lang="en-US" dirty="0"/>
              <a:t>The infinitive phrase functions as the direct object of the verb asked.</a:t>
            </a:r>
          </a:p>
          <a:p>
            <a:r>
              <a:rPr lang="en-US" dirty="0">
                <a:solidFill>
                  <a:srgbClr val="0070C0"/>
                </a:solidFill>
              </a:rPr>
              <a:t>me (actor or "subject" of infinitive phrase)</a:t>
            </a:r>
          </a:p>
          <a:p>
            <a:r>
              <a:rPr lang="en-US" dirty="0">
                <a:solidFill>
                  <a:srgbClr val="0070C0"/>
                </a:solidFill>
              </a:rPr>
              <a:t>to bring (infinitive)</a:t>
            </a:r>
          </a:p>
          <a:p>
            <a:r>
              <a:rPr lang="en-US" dirty="0">
                <a:solidFill>
                  <a:srgbClr val="0070C0"/>
                </a:solidFill>
              </a:rPr>
              <a:t>some food (direct object of action expressed in infinitive)</a:t>
            </a:r>
          </a:p>
        </p:txBody>
      </p:sp>
    </p:spTree>
    <p:extLst>
      <p:ext uri="{BB962C8B-B14F-4D97-AF65-F5344CB8AC3E}">
        <p14:creationId xmlns:p14="http://schemas.microsoft.com/office/powerpoint/2010/main" val="47877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US" dirty="0">
                <a:solidFill>
                  <a:srgbClr val="0070C0"/>
                </a:solidFill>
              </a:rPr>
              <a:t>Everyone wanted Carol to be the captain of the team.</a:t>
            </a:r>
          </a:p>
          <a:p>
            <a:r>
              <a:rPr lang="en-US" dirty="0"/>
              <a:t>The infinitive phrase functions as the direct object of the verb wanted.</a:t>
            </a:r>
          </a:p>
          <a:p>
            <a:r>
              <a:rPr lang="en-US" dirty="0">
                <a:solidFill>
                  <a:srgbClr val="0070C0"/>
                </a:solidFill>
              </a:rPr>
              <a:t>Carol (actor or "subject" of infinitive phrase)</a:t>
            </a:r>
          </a:p>
          <a:p>
            <a:r>
              <a:rPr lang="en-US" dirty="0">
                <a:solidFill>
                  <a:srgbClr val="0070C0"/>
                </a:solidFill>
              </a:rPr>
              <a:t>to be (infinitive)</a:t>
            </a:r>
          </a:p>
          <a:p>
            <a:r>
              <a:rPr lang="en-US" dirty="0">
                <a:solidFill>
                  <a:srgbClr val="0070C0"/>
                </a:solidFill>
              </a:rPr>
              <a:t>the captain (subject complement for Carol, via state of being expressed in infinitive)</a:t>
            </a:r>
          </a:p>
          <a:p>
            <a:r>
              <a:rPr lang="en-US" dirty="0">
                <a:solidFill>
                  <a:srgbClr val="0070C0"/>
                </a:solidFill>
              </a:rPr>
              <a:t>of the team (prepositional phrase as adjective)</a:t>
            </a:r>
          </a:p>
        </p:txBody>
      </p:sp>
    </p:spTree>
    <p:extLst>
      <p:ext uri="{BB962C8B-B14F-4D97-AF65-F5344CB8AC3E}">
        <p14:creationId xmlns:p14="http://schemas.microsoft.com/office/powerpoint/2010/main" val="338445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tr-TR" u="sng" dirty="0"/>
              <a:t>Some verbs that are followed by to infinitive:</a:t>
            </a:r>
          </a:p>
          <a:p>
            <a:pPr marL="0" indent="0">
              <a:buNone/>
            </a:pPr>
            <a:r>
              <a:rPr lang="tr-TR" dirty="0">
                <a:solidFill>
                  <a:srgbClr val="FF0000"/>
                </a:solidFill>
              </a:rPr>
              <a:t>afford, agree, arrange, decide, demand, endeavor, hesitate, manage, pretend, prove, refuse, threaten, undertake </a:t>
            </a:r>
          </a:p>
          <a:p>
            <a:pPr marL="0" indent="0">
              <a:buNone/>
            </a:pPr>
            <a:endParaRPr lang="tr-TR" dirty="0">
              <a:solidFill>
                <a:srgbClr val="FF0000"/>
              </a:solidFill>
            </a:endParaRPr>
          </a:p>
          <a:p>
            <a:pPr marL="0" indent="0">
              <a:buNone/>
            </a:pPr>
            <a:r>
              <a:rPr lang="tr-TR" dirty="0">
                <a:solidFill>
                  <a:srgbClr val="FF0000"/>
                </a:solidFill>
              </a:rPr>
              <a:t>I like to eat banana/ I like eating banana</a:t>
            </a:r>
          </a:p>
          <a:p>
            <a:pPr marL="0" indent="0">
              <a:buNone/>
            </a:pPr>
            <a:endParaRPr lang="tr-TR" dirty="0">
              <a:solidFill>
                <a:srgbClr val="FF0000"/>
              </a:solidFill>
            </a:endParaRPr>
          </a:p>
          <a:p>
            <a:pPr marL="0" indent="0">
              <a:buNone/>
            </a:pPr>
            <a:r>
              <a:rPr lang="tr-TR" dirty="0">
                <a:solidFill>
                  <a:srgbClr val="FF0000"/>
                </a:solidFill>
              </a:rPr>
              <a:t>I stopped smoking/ ı stopped to smoke</a:t>
            </a:r>
          </a:p>
          <a:p>
            <a:pPr marL="0" indent="0">
              <a:buNone/>
            </a:pPr>
            <a:r>
              <a:rPr lang="tr-TR" dirty="0">
                <a:solidFill>
                  <a:srgbClr val="FF0000"/>
                </a:solidFill>
              </a:rPr>
              <a:t>I remember taking the keys/ ı remembered to take the keys</a:t>
            </a:r>
          </a:p>
          <a:p>
            <a:pPr marL="0" indent="0">
              <a:buNone/>
            </a:pPr>
            <a:r>
              <a:rPr lang="tr-TR" dirty="0">
                <a:solidFill>
                  <a:srgbClr val="FF0000"/>
                </a:solidFill>
              </a:rPr>
              <a:t>I forgot phoning you/ ı forgot to phone you</a:t>
            </a:r>
          </a:p>
          <a:p>
            <a:pPr marL="0" indent="0">
              <a:buNone/>
            </a:pPr>
            <a:r>
              <a:rPr lang="tr-TR" dirty="0">
                <a:solidFill>
                  <a:srgbClr val="FF0000"/>
                </a:solidFill>
              </a:rPr>
              <a:t>I TRIED OPENING THE DOOR/ I TRIED TO OPEN THE DOOR</a:t>
            </a:r>
            <a:endParaRPr lang="en-US" dirty="0">
              <a:solidFill>
                <a:srgbClr val="FF0000"/>
              </a:solidFill>
            </a:endParaRPr>
          </a:p>
        </p:txBody>
      </p:sp>
    </p:spTree>
    <p:extLst>
      <p:ext uri="{BB962C8B-B14F-4D97-AF65-F5344CB8AC3E}">
        <p14:creationId xmlns:p14="http://schemas.microsoft.com/office/powerpoint/2010/main" val="283943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8601743"/>
              </p:ext>
            </p:extLst>
          </p:nvPr>
        </p:nvGraphicFramePr>
        <p:xfrm>
          <a:off x="827584" y="845423"/>
          <a:ext cx="4968552" cy="2597289"/>
        </p:xfrm>
        <a:graphic>
          <a:graphicData uri="http://schemas.openxmlformats.org/drawingml/2006/table">
            <a:tbl>
              <a:tblPr/>
              <a:tblGrid>
                <a:gridCol w="1242138">
                  <a:extLst>
                    <a:ext uri="{9D8B030D-6E8A-4147-A177-3AD203B41FA5}">
                      <a16:colId xmlns:a16="http://schemas.microsoft.com/office/drawing/2014/main" val="20000"/>
                    </a:ext>
                  </a:extLst>
                </a:gridCol>
                <a:gridCol w="1242138">
                  <a:extLst>
                    <a:ext uri="{9D8B030D-6E8A-4147-A177-3AD203B41FA5}">
                      <a16:colId xmlns:a16="http://schemas.microsoft.com/office/drawing/2014/main" val="20001"/>
                    </a:ext>
                  </a:extLst>
                </a:gridCol>
                <a:gridCol w="1242138">
                  <a:extLst>
                    <a:ext uri="{9D8B030D-6E8A-4147-A177-3AD203B41FA5}">
                      <a16:colId xmlns:a16="http://schemas.microsoft.com/office/drawing/2014/main" val="20002"/>
                    </a:ext>
                  </a:extLst>
                </a:gridCol>
                <a:gridCol w="1242138">
                  <a:extLst>
                    <a:ext uri="{9D8B030D-6E8A-4147-A177-3AD203B41FA5}">
                      <a16:colId xmlns:a16="http://schemas.microsoft.com/office/drawing/2014/main" val="20003"/>
                    </a:ext>
                  </a:extLst>
                </a:gridCol>
              </a:tblGrid>
              <a:tr h="0">
                <a:tc>
                  <a:txBody>
                    <a:bodyPr/>
                    <a:lstStyle/>
                    <a:p>
                      <a:pPr algn="l" fontAlgn="t"/>
                      <a:r>
                        <a:rPr lang="tr-TR" dirty="0">
                          <a:effectLst/>
                        </a:rPr>
                        <a:t>agree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begin</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continue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dirty="0">
                          <a:effectLst/>
                        </a:rPr>
                        <a:t>decide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fontAlgn="t"/>
                      <a:r>
                        <a:rPr lang="tr-TR">
                          <a:effectLst/>
                        </a:rPr>
                        <a:t>fail</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hesitate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dirty="0">
                          <a:effectLst/>
                        </a:rPr>
                        <a:t>hope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intend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fontAlgn="t"/>
                      <a:r>
                        <a:rPr lang="tr-TR">
                          <a:effectLst/>
                        </a:rPr>
                        <a:t>learn</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neglect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offer</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plan</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fontAlgn="t"/>
                      <a:r>
                        <a:rPr lang="tr-TR">
                          <a:effectLst/>
                        </a:rPr>
                        <a:t>prefer</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dirty="0">
                          <a:effectLst/>
                        </a:rPr>
                        <a:t>pretend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promise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refuse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3"/>
                  </a:ext>
                </a:extLst>
              </a:tr>
              <a:tr h="890409">
                <a:tc>
                  <a:txBody>
                    <a:bodyPr/>
                    <a:lstStyle/>
                    <a:p>
                      <a:pPr algn="l" fontAlgn="t"/>
                      <a:r>
                        <a:rPr lang="tr-TR" b="0" i="0">
                          <a:solidFill>
                            <a:srgbClr val="333333"/>
                          </a:solidFill>
                          <a:effectLst/>
                          <a:latin typeface="Arial"/>
                        </a:rPr>
                        <a:t>remember</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b="0" i="0">
                          <a:solidFill>
                            <a:srgbClr val="333333"/>
                          </a:solidFill>
                          <a:effectLst/>
                          <a:latin typeface="Arial"/>
                        </a:rPr>
                        <a:t>start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b="0" i="0">
                          <a:solidFill>
                            <a:srgbClr val="333333"/>
                          </a:solidFill>
                          <a:effectLst/>
                          <a:latin typeface="Arial"/>
                        </a:rPr>
                        <a:t>try</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endParaRPr lang="en-US" dirty="0"/>
                    </a:p>
                  </a:txBody>
                  <a:tcPr>
                    <a:lnL w="9525" cap="flat" cmpd="sng" algn="ctr">
                      <a:solidFill>
                        <a:srgbClr val="CCCCCC"/>
                      </a:solidFill>
                      <a:prstDash val="solid"/>
                      <a:round/>
                      <a:headEnd type="none" w="med" len="med"/>
                      <a:tailEnd type="none" w="med" len="med"/>
                    </a:lnL>
                    <a:lnT w="9525" cap="flat" cmpd="sng" algn="ctr">
                      <a:solidFill>
                        <a:srgbClr val="CCCCCC"/>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660556" y="399147"/>
            <a:ext cx="684076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a:ln>
                  <a:noFill/>
                </a:ln>
                <a:solidFill>
                  <a:schemeClr val="tx1"/>
                </a:solidFill>
                <a:effectLst/>
                <a:latin typeface="archivoNarrow"/>
                <a:cs typeface="Arial" pitchFamily="34" charset="0"/>
              </a:rPr>
              <a:t>Verbs that take infinitive objects without actors:</a:t>
            </a:r>
          </a:p>
        </p:txBody>
      </p:sp>
      <p:sp>
        <p:nvSpPr>
          <p:cNvPr id="6" name="Rectangle 5"/>
          <p:cNvSpPr/>
          <p:nvPr/>
        </p:nvSpPr>
        <p:spPr>
          <a:xfrm>
            <a:off x="539552" y="4167664"/>
            <a:ext cx="4572000" cy="1477328"/>
          </a:xfrm>
          <a:prstGeom prst="rect">
            <a:avLst/>
          </a:prstGeom>
        </p:spPr>
        <p:txBody>
          <a:bodyPr>
            <a:spAutoFit/>
          </a:bodyPr>
          <a:lstStyle/>
          <a:p>
            <a:r>
              <a:rPr lang="en-US" dirty="0"/>
              <a:t>Most students plan to study.</a:t>
            </a:r>
          </a:p>
          <a:p>
            <a:r>
              <a:rPr lang="en-US" dirty="0"/>
              <a:t>We began to learn.</a:t>
            </a:r>
          </a:p>
          <a:p>
            <a:r>
              <a:rPr lang="en-US" dirty="0"/>
              <a:t>They offered to pay.</a:t>
            </a:r>
          </a:p>
          <a:p>
            <a:r>
              <a:rPr lang="en-US" dirty="0"/>
              <a:t>They neglected to pay.</a:t>
            </a:r>
          </a:p>
          <a:p>
            <a:r>
              <a:rPr lang="en-US" dirty="0"/>
              <a:t>She promised to return.</a:t>
            </a:r>
          </a:p>
        </p:txBody>
      </p:sp>
    </p:spTree>
    <p:extLst>
      <p:ext uri="{BB962C8B-B14F-4D97-AF65-F5344CB8AC3E}">
        <p14:creationId xmlns:p14="http://schemas.microsoft.com/office/powerpoint/2010/main" val="123392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tr-TR" dirty="0"/>
              <a:t>There are three kinds of verbals in English:</a:t>
            </a:r>
          </a:p>
          <a:p>
            <a:r>
              <a:rPr lang="tr-TR" dirty="0"/>
              <a:t>1. The Gerund</a:t>
            </a:r>
          </a:p>
          <a:p>
            <a:r>
              <a:rPr lang="tr-TR" dirty="0"/>
              <a:t>2. The Infinitive</a:t>
            </a:r>
          </a:p>
          <a:p>
            <a:r>
              <a:rPr lang="tr-TR" dirty="0"/>
              <a:t>3. The participle</a:t>
            </a:r>
          </a:p>
          <a:p>
            <a:pPr marL="0" indent="0">
              <a:buNone/>
            </a:pPr>
            <a:endParaRPr lang="en-US" dirty="0"/>
          </a:p>
        </p:txBody>
      </p:sp>
    </p:spTree>
    <p:extLst>
      <p:ext uri="{BB962C8B-B14F-4D97-AF65-F5344CB8AC3E}">
        <p14:creationId xmlns:p14="http://schemas.microsoft.com/office/powerpoint/2010/main" val="357071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2009768"/>
              </p:ext>
            </p:extLst>
          </p:nvPr>
        </p:nvGraphicFramePr>
        <p:xfrm>
          <a:off x="323527" y="1192418"/>
          <a:ext cx="5328592" cy="1706880"/>
        </p:xfrm>
        <a:graphic>
          <a:graphicData uri="http://schemas.openxmlformats.org/drawingml/2006/table">
            <a:tbl>
              <a:tblPr/>
              <a:tblGrid>
                <a:gridCol w="1297453">
                  <a:extLst>
                    <a:ext uri="{9D8B030D-6E8A-4147-A177-3AD203B41FA5}">
                      <a16:colId xmlns:a16="http://schemas.microsoft.com/office/drawing/2014/main" val="20000"/>
                    </a:ext>
                  </a:extLst>
                </a:gridCol>
                <a:gridCol w="1343713">
                  <a:extLst>
                    <a:ext uri="{9D8B030D-6E8A-4147-A177-3AD203B41FA5}">
                      <a16:colId xmlns:a16="http://schemas.microsoft.com/office/drawing/2014/main" val="20001"/>
                    </a:ext>
                  </a:extLst>
                </a:gridCol>
                <a:gridCol w="1343713">
                  <a:extLst>
                    <a:ext uri="{9D8B030D-6E8A-4147-A177-3AD203B41FA5}">
                      <a16:colId xmlns:a16="http://schemas.microsoft.com/office/drawing/2014/main" val="20002"/>
                    </a:ext>
                  </a:extLst>
                </a:gridCol>
                <a:gridCol w="1343713">
                  <a:extLst>
                    <a:ext uri="{9D8B030D-6E8A-4147-A177-3AD203B41FA5}">
                      <a16:colId xmlns:a16="http://schemas.microsoft.com/office/drawing/2014/main" val="20003"/>
                    </a:ext>
                  </a:extLst>
                </a:gridCol>
              </a:tblGrid>
              <a:tr h="0">
                <a:tc>
                  <a:txBody>
                    <a:bodyPr/>
                    <a:lstStyle/>
                    <a:p>
                      <a:pPr algn="l" fontAlgn="t"/>
                      <a:r>
                        <a:rPr lang="tr-TR" dirty="0">
                          <a:effectLst/>
                        </a:rPr>
                        <a:t>advise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dirty="0">
                          <a:effectLst/>
                        </a:rPr>
                        <a:t>allow</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convince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remind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fontAlgn="t"/>
                      <a:r>
                        <a:rPr lang="tr-TR">
                          <a:effectLst/>
                        </a:rPr>
                        <a:t>encourage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force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hire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tr-TR">
                          <a:effectLst/>
                        </a:rPr>
                        <a:t>teach</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fontAlgn="t"/>
                      <a:r>
                        <a:rPr lang="tr-TR">
                          <a:effectLst/>
                        </a:rPr>
                        <a:t>instruct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dirty="0">
                          <a:effectLst/>
                        </a:rPr>
                        <a:t>invite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permit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tr-TR">
                          <a:effectLst/>
                        </a:rPr>
                        <a:t>tell</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fontAlgn="t"/>
                      <a:r>
                        <a:rPr lang="tr-TR">
                          <a:effectLst/>
                        </a:rPr>
                        <a:t>implore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tr-TR">
                          <a:effectLst/>
                        </a:rPr>
                        <a:t>incite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tr-TR">
                          <a:effectLst/>
                        </a:rPr>
                        <a:t>appoint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tr-TR" dirty="0">
                          <a:effectLst/>
                        </a:rPr>
                        <a:t>order</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323528" y="548680"/>
            <a:ext cx="7054115" cy="6437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88872"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a:ln>
                  <a:noFill/>
                </a:ln>
                <a:solidFill>
                  <a:srgbClr val="333333"/>
                </a:solidFill>
                <a:effectLst/>
                <a:latin typeface="archivoNarrow"/>
                <a:cs typeface="Arial" pitchFamily="34" charset="0"/>
              </a:rPr>
              <a:t>Verbs that take infinitive objects with actors: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341187" y="3573016"/>
            <a:ext cx="4572000" cy="2031325"/>
          </a:xfrm>
          <a:prstGeom prst="rect">
            <a:avLst/>
          </a:prstGeom>
        </p:spPr>
        <p:txBody>
          <a:bodyPr>
            <a:spAutoFit/>
          </a:bodyPr>
          <a:lstStyle/>
          <a:p>
            <a:r>
              <a:rPr lang="en-US" dirty="0"/>
              <a:t>Examples:</a:t>
            </a:r>
          </a:p>
          <a:p>
            <a:r>
              <a:rPr lang="en-US" dirty="0"/>
              <a:t>He reminded </a:t>
            </a:r>
            <a:r>
              <a:rPr lang="en-US" u="sng" dirty="0"/>
              <a:t>me </a:t>
            </a:r>
            <a:r>
              <a:rPr lang="en-US" dirty="0"/>
              <a:t>to buy milk.</a:t>
            </a:r>
          </a:p>
          <a:p>
            <a:r>
              <a:rPr lang="en-US" dirty="0"/>
              <a:t>Their fathers advise </a:t>
            </a:r>
            <a:r>
              <a:rPr lang="en-US" u="sng" dirty="0"/>
              <a:t>them</a:t>
            </a:r>
            <a:r>
              <a:rPr lang="en-US" dirty="0"/>
              <a:t> to study.</a:t>
            </a:r>
          </a:p>
          <a:p>
            <a:r>
              <a:rPr lang="en-US" dirty="0"/>
              <a:t>She forced </a:t>
            </a:r>
            <a:r>
              <a:rPr lang="en-US" u="sng" dirty="0"/>
              <a:t>the defendant </a:t>
            </a:r>
            <a:r>
              <a:rPr lang="en-US" dirty="0"/>
              <a:t>to admit the truth.</a:t>
            </a:r>
          </a:p>
          <a:p>
            <a:r>
              <a:rPr lang="en-US" dirty="0"/>
              <a:t>You've convinced </a:t>
            </a:r>
            <a:r>
              <a:rPr lang="en-US" u="sng" dirty="0"/>
              <a:t>the director </a:t>
            </a:r>
            <a:r>
              <a:rPr lang="en-US" dirty="0"/>
              <a:t>of the program to change her position.</a:t>
            </a:r>
          </a:p>
          <a:p>
            <a:r>
              <a:rPr lang="en-US" dirty="0"/>
              <a:t>I invite </a:t>
            </a:r>
            <a:r>
              <a:rPr lang="en-US" u="sng" dirty="0"/>
              <a:t>you</a:t>
            </a:r>
            <a:r>
              <a:rPr lang="en-US" dirty="0"/>
              <a:t> to consider the evidence.</a:t>
            </a:r>
          </a:p>
        </p:txBody>
      </p:sp>
    </p:spTree>
    <p:extLst>
      <p:ext uri="{BB962C8B-B14F-4D97-AF65-F5344CB8AC3E}">
        <p14:creationId xmlns:p14="http://schemas.microsoft.com/office/powerpoint/2010/main" val="230197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8301931"/>
              </p:ext>
            </p:extLst>
          </p:nvPr>
        </p:nvGraphicFramePr>
        <p:xfrm>
          <a:off x="683568" y="1213219"/>
          <a:ext cx="6618310" cy="814154"/>
        </p:xfrm>
        <a:graphic>
          <a:graphicData uri="http://schemas.openxmlformats.org/drawingml/2006/table">
            <a:tbl>
              <a:tblPr/>
              <a:tblGrid>
                <a:gridCol w="1323662">
                  <a:extLst>
                    <a:ext uri="{9D8B030D-6E8A-4147-A177-3AD203B41FA5}">
                      <a16:colId xmlns:a16="http://schemas.microsoft.com/office/drawing/2014/main" val="20000"/>
                    </a:ext>
                  </a:extLst>
                </a:gridCol>
                <a:gridCol w="1323662">
                  <a:extLst>
                    <a:ext uri="{9D8B030D-6E8A-4147-A177-3AD203B41FA5}">
                      <a16:colId xmlns:a16="http://schemas.microsoft.com/office/drawing/2014/main" val="20001"/>
                    </a:ext>
                  </a:extLst>
                </a:gridCol>
                <a:gridCol w="1323662">
                  <a:extLst>
                    <a:ext uri="{9D8B030D-6E8A-4147-A177-3AD203B41FA5}">
                      <a16:colId xmlns:a16="http://schemas.microsoft.com/office/drawing/2014/main" val="20002"/>
                    </a:ext>
                  </a:extLst>
                </a:gridCol>
                <a:gridCol w="1323662">
                  <a:extLst>
                    <a:ext uri="{9D8B030D-6E8A-4147-A177-3AD203B41FA5}">
                      <a16:colId xmlns:a16="http://schemas.microsoft.com/office/drawing/2014/main" val="20003"/>
                    </a:ext>
                  </a:extLst>
                </a:gridCol>
                <a:gridCol w="1323662">
                  <a:extLst>
                    <a:ext uri="{9D8B030D-6E8A-4147-A177-3AD203B41FA5}">
                      <a16:colId xmlns:a16="http://schemas.microsoft.com/office/drawing/2014/main" val="20004"/>
                    </a:ext>
                  </a:extLst>
                </a:gridCol>
              </a:tblGrid>
              <a:tr h="814154">
                <a:tc>
                  <a:txBody>
                    <a:bodyPr/>
                    <a:lstStyle/>
                    <a:p>
                      <a:pPr algn="l" fontAlgn="t"/>
                      <a:r>
                        <a:rPr lang="tr-TR" dirty="0">
                          <a:effectLst/>
                        </a:rPr>
                        <a:t>ask</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dirty="0">
                          <a:effectLst/>
                        </a:rPr>
                        <a:t>expect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a:effectLst/>
                        </a:rPr>
                        <a:t>(would) like</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a:effectLst/>
                        </a:rPr>
                        <a:t>want</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l" fontAlgn="t"/>
                      <a:r>
                        <a:rPr lang="tr-TR" dirty="0">
                          <a:effectLst/>
                        </a:rPr>
                        <a:t>need</a:t>
                      </a: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683568" y="659221"/>
            <a:ext cx="3377912"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a:ln>
                  <a:noFill/>
                </a:ln>
                <a:solidFill>
                  <a:srgbClr val="333333"/>
                </a:solidFill>
                <a:effectLst/>
                <a:latin typeface="archivoNarrow"/>
                <a:cs typeface="Arial" pitchFamily="34" charset="0"/>
              </a:rPr>
              <a:t>Verbs that use either pattern: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683568" y="2551837"/>
            <a:ext cx="6174432" cy="1754326"/>
          </a:xfrm>
          <a:prstGeom prst="rect">
            <a:avLst/>
          </a:prstGeom>
        </p:spPr>
        <p:txBody>
          <a:bodyPr wrap="square">
            <a:spAutoFit/>
          </a:bodyPr>
          <a:lstStyle/>
          <a:p>
            <a:r>
              <a:rPr lang="en-US" dirty="0"/>
              <a:t> </a:t>
            </a:r>
            <a:r>
              <a:rPr lang="tr-TR" dirty="0"/>
              <a:t>I </a:t>
            </a:r>
            <a:r>
              <a:rPr lang="en-US" dirty="0"/>
              <a:t>asked to see the records.</a:t>
            </a:r>
          </a:p>
          <a:p>
            <a:r>
              <a:rPr lang="en-US" dirty="0"/>
              <a:t>I asked him to show me the records.</a:t>
            </a:r>
          </a:p>
          <a:p>
            <a:r>
              <a:rPr lang="en-US" dirty="0"/>
              <a:t>Trent expected his group to win.</a:t>
            </a:r>
          </a:p>
          <a:p>
            <a:r>
              <a:rPr lang="en-US" dirty="0"/>
              <a:t>Trent expected to win.</a:t>
            </a:r>
          </a:p>
          <a:p>
            <a:r>
              <a:rPr lang="en-US" dirty="0"/>
              <a:t>Brenda likes to drive fast.</a:t>
            </a:r>
          </a:p>
          <a:p>
            <a:r>
              <a:rPr lang="en-US" dirty="0"/>
              <a:t>Brenda likes her friend to drive fast.</a:t>
            </a:r>
          </a:p>
        </p:txBody>
      </p:sp>
    </p:spTree>
    <p:extLst>
      <p:ext uri="{BB962C8B-B14F-4D97-AF65-F5344CB8AC3E}">
        <p14:creationId xmlns:p14="http://schemas.microsoft.com/office/powerpoint/2010/main" val="289677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87208" cy="1044034"/>
          </a:xfrm>
        </p:spPr>
        <p:txBody>
          <a:bodyPr>
            <a:normAutofit fontScale="90000"/>
          </a:bodyPr>
          <a:lstStyle/>
          <a:p>
            <a:r>
              <a:rPr lang="tr-TR" dirty="0"/>
              <a:t>TRANSLATE THE FOLLOWING SENTENCES</a:t>
            </a:r>
          </a:p>
        </p:txBody>
      </p:sp>
      <p:sp>
        <p:nvSpPr>
          <p:cNvPr id="3" name="Content Placeholder 2"/>
          <p:cNvSpPr>
            <a:spLocks noGrp="1"/>
          </p:cNvSpPr>
          <p:nvPr>
            <p:ph idx="1"/>
          </p:nvPr>
        </p:nvSpPr>
        <p:spPr>
          <a:xfrm>
            <a:off x="457200" y="1412776"/>
            <a:ext cx="7620000" cy="4713387"/>
          </a:xfrm>
        </p:spPr>
        <p:txBody>
          <a:bodyPr/>
          <a:lstStyle/>
          <a:p>
            <a:r>
              <a:rPr lang="tr-TR" dirty="0"/>
              <a:t>1- Kızım gelecek ilkbahara kadar İngilizce öğrenmiş olmayı istiyor.</a:t>
            </a:r>
          </a:p>
          <a:p>
            <a:r>
              <a:rPr lang="tr-TR" dirty="0"/>
              <a:t>2- Eczacı ona günde üç kere alınacak tabletler verdi.</a:t>
            </a:r>
          </a:p>
          <a:p>
            <a:r>
              <a:rPr lang="tr-TR" dirty="0"/>
              <a:t>3- </a:t>
            </a:r>
            <a:r>
              <a:rPr lang="en-US" dirty="0"/>
              <a:t>The only thing left to consider now is how to get away without being seen.</a:t>
            </a:r>
            <a:endParaRPr lang="tr-TR" dirty="0"/>
          </a:p>
          <a:p>
            <a:r>
              <a:rPr lang="tr-TR" dirty="0"/>
              <a:t>4- I </a:t>
            </a:r>
            <a:r>
              <a:rPr lang="en-US" dirty="0"/>
              <a:t>know </a:t>
            </a:r>
            <a:r>
              <a:rPr lang="en-US" dirty="0" err="1"/>
              <a:t>Ahmet</a:t>
            </a:r>
            <a:r>
              <a:rPr lang="en-US" dirty="0"/>
              <a:t> to have been an honest man at all times.</a:t>
            </a:r>
            <a:endParaRPr lang="tr-TR" dirty="0"/>
          </a:p>
          <a:p>
            <a:r>
              <a:rPr lang="tr-TR" dirty="0"/>
              <a:t>5- Milletvekili adayı seçmenlerden kendisine oy vermelerini niçin istedi?</a:t>
            </a:r>
          </a:p>
          <a:p>
            <a:r>
              <a:rPr lang="tr-TR" dirty="0"/>
              <a:t>6-Masraflardaki artışı önlemek için fabrikalar maden ocaklarının yakınına yerleştirilmeliydi.</a:t>
            </a:r>
          </a:p>
          <a:p>
            <a:endParaRPr lang="tr-TR" dirty="0"/>
          </a:p>
        </p:txBody>
      </p:sp>
    </p:spTree>
    <p:extLst>
      <p:ext uri="{BB962C8B-B14F-4D97-AF65-F5344CB8AC3E}">
        <p14:creationId xmlns:p14="http://schemas.microsoft.com/office/powerpoint/2010/main" val="803575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SUGGESTED TRANSLATIONS</a:t>
            </a:r>
          </a:p>
        </p:txBody>
      </p:sp>
      <p:sp>
        <p:nvSpPr>
          <p:cNvPr id="3" name="Content Placeholder 2"/>
          <p:cNvSpPr>
            <a:spLocks noGrp="1"/>
          </p:cNvSpPr>
          <p:nvPr>
            <p:ph idx="1"/>
          </p:nvPr>
        </p:nvSpPr>
        <p:spPr>
          <a:xfrm>
            <a:off x="395536" y="1772816"/>
            <a:ext cx="7620000" cy="4373563"/>
          </a:xfrm>
        </p:spPr>
        <p:txBody>
          <a:bodyPr>
            <a:normAutofit/>
          </a:bodyPr>
          <a:lstStyle/>
          <a:p>
            <a:r>
              <a:rPr lang="tr-TR" dirty="0"/>
              <a:t>1- </a:t>
            </a:r>
            <a:r>
              <a:rPr lang="en-US" dirty="0"/>
              <a:t>My daughter wants to have learned English by next spring.</a:t>
            </a:r>
          </a:p>
          <a:p>
            <a:r>
              <a:rPr lang="tr-TR" dirty="0"/>
              <a:t>2-</a:t>
            </a:r>
            <a:r>
              <a:rPr lang="en-US" dirty="0"/>
              <a:t>The chemist gave her the tablets to be taken three times daily.</a:t>
            </a:r>
            <a:endParaRPr lang="tr-TR" dirty="0"/>
          </a:p>
          <a:p>
            <a:r>
              <a:rPr lang="tr-TR" dirty="0"/>
              <a:t>3- Artık düşünülecek tek şey, görülmeden nasıl uzaklaşacağımızdır.</a:t>
            </a:r>
          </a:p>
          <a:p>
            <a:r>
              <a:rPr lang="tr-TR" dirty="0"/>
              <a:t>4- Ahmet'in her zaman dürüst bir insan olduğunu biliyorum.</a:t>
            </a:r>
          </a:p>
          <a:p>
            <a:r>
              <a:rPr lang="tr-TR" dirty="0"/>
              <a:t>5- </a:t>
            </a:r>
            <a:r>
              <a:rPr lang="en-US" dirty="0"/>
              <a:t>Why did the Parliamentary candidate ask the electors to vote for him?</a:t>
            </a:r>
            <a:endParaRPr lang="tr-TR" dirty="0"/>
          </a:p>
          <a:p>
            <a:r>
              <a:rPr lang="tr-TR" dirty="0"/>
              <a:t>6- T</a:t>
            </a:r>
            <a:r>
              <a:rPr lang="en-US" dirty="0"/>
              <a:t>o keep down the costs factories must be placed near the mines</a:t>
            </a:r>
            <a:r>
              <a:rPr lang="tr-TR" dirty="0"/>
              <a:t> (</a:t>
            </a:r>
            <a:r>
              <a:rPr lang="tr-TR" b="0" dirty="0" err="1"/>
              <a:t>problematic</a:t>
            </a:r>
            <a:r>
              <a:rPr lang="tr-TR" b="0" dirty="0"/>
              <a:t>)</a:t>
            </a:r>
            <a:endParaRPr lang="en-US" b="0" dirty="0"/>
          </a:p>
        </p:txBody>
      </p:sp>
    </p:spTree>
    <p:extLst>
      <p:ext uri="{BB962C8B-B14F-4D97-AF65-F5344CB8AC3E}">
        <p14:creationId xmlns:p14="http://schemas.microsoft.com/office/powerpoint/2010/main" val="3335187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US" dirty="0"/>
              <a:t>In Turkish, the grammar term infinitive (</a:t>
            </a:r>
            <a:r>
              <a:rPr lang="en-US" dirty="0" err="1"/>
              <a:t>mastar</a:t>
            </a:r>
            <a:r>
              <a:rPr lang="en-US" dirty="0"/>
              <a:t>) covers both the gerunds and the infinitives of the English language.</a:t>
            </a:r>
            <a:endParaRPr lang="tr-TR" dirty="0"/>
          </a:p>
          <a:p>
            <a:endParaRPr lang="en-US" sz="4400" b="0" i="0" u="none" strike="noStrike" baseline="0" dirty="0">
              <a:solidFill>
                <a:srgbClr val="000000"/>
              </a:solidFill>
              <a:latin typeface="Arial"/>
            </a:endParaRPr>
          </a:p>
          <a:p>
            <a:r>
              <a:rPr lang="en-US" b="0" i="0" u="none" strike="noStrike" baseline="0" dirty="0">
                <a:latin typeface="Arial"/>
              </a:rPr>
              <a:t>All infinitives are </a:t>
            </a:r>
            <a:r>
              <a:rPr lang="en-US" b="1" i="0" u="none" strike="noStrike" baseline="0" dirty="0">
                <a:latin typeface="Arial"/>
              </a:rPr>
              <a:t>nouns </a:t>
            </a:r>
            <a:r>
              <a:rPr lang="en-US" b="0" i="0" u="none" strike="noStrike" baseline="0" dirty="0">
                <a:latin typeface="Arial"/>
              </a:rPr>
              <a:t>made up of verb roots, verb stems or verb frames. </a:t>
            </a:r>
            <a:endParaRPr lang="en-US" dirty="0"/>
          </a:p>
        </p:txBody>
      </p:sp>
    </p:spTree>
    <p:extLst>
      <p:ext uri="{BB962C8B-B14F-4D97-AF65-F5344CB8AC3E}">
        <p14:creationId xmlns:p14="http://schemas.microsoft.com/office/powerpoint/2010/main" val="159052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US" sz="3600" dirty="0">
                <a:solidFill>
                  <a:srgbClr val="000000"/>
                </a:solidFill>
                <a:latin typeface="Arial"/>
              </a:rPr>
              <a:t>There are four kinds o</a:t>
            </a:r>
            <a:r>
              <a:rPr lang="tr-TR" sz="3600" dirty="0">
                <a:solidFill>
                  <a:srgbClr val="000000"/>
                </a:solidFill>
                <a:latin typeface="Arial"/>
              </a:rPr>
              <a:t>f </a:t>
            </a:r>
            <a:r>
              <a:rPr lang="en-US" sz="3600" dirty="0">
                <a:solidFill>
                  <a:srgbClr val="000000"/>
                </a:solidFill>
                <a:latin typeface="Arial"/>
              </a:rPr>
              <a:t>infinitives in Turkish:</a:t>
            </a:r>
          </a:p>
          <a:p>
            <a:r>
              <a:rPr lang="en-US" b="1" dirty="0">
                <a:latin typeface="Arial"/>
              </a:rPr>
              <a:t>1. </a:t>
            </a:r>
            <a:r>
              <a:rPr lang="en-US" dirty="0">
                <a:latin typeface="Arial"/>
              </a:rPr>
              <a:t>The [</a:t>
            </a:r>
            <a:r>
              <a:rPr lang="en-US" b="1" dirty="0" err="1">
                <a:latin typeface="Arial"/>
              </a:rPr>
              <a:t>mek</a:t>
            </a:r>
            <a:r>
              <a:rPr lang="en-US" b="1" dirty="0">
                <a:latin typeface="Arial"/>
              </a:rPr>
              <a:t>, </a:t>
            </a:r>
            <a:r>
              <a:rPr lang="en-US" b="1" dirty="0" err="1">
                <a:latin typeface="Arial"/>
              </a:rPr>
              <a:t>mak</a:t>
            </a:r>
            <a:r>
              <a:rPr lang="en-US" dirty="0">
                <a:latin typeface="Arial"/>
              </a:rPr>
              <a:t>] allomorphs attached to </a:t>
            </a:r>
            <a:r>
              <a:rPr lang="en-US" b="1" dirty="0">
                <a:latin typeface="Arial"/>
              </a:rPr>
              <a:t>verb roots, stems </a:t>
            </a:r>
            <a:r>
              <a:rPr lang="en-US" dirty="0">
                <a:latin typeface="Arial"/>
              </a:rPr>
              <a:t>or </a:t>
            </a:r>
            <a:r>
              <a:rPr lang="en-US" b="1" dirty="0">
                <a:latin typeface="Arial"/>
              </a:rPr>
              <a:t>frames: </a:t>
            </a:r>
            <a:endParaRPr lang="tr-TR" b="1" dirty="0">
              <a:latin typeface="Arial"/>
            </a:endParaRPr>
          </a:p>
          <a:p>
            <a:pPr marL="0" indent="0">
              <a:buNone/>
            </a:pPr>
            <a:r>
              <a:rPr lang="tr-TR" b="1" dirty="0">
                <a:latin typeface="Arial"/>
              </a:rPr>
              <a:t>    </a:t>
            </a:r>
            <a:endParaRPr lang="en-US" sz="4400" dirty="0">
              <a:solidFill>
                <a:srgbClr val="000000"/>
              </a:solidFill>
              <a:latin typeface="Arial"/>
            </a:endParaRPr>
          </a:p>
          <a:p>
            <a:r>
              <a:rPr lang="en-US" b="1" dirty="0" err="1">
                <a:latin typeface="Arial"/>
              </a:rPr>
              <a:t>oku-mak</a:t>
            </a:r>
            <a:r>
              <a:rPr lang="en-US" b="1" dirty="0">
                <a:latin typeface="Arial"/>
              </a:rPr>
              <a:t> </a:t>
            </a:r>
            <a:r>
              <a:rPr lang="en-US" dirty="0">
                <a:latin typeface="Arial"/>
              </a:rPr>
              <a:t>(re</a:t>
            </a:r>
            <a:r>
              <a:rPr lang="tr-TR" dirty="0">
                <a:latin typeface="Arial"/>
              </a:rPr>
              <a:t>a</a:t>
            </a:r>
            <a:r>
              <a:rPr lang="en-US" dirty="0">
                <a:latin typeface="Arial"/>
              </a:rPr>
              <a:t>ding, to read)</a:t>
            </a:r>
            <a:r>
              <a:rPr lang="en-US" b="1" dirty="0">
                <a:latin typeface="Arial"/>
              </a:rPr>
              <a:t>; </a:t>
            </a:r>
            <a:endParaRPr lang="tr-TR" b="1" dirty="0">
              <a:latin typeface="Arial"/>
            </a:endParaRPr>
          </a:p>
          <a:p>
            <a:r>
              <a:rPr lang="en-US" b="1" dirty="0" err="1">
                <a:latin typeface="Arial"/>
              </a:rPr>
              <a:t>yüz-mek</a:t>
            </a:r>
            <a:r>
              <a:rPr lang="en-US" b="1" dirty="0">
                <a:latin typeface="Arial"/>
              </a:rPr>
              <a:t> </a:t>
            </a:r>
            <a:r>
              <a:rPr lang="en-US" dirty="0">
                <a:latin typeface="Arial"/>
              </a:rPr>
              <a:t>(swimming, to swim)</a:t>
            </a:r>
            <a:r>
              <a:rPr lang="en-US" b="1" dirty="0">
                <a:latin typeface="Arial"/>
              </a:rPr>
              <a:t>;</a:t>
            </a:r>
            <a:endParaRPr lang="tr-TR" b="1" dirty="0">
              <a:latin typeface="Arial"/>
            </a:endParaRPr>
          </a:p>
          <a:p>
            <a:r>
              <a:rPr lang="en-US" b="1" dirty="0" err="1">
                <a:latin typeface="Arial"/>
              </a:rPr>
              <a:t>yardım</a:t>
            </a:r>
            <a:r>
              <a:rPr lang="en-US" b="1" dirty="0">
                <a:latin typeface="Arial"/>
              </a:rPr>
              <a:t> et-</a:t>
            </a:r>
            <a:r>
              <a:rPr lang="en-US" b="1" dirty="0" err="1">
                <a:latin typeface="Arial"/>
              </a:rPr>
              <a:t>mek</a:t>
            </a:r>
            <a:r>
              <a:rPr lang="en-US" b="1" dirty="0">
                <a:latin typeface="Arial"/>
              </a:rPr>
              <a:t> </a:t>
            </a:r>
            <a:r>
              <a:rPr lang="tr-TR" dirty="0">
                <a:latin typeface="Arial"/>
              </a:rPr>
              <a:t> </a:t>
            </a:r>
            <a:r>
              <a:rPr lang="en-US" dirty="0">
                <a:latin typeface="Arial"/>
              </a:rPr>
              <a:t>(helping, to help)</a:t>
            </a:r>
            <a:r>
              <a:rPr lang="en-US" b="1" dirty="0">
                <a:latin typeface="Arial"/>
              </a:rPr>
              <a:t>; </a:t>
            </a:r>
            <a:endParaRPr lang="tr-TR" b="1" dirty="0">
              <a:latin typeface="Arial"/>
            </a:endParaRPr>
          </a:p>
          <a:p>
            <a:r>
              <a:rPr lang="en-US" b="1" dirty="0" err="1">
                <a:latin typeface="Arial"/>
              </a:rPr>
              <a:t>konuş-mak</a:t>
            </a:r>
            <a:r>
              <a:rPr lang="en-US" b="1" dirty="0">
                <a:latin typeface="Arial"/>
              </a:rPr>
              <a:t> </a:t>
            </a:r>
            <a:r>
              <a:rPr lang="en-US" dirty="0">
                <a:latin typeface="Arial"/>
              </a:rPr>
              <a:t>(talking, to talk)</a:t>
            </a:r>
            <a:r>
              <a:rPr lang="en-US" b="1" dirty="0">
                <a:latin typeface="Arial"/>
              </a:rPr>
              <a:t>; </a:t>
            </a:r>
            <a:endParaRPr lang="tr-TR" b="1" dirty="0">
              <a:latin typeface="Arial"/>
            </a:endParaRPr>
          </a:p>
          <a:p>
            <a:r>
              <a:rPr lang="en-US" b="1" dirty="0" err="1">
                <a:latin typeface="Arial"/>
              </a:rPr>
              <a:t>temizle-mek</a:t>
            </a:r>
            <a:r>
              <a:rPr lang="en-US" b="1" dirty="0">
                <a:latin typeface="Arial"/>
              </a:rPr>
              <a:t> </a:t>
            </a:r>
            <a:r>
              <a:rPr lang="en-US" dirty="0">
                <a:latin typeface="Arial"/>
              </a:rPr>
              <a:t>(cleaning, to clean)</a:t>
            </a:r>
            <a:r>
              <a:rPr lang="en-US" b="1" dirty="0">
                <a:latin typeface="Arial"/>
              </a:rPr>
              <a:t>; </a:t>
            </a:r>
            <a:endParaRPr lang="en-US" dirty="0"/>
          </a:p>
        </p:txBody>
      </p:sp>
    </p:spTree>
    <p:extLst>
      <p:ext uri="{BB962C8B-B14F-4D97-AF65-F5344CB8AC3E}">
        <p14:creationId xmlns:p14="http://schemas.microsoft.com/office/powerpoint/2010/main" val="306525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buNone/>
            </a:pPr>
            <a:r>
              <a:rPr lang="en-US" b="1" dirty="0">
                <a:latin typeface="Arial"/>
              </a:rPr>
              <a:t>2. </a:t>
            </a:r>
            <a:r>
              <a:rPr lang="en-US" dirty="0">
                <a:latin typeface="Arial"/>
              </a:rPr>
              <a:t>The  [</a:t>
            </a:r>
            <a:r>
              <a:rPr lang="en-US" b="1" dirty="0">
                <a:latin typeface="Arial"/>
              </a:rPr>
              <a:t>me, ma</a:t>
            </a:r>
            <a:r>
              <a:rPr lang="en-US" dirty="0">
                <a:latin typeface="Arial"/>
              </a:rPr>
              <a:t>] allomorphs attached to </a:t>
            </a:r>
            <a:r>
              <a:rPr lang="en-US" b="1" dirty="0">
                <a:latin typeface="Arial"/>
              </a:rPr>
              <a:t>verb roots</a:t>
            </a:r>
            <a:r>
              <a:rPr lang="en-US" dirty="0">
                <a:latin typeface="Arial"/>
              </a:rPr>
              <a:t>, </a:t>
            </a:r>
            <a:r>
              <a:rPr lang="en-US" b="1" dirty="0">
                <a:latin typeface="Arial"/>
              </a:rPr>
              <a:t>stems </a:t>
            </a:r>
            <a:r>
              <a:rPr lang="en-US" dirty="0">
                <a:latin typeface="Arial"/>
              </a:rPr>
              <a:t>and </a:t>
            </a:r>
            <a:r>
              <a:rPr lang="en-US" b="1" dirty="0">
                <a:latin typeface="Arial"/>
              </a:rPr>
              <a:t>frames: </a:t>
            </a:r>
            <a:endParaRPr lang="en-US" dirty="0">
              <a:latin typeface="Arial"/>
            </a:endParaRPr>
          </a:p>
          <a:p>
            <a:r>
              <a:rPr lang="en-US" b="1" dirty="0" err="1">
                <a:latin typeface="Arial"/>
              </a:rPr>
              <a:t>git</a:t>
            </a:r>
            <a:r>
              <a:rPr lang="en-US" b="1" dirty="0">
                <a:latin typeface="Arial"/>
              </a:rPr>
              <a:t>-me </a:t>
            </a:r>
            <a:r>
              <a:rPr lang="en-US" dirty="0">
                <a:latin typeface="Arial"/>
              </a:rPr>
              <a:t>(going, to go)</a:t>
            </a:r>
            <a:r>
              <a:rPr lang="en-US" b="1" dirty="0">
                <a:latin typeface="Arial"/>
              </a:rPr>
              <a:t>;</a:t>
            </a:r>
            <a:endParaRPr lang="tr-TR" dirty="0">
              <a:latin typeface="Arial"/>
            </a:endParaRPr>
          </a:p>
          <a:p>
            <a:r>
              <a:rPr lang="en-US" b="1" dirty="0">
                <a:latin typeface="Arial"/>
              </a:rPr>
              <a:t>gel-me </a:t>
            </a:r>
            <a:r>
              <a:rPr lang="en-US" dirty="0">
                <a:latin typeface="Arial"/>
              </a:rPr>
              <a:t>(coming, to come)</a:t>
            </a:r>
            <a:r>
              <a:rPr lang="en-US" b="1" dirty="0">
                <a:latin typeface="Arial"/>
              </a:rPr>
              <a:t>; </a:t>
            </a:r>
            <a:endParaRPr lang="tr-TR" b="1" dirty="0">
              <a:latin typeface="Arial"/>
            </a:endParaRPr>
          </a:p>
          <a:p>
            <a:r>
              <a:rPr lang="en-US" b="1" dirty="0" err="1">
                <a:latin typeface="Arial"/>
              </a:rPr>
              <a:t>çalış</a:t>
            </a:r>
            <a:r>
              <a:rPr lang="en-US" b="1" dirty="0">
                <a:latin typeface="Arial"/>
              </a:rPr>
              <a:t>-ma </a:t>
            </a:r>
            <a:r>
              <a:rPr lang="en-US" dirty="0">
                <a:latin typeface="Arial"/>
              </a:rPr>
              <a:t>(working, to work)</a:t>
            </a:r>
            <a:r>
              <a:rPr lang="en-US" b="1" dirty="0">
                <a:latin typeface="Arial"/>
              </a:rPr>
              <a:t>; </a:t>
            </a:r>
            <a:endParaRPr lang="tr-TR" b="1" dirty="0">
              <a:latin typeface="Arial"/>
            </a:endParaRPr>
          </a:p>
          <a:p>
            <a:r>
              <a:rPr lang="en-US" b="1" dirty="0" err="1">
                <a:latin typeface="Arial"/>
              </a:rPr>
              <a:t>eleştir</a:t>
            </a:r>
            <a:r>
              <a:rPr lang="en-US" b="1" dirty="0">
                <a:latin typeface="Arial"/>
              </a:rPr>
              <a:t>-me </a:t>
            </a:r>
            <a:r>
              <a:rPr lang="en-US" dirty="0">
                <a:latin typeface="Arial"/>
              </a:rPr>
              <a:t>(criticizing, to criticize)</a:t>
            </a:r>
            <a:r>
              <a:rPr lang="en-US" b="1" dirty="0">
                <a:latin typeface="Arial"/>
              </a:rPr>
              <a:t>;</a:t>
            </a:r>
            <a:endParaRPr lang="tr-TR" b="1" dirty="0">
              <a:latin typeface="Arial"/>
            </a:endParaRPr>
          </a:p>
          <a:p>
            <a:r>
              <a:rPr lang="en-US" b="1" dirty="0" err="1">
                <a:latin typeface="Arial"/>
              </a:rPr>
              <a:t>anla</a:t>
            </a:r>
            <a:r>
              <a:rPr lang="en-US" b="1" dirty="0">
                <a:latin typeface="Arial"/>
              </a:rPr>
              <a:t>-ma </a:t>
            </a:r>
            <a:r>
              <a:rPr lang="en-US" dirty="0">
                <a:latin typeface="Arial"/>
              </a:rPr>
              <a:t>(understanding, to under-stand)</a:t>
            </a:r>
            <a:r>
              <a:rPr lang="en-US" b="1" dirty="0">
                <a:latin typeface="Arial"/>
              </a:rPr>
              <a:t>;</a:t>
            </a:r>
            <a:endParaRPr lang="tr-TR" b="1" dirty="0">
              <a:latin typeface="Arial"/>
            </a:endParaRPr>
          </a:p>
          <a:p>
            <a:r>
              <a:rPr lang="en-US" b="1" dirty="0" err="1">
                <a:latin typeface="Arial"/>
              </a:rPr>
              <a:t>ezberle</a:t>
            </a:r>
            <a:r>
              <a:rPr lang="en-US" b="1" dirty="0">
                <a:latin typeface="Arial"/>
              </a:rPr>
              <a:t>-me </a:t>
            </a:r>
            <a:r>
              <a:rPr lang="en-US" dirty="0">
                <a:latin typeface="Arial"/>
              </a:rPr>
              <a:t>(memorizing, to memorize)</a:t>
            </a:r>
            <a:r>
              <a:rPr lang="en-US" b="1" dirty="0">
                <a:latin typeface="Arial"/>
              </a:rPr>
              <a:t>; </a:t>
            </a:r>
            <a:endParaRPr lang="en-US" dirty="0"/>
          </a:p>
        </p:txBody>
      </p:sp>
    </p:spTree>
    <p:extLst>
      <p:ext uri="{BB962C8B-B14F-4D97-AF65-F5344CB8AC3E}">
        <p14:creationId xmlns:p14="http://schemas.microsoft.com/office/powerpoint/2010/main" val="6849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endParaRPr lang="en-US" sz="4400" dirty="0">
              <a:solidFill>
                <a:srgbClr val="000000"/>
              </a:solidFill>
              <a:latin typeface="Arial"/>
            </a:endParaRPr>
          </a:p>
          <a:p>
            <a:r>
              <a:rPr lang="en-US" b="1" dirty="0">
                <a:latin typeface="Arial"/>
              </a:rPr>
              <a:t>3. </a:t>
            </a:r>
            <a:r>
              <a:rPr lang="en-US" dirty="0">
                <a:latin typeface="Arial"/>
              </a:rPr>
              <a:t>The ♫ [</a:t>
            </a:r>
            <a:r>
              <a:rPr lang="en-US" b="1" dirty="0" err="1">
                <a:latin typeface="Arial"/>
              </a:rPr>
              <a:t>iş</a:t>
            </a:r>
            <a:r>
              <a:rPr lang="en-US" b="1" dirty="0">
                <a:latin typeface="Arial"/>
              </a:rPr>
              <a:t>, </a:t>
            </a:r>
            <a:r>
              <a:rPr lang="en-US" b="1" dirty="0" err="1">
                <a:latin typeface="Arial"/>
              </a:rPr>
              <a:t>ış</a:t>
            </a:r>
            <a:r>
              <a:rPr lang="en-US" b="1" dirty="0">
                <a:latin typeface="Arial"/>
              </a:rPr>
              <a:t>, </a:t>
            </a:r>
            <a:r>
              <a:rPr lang="en-US" b="1" dirty="0" err="1">
                <a:latin typeface="Arial"/>
              </a:rPr>
              <a:t>üş</a:t>
            </a:r>
            <a:r>
              <a:rPr lang="en-US" b="1" dirty="0">
                <a:latin typeface="Arial"/>
              </a:rPr>
              <a:t>, </a:t>
            </a:r>
            <a:r>
              <a:rPr lang="en-US" b="1" dirty="0" err="1">
                <a:latin typeface="Arial"/>
              </a:rPr>
              <a:t>uş</a:t>
            </a:r>
            <a:r>
              <a:rPr lang="en-US" b="1" dirty="0">
                <a:latin typeface="Arial"/>
              </a:rPr>
              <a:t>, </a:t>
            </a:r>
            <a:r>
              <a:rPr lang="en-US" b="1" dirty="0" err="1">
                <a:latin typeface="Arial"/>
              </a:rPr>
              <a:t>eş</a:t>
            </a:r>
            <a:r>
              <a:rPr lang="en-US" b="1" dirty="0">
                <a:latin typeface="Arial"/>
              </a:rPr>
              <a:t>, </a:t>
            </a:r>
            <a:r>
              <a:rPr lang="en-US" b="1" dirty="0" err="1">
                <a:latin typeface="Arial"/>
              </a:rPr>
              <a:t>aş</a:t>
            </a:r>
            <a:r>
              <a:rPr lang="en-US" dirty="0">
                <a:latin typeface="Arial"/>
              </a:rPr>
              <a:t>] allomorphs attached to </a:t>
            </a:r>
            <a:r>
              <a:rPr lang="en-US" b="1" dirty="0">
                <a:latin typeface="Arial"/>
              </a:rPr>
              <a:t>verb roots </a:t>
            </a:r>
            <a:r>
              <a:rPr lang="en-US" dirty="0">
                <a:latin typeface="Arial"/>
              </a:rPr>
              <a:t>or </a:t>
            </a:r>
            <a:r>
              <a:rPr lang="en-US" b="1" dirty="0">
                <a:latin typeface="Arial"/>
              </a:rPr>
              <a:t>stems</a:t>
            </a:r>
            <a:r>
              <a:rPr lang="en-US" dirty="0">
                <a:latin typeface="Arial"/>
              </a:rPr>
              <a:t>: </a:t>
            </a:r>
          </a:p>
          <a:p>
            <a:r>
              <a:rPr lang="en-US" b="1" dirty="0" err="1">
                <a:latin typeface="Arial"/>
              </a:rPr>
              <a:t>gül-üş</a:t>
            </a:r>
            <a:r>
              <a:rPr lang="en-US" b="1" dirty="0">
                <a:latin typeface="Arial"/>
              </a:rPr>
              <a:t> </a:t>
            </a:r>
            <a:r>
              <a:rPr lang="en-US" dirty="0">
                <a:latin typeface="Arial"/>
              </a:rPr>
              <a:t>(</a:t>
            </a:r>
            <a:r>
              <a:rPr lang="en-US" i="1" dirty="0" err="1">
                <a:latin typeface="Arial"/>
              </a:rPr>
              <a:t>gü</a:t>
            </a:r>
            <a:r>
              <a:rPr lang="en-US" dirty="0">
                <a:latin typeface="Arial"/>
              </a:rPr>
              <a:t>*</a:t>
            </a:r>
            <a:r>
              <a:rPr lang="en-US" b="1" i="1" dirty="0" err="1">
                <a:latin typeface="Arial"/>
              </a:rPr>
              <a:t>lüş</a:t>
            </a:r>
            <a:r>
              <a:rPr lang="en-US" dirty="0">
                <a:latin typeface="Arial"/>
              </a:rPr>
              <a:t>) (way of smiling)</a:t>
            </a:r>
            <a:r>
              <a:rPr lang="en-US" b="1" dirty="0">
                <a:latin typeface="Arial"/>
              </a:rPr>
              <a:t>; </a:t>
            </a:r>
            <a:endParaRPr lang="tr-TR" b="1" dirty="0">
              <a:latin typeface="Arial"/>
            </a:endParaRPr>
          </a:p>
          <a:p>
            <a:r>
              <a:rPr lang="en-US" b="1" dirty="0" err="1">
                <a:latin typeface="Arial"/>
              </a:rPr>
              <a:t>bak-ış</a:t>
            </a:r>
            <a:r>
              <a:rPr lang="en-US" b="1" dirty="0">
                <a:latin typeface="Arial"/>
              </a:rPr>
              <a:t> </a:t>
            </a:r>
            <a:r>
              <a:rPr lang="en-US" dirty="0">
                <a:latin typeface="Arial"/>
              </a:rPr>
              <a:t>(</a:t>
            </a:r>
            <a:r>
              <a:rPr lang="en-US" i="1" dirty="0" err="1">
                <a:latin typeface="Arial"/>
              </a:rPr>
              <a:t>ba</a:t>
            </a:r>
            <a:r>
              <a:rPr lang="en-US" i="1" dirty="0">
                <a:latin typeface="Arial"/>
              </a:rPr>
              <a:t>*</a:t>
            </a:r>
            <a:r>
              <a:rPr lang="en-US" b="1" i="1" dirty="0" err="1">
                <a:latin typeface="Arial"/>
              </a:rPr>
              <a:t>kış</a:t>
            </a:r>
            <a:r>
              <a:rPr lang="en-US" dirty="0">
                <a:latin typeface="Arial"/>
              </a:rPr>
              <a:t>) (way of looking)</a:t>
            </a:r>
            <a:r>
              <a:rPr lang="en-US" b="1" dirty="0">
                <a:latin typeface="Arial"/>
              </a:rPr>
              <a:t>; </a:t>
            </a:r>
            <a:endParaRPr lang="tr-TR" b="1" dirty="0">
              <a:latin typeface="Arial"/>
            </a:endParaRPr>
          </a:p>
          <a:p>
            <a:r>
              <a:rPr lang="en-US" b="1" dirty="0" err="1">
                <a:latin typeface="Arial"/>
              </a:rPr>
              <a:t>anla</a:t>
            </a:r>
            <a:r>
              <a:rPr lang="en-US" b="1" dirty="0">
                <a:latin typeface="Arial"/>
              </a:rPr>
              <a:t>-/y/</a:t>
            </a:r>
            <a:r>
              <a:rPr lang="en-US" b="1" dirty="0" err="1">
                <a:latin typeface="Arial"/>
              </a:rPr>
              <a:t>ış</a:t>
            </a:r>
            <a:r>
              <a:rPr lang="en-US" b="1" dirty="0">
                <a:latin typeface="Arial"/>
              </a:rPr>
              <a:t> </a:t>
            </a:r>
            <a:r>
              <a:rPr lang="en-US" dirty="0">
                <a:latin typeface="Arial"/>
              </a:rPr>
              <a:t>(</a:t>
            </a:r>
            <a:r>
              <a:rPr lang="en-US" i="1" dirty="0">
                <a:latin typeface="Arial"/>
              </a:rPr>
              <a:t>an*la*</a:t>
            </a:r>
            <a:r>
              <a:rPr lang="en-US" b="1" i="1" dirty="0" err="1">
                <a:latin typeface="Arial"/>
              </a:rPr>
              <a:t>yış</a:t>
            </a:r>
            <a:r>
              <a:rPr lang="en-US" dirty="0">
                <a:latin typeface="Arial"/>
              </a:rPr>
              <a:t>) (ability of understanding), </a:t>
            </a:r>
            <a:endParaRPr lang="en-US" dirty="0"/>
          </a:p>
        </p:txBody>
      </p:sp>
    </p:spTree>
    <p:extLst>
      <p:ext uri="{BB962C8B-B14F-4D97-AF65-F5344CB8AC3E}">
        <p14:creationId xmlns:p14="http://schemas.microsoft.com/office/powerpoint/2010/main" val="67035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endParaRPr lang="en-US" sz="4400" dirty="0">
              <a:solidFill>
                <a:srgbClr val="000000"/>
              </a:solidFill>
              <a:latin typeface="Arial"/>
            </a:endParaRPr>
          </a:p>
          <a:p>
            <a:r>
              <a:rPr lang="en-US" b="1" dirty="0">
                <a:latin typeface="Arial"/>
              </a:rPr>
              <a:t>4. </a:t>
            </a:r>
            <a:r>
              <a:rPr lang="en-US" dirty="0">
                <a:latin typeface="Arial"/>
              </a:rPr>
              <a:t>The [</a:t>
            </a:r>
            <a:r>
              <a:rPr lang="en-US" b="1" dirty="0" err="1">
                <a:latin typeface="Arial"/>
              </a:rPr>
              <a:t>dik</a:t>
            </a:r>
            <a:r>
              <a:rPr lang="en-US" b="1" dirty="0">
                <a:latin typeface="Arial"/>
              </a:rPr>
              <a:t>. </a:t>
            </a:r>
            <a:r>
              <a:rPr lang="en-US" b="1" dirty="0" err="1">
                <a:latin typeface="Arial"/>
              </a:rPr>
              <a:t>dık</a:t>
            </a:r>
            <a:r>
              <a:rPr lang="en-US" b="1" dirty="0">
                <a:latin typeface="Arial"/>
              </a:rPr>
              <a:t>, </a:t>
            </a:r>
            <a:r>
              <a:rPr lang="en-US" b="1" dirty="0" err="1">
                <a:latin typeface="Arial"/>
              </a:rPr>
              <a:t>dük</a:t>
            </a:r>
            <a:r>
              <a:rPr lang="en-US" b="1" dirty="0">
                <a:latin typeface="Arial"/>
              </a:rPr>
              <a:t>, </a:t>
            </a:r>
            <a:r>
              <a:rPr lang="en-US" b="1" dirty="0" err="1">
                <a:latin typeface="Arial"/>
              </a:rPr>
              <a:t>duk</a:t>
            </a:r>
            <a:r>
              <a:rPr lang="en-US" b="1" dirty="0">
                <a:latin typeface="Arial"/>
              </a:rPr>
              <a:t>, </a:t>
            </a:r>
            <a:r>
              <a:rPr lang="en-US" dirty="0" err="1">
                <a:latin typeface="Arial"/>
              </a:rPr>
              <a:t>tik</a:t>
            </a:r>
            <a:r>
              <a:rPr lang="en-US" dirty="0">
                <a:latin typeface="Arial"/>
              </a:rPr>
              <a:t>, </a:t>
            </a:r>
            <a:r>
              <a:rPr lang="en-US" dirty="0" err="1">
                <a:latin typeface="Arial"/>
              </a:rPr>
              <a:t>tık</a:t>
            </a:r>
            <a:r>
              <a:rPr lang="en-US" dirty="0">
                <a:latin typeface="Arial"/>
              </a:rPr>
              <a:t>, </a:t>
            </a:r>
            <a:r>
              <a:rPr lang="en-US" dirty="0" err="1">
                <a:latin typeface="Arial"/>
              </a:rPr>
              <a:t>tük</a:t>
            </a:r>
            <a:r>
              <a:rPr lang="en-US" dirty="0">
                <a:latin typeface="Arial"/>
              </a:rPr>
              <a:t>, </a:t>
            </a:r>
            <a:r>
              <a:rPr lang="en-US" dirty="0" err="1">
                <a:latin typeface="Arial"/>
              </a:rPr>
              <a:t>tuk</a:t>
            </a:r>
            <a:r>
              <a:rPr lang="en-US" dirty="0">
                <a:latin typeface="Arial"/>
              </a:rPr>
              <a:t>] allomorphs attached to </a:t>
            </a:r>
            <a:r>
              <a:rPr lang="en-US" b="1" dirty="0">
                <a:latin typeface="Arial"/>
              </a:rPr>
              <a:t>verb roots, stems </a:t>
            </a:r>
            <a:r>
              <a:rPr lang="en-US" dirty="0">
                <a:latin typeface="Arial"/>
              </a:rPr>
              <a:t>and </a:t>
            </a:r>
            <a:r>
              <a:rPr lang="en-US" b="1" dirty="0">
                <a:latin typeface="Arial"/>
              </a:rPr>
              <a:t>frames: </a:t>
            </a:r>
            <a:endParaRPr lang="en-US" dirty="0">
              <a:latin typeface="Arial"/>
            </a:endParaRPr>
          </a:p>
          <a:p>
            <a:r>
              <a:rPr lang="en-US" b="1" dirty="0" err="1">
                <a:latin typeface="Arial"/>
              </a:rPr>
              <a:t>yüz-dük</a:t>
            </a:r>
            <a:r>
              <a:rPr lang="en-US" b="1" dirty="0">
                <a:latin typeface="Arial"/>
              </a:rPr>
              <a:t>, gel-</a:t>
            </a:r>
            <a:r>
              <a:rPr lang="en-US" b="1" dirty="0" err="1">
                <a:latin typeface="Arial"/>
              </a:rPr>
              <a:t>dik</a:t>
            </a:r>
            <a:r>
              <a:rPr lang="en-US" b="1" dirty="0">
                <a:latin typeface="Arial"/>
              </a:rPr>
              <a:t>, </a:t>
            </a:r>
            <a:r>
              <a:rPr lang="en-US" b="1" dirty="0" err="1">
                <a:latin typeface="Arial"/>
              </a:rPr>
              <a:t>oku-duk</a:t>
            </a:r>
            <a:r>
              <a:rPr lang="en-US" b="1" dirty="0">
                <a:latin typeface="Arial"/>
              </a:rPr>
              <a:t>, </a:t>
            </a:r>
            <a:r>
              <a:rPr lang="en-US" b="1" dirty="0" err="1">
                <a:latin typeface="Arial"/>
              </a:rPr>
              <a:t>temizle-dik</a:t>
            </a:r>
            <a:r>
              <a:rPr lang="en-US" b="1" dirty="0">
                <a:latin typeface="Arial"/>
              </a:rPr>
              <a:t>, </a:t>
            </a:r>
            <a:r>
              <a:rPr lang="en-US" b="1" dirty="0" err="1">
                <a:latin typeface="Arial"/>
              </a:rPr>
              <a:t>bekle-dik</a:t>
            </a:r>
            <a:r>
              <a:rPr lang="en-US" b="1" dirty="0">
                <a:latin typeface="Arial"/>
              </a:rPr>
              <a:t>, </a:t>
            </a:r>
            <a:r>
              <a:rPr lang="en-US" b="1" dirty="0" err="1">
                <a:latin typeface="Arial"/>
              </a:rPr>
              <a:t>çalış-tık</a:t>
            </a:r>
            <a:r>
              <a:rPr lang="en-US" b="1" dirty="0">
                <a:latin typeface="Arial"/>
              </a:rPr>
              <a:t>; </a:t>
            </a:r>
            <a:endParaRPr lang="tr-TR" b="1" dirty="0">
              <a:latin typeface="Arial"/>
            </a:endParaRPr>
          </a:p>
          <a:p>
            <a:endParaRPr lang="en-US" sz="4400" dirty="0">
              <a:solidFill>
                <a:srgbClr val="000000"/>
              </a:solidFill>
              <a:latin typeface="Arial"/>
            </a:endParaRPr>
          </a:p>
          <a:p>
            <a:r>
              <a:rPr lang="en-US" dirty="0">
                <a:latin typeface="Arial"/>
              </a:rPr>
              <a:t>The </a:t>
            </a:r>
            <a:r>
              <a:rPr lang="en-US" b="1" dirty="0">
                <a:latin typeface="Arial"/>
              </a:rPr>
              <a:t>N</a:t>
            </a:r>
            <a:r>
              <a:rPr lang="tr-TR" b="1" dirty="0">
                <a:latin typeface="Arial"/>
              </a:rPr>
              <a:t>umber</a:t>
            </a:r>
            <a:r>
              <a:rPr lang="en-US" b="1" dirty="0">
                <a:latin typeface="Arial"/>
              </a:rPr>
              <a:t> 4 </a:t>
            </a:r>
            <a:r>
              <a:rPr lang="en-US" dirty="0">
                <a:latin typeface="Arial"/>
              </a:rPr>
              <a:t>infinitives are used </a:t>
            </a:r>
            <a:r>
              <a:rPr lang="en-US" b="1" dirty="0">
                <a:latin typeface="Arial"/>
              </a:rPr>
              <a:t>in transforming sentences </a:t>
            </a:r>
            <a:r>
              <a:rPr lang="en-US" dirty="0">
                <a:latin typeface="Arial"/>
              </a:rPr>
              <a:t>into </a:t>
            </a:r>
            <a:r>
              <a:rPr lang="en-US" b="1" dirty="0">
                <a:latin typeface="Arial"/>
              </a:rPr>
              <a:t>“</a:t>
            </a:r>
            <a:r>
              <a:rPr lang="en-US" b="1" u="sng" dirty="0">
                <a:latin typeface="Arial"/>
              </a:rPr>
              <a:t>possessive + owned” (noun + infinitive) </a:t>
            </a:r>
            <a:r>
              <a:rPr lang="en-US" dirty="0">
                <a:latin typeface="Arial"/>
              </a:rPr>
              <a:t>compounds such as: </a:t>
            </a:r>
            <a:r>
              <a:rPr lang="en-US" b="1" dirty="0">
                <a:latin typeface="Arial"/>
              </a:rPr>
              <a:t>“ben-</a:t>
            </a:r>
            <a:r>
              <a:rPr lang="en-US" b="1" dirty="0" err="1">
                <a:latin typeface="Arial"/>
              </a:rPr>
              <a:t>im</a:t>
            </a:r>
            <a:r>
              <a:rPr lang="en-US" b="1" dirty="0">
                <a:latin typeface="Arial"/>
              </a:rPr>
              <a:t> </a:t>
            </a:r>
            <a:r>
              <a:rPr lang="en-US" b="1" dirty="0" err="1">
                <a:latin typeface="Arial"/>
              </a:rPr>
              <a:t>gör</a:t>
            </a:r>
            <a:r>
              <a:rPr lang="en-US" b="1" u="sng" dirty="0" err="1">
                <a:latin typeface="Arial"/>
              </a:rPr>
              <a:t>-</a:t>
            </a:r>
            <a:r>
              <a:rPr lang="en-US" b="1" dirty="0" err="1">
                <a:solidFill>
                  <a:srgbClr val="FF0000"/>
                </a:solidFill>
                <a:latin typeface="Arial"/>
              </a:rPr>
              <a:t>dük</a:t>
            </a:r>
            <a:r>
              <a:rPr lang="en-US" b="1" dirty="0" err="1">
                <a:latin typeface="Arial"/>
              </a:rPr>
              <a:t>-</a:t>
            </a:r>
            <a:r>
              <a:rPr lang="en-US" b="1" dirty="0" err="1">
                <a:solidFill>
                  <a:srgbClr val="0070C0"/>
                </a:solidFill>
                <a:latin typeface="Arial"/>
              </a:rPr>
              <a:t>üm</a:t>
            </a:r>
            <a:r>
              <a:rPr lang="en-US" b="1" dirty="0">
                <a:latin typeface="Arial"/>
              </a:rPr>
              <a:t>” </a:t>
            </a:r>
            <a:r>
              <a:rPr lang="en-US" dirty="0">
                <a:latin typeface="Arial"/>
              </a:rPr>
              <a:t>(</a:t>
            </a:r>
            <a:r>
              <a:rPr lang="en-US" dirty="0" err="1">
                <a:latin typeface="Arial"/>
              </a:rPr>
              <a:t>be</a:t>
            </a:r>
            <a:r>
              <a:rPr lang="en-US" i="1" dirty="0" err="1">
                <a:latin typeface="Arial"/>
              </a:rPr>
              <a:t>nim</a:t>
            </a:r>
            <a:r>
              <a:rPr lang="en-US" i="1" dirty="0">
                <a:latin typeface="Arial"/>
              </a:rPr>
              <a:t> </a:t>
            </a:r>
            <a:r>
              <a:rPr lang="en-US" dirty="0">
                <a:latin typeface="Arial"/>
              </a:rPr>
              <a:t>/ </a:t>
            </a:r>
            <a:r>
              <a:rPr lang="en-US" i="1" dirty="0" err="1">
                <a:latin typeface="Arial"/>
              </a:rPr>
              <a:t>gördü</a:t>
            </a:r>
            <a:r>
              <a:rPr lang="en-US" b="1" i="1" dirty="0" err="1">
                <a:latin typeface="Arial"/>
              </a:rPr>
              <a:t>ğüm</a:t>
            </a:r>
            <a:r>
              <a:rPr lang="en-US" dirty="0">
                <a:latin typeface="Arial"/>
              </a:rPr>
              <a:t>)</a:t>
            </a:r>
            <a:r>
              <a:rPr lang="en-US" b="1" dirty="0">
                <a:latin typeface="Arial"/>
              </a:rPr>
              <a:t>; </a:t>
            </a:r>
            <a:endParaRPr lang="tr-TR" b="1" dirty="0">
              <a:latin typeface="Arial"/>
            </a:endParaRPr>
          </a:p>
          <a:p>
            <a:r>
              <a:rPr lang="en-US" b="1" dirty="0">
                <a:latin typeface="Arial"/>
              </a:rPr>
              <a:t>“</a:t>
            </a:r>
            <a:r>
              <a:rPr lang="en-US" b="1" dirty="0" err="1">
                <a:latin typeface="Arial"/>
              </a:rPr>
              <a:t>Hasan’ın</a:t>
            </a:r>
            <a:r>
              <a:rPr lang="en-US" b="1" dirty="0">
                <a:latin typeface="Arial"/>
              </a:rPr>
              <a:t> </a:t>
            </a:r>
            <a:r>
              <a:rPr lang="en-US" b="1" dirty="0" err="1">
                <a:latin typeface="Arial"/>
              </a:rPr>
              <a:t>çalış-</a:t>
            </a:r>
            <a:r>
              <a:rPr lang="en-US" b="1" dirty="0" err="1">
                <a:solidFill>
                  <a:srgbClr val="FF0000"/>
                </a:solidFill>
                <a:latin typeface="Arial"/>
              </a:rPr>
              <a:t>tık</a:t>
            </a:r>
            <a:r>
              <a:rPr lang="en-US" b="1" dirty="0" err="1">
                <a:latin typeface="Arial"/>
              </a:rPr>
              <a:t>-</a:t>
            </a:r>
            <a:r>
              <a:rPr lang="en-US" b="1" dirty="0" err="1">
                <a:solidFill>
                  <a:srgbClr val="0070C0"/>
                </a:solidFill>
                <a:latin typeface="Arial"/>
              </a:rPr>
              <a:t>ı</a:t>
            </a:r>
            <a:r>
              <a:rPr lang="en-US" b="1" dirty="0">
                <a:latin typeface="Arial"/>
              </a:rPr>
              <a:t>” </a:t>
            </a:r>
            <a:r>
              <a:rPr lang="en-US" dirty="0">
                <a:latin typeface="Arial"/>
              </a:rPr>
              <a:t>(</a:t>
            </a:r>
            <a:r>
              <a:rPr lang="en-US" dirty="0" err="1">
                <a:latin typeface="Arial"/>
              </a:rPr>
              <a:t>ha</a:t>
            </a:r>
            <a:r>
              <a:rPr lang="en-US" i="1" dirty="0" err="1">
                <a:latin typeface="Arial"/>
              </a:rPr>
              <a:t>sa</a:t>
            </a:r>
            <a:r>
              <a:rPr lang="en-US" b="1" i="1" dirty="0" err="1">
                <a:latin typeface="Arial"/>
              </a:rPr>
              <a:t>nın</a:t>
            </a:r>
            <a:r>
              <a:rPr lang="en-US" b="1" i="1" dirty="0">
                <a:latin typeface="Arial"/>
              </a:rPr>
              <a:t> </a:t>
            </a:r>
            <a:r>
              <a:rPr lang="en-US" dirty="0">
                <a:latin typeface="Arial"/>
              </a:rPr>
              <a:t>/ </a:t>
            </a:r>
            <a:r>
              <a:rPr lang="en-US" i="1" dirty="0" err="1">
                <a:latin typeface="Arial"/>
              </a:rPr>
              <a:t>çalıştığı</a:t>
            </a:r>
            <a:r>
              <a:rPr lang="en-US" dirty="0">
                <a:latin typeface="Arial"/>
              </a:rPr>
              <a:t>)</a:t>
            </a:r>
            <a:r>
              <a:rPr lang="en-US" b="1" dirty="0">
                <a:latin typeface="Arial"/>
              </a:rPr>
              <a:t>; </a:t>
            </a:r>
            <a:endParaRPr lang="tr-TR" b="1" dirty="0">
              <a:latin typeface="Arial"/>
            </a:endParaRPr>
          </a:p>
          <a:p>
            <a:r>
              <a:rPr lang="en-US" b="1" dirty="0">
                <a:latin typeface="Arial"/>
              </a:rPr>
              <a:t>“biz-</a:t>
            </a:r>
            <a:r>
              <a:rPr lang="en-US" b="1" dirty="0" err="1">
                <a:latin typeface="Arial"/>
              </a:rPr>
              <a:t>im</a:t>
            </a:r>
            <a:r>
              <a:rPr lang="en-US" b="1" dirty="0">
                <a:latin typeface="Arial"/>
              </a:rPr>
              <a:t> </a:t>
            </a:r>
            <a:r>
              <a:rPr lang="en-US" b="1" dirty="0" err="1">
                <a:latin typeface="Arial"/>
              </a:rPr>
              <a:t>bekle-eş-</a:t>
            </a:r>
            <a:r>
              <a:rPr lang="en-US" b="1" dirty="0" err="1">
                <a:solidFill>
                  <a:srgbClr val="FF0000"/>
                </a:solidFill>
                <a:latin typeface="Arial"/>
              </a:rPr>
              <a:t>tik</a:t>
            </a:r>
            <a:r>
              <a:rPr lang="en-US" b="1" dirty="0" err="1">
                <a:latin typeface="Arial"/>
              </a:rPr>
              <a:t>-</a:t>
            </a:r>
            <a:r>
              <a:rPr lang="en-US" b="1" dirty="0" err="1">
                <a:solidFill>
                  <a:srgbClr val="0070C0"/>
                </a:solidFill>
                <a:latin typeface="Arial"/>
              </a:rPr>
              <a:t>im.iz</a:t>
            </a:r>
            <a:r>
              <a:rPr lang="en-US" b="1" dirty="0">
                <a:latin typeface="Arial"/>
              </a:rPr>
              <a:t>” </a:t>
            </a:r>
            <a:r>
              <a:rPr lang="en-US" dirty="0">
                <a:latin typeface="Arial"/>
              </a:rPr>
              <a:t>(</a:t>
            </a:r>
            <a:r>
              <a:rPr lang="en-US" dirty="0" err="1">
                <a:latin typeface="Arial"/>
              </a:rPr>
              <a:t>bi</a:t>
            </a:r>
            <a:r>
              <a:rPr lang="en-US" i="1" dirty="0" err="1">
                <a:latin typeface="Arial"/>
              </a:rPr>
              <a:t>zim</a:t>
            </a:r>
            <a:r>
              <a:rPr lang="en-US" i="1" dirty="0">
                <a:latin typeface="Arial"/>
              </a:rPr>
              <a:t> </a:t>
            </a:r>
            <a:r>
              <a:rPr lang="en-US" b="1" dirty="0">
                <a:latin typeface="Arial"/>
              </a:rPr>
              <a:t>/ </a:t>
            </a:r>
            <a:r>
              <a:rPr lang="en-US" i="1" dirty="0" err="1">
                <a:latin typeface="Arial"/>
              </a:rPr>
              <a:t>bekl</a:t>
            </a:r>
            <a:r>
              <a:rPr lang="en-US" b="1" i="1" dirty="0" err="1">
                <a:latin typeface="Arial"/>
              </a:rPr>
              <a:t>e</a:t>
            </a:r>
            <a:r>
              <a:rPr lang="en-US" i="1" dirty="0" err="1">
                <a:latin typeface="Arial"/>
              </a:rPr>
              <a:t>ştiği</a:t>
            </a:r>
            <a:r>
              <a:rPr lang="en-US" b="1" i="1" dirty="0" err="1">
                <a:latin typeface="Arial"/>
              </a:rPr>
              <a:t>miz</a:t>
            </a:r>
            <a:r>
              <a:rPr lang="en-US" dirty="0">
                <a:latin typeface="Arial"/>
              </a:rPr>
              <a:t>)</a:t>
            </a:r>
            <a:r>
              <a:rPr lang="en-US" b="1" dirty="0">
                <a:latin typeface="Arial"/>
              </a:rPr>
              <a:t>. </a:t>
            </a:r>
            <a:endParaRPr lang="en-US" dirty="0"/>
          </a:p>
        </p:txBody>
      </p:sp>
    </p:spTree>
    <p:extLst>
      <p:ext uri="{BB962C8B-B14F-4D97-AF65-F5344CB8AC3E}">
        <p14:creationId xmlns:p14="http://schemas.microsoft.com/office/powerpoint/2010/main" val="1875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endParaRPr lang="en-US" sz="4400" dirty="0">
              <a:solidFill>
                <a:srgbClr val="000000"/>
              </a:solidFill>
              <a:latin typeface="Arial"/>
            </a:endParaRPr>
          </a:p>
          <a:p>
            <a:r>
              <a:rPr lang="en-US" dirty="0">
                <a:latin typeface="Arial"/>
              </a:rPr>
              <a:t>For instance, when the sentence "</a:t>
            </a:r>
            <a:r>
              <a:rPr lang="en-US" i="1" dirty="0">
                <a:latin typeface="Arial"/>
              </a:rPr>
              <a:t>O </a:t>
            </a:r>
            <a:r>
              <a:rPr lang="en-US" i="1" dirty="0" err="1">
                <a:latin typeface="Arial"/>
              </a:rPr>
              <a:t>futbol</a:t>
            </a:r>
            <a:r>
              <a:rPr lang="en-US" i="1" dirty="0">
                <a:latin typeface="Arial"/>
              </a:rPr>
              <a:t> </a:t>
            </a:r>
            <a:r>
              <a:rPr lang="en-US" i="1" dirty="0" err="1">
                <a:latin typeface="Arial"/>
              </a:rPr>
              <a:t>oynuyor</a:t>
            </a:r>
            <a:r>
              <a:rPr lang="en-US" dirty="0">
                <a:latin typeface="Arial"/>
              </a:rPr>
              <a:t>" is transformed into a nominal phrase (</a:t>
            </a:r>
            <a:r>
              <a:rPr lang="en-US" b="1" dirty="0">
                <a:latin typeface="Arial"/>
              </a:rPr>
              <a:t>noun + infinitive </a:t>
            </a:r>
            <a:r>
              <a:rPr lang="en-US" dirty="0">
                <a:latin typeface="Arial"/>
              </a:rPr>
              <a:t>compound), it becomes</a:t>
            </a:r>
            <a:r>
              <a:rPr lang="tr-TR" dirty="0">
                <a:latin typeface="Arial"/>
              </a:rPr>
              <a:t>;</a:t>
            </a:r>
          </a:p>
          <a:p>
            <a:r>
              <a:rPr lang="en-US" dirty="0">
                <a:latin typeface="Arial"/>
              </a:rPr>
              <a:t> "</a:t>
            </a:r>
            <a:r>
              <a:rPr lang="en-US" dirty="0" err="1">
                <a:solidFill>
                  <a:srgbClr val="0070C0"/>
                </a:solidFill>
                <a:latin typeface="Arial"/>
              </a:rPr>
              <a:t>onun</a:t>
            </a:r>
            <a:r>
              <a:rPr lang="en-US" dirty="0">
                <a:solidFill>
                  <a:srgbClr val="0070C0"/>
                </a:solidFill>
                <a:latin typeface="Arial"/>
              </a:rPr>
              <a:t> </a:t>
            </a:r>
            <a:r>
              <a:rPr lang="en-US" dirty="0" err="1">
                <a:solidFill>
                  <a:srgbClr val="0070C0"/>
                </a:solidFill>
                <a:latin typeface="Arial"/>
              </a:rPr>
              <a:t>futbol</a:t>
            </a:r>
            <a:r>
              <a:rPr lang="en-US" dirty="0">
                <a:solidFill>
                  <a:srgbClr val="0070C0"/>
                </a:solidFill>
                <a:latin typeface="Arial"/>
              </a:rPr>
              <a:t> </a:t>
            </a:r>
            <a:r>
              <a:rPr lang="en-US" dirty="0" err="1">
                <a:solidFill>
                  <a:srgbClr val="0070C0"/>
                </a:solidFill>
                <a:latin typeface="Arial"/>
              </a:rPr>
              <a:t>oyna-</a:t>
            </a:r>
            <a:r>
              <a:rPr lang="en-US" b="1" dirty="0" err="1">
                <a:solidFill>
                  <a:srgbClr val="0070C0"/>
                </a:solidFill>
                <a:latin typeface="Arial"/>
              </a:rPr>
              <a:t>dık-ı</a:t>
            </a:r>
            <a:r>
              <a:rPr lang="en-US" b="1" dirty="0">
                <a:solidFill>
                  <a:srgbClr val="0070C0"/>
                </a:solidFill>
                <a:latin typeface="Arial"/>
              </a:rPr>
              <a:t>"</a:t>
            </a:r>
            <a:r>
              <a:rPr lang="en-US" dirty="0">
                <a:solidFill>
                  <a:srgbClr val="0070C0"/>
                </a:solidFill>
                <a:latin typeface="Arial"/>
              </a:rPr>
              <a:t>. </a:t>
            </a:r>
            <a:endParaRPr lang="tr-TR" dirty="0">
              <a:solidFill>
                <a:srgbClr val="0070C0"/>
              </a:solidFill>
              <a:latin typeface="Arial"/>
            </a:endParaRPr>
          </a:p>
          <a:p>
            <a:r>
              <a:rPr lang="en-US" dirty="0">
                <a:latin typeface="Arial"/>
              </a:rPr>
              <a:t>This transformed phrase can be used as the object of "</a:t>
            </a:r>
            <a:r>
              <a:rPr lang="en-US" dirty="0" err="1">
                <a:latin typeface="Arial"/>
              </a:rPr>
              <a:t>görüyorum</a:t>
            </a:r>
            <a:r>
              <a:rPr lang="en-US" dirty="0">
                <a:latin typeface="Arial"/>
              </a:rPr>
              <a:t>".</a:t>
            </a:r>
            <a:endParaRPr lang="tr-TR" dirty="0">
              <a:latin typeface="Arial"/>
            </a:endParaRPr>
          </a:p>
          <a:p>
            <a:r>
              <a:rPr lang="en-US" dirty="0">
                <a:latin typeface="Arial"/>
              </a:rPr>
              <a:t> "</a:t>
            </a:r>
            <a:r>
              <a:rPr lang="en-US" dirty="0" err="1">
                <a:solidFill>
                  <a:srgbClr val="0070C0"/>
                </a:solidFill>
                <a:latin typeface="Arial"/>
              </a:rPr>
              <a:t>Onun</a:t>
            </a:r>
            <a:r>
              <a:rPr lang="en-US" dirty="0">
                <a:solidFill>
                  <a:srgbClr val="0070C0"/>
                </a:solidFill>
                <a:latin typeface="Arial"/>
              </a:rPr>
              <a:t> </a:t>
            </a:r>
            <a:r>
              <a:rPr lang="en-US" dirty="0" err="1">
                <a:solidFill>
                  <a:srgbClr val="0070C0"/>
                </a:solidFill>
                <a:latin typeface="Arial"/>
              </a:rPr>
              <a:t>futbol</a:t>
            </a:r>
            <a:r>
              <a:rPr lang="en-US" dirty="0">
                <a:solidFill>
                  <a:srgbClr val="0070C0"/>
                </a:solidFill>
                <a:latin typeface="Arial"/>
              </a:rPr>
              <a:t> </a:t>
            </a:r>
            <a:r>
              <a:rPr lang="en-US" dirty="0" err="1">
                <a:solidFill>
                  <a:srgbClr val="0070C0"/>
                </a:solidFill>
                <a:latin typeface="Arial"/>
              </a:rPr>
              <a:t>oyna-</a:t>
            </a:r>
            <a:r>
              <a:rPr lang="en-US" b="1" dirty="0" err="1">
                <a:solidFill>
                  <a:srgbClr val="FF0000"/>
                </a:solidFill>
                <a:latin typeface="Arial"/>
              </a:rPr>
              <a:t>dık</a:t>
            </a:r>
            <a:r>
              <a:rPr lang="en-US" b="1" dirty="0" err="1">
                <a:solidFill>
                  <a:srgbClr val="0070C0"/>
                </a:solidFill>
                <a:latin typeface="Arial"/>
              </a:rPr>
              <a:t>-</a:t>
            </a:r>
            <a:r>
              <a:rPr lang="en-US" dirty="0" err="1">
                <a:solidFill>
                  <a:srgbClr val="0070C0"/>
                </a:solidFill>
                <a:latin typeface="Arial"/>
              </a:rPr>
              <a:t>ı</a:t>
            </a:r>
            <a:r>
              <a:rPr lang="en-US" dirty="0">
                <a:solidFill>
                  <a:srgbClr val="0070C0"/>
                </a:solidFill>
                <a:latin typeface="Arial"/>
              </a:rPr>
              <a:t>/n/</a:t>
            </a:r>
            <a:r>
              <a:rPr lang="en-US" dirty="0" err="1">
                <a:solidFill>
                  <a:srgbClr val="0070C0"/>
                </a:solidFill>
                <a:latin typeface="Arial"/>
              </a:rPr>
              <a:t>ı</a:t>
            </a:r>
            <a:r>
              <a:rPr lang="en-US" dirty="0">
                <a:solidFill>
                  <a:srgbClr val="0070C0"/>
                </a:solidFill>
                <a:latin typeface="Arial"/>
              </a:rPr>
              <a:t> (</a:t>
            </a:r>
            <a:r>
              <a:rPr lang="en-US" dirty="0" err="1">
                <a:solidFill>
                  <a:srgbClr val="0070C0"/>
                </a:solidFill>
                <a:latin typeface="Arial"/>
              </a:rPr>
              <a:t>oynuyor</a:t>
            </a:r>
            <a:r>
              <a:rPr lang="en-US" dirty="0">
                <a:solidFill>
                  <a:srgbClr val="0070C0"/>
                </a:solidFill>
                <a:latin typeface="Arial"/>
              </a:rPr>
              <a:t> </a:t>
            </a:r>
            <a:r>
              <a:rPr lang="en-US" dirty="0" err="1">
                <a:solidFill>
                  <a:srgbClr val="0070C0"/>
                </a:solidFill>
                <a:latin typeface="Arial"/>
              </a:rPr>
              <a:t>olduğunu</a:t>
            </a:r>
            <a:r>
              <a:rPr lang="en-US" dirty="0">
                <a:solidFill>
                  <a:srgbClr val="0070C0"/>
                </a:solidFill>
                <a:latin typeface="Arial"/>
              </a:rPr>
              <a:t>) </a:t>
            </a:r>
            <a:r>
              <a:rPr lang="en-US" dirty="0" err="1">
                <a:solidFill>
                  <a:srgbClr val="0070C0"/>
                </a:solidFill>
                <a:latin typeface="Arial"/>
              </a:rPr>
              <a:t>görüyorum</a:t>
            </a:r>
            <a:r>
              <a:rPr lang="en-US" dirty="0">
                <a:latin typeface="Arial"/>
              </a:rPr>
              <a:t>." </a:t>
            </a:r>
            <a:endParaRPr lang="en-US" dirty="0"/>
          </a:p>
        </p:txBody>
      </p:sp>
    </p:spTree>
    <p:extLst>
      <p:ext uri="{BB962C8B-B14F-4D97-AF65-F5344CB8AC3E}">
        <p14:creationId xmlns:p14="http://schemas.microsoft.com/office/powerpoint/2010/main" val="345690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048672"/>
          </a:xfrm>
        </p:spPr>
        <p:txBody>
          <a:bodyPr>
            <a:normAutofit/>
          </a:bodyPr>
          <a:lstStyle/>
          <a:p>
            <a:pPr marL="0" indent="0">
              <a:buNone/>
            </a:pPr>
            <a:r>
              <a:rPr lang="tr-TR" dirty="0"/>
              <a:t>Participle</a:t>
            </a:r>
          </a:p>
          <a:p>
            <a:r>
              <a:rPr lang="tr-TR" b="0" i="0" dirty="0">
                <a:solidFill>
                  <a:srgbClr val="222222"/>
                </a:solidFill>
                <a:effectLst/>
                <a:latin typeface="Arial"/>
              </a:rPr>
              <a:t>A</a:t>
            </a:r>
            <a:r>
              <a:rPr lang="en-US" b="0" i="0" dirty="0">
                <a:solidFill>
                  <a:srgbClr val="222222"/>
                </a:solidFill>
                <a:effectLst/>
                <a:latin typeface="Arial"/>
              </a:rPr>
              <a:t> participle can be made by adding </a:t>
            </a:r>
            <a:r>
              <a:rPr lang="tr-TR" b="0" i="0" dirty="0">
                <a:solidFill>
                  <a:srgbClr val="222222"/>
                </a:solidFill>
                <a:effectLst/>
                <a:latin typeface="Arial"/>
              </a:rPr>
              <a:t>-</a:t>
            </a:r>
            <a:r>
              <a:rPr lang="en-US" b="0" i="0" dirty="0" err="1">
                <a:solidFill>
                  <a:srgbClr val="FF0000"/>
                </a:solidFill>
                <a:effectLst/>
                <a:latin typeface="Arial"/>
              </a:rPr>
              <a:t>ing</a:t>
            </a:r>
            <a:r>
              <a:rPr lang="en-US" b="0" i="0" dirty="0">
                <a:solidFill>
                  <a:srgbClr val="FF0000"/>
                </a:solidFill>
                <a:effectLst/>
                <a:latin typeface="Arial"/>
              </a:rPr>
              <a:t> </a:t>
            </a:r>
            <a:r>
              <a:rPr lang="en-US" b="0" i="0" dirty="0">
                <a:solidFill>
                  <a:srgbClr val="222222"/>
                </a:solidFill>
                <a:effectLst/>
                <a:latin typeface="Arial"/>
              </a:rPr>
              <a:t>to a verb. However, it becomes a participle only when adding </a:t>
            </a:r>
            <a:r>
              <a:rPr lang="en-US" b="0" i="0" dirty="0" err="1">
                <a:solidFill>
                  <a:srgbClr val="FF0000"/>
                </a:solidFill>
                <a:effectLst/>
                <a:latin typeface="Arial"/>
              </a:rPr>
              <a:t>ing</a:t>
            </a:r>
            <a:r>
              <a:rPr lang="en-US" b="0" i="0" dirty="0">
                <a:solidFill>
                  <a:srgbClr val="222222"/>
                </a:solidFill>
                <a:effectLst/>
                <a:latin typeface="Arial"/>
              </a:rPr>
              <a:t> to the verb makes it function as an </a:t>
            </a:r>
            <a:r>
              <a:rPr lang="en-US" b="0" i="0" u="sng" dirty="0">
                <a:solidFill>
                  <a:srgbClr val="0070C0"/>
                </a:solidFill>
                <a:effectLst/>
                <a:latin typeface="Arial"/>
              </a:rPr>
              <a:t>adjective.</a:t>
            </a:r>
            <a:r>
              <a:rPr lang="en-US" b="0" i="0" dirty="0">
                <a:solidFill>
                  <a:srgbClr val="222222"/>
                </a:solidFill>
                <a:effectLst/>
                <a:latin typeface="Arial"/>
              </a:rPr>
              <a:t> Take a look at the following examples to understand a participle</a:t>
            </a:r>
            <a:r>
              <a:rPr lang="tr-TR" b="0" i="0" dirty="0">
                <a:solidFill>
                  <a:srgbClr val="222222"/>
                </a:solidFill>
                <a:effectLst/>
                <a:latin typeface="Arial"/>
              </a:rPr>
              <a:t>:</a:t>
            </a:r>
          </a:p>
          <a:p>
            <a:pPr marL="0" indent="0">
              <a:buNone/>
            </a:pPr>
            <a:r>
              <a:rPr lang="en-US" dirty="0"/>
              <a:t>The </a:t>
            </a:r>
            <a:r>
              <a:rPr lang="en-US" i="1" dirty="0"/>
              <a:t>singing</a:t>
            </a:r>
            <a:r>
              <a:rPr lang="en-US" dirty="0"/>
              <a:t> parrot became the </a:t>
            </a:r>
            <a:r>
              <a:rPr lang="en-US" dirty="0" err="1"/>
              <a:t>centre</a:t>
            </a:r>
            <a:r>
              <a:rPr lang="en-US" dirty="0"/>
              <a:t> of attraction at the gathering</a:t>
            </a:r>
            <a:endParaRPr lang="tr-TR" dirty="0"/>
          </a:p>
          <a:p>
            <a:pPr marL="0" indent="0">
              <a:buNone/>
            </a:pPr>
            <a:r>
              <a:rPr lang="tr-TR" dirty="0"/>
              <a:t>A </a:t>
            </a:r>
            <a:r>
              <a:rPr lang="tr-TR" i="1" dirty="0"/>
              <a:t>barkling</a:t>
            </a:r>
            <a:r>
              <a:rPr lang="tr-TR" dirty="0"/>
              <a:t> dog never bites. </a:t>
            </a:r>
          </a:p>
          <a:p>
            <a:pPr marL="0" indent="0">
              <a:buNone/>
            </a:pPr>
            <a:r>
              <a:rPr lang="tr-TR" b="0" i="0" dirty="0">
                <a:solidFill>
                  <a:srgbClr val="222222"/>
                </a:solidFill>
                <a:effectLst/>
                <a:latin typeface="Arial"/>
              </a:rPr>
              <a:t>(</a:t>
            </a:r>
            <a:r>
              <a:rPr lang="en-US" b="0" i="0" dirty="0">
                <a:solidFill>
                  <a:srgbClr val="222222"/>
                </a:solidFill>
                <a:effectLst/>
                <a:latin typeface="Arial"/>
              </a:rPr>
              <a:t>adjectives describing the qualities or characteristics of the objects in these sentences</a:t>
            </a:r>
            <a:r>
              <a:rPr lang="tr-TR" b="0" i="0" dirty="0">
                <a:solidFill>
                  <a:srgbClr val="222222"/>
                </a:solidFill>
                <a:effectLst/>
                <a:latin typeface="Arial"/>
              </a:rPr>
              <a:t>)</a:t>
            </a:r>
            <a:endParaRPr lang="tr-TR" dirty="0"/>
          </a:p>
          <a:p>
            <a:pPr marL="0" indent="0">
              <a:buNone/>
            </a:pPr>
            <a:endParaRPr lang="en-US" dirty="0"/>
          </a:p>
        </p:txBody>
      </p:sp>
    </p:spTree>
    <p:extLst>
      <p:ext uri="{BB962C8B-B14F-4D97-AF65-F5344CB8AC3E}">
        <p14:creationId xmlns:p14="http://schemas.microsoft.com/office/powerpoint/2010/main" val="279605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dirty="0"/>
              <a:t>The examples clearly prove that the [DİK] morpheme is not the past time [di-</a:t>
            </a:r>
            <a:r>
              <a:rPr lang="en-US" dirty="0" err="1"/>
              <a:t>ik</a:t>
            </a:r>
            <a:r>
              <a:rPr lang="en-US" dirty="0"/>
              <a:t>] morpheme. It is a morpheme attached to a verb to produce an </a:t>
            </a:r>
            <a:r>
              <a:rPr lang="en-US" dirty="0" err="1"/>
              <a:t>infini-tive</a:t>
            </a:r>
            <a:r>
              <a:rPr lang="en-US" dirty="0"/>
              <a:t>:</a:t>
            </a:r>
          </a:p>
          <a:p>
            <a:r>
              <a:rPr lang="en-US" dirty="0"/>
              <a:t>“</a:t>
            </a:r>
            <a:r>
              <a:rPr lang="en-US" dirty="0" err="1"/>
              <a:t>Onun</a:t>
            </a:r>
            <a:r>
              <a:rPr lang="en-US" dirty="0"/>
              <a:t> </a:t>
            </a:r>
            <a:r>
              <a:rPr lang="en-US" dirty="0" err="1"/>
              <a:t>araba</a:t>
            </a:r>
            <a:r>
              <a:rPr lang="en-US" dirty="0"/>
              <a:t>-/y/</a:t>
            </a:r>
            <a:r>
              <a:rPr lang="en-US" dirty="0" err="1"/>
              <a:t>ı</a:t>
            </a:r>
            <a:r>
              <a:rPr lang="en-US" dirty="0"/>
              <a:t> </a:t>
            </a:r>
            <a:r>
              <a:rPr lang="en-US" dirty="0" err="1"/>
              <a:t>çaldık-ı</a:t>
            </a:r>
            <a:r>
              <a:rPr lang="en-US" dirty="0"/>
              <a:t>” is a “noun + infinitive” compound like “</a:t>
            </a:r>
            <a:r>
              <a:rPr lang="en-US" dirty="0" err="1"/>
              <a:t>onun</a:t>
            </a:r>
            <a:r>
              <a:rPr lang="en-US" dirty="0"/>
              <a:t> </a:t>
            </a:r>
            <a:r>
              <a:rPr lang="en-US" dirty="0" err="1"/>
              <a:t>araba</a:t>
            </a:r>
            <a:r>
              <a:rPr lang="en-US" dirty="0"/>
              <a:t>-/y/</a:t>
            </a:r>
            <a:r>
              <a:rPr lang="en-US" dirty="0" err="1"/>
              <a:t>ı</a:t>
            </a:r>
            <a:r>
              <a:rPr lang="en-US" dirty="0"/>
              <a:t> </a:t>
            </a:r>
            <a:r>
              <a:rPr lang="en-US" dirty="0" err="1"/>
              <a:t>çal</a:t>
            </a:r>
            <a:r>
              <a:rPr lang="en-US" dirty="0"/>
              <a:t>-ma-/s/</a:t>
            </a:r>
            <a:r>
              <a:rPr lang="en-US" dirty="0" err="1"/>
              <a:t>ı</a:t>
            </a:r>
            <a:r>
              <a:rPr lang="en-US" dirty="0"/>
              <a:t>”.</a:t>
            </a:r>
          </a:p>
        </p:txBody>
      </p:sp>
    </p:spTree>
    <p:extLst>
      <p:ext uri="{BB962C8B-B14F-4D97-AF65-F5344CB8AC3E}">
        <p14:creationId xmlns:p14="http://schemas.microsoft.com/office/powerpoint/2010/main" val="119230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US" dirty="0"/>
              <a:t>WHERE AND HOW THE INFINITIVES ARE USED</a:t>
            </a:r>
            <a:endParaRPr lang="tr-TR" dirty="0"/>
          </a:p>
          <a:p>
            <a:endParaRPr lang="en-US" sz="4400" dirty="0">
              <a:solidFill>
                <a:srgbClr val="000000"/>
              </a:solidFill>
              <a:latin typeface="Arial"/>
            </a:endParaRPr>
          </a:p>
          <a:p>
            <a:r>
              <a:rPr lang="en-US" b="1" dirty="0">
                <a:latin typeface="Arial"/>
              </a:rPr>
              <a:t>1 (a). </a:t>
            </a:r>
            <a:r>
              <a:rPr lang="en-US" dirty="0">
                <a:latin typeface="Arial"/>
              </a:rPr>
              <a:t>The [</a:t>
            </a:r>
            <a:r>
              <a:rPr lang="en-US" b="1" dirty="0" err="1">
                <a:latin typeface="Arial"/>
              </a:rPr>
              <a:t>mek</a:t>
            </a:r>
            <a:r>
              <a:rPr lang="en-US" b="1" dirty="0">
                <a:latin typeface="Arial"/>
              </a:rPr>
              <a:t>, </a:t>
            </a:r>
            <a:r>
              <a:rPr lang="en-US" b="1" dirty="0" err="1">
                <a:latin typeface="Arial"/>
              </a:rPr>
              <a:t>mak</a:t>
            </a:r>
            <a:r>
              <a:rPr lang="en-US" dirty="0">
                <a:latin typeface="Arial"/>
              </a:rPr>
              <a:t>] infinitives can be used in the </a:t>
            </a:r>
            <a:r>
              <a:rPr lang="en-US" b="1" dirty="0">
                <a:latin typeface="Arial"/>
              </a:rPr>
              <a:t>subject </a:t>
            </a:r>
            <a:r>
              <a:rPr lang="en-US" dirty="0">
                <a:latin typeface="Arial"/>
              </a:rPr>
              <a:t>position in a sentence</a:t>
            </a:r>
            <a:r>
              <a:rPr lang="en-US" b="1" dirty="0">
                <a:latin typeface="Arial"/>
              </a:rPr>
              <a:t>. </a:t>
            </a:r>
            <a:r>
              <a:rPr lang="en-US" dirty="0">
                <a:latin typeface="Arial"/>
              </a:rPr>
              <a:t>They are timeless and have no personal possessive morphemes attached to them</a:t>
            </a:r>
            <a:r>
              <a:rPr lang="en-US" sz="4000" dirty="0">
                <a:latin typeface="Arial"/>
              </a:rPr>
              <a:t>. </a:t>
            </a:r>
          </a:p>
          <a:p>
            <a:r>
              <a:rPr lang="en-US" b="1" dirty="0" err="1">
                <a:latin typeface="Arial"/>
              </a:rPr>
              <a:t>Yüz-mek</a:t>
            </a:r>
            <a:r>
              <a:rPr lang="en-US" b="1" dirty="0">
                <a:latin typeface="Arial"/>
              </a:rPr>
              <a:t> </a:t>
            </a:r>
            <a:r>
              <a:rPr lang="en-US" b="1" dirty="0" err="1">
                <a:latin typeface="Arial"/>
              </a:rPr>
              <a:t>sağlık</a:t>
            </a:r>
            <a:r>
              <a:rPr lang="en-US" b="1" dirty="0">
                <a:latin typeface="Arial"/>
              </a:rPr>
              <a:t> </a:t>
            </a:r>
            <a:r>
              <a:rPr lang="en-US" b="1" dirty="0" err="1">
                <a:latin typeface="Arial"/>
              </a:rPr>
              <a:t>için</a:t>
            </a:r>
            <a:r>
              <a:rPr lang="en-US" b="1" dirty="0">
                <a:latin typeface="Arial"/>
              </a:rPr>
              <a:t> </a:t>
            </a:r>
            <a:r>
              <a:rPr lang="en-US" b="1" dirty="0" err="1">
                <a:latin typeface="Arial"/>
              </a:rPr>
              <a:t>yararlı</a:t>
            </a:r>
            <a:r>
              <a:rPr lang="en-US" b="1" dirty="0">
                <a:latin typeface="Arial"/>
              </a:rPr>
              <a:t>-dır. </a:t>
            </a:r>
            <a:endParaRPr lang="tr-TR" b="1" dirty="0">
              <a:latin typeface="Arial"/>
            </a:endParaRPr>
          </a:p>
          <a:p>
            <a:r>
              <a:rPr lang="en-US" b="1" dirty="0">
                <a:latin typeface="Arial"/>
              </a:rPr>
              <a:t>Swimming is good for health. </a:t>
            </a:r>
            <a:endParaRPr lang="tr-TR" b="1" dirty="0">
              <a:latin typeface="Arial"/>
            </a:endParaRPr>
          </a:p>
          <a:p>
            <a:endParaRPr lang="en-US" sz="4400" dirty="0">
              <a:solidFill>
                <a:srgbClr val="000000"/>
              </a:solidFill>
              <a:latin typeface="Arial"/>
            </a:endParaRPr>
          </a:p>
          <a:p>
            <a:r>
              <a:rPr lang="en-US" b="1" dirty="0" err="1">
                <a:latin typeface="Arial"/>
              </a:rPr>
              <a:t>Bütün</a:t>
            </a:r>
            <a:r>
              <a:rPr lang="en-US" b="1" dirty="0">
                <a:latin typeface="Arial"/>
              </a:rPr>
              <a:t> </a:t>
            </a:r>
            <a:r>
              <a:rPr lang="en-US" b="1" dirty="0" err="1">
                <a:latin typeface="Arial"/>
              </a:rPr>
              <a:t>gün</a:t>
            </a:r>
            <a:r>
              <a:rPr lang="en-US" b="1" dirty="0">
                <a:latin typeface="Arial"/>
              </a:rPr>
              <a:t> </a:t>
            </a:r>
            <a:r>
              <a:rPr lang="en-US" b="1" dirty="0" err="1">
                <a:latin typeface="Arial"/>
              </a:rPr>
              <a:t>televizyon</a:t>
            </a:r>
            <a:r>
              <a:rPr lang="en-US" b="1" dirty="0">
                <a:latin typeface="Arial"/>
              </a:rPr>
              <a:t> </a:t>
            </a:r>
            <a:r>
              <a:rPr lang="en-US" b="1" dirty="0" err="1">
                <a:latin typeface="Arial"/>
              </a:rPr>
              <a:t>seyret-mek</a:t>
            </a:r>
            <a:r>
              <a:rPr lang="en-US" b="1" dirty="0">
                <a:latin typeface="Arial"/>
              </a:rPr>
              <a:t> </a:t>
            </a:r>
            <a:r>
              <a:rPr lang="en-US" b="1" dirty="0" err="1">
                <a:latin typeface="Arial"/>
              </a:rPr>
              <a:t>zaman</a:t>
            </a:r>
            <a:r>
              <a:rPr lang="en-US" b="1" dirty="0">
                <a:latin typeface="Arial"/>
              </a:rPr>
              <a:t> </a:t>
            </a:r>
            <a:r>
              <a:rPr lang="en-US" b="1" dirty="0" err="1">
                <a:latin typeface="Arial"/>
              </a:rPr>
              <a:t>kaybı</a:t>
            </a:r>
            <a:r>
              <a:rPr lang="en-US" b="1" dirty="0">
                <a:latin typeface="Arial"/>
              </a:rPr>
              <a:t>-dır. </a:t>
            </a:r>
            <a:endParaRPr lang="en-US" dirty="0">
              <a:latin typeface="Arial"/>
            </a:endParaRPr>
          </a:p>
          <a:p>
            <a:r>
              <a:rPr lang="en-US" b="1" dirty="0">
                <a:latin typeface="Arial"/>
              </a:rPr>
              <a:t>Watching television all day long is a waste of time. </a:t>
            </a:r>
            <a:endParaRPr lang="en-US" dirty="0"/>
          </a:p>
        </p:txBody>
      </p:sp>
    </p:spTree>
    <p:extLst>
      <p:ext uri="{BB962C8B-B14F-4D97-AF65-F5344CB8AC3E}">
        <p14:creationId xmlns:p14="http://schemas.microsoft.com/office/powerpoint/2010/main" val="40560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endParaRPr lang="en-US" sz="3600" dirty="0">
              <a:solidFill>
                <a:srgbClr val="000000"/>
              </a:solidFill>
              <a:latin typeface="Arial"/>
            </a:endParaRPr>
          </a:p>
          <a:p>
            <a:r>
              <a:rPr lang="en-US" b="1" dirty="0">
                <a:latin typeface="Arial"/>
              </a:rPr>
              <a:t>1 (b).</a:t>
            </a:r>
            <a:r>
              <a:rPr lang="en-US" dirty="0">
                <a:latin typeface="Arial"/>
              </a:rPr>
              <a:t>The same [</a:t>
            </a:r>
            <a:r>
              <a:rPr lang="en-US" b="1" dirty="0" err="1">
                <a:latin typeface="Arial"/>
              </a:rPr>
              <a:t>mek</a:t>
            </a:r>
            <a:r>
              <a:rPr lang="en-US" b="1" dirty="0">
                <a:latin typeface="Arial"/>
              </a:rPr>
              <a:t>, </a:t>
            </a:r>
            <a:r>
              <a:rPr lang="en-US" b="1" dirty="0" err="1">
                <a:latin typeface="Arial"/>
              </a:rPr>
              <a:t>mak</a:t>
            </a:r>
            <a:r>
              <a:rPr lang="en-US" dirty="0">
                <a:latin typeface="Arial"/>
              </a:rPr>
              <a:t>] infinitives are used before </a:t>
            </a:r>
            <a:r>
              <a:rPr lang="en-US" b="1" dirty="0">
                <a:latin typeface="Arial"/>
              </a:rPr>
              <a:t>“</a:t>
            </a:r>
            <a:r>
              <a:rPr lang="en-US" b="1" dirty="0" err="1">
                <a:latin typeface="Arial"/>
              </a:rPr>
              <a:t>yerine</a:t>
            </a:r>
            <a:r>
              <a:rPr lang="en-US" b="1" dirty="0">
                <a:latin typeface="Arial"/>
              </a:rPr>
              <a:t>” </a:t>
            </a:r>
            <a:r>
              <a:rPr lang="en-US" dirty="0">
                <a:latin typeface="Arial"/>
              </a:rPr>
              <a:t>and </a:t>
            </a:r>
            <a:r>
              <a:rPr lang="en-US" b="1" dirty="0">
                <a:latin typeface="Arial"/>
              </a:rPr>
              <a:t>“</a:t>
            </a:r>
            <a:r>
              <a:rPr lang="en-US" b="1" dirty="0" err="1">
                <a:latin typeface="Arial"/>
              </a:rPr>
              <a:t>için</a:t>
            </a:r>
            <a:r>
              <a:rPr lang="en-US" b="1" dirty="0">
                <a:latin typeface="Arial"/>
              </a:rPr>
              <a:t>” </a:t>
            </a:r>
            <a:r>
              <a:rPr lang="en-US" dirty="0">
                <a:latin typeface="Arial"/>
              </a:rPr>
              <a:t>postpositions: </a:t>
            </a:r>
          </a:p>
          <a:p>
            <a:r>
              <a:rPr lang="en-US" sz="2400" b="1" dirty="0" err="1">
                <a:latin typeface="Arial"/>
              </a:rPr>
              <a:t>Bahçe</a:t>
            </a:r>
            <a:r>
              <a:rPr lang="en-US" sz="2400" b="1" dirty="0">
                <a:latin typeface="Arial"/>
              </a:rPr>
              <a:t>-de </a:t>
            </a:r>
            <a:r>
              <a:rPr lang="en-US" sz="2400" b="1" dirty="0" err="1">
                <a:latin typeface="Arial"/>
              </a:rPr>
              <a:t>çalış-mak</a:t>
            </a:r>
            <a:r>
              <a:rPr lang="en-US" sz="2400" b="1" dirty="0">
                <a:latin typeface="Arial"/>
              </a:rPr>
              <a:t> </a:t>
            </a:r>
            <a:r>
              <a:rPr lang="en-US" sz="2400" b="1" dirty="0" err="1">
                <a:latin typeface="Arial"/>
              </a:rPr>
              <a:t>yerine</a:t>
            </a:r>
            <a:r>
              <a:rPr lang="en-US" sz="2400" b="1" dirty="0">
                <a:latin typeface="Arial"/>
              </a:rPr>
              <a:t> </a:t>
            </a:r>
            <a:r>
              <a:rPr lang="en-US" sz="2400" b="1" dirty="0" err="1">
                <a:latin typeface="Arial"/>
              </a:rPr>
              <a:t>tenis</a:t>
            </a:r>
            <a:r>
              <a:rPr lang="en-US" sz="2400" b="1" dirty="0">
                <a:latin typeface="Arial"/>
              </a:rPr>
              <a:t> </a:t>
            </a:r>
            <a:r>
              <a:rPr lang="en-US" sz="2400" b="1" dirty="0" err="1">
                <a:latin typeface="Arial"/>
              </a:rPr>
              <a:t>oyna</a:t>
            </a:r>
            <a:r>
              <a:rPr lang="en-US" sz="2400" b="1" dirty="0">
                <a:latin typeface="Arial"/>
              </a:rPr>
              <a:t>-dı-</a:t>
            </a:r>
            <a:r>
              <a:rPr lang="en-US" sz="2400" b="1" dirty="0" err="1">
                <a:latin typeface="Arial"/>
              </a:rPr>
              <a:t>ık</a:t>
            </a:r>
            <a:r>
              <a:rPr lang="en-US" sz="2400" b="1" dirty="0">
                <a:latin typeface="Arial"/>
              </a:rPr>
              <a:t>. </a:t>
            </a:r>
            <a:endParaRPr lang="en-US" sz="2400" dirty="0">
              <a:latin typeface="Arial"/>
            </a:endParaRPr>
          </a:p>
          <a:p>
            <a:r>
              <a:rPr lang="en-US" sz="2400" b="1" dirty="0">
                <a:latin typeface="Arial"/>
              </a:rPr>
              <a:t>We played tennis in the garden instead of working</a:t>
            </a:r>
            <a:r>
              <a:rPr lang="en-US" b="1" dirty="0">
                <a:latin typeface="Arial"/>
              </a:rPr>
              <a:t>. </a:t>
            </a:r>
            <a:endParaRPr lang="tr-TR" b="1" dirty="0">
              <a:latin typeface="Arial"/>
            </a:endParaRPr>
          </a:p>
          <a:p>
            <a:endParaRPr lang="en-US" sz="4400" dirty="0">
              <a:solidFill>
                <a:srgbClr val="000000"/>
              </a:solidFill>
              <a:latin typeface="Arial"/>
            </a:endParaRPr>
          </a:p>
          <a:p>
            <a:r>
              <a:rPr lang="en-US" b="1" dirty="0" err="1">
                <a:latin typeface="Arial"/>
              </a:rPr>
              <a:t>Televizyon</a:t>
            </a:r>
            <a:r>
              <a:rPr lang="en-US" b="1" dirty="0">
                <a:latin typeface="Arial"/>
              </a:rPr>
              <a:t> </a:t>
            </a:r>
            <a:r>
              <a:rPr lang="en-US" b="1" dirty="0" err="1">
                <a:latin typeface="Arial"/>
              </a:rPr>
              <a:t>seyret-mek</a:t>
            </a:r>
            <a:r>
              <a:rPr lang="en-US" b="1" dirty="0">
                <a:latin typeface="Arial"/>
              </a:rPr>
              <a:t> </a:t>
            </a:r>
            <a:r>
              <a:rPr lang="en-US" b="1" dirty="0" err="1">
                <a:latin typeface="Arial"/>
              </a:rPr>
              <a:t>yerine</a:t>
            </a:r>
            <a:r>
              <a:rPr lang="en-US" b="1" dirty="0">
                <a:latin typeface="Arial"/>
              </a:rPr>
              <a:t> </a:t>
            </a:r>
            <a:r>
              <a:rPr lang="en-US" b="1" dirty="0" err="1">
                <a:latin typeface="Arial"/>
              </a:rPr>
              <a:t>iş</a:t>
            </a:r>
            <a:r>
              <a:rPr lang="en-US" b="1" dirty="0">
                <a:latin typeface="Arial"/>
              </a:rPr>
              <a:t>-in-</a:t>
            </a:r>
            <a:r>
              <a:rPr lang="en-US" b="1" dirty="0" err="1">
                <a:latin typeface="Arial"/>
              </a:rPr>
              <a:t>i</a:t>
            </a:r>
            <a:r>
              <a:rPr lang="en-US" b="1" dirty="0">
                <a:latin typeface="Arial"/>
              </a:rPr>
              <a:t> yap. </a:t>
            </a:r>
            <a:endParaRPr lang="en-US" dirty="0">
              <a:latin typeface="Arial"/>
            </a:endParaRPr>
          </a:p>
          <a:p>
            <a:r>
              <a:rPr lang="en-US" b="1" dirty="0">
                <a:latin typeface="Arial"/>
              </a:rPr>
              <a:t>Do your work instead of watching television. </a:t>
            </a:r>
            <a:r>
              <a:rPr lang="en-US" sz="2800" dirty="0">
                <a:latin typeface="Arial"/>
              </a:rPr>
              <a:t>(“Watching” is the </a:t>
            </a:r>
            <a:r>
              <a:rPr lang="en-US" sz="2800" b="1" dirty="0">
                <a:latin typeface="Arial"/>
              </a:rPr>
              <a:t>object </a:t>
            </a:r>
            <a:r>
              <a:rPr lang="en-US" sz="2800" dirty="0">
                <a:latin typeface="Arial"/>
              </a:rPr>
              <a:t>of “instead </a:t>
            </a:r>
            <a:r>
              <a:rPr lang="en-US" sz="2800" b="1" dirty="0">
                <a:latin typeface="Arial"/>
              </a:rPr>
              <a:t>of</a:t>
            </a:r>
            <a:r>
              <a:rPr lang="en-US" sz="2800" dirty="0">
                <a:latin typeface="Arial"/>
              </a:rPr>
              <a:t>”.) </a:t>
            </a:r>
            <a:endParaRPr lang="en-US" dirty="0"/>
          </a:p>
        </p:txBody>
      </p:sp>
    </p:spTree>
    <p:extLst>
      <p:ext uri="{BB962C8B-B14F-4D97-AF65-F5344CB8AC3E}">
        <p14:creationId xmlns:p14="http://schemas.microsoft.com/office/powerpoint/2010/main" val="160161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endParaRPr lang="en-US" sz="4400" dirty="0">
              <a:solidFill>
                <a:srgbClr val="000000"/>
              </a:solidFill>
              <a:latin typeface="Arial"/>
            </a:endParaRPr>
          </a:p>
          <a:p>
            <a:r>
              <a:rPr lang="en-US" b="1" dirty="0" err="1">
                <a:latin typeface="Arial"/>
              </a:rPr>
              <a:t>Ev</a:t>
            </a:r>
            <a:r>
              <a:rPr lang="en-US" b="1" dirty="0">
                <a:latin typeface="Arial"/>
              </a:rPr>
              <a:t> </a:t>
            </a:r>
            <a:r>
              <a:rPr lang="en-US" b="1" dirty="0" err="1">
                <a:latin typeface="Arial"/>
              </a:rPr>
              <a:t>ödev-im-i</a:t>
            </a:r>
            <a:r>
              <a:rPr lang="en-US" b="1" dirty="0">
                <a:latin typeface="Arial"/>
              </a:rPr>
              <a:t> </a:t>
            </a:r>
            <a:r>
              <a:rPr lang="en-US" b="1" dirty="0" err="1">
                <a:latin typeface="Arial"/>
              </a:rPr>
              <a:t>tamamla-mak</a:t>
            </a:r>
            <a:r>
              <a:rPr lang="en-US" b="1" dirty="0">
                <a:latin typeface="Arial"/>
              </a:rPr>
              <a:t> </a:t>
            </a:r>
            <a:r>
              <a:rPr lang="en-US" b="1" dirty="0" err="1">
                <a:latin typeface="Arial"/>
              </a:rPr>
              <a:t>için</a:t>
            </a:r>
            <a:r>
              <a:rPr lang="en-US" b="1" dirty="0">
                <a:latin typeface="Arial"/>
              </a:rPr>
              <a:t> </a:t>
            </a:r>
            <a:r>
              <a:rPr lang="en-US" b="1" dirty="0" err="1">
                <a:latin typeface="Arial"/>
              </a:rPr>
              <a:t>sabah-le.yin</a:t>
            </a:r>
            <a:r>
              <a:rPr lang="en-US" b="1" dirty="0">
                <a:latin typeface="Arial"/>
              </a:rPr>
              <a:t> </a:t>
            </a:r>
            <a:r>
              <a:rPr lang="en-US" b="1" dirty="0" err="1">
                <a:latin typeface="Arial"/>
              </a:rPr>
              <a:t>erken</a:t>
            </a:r>
            <a:r>
              <a:rPr lang="en-US" b="1" dirty="0">
                <a:latin typeface="Arial"/>
              </a:rPr>
              <a:t> </a:t>
            </a:r>
            <a:r>
              <a:rPr lang="en-US" b="1" dirty="0" err="1">
                <a:latin typeface="Arial"/>
              </a:rPr>
              <a:t>kalk-tı-ım</a:t>
            </a:r>
            <a:r>
              <a:rPr lang="en-US" b="1" dirty="0">
                <a:latin typeface="Arial"/>
              </a:rPr>
              <a:t>. </a:t>
            </a:r>
            <a:endParaRPr lang="tr-TR" dirty="0">
              <a:latin typeface="Arial"/>
            </a:endParaRPr>
          </a:p>
          <a:p>
            <a:r>
              <a:rPr lang="en-US" b="1" dirty="0">
                <a:latin typeface="Arial"/>
              </a:rPr>
              <a:t>I got up early to complete my homework. </a:t>
            </a:r>
            <a:endParaRPr lang="tr-TR" b="1" dirty="0">
              <a:latin typeface="Arial"/>
            </a:endParaRPr>
          </a:p>
          <a:p>
            <a:endParaRPr lang="en-US" sz="4400" dirty="0">
              <a:solidFill>
                <a:srgbClr val="000000"/>
              </a:solidFill>
              <a:latin typeface="Arial"/>
            </a:endParaRPr>
          </a:p>
          <a:p>
            <a:r>
              <a:rPr lang="en-US" b="1" dirty="0" err="1">
                <a:latin typeface="Arial"/>
              </a:rPr>
              <a:t>Onu</a:t>
            </a:r>
            <a:r>
              <a:rPr lang="en-US" b="1" dirty="0">
                <a:latin typeface="Arial"/>
              </a:rPr>
              <a:t> </a:t>
            </a:r>
            <a:r>
              <a:rPr lang="en-US" b="1" dirty="0" err="1">
                <a:latin typeface="Arial"/>
              </a:rPr>
              <a:t>bitir-mek</a:t>
            </a:r>
            <a:r>
              <a:rPr lang="en-US" b="1" dirty="0">
                <a:latin typeface="Arial"/>
              </a:rPr>
              <a:t> </a:t>
            </a:r>
            <a:r>
              <a:rPr lang="en-US" b="1" i="1" dirty="0" err="1">
                <a:latin typeface="Arial"/>
              </a:rPr>
              <a:t>için</a:t>
            </a:r>
            <a:r>
              <a:rPr lang="en-US" b="1" i="1" dirty="0">
                <a:latin typeface="Arial"/>
              </a:rPr>
              <a:t> </a:t>
            </a:r>
            <a:r>
              <a:rPr lang="en-US" b="1" dirty="0" err="1">
                <a:latin typeface="Arial"/>
              </a:rPr>
              <a:t>zaman</a:t>
            </a:r>
            <a:r>
              <a:rPr lang="en-US" b="1" dirty="0">
                <a:latin typeface="Arial"/>
              </a:rPr>
              <a:t>-a </a:t>
            </a:r>
            <a:r>
              <a:rPr lang="en-US" b="1" dirty="0" err="1">
                <a:latin typeface="Arial"/>
              </a:rPr>
              <a:t>ihtiyaç-ım.ız</a:t>
            </a:r>
            <a:r>
              <a:rPr lang="en-US" b="1" dirty="0">
                <a:latin typeface="Arial"/>
              </a:rPr>
              <a:t> var. </a:t>
            </a:r>
            <a:endParaRPr lang="en-US" dirty="0">
              <a:latin typeface="Arial"/>
            </a:endParaRPr>
          </a:p>
          <a:p>
            <a:r>
              <a:rPr lang="en-US" b="1" dirty="0">
                <a:latin typeface="Arial"/>
              </a:rPr>
              <a:t>We need time to finish it. </a:t>
            </a:r>
            <a:endParaRPr lang="en-US" dirty="0"/>
          </a:p>
        </p:txBody>
      </p:sp>
    </p:spTree>
    <p:extLst>
      <p:ext uri="{BB962C8B-B14F-4D97-AF65-F5344CB8AC3E}">
        <p14:creationId xmlns:p14="http://schemas.microsoft.com/office/powerpoint/2010/main" val="426336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n-US" sz="3600" dirty="0">
              <a:solidFill>
                <a:srgbClr val="000000"/>
              </a:solidFill>
              <a:latin typeface="Arial"/>
            </a:endParaRPr>
          </a:p>
          <a:p>
            <a:r>
              <a:rPr lang="en-US" dirty="0">
                <a:latin typeface="Arial"/>
              </a:rPr>
              <a:t>The infinitives with [</a:t>
            </a:r>
            <a:r>
              <a:rPr lang="en-US" b="1" dirty="0" err="1">
                <a:latin typeface="Arial"/>
              </a:rPr>
              <a:t>mek</a:t>
            </a:r>
            <a:r>
              <a:rPr lang="en-US" b="1" dirty="0">
                <a:latin typeface="Arial"/>
              </a:rPr>
              <a:t>, </a:t>
            </a:r>
            <a:r>
              <a:rPr lang="en-US" b="1" dirty="0" err="1">
                <a:latin typeface="Arial"/>
              </a:rPr>
              <a:t>mak</a:t>
            </a:r>
            <a:r>
              <a:rPr lang="en-US" dirty="0">
                <a:latin typeface="Arial"/>
              </a:rPr>
              <a:t>] are used as </a:t>
            </a:r>
            <a:r>
              <a:rPr lang="en-US" b="1" dirty="0">
                <a:latin typeface="Arial"/>
              </a:rPr>
              <a:t>objects </a:t>
            </a:r>
            <a:r>
              <a:rPr lang="en-US" dirty="0">
                <a:latin typeface="Arial"/>
              </a:rPr>
              <a:t>of the verb </a:t>
            </a:r>
            <a:r>
              <a:rPr lang="en-US" b="1" dirty="0">
                <a:latin typeface="Arial"/>
              </a:rPr>
              <a:t>“</a:t>
            </a:r>
            <a:r>
              <a:rPr lang="en-US" b="1" dirty="0" err="1">
                <a:latin typeface="Arial"/>
              </a:rPr>
              <a:t>iste</a:t>
            </a:r>
            <a:r>
              <a:rPr lang="en-US" b="1" dirty="0">
                <a:latin typeface="Arial"/>
              </a:rPr>
              <a:t>" </a:t>
            </a:r>
            <a:r>
              <a:rPr lang="en-US" dirty="0">
                <a:latin typeface="Arial"/>
              </a:rPr>
              <a:t>and the adverbial </a:t>
            </a:r>
            <a:r>
              <a:rPr lang="en-US" b="1" dirty="0">
                <a:latin typeface="Arial"/>
              </a:rPr>
              <a:t>"</a:t>
            </a:r>
            <a:r>
              <a:rPr lang="en-US" b="1" dirty="0" err="1">
                <a:latin typeface="Arial"/>
              </a:rPr>
              <a:t>zoru</a:t>
            </a:r>
            <a:r>
              <a:rPr lang="en-US" b="1" dirty="0">
                <a:latin typeface="Arial"/>
              </a:rPr>
              <a:t>/n/-da" </a:t>
            </a:r>
            <a:r>
              <a:rPr lang="en-US" dirty="0">
                <a:latin typeface="Arial"/>
              </a:rPr>
              <a:t>("want, wish" and "have to") </a:t>
            </a:r>
          </a:p>
          <a:p>
            <a:r>
              <a:rPr lang="en-US" sz="2400" b="1" dirty="0" err="1">
                <a:latin typeface="Arial"/>
              </a:rPr>
              <a:t>Türkçe</a:t>
            </a:r>
            <a:r>
              <a:rPr lang="en-US" sz="2400" b="1" dirty="0">
                <a:latin typeface="Arial"/>
              </a:rPr>
              <a:t> </a:t>
            </a:r>
            <a:r>
              <a:rPr lang="en-US" sz="2400" b="1" dirty="0" err="1">
                <a:latin typeface="Arial"/>
              </a:rPr>
              <a:t>öğren-mek</a:t>
            </a:r>
            <a:r>
              <a:rPr lang="en-US" sz="2400" b="1" dirty="0">
                <a:latin typeface="Arial"/>
              </a:rPr>
              <a:t> </a:t>
            </a:r>
            <a:r>
              <a:rPr lang="en-US" sz="2400" b="1" dirty="0" err="1">
                <a:latin typeface="Arial"/>
              </a:rPr>
              <a:t>iste</a:t>
            </a:r>
            <a:r>
              <a:rPr lang="en-US" sz="2400" b="1" dirty="0">
                <a:latin typeface="Arial"/>
              </a:rPr>
              <a:t>-</a:t>
            </a:r>
            <a:r>
              <a:rPr lang="en-US" sz="2400" b="1" dirty="0" err="1">
                <a:latin typeface="Arial"/>
              </a:rPr>
              <a:t>i.yor</a:t>
            </a:r>
            <a:r>
              <a:rPr lang="en-US" sz="2400" b="1" dirty="0">
                <a:latin typeface="Arial"/>
              </a:rPr>
              <a:t>-um. </a:t>
            </a:r>
            <a:endParaRPr lang="tr-TR" sz="2400" dirty="0">
              <a:latin typeface="Arial"/>
            </a:endParaRPr>
          </a:p>
          <a:p>
            <a:r>
              <a:rPr lang="en-US" sz="2400" dirty="0">
                <a:latin typeface="Arial"/>
              </a:rPr>
              <a:t> </a:t>
            </a:r>
            <a:r>
              <a:rPr lang="en-US" sz="2400" b="1" dirty="0">
                <a:latin typeface="Arial"/>
              </a:rPr>
              <a:t>I want to learn Turkish. </a:t>
            </a:r>
            <a:endParaRPr lang="tr-TR" sz="2400" b="1" dirty="0">
              <a:latin typeface="Arial"/>
            </a:endParaRPr>
          </a:p>
          <a:p>
            <a:r>
              <a:rPr lang="en-US" sz="2400" b="1" dirty="0" err="1">
                <a:latin typeface="Arial"/>
              </a:rPr>
              <a:t>Türkçe</a:t>
            </a:r>
            <a:r>
              <a:rPr lang="en-US" sz="2400" b="1" dirty="0">
                <a:latin typeface="Arial"/>
              </a:rPr>
              <a:t> </a:t>
            </a:r>
            <a:r>
              <a:rPr lang="en-US" sz="2400" b="1" dirty="0" err="1">
                <a:latin typeface="Arial"/>
              </a:rPr>
              <a:t>öğren-mek</a:t>
            </a:r>
            <a:r>
              <a:rPr lang="en-US" sz="2400" b="1" dirty="0">
                <a:latin typeface="Arial"/>
              </a:rPr>
              <a:t> </a:t>
            </a:r>
            <a:r>
              <a:rPr lang="en-US" sz="2400" b="1" dirty="0" err="1">
                <a:latin typeface="Arial"/>
              </a:rPr>
              <a:t>zoru</a:t>
            </a:r>
            <a:r>
              <a:rPr lang="en-US" sz="2400" b="1" dirty="0">
                <a:latin typeface="Arial"/>
              </a:rPr>
              <a:t>/n/-da-/y/</a:t>
            </a:r>
            <a:r>
              <a:rPr lang="en-US" sz="2400" b="1" dirty="0" err="1">
                <a:latin typeface="Arial"/>
              </a:rPr>
              <a:t>ım</a:t>
            </a:r>
            <a:r>
              <a:rPr lang="en-US" sz="2400" b="1" dirty="0">
                <a:latin typeface="Arial"/>
              </a:rPr>
              <a:t>. </a:t>
            </a:r>
            <a:endParaRPr lang="en-US" sz="2400" dirty="0">
              <a:latin typeface="Arial"/>
            </a:endParaRPr>
          </a:p>
          <a:p>
            <a:r>
              <a:rPr lang="en-US" sz="2400" b="1" dirty="0">
                <a:latin typeface="Arial"/>
              </a:rPr>
              <a:t>I have to learn Turkish. </a:t>
            </a:r>
            <a:endParaRPr lang="en-US" dirty="0"/>
          </a:p>
        </p:txBody>
      </p:sp>
    </p:spTree>
    <p:extLst>
      <p:ext uri="{BB962C8B-B14F-4D97-AF65-F5344CB8AC3E}">
        <p14:creationId xmlns:p14="http://schemas.microsoft.com/office/powerpoint/2010/main" val="35252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US" dirty="0"/>
              <a:t>1 (d). The [</a:t>
            </a:r>
            <a:r>
              <a:rPr lang="en-US" dirty="0" err="1"/>
              <a:t>mek</a:t>
            </a:r>
            <a:r>
              <a:rPr lang="en-US" dirty="0"/>
              <a:t>, </a:t>
            </a:r>
            <a:r>
              <a:rPr lang="en-US" dirty="0" err="1"/>
              <a:t>mak</a:t>
            </a:r>
            <a:r>
              <a:rPr lang="en-US" dirty="0"/>
              <a:t>] allomorphs attached to [ten, tan] allomorphs:</a:t>
            </a:r>
          </a:p>
          <a:p>
            <a:r>
              <a:rPr lang="en-US" dirty="0"/>
              <a:t>The [</a:t>
            </a:r>
            <a:r>
              <a:rPr lang="en-US" dirty="0" err="1"/>
              <a:t>mek</a:t>
            </a:r>
            <a:r>
              <a:rPr lang="en-US" dirty="0"/>
              <a:t>, </a:t>
            </a:r>
            <a:r>
              <a:rPr lang="en-US" dirty="0" err="1"/>
              <a:t>mak</a:t>
            </a:r>
            <a:r>
              <a:rPr lang="en-US" dirty="0"/>
              <a:t>] allomorphs can also be used attached to [ten, tan] allomorphs as all nouns can. The other two allomorphs of the phoneme [DEN] are not used here because the</a:t>
            </a:r>
            <a:r>
              <a:rPr lang="tr-TR" dirty="0"/>
              <a:t> </a:t>
            </a:r>
            <a:r>
              <a:rPr lang="en-US" dirty="0"/>
              <a:t> [</a:t>
            </a:r>
            <a:r>
              <a:rPr lang="en-US" dirty="0" err="1"/>
              <a:t>mek</a:t>
            </a:r>
            <a:r>
              <a:rPr lang="en-US" dirty="0"/>
              <a:t>, </a:t>
            </a:r>
            <a:r>
              <a:rPr lang="en-US" dirty="0" err="1"/>
              <a:t>mak</a:t>
            </a:r>
            <a:r>
              <a:rPr lang="en-US" dirty="0"/>
              <a:t>] allomorphs end with unvoiced consonants:</a:t>
            </a:r>
          </a:p>
          <a:p>
            <a:r>
              <a:rPr lang="en-US" dirty="0" err="1"/>
              <a:t>Yanlış-lık</a:t>
            </a:r>
            <a:r>
              <a:rPr lang="en-US" dirty="0"/>
              <a:t> yap-</a:t>
            </a:r>
            <a:r>
              <a:rPr lang="en-US" dirty="0" err="1"/>
              <a:t>mak</a:t>
            </a:r>
            <a:r>
              <a:rPr lang="en-US" dirty="0"/>
              <a:t>-tan </a:t>
            </a:r>
            <a:r>
              <a:rPr lang="en-US" dirty="0" err="1"/>
              <a:t>kaçın</a:t>
            </a:r>
            <a:r>
              <a:rPr lang="en-US" dirty="0"/>
              <a:t>-</a:t>
            </a:r>
            <a:r>
              <a:rPr lang="en-US" dirty="0" err="1"/>
              <a:t>ma.lı</a:t>
            </a:r>
            <a:r>
              <a:rPr lang="en-US" dirty="0"/>
              <a:t>-sın. </a:t>
            </a:r>
            <a:endParaRPr lang="tr-TR" dirty="0"/>
          </a:p>
          <a:p>
            <a:r>
              <a:rPr lang="en-US" dirty="0"/>
              <a:t>You must avoid making mistakes.</a:t>
            </a:r>
          </a:p>
        </p:txBody>
      </p:sp>
    </p:spTree>
    <p:extLst>
      <p:ext uri="{BB962C8B-B14F-4D97-AF65-F5344CB8AC3E}">
        <p14:creationId xmlns:p14="http://schemas.microsoft.com/office/powerpoint/2010/main" val="3199677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b="1" dirty="0">
                <a:latin typeface="Arial"/>
              </a:rPr>
              <a:t>2 (a). </a:t>
            </a:r>
            <a:r>
              <a:rPr lang="en-US" dirty="0">
                <a:latin typeface="Arial"/>
              </a:rPr>
              <a:t>The [</a:t>
            </a:r>
            <a:r>
              <a:rPr lang="en-US" b="1" dirty="0">
                <a:latin typeface="Arial"/>
              </a:rPr>
              <a:t>me, ma</a:t>
            </a:r>
            <a:r>
              <a:rPr lang="en-US" dirty="0">
                <a:latin typeface="Arial"/>
              </a:rPr>
              <a:t>] infinitives are used in the second part of the </a:t>
            </a:r>
            <a:r>
              <a:rPr lang="en-US" b="1" dirty="0">
                <a:latin typeface="Arial"/>
              </a:rPr>
              <a:t>“posses-</a:t>
            </a:r>
            <a:r>
              <a:rPr lang="en-US" b="1" dirty="0" err="1">
                <a:latin typeface="Arial"/>
              </a:rPr>
              <a:t>sive</a:t>
            </a:r>
            <a:r>
              <a:rPr lang="en-US" b="1" dirty="0">
                <a:latin typeface="Arial"/>
              </a:rPr>
              <a:t> + owned” </a:t>
            </a:r>
            <a:r>
              <a:rPr lang="en-US" dirty="0">
                <a:latin typeface="Arial"/>
              </a:rPr>
              <a:t>noun compounds. They are timeless, but they have </a:t>
            </a:r>
            <a:r>
              <a:rPr lang="en-US" b="1" dirty="0">
                <a:latin typeface="Arial"/>
              </a:rPr>
              <a:t>possessive personal </a:t>
            </a:r>
            <a:r>
              <a:rPr lang="en-US" dirty="0">
                <a:latin typeface="Arial"/>
              </a:rPr>
              <a:t>allomorphs attached to them. </a:t>
            </a:r>
            <a:endParaRPr lang="tr-TR" dirty="0">
              <a:latin typeface="Arial"/>
            </a:endParaRPr>
          </a:p>
          <a:p>
            <a:endParaRPr lang="en-US" sz="4400" dirty="0">
              <a:solidFill>
                <a:srgbClr val="000000"/>
              </a:solidFill>
              <a:latin typeface="Arial"/>
            </a:endParaRPr>
          </a:p>
          <a:p>
            <a:r>
              <a:rPr lang="en-US" b="1" dirty="0" err="1">
                <a:latin typeface="Arial"/>
              </a:rPr>
              <a:t>Gerçek-i</a:t>
            </a:r>
            <a:r>
              <a:rPr lang="en-US" b="1" dirty="0">
                <a:latin typeface="Arial"/>
              </a:rPr>
              <a:t> </a:t>
            </a:r>
            <a:r>
              <a:rPr lang="en-US" b="1" dirty="0" err="1">
                <a:latin typeface="Arial"/>
              </a:rPr>
              <a:t>söyle</a:t>
            </a:r>
            <a:r>
              <a:rPr lang="en-US" b="1" dirty="0">
                <a:latin typeface="Arial"/>
              </a:rPr>
              <a:t>-me-en-</a:t>
            </a:r>
            <a:r>
              <a:rPr lang="en-US" b="1" dirty="0" err="1">
                <a:latin typeface="Arial"/>
              </a:rPr>
              <a:t>i</a:t>
            </a:r>
            <a:r>
              <a:rPr lang="en-US" b="1" dirty="0">
                <a:latin typeface="Arial"/>
              </a:rPr>
              <a:t> </a:t>
            </a:r>
            <a:r>
              <a:rPr lang="en-US" b="1" dirty="0" err="1">
                <a:latin typeface="Arial"/>
              </a:rPr>
              <a:t>iste</a:t>
            </a:r>
            <a:r>
              <a:rPr lang="en-US" b="1" dirty="0">
                <a:latin typeface="Arial"/>
              </a:rPr>
              <a:t>-</a:t>
            </a:r>
            <a:r>
              <a:rPr lang="en-US" b="1" dirty="0" err="1">
                <a:latin typeface="Arial"/>
              </a:rPr>
              <a:t>i.yor</a:t>
            </a:r>
            <a:r>
              <a:rPr lang="en-US" b="1" dirty="0">
                <a:latin typeface="Arial"/>
              </a:rPr>
              <a:t>-um. </a:t>
            </a:r>
            <a:endParaRPr lang="tr-TR" b="1" dirty="0">
              <a:latin typeface="Arial"/>
            </a:endParaRPr>
          </a:p>
          <a:p>
            <a:r>
              <a:rPr lang="en-US" b="1" dirty="0">
                <a:latin typeface="Arial"/>
              </a:rPr>
              <a:t>I want you to tell the truth. </a:t>
            </a:r>
            <a:endParaRPr lang="en-US" dirty="0"/>
          </a:p>
        </p:txBody>
      </p:sp>
    </p:spTree>
    <p:extLst>
      <p:ext uri="{BB962C8B-B14F-4D97-AF65-F5344CB8AC3E}">
        <p14:creationId xmlns:p14="http://schemas.microsoft.com/office/powerpoint/2010/main" val="112131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5937523"/>
          </a:xfrm>
        </p:spPr>
        <p:txBody>
          <a:bodyPr>
            <a:normAutofit/>
          </a:bodyPr>
          <a:lstStyle/>
          <a:p>
            <a:pPr marL="0" indent="0">
              <a:buNone/>
            </a:pPr>
            <a:r>
              <a:rPr lang="en-US" b="1" dirty="0">
                <a:latin typeface="Arial"/>
              </a:rPr>
              <a:t>2 (b). </a:t>
            </a:r>
            <a:r>
              <a:rPr lang="en-US" dirty="0">
                <a:latin typeface="Arial"/>
              </a:rPr>
              <a:t>The verbs that take </a:t>
            </a:r>
            <a:r>
              <a:rPr lang="en-US" b="1" dirty="0">
                <a:latin typeface="Arial"/>
              </a:rPr>
              <a:t>“noun + infinitive” </a:t>
            </a:r>
            <a:r>
              <a:rPr lang="en-US" dirty="0">
                <a:latin typeface="Arial"/>
              </a:rPr>
              <a:t>compounds as </a:t>
            </a:r>
            <a:r>
              <a:rPr lang="en-US" b="1" dirty="0" err="1">
                <a:latin typeface="Arial"/>
              </a:rPr>
              <a:t>ob-jects</a:t>
            </a:r>
            <a:r>
              <a:rPr lang="en-US" b="1" dirty="0">
                <a:latin typeface="Arial"/>
              </a:rPr>
              <a:t>: </a:t>
            </a:r>
            <a:endParaRPr lang="en-US" dirty="0">
              <a:latin typeface="Arial"/>
            </a:endParaRPr>
          </a:p>
          <a:p>
            <a:r>
              <a:rPr lang="en-US" b="1" dirty="0">
                <a:latin typeface="Arial"/>
              </a:rPr>
              <a:t>“noun + infinitive” - </a:t>
            </a:r>
            <a:r>
              <a:rPr lang="en-US" dirty="0">
                <a:latin typeface="Arial"/>
              </a:rPr>
              <a:t>[</a:t>
            </a:r>
            <a:r>
              <a:rPr lang="en-US" b="1" dirty="0">
                <a:latin typeface="Arial"/>
              </a:rPr>
              <a:t>İ</a:t>
            </a:r>
            <a:r>
              <a:rPr lang="en-US" dirty="0">
                <a:latin typeface="Arial"/>
              </a:rPr>
              <a:t>] </a:t>
            </a:r>
            <a:endParaRPr lang="tr-TR" dirty="0">
              <a:latin typeface="Arial"/>
            </a:endParaRPr>
          </a:p>
          <a:p>
            <a:endParaRPr lang="en-US" sz="4400" dirty="0">
              <a:solidFill>
                <a:srgbClr val="000000"/>
              </a:solidFill>
              <a:latin typeface="Arial"/>
            </a:endParaRPr>
          </a:p>
          <a:p>
            <a:r>
              <a:rPr lang="en-US" b="1" dirty="0" err="1">
                <a:solidFill>
                  <a:srgbClr val="00B050"/>
                </a:solidFill>
                <a:latin typeface="Arial"/>
              </a:rPr>
              <a:t>Yağmur</a:t>
            </a:r>
            <a:r>
              <a:rPr lang="en-US" b="1" dirty="0">
                <a:solidFill>
                  <a:srgbClr val="00B050"/>
                </a:solidFill>
                <a:latin typeface="Arial"/>
              </a:rPr>
              <a:t>, </a:t>
            </a:r>
            <a:r>
              <a:rPr lang="en-US" b="1" dirty="0">
                <a:latin typeface="Arial"/>
              </a:rPr>
              <a:t>(biz-</a:t>
            </a:r>
            <a:r>
              <a:rPr lang="en-US" b="1" dirty="0" err="1">
                <a:latin typeface="Arial"/>
              </a:rPr>
              <a:t>im</a:t>
            </a:r>
            <a:r>
              <a:rPr lang="en-US" b="1" dirty="0">
                <a:latin typeface="Arial"/>
              </a:rPr>
              <a:t>) </a:t>
            </a:r>
            <a:r>
              <a:rPr lang="en-US" b="1" dirty="0" err="1">
                <a:latin typeface="Arial"/>
              </a:rPr>
              <a:t>zaman</a:t>
            </a:r>
            <a:r>
              <a:rPr lang="en-US" b="1" dirty="0">
                <a:latin typeface="Arial"/>
              </a:rPr>
              <a:t>-ın-da </a:t>
            </a:r>
            <a:r>
              <a:rPr lang="en-US" b="1" dirty="0" err="1">
                <a:latin typeface="Arial"/>
              </a:rPr>
              <a:t>tiyatro</a:t>
            </a:r>
            <a:r>
              <a:rPr lang="en-US" b="1" dirty="0">
                <a:latin typeface="Arial"/>
              </a:rPr>
              <a:t>-/y/a </a:t>
            </a:r>
            <a:r>
              <a:rPr lang="en-US" b="1" dirty="0" err="1">
                <a:latin typeface="Arial"/>
              </a:rPr>
              <a:t>git</a:t>
            </a:r>
            <a:r>
              <a:rPr lang="en-US" b="1" dirty="0">
                <a:latin typeface="Arial"/>
              </a:rPr>
              <a:t>-me-</a:t>
            </a:r>
            <a:r>
              <a:rPr lang="en-US" b="1" dirty="0" err="1">
                <a:latin typeface="Arial"/>
              </a:rPr>
              <a:t>em.iz</a:t>
            </a:r>
            <a:r>
              <a:rPr lang="en-US" b="1" dirty="0">
                <a:latin typeface="Arial"/>
              </a:rPr>
              <a:t>-</a:t>
            </a:r>
            <a:r>
              <a:rPr lang="en-US" b="1" dirty="0" err="1">
                <a:latin typeface="Arial"/>
              </a:rPr>
              <a:t>i</a:t>
            </a:r>
            <a:r>
              <a:rPr lang="en-US" b="1" dirty="0">
                <a:latin typeface="Arial"/>
              </a:rPr>
              <a:t> </a:t>
            </a:r>
            <a:r>
              <a:rPr lang="en-US" b="1" dirty="0" err="1">
                <a:solidFill>
                  <a:srgbClr val="FF0000"/>
                </a:solidFill>
                <a:latin typeface="Arial"/>
              </a:rPr>
              <a:t>engelle</a:t>
            </a:r>
            <a:r>
              <a:rPr lang="en-US" b="1" dirty="0">
                <a:solidFill>
                  <a:srgbClr val="FF0000"/>
                </a:solidFill>
                <a:latin typeface="Arial"/>
              </a:rPr>
              <a:t>-di. </a:t>
            </a:r>
            <a:endParaRPr lang="en-US" dirty="0">
              <a:solidFill>
                <a:srgbClr val="FF0000"/>
              </a:solidFill>
              <a:latin typeface="Arial"/>
            </a:endParaRPr>
          </a:p>
          <a:p>
            <a:r>
              <a:rPr lang="tr-TR" sz="2400" dirty="0">
                <a:latin typeface="Arial"/>
              </a:rPr>
              <a:t>(</a:t>
            </a:r>
            <a:r>
              <a:rPr lang="en-US" sz="1200" dirty="0">
                <a:solidFill>
                  <a:srgbClr val="00B050"/>
                </a:solidFill>
                <a:latin typeface="Arial"/>
              </a:rPr>
              <a:t>subject</a:t>
            </a:r>
            <a:r>
              <a:rPr lang="en-US" sz="1200" dirty="0">
                <a:latin typeface="Arial"/>
              </a:rPr>
              <a:t> </a:t>
            </a:r>
            <a:r>
              <a:rPr lang="tr-TR" sz="1200" dirty="0">
                <a:latin typeface="Arial"/>
              </a:rPr>
              <a:t>         -</a:t>
            </a:r>
            <a:r>
              <a:rPr lang="en-US" sz="1200" dirty="0" err="1">
                <a:latin typeface="Arial"/>
              </a:rPr>
              <a:t>poss</a:t>
            </a:r>
            <a:r>
              <a:rPr lang="tr-TR" sz="1200" dirty="0">
                <a:latin typeface="Arial"/>
              </a:rPr>
              <a:t>.</a:t>
            </a:r>
            <a:r>
              <a:rPr lang="en-US" sz="1200" dirty="0">
                <a:latin typeface="Arial"/>
              </a:rPr>
              <a:t> pro</a:t>
            </a:r>
            <a:r>
              <a:rPr lang="tr-TR" sz="1200" dirty="0">
                <a:latin typeface="Arial"/>
              </a:rPr>
              <a:t>.</a:t>
            </a:r>
            <a:r>
              <a:rPr lang="en-US" sz="1200" dirty="0">
                <a:latin typeface="Arial"/>
              </a:rPr>
              <a:t> </a:t>
            </a:r>
            <a:r>
              <a:rPr lang="tr-TR" sz="1200" dirty="0">
                <a:latin typeface="Arial"/>
              </a:rPr>
              <a:t>                –</a:t>
            </a:r>
            <a:r>
              <a:rPr lang="en-US" sz="1200" dirty="0">
                <a:latin typeface="Arial"/>
              </a:rPr>
              <a:t>adverbial</a:t>
            </a:r>
            <a:r>
              <a:rPr lang="tr-TR" sz="1200" dirty="0">
                <a:latin typeface="Arial"/>
              </a:rPr>
              <a:t>-</a:t>
            </a:r>
            <a:r>
              <a:rPr lang="en-US" sz="1200" dirty="0">
                <a:latin typeface="Arial"/>
              </a:rPr>
              <a:t> </a:t>
            </a:r>
            <a:r>
              <a:rPr lang="tr-TR" sz="1200" dirty="0">
                <a:latin typeface="Arial"/>
              </a:rPr>
              <a:t>                 </a:t>
            </a:r>
            <a:r>
              <a:rPr lang="en-US" sz="1200" dirty="0">
                <a:latin typeface="Arial"/>
              </a:rPr>
              <a:t>adverbial </a:t>
            </a:r>
            <a:r>
              <a:rPr lang="tr-TR" sz="1200" dirty="0">
                <a:latin typeface="Arial"/>
              </a:rPr>
              <a:t>                    </a:t>
            </a:r>
            <a:r>
              <a:rPr lang="en-US" sz="1200" dirty="0">
                <a:latin typeface="Arial"/>
              </a:rPr>
              <a:t>owned </a:t>
            </a:r>
            <a:r>
              <a:rPr lang="tr-TR" sz="1200" dirty="0">
                <a:latin typeface="Arial"/>
              </a:rPr>
              <a:t>                  </a:t>
            </a:r>
            <a:r>
              <a:rPr lang="en-US" sz="1200" dirty="0">
                <a:solidFill>
                  <a:srgbClr val="FF0000"/>
                </a:solidFill>
                <a:latin typeface="Arial"/>
              </a:rPr>
              <a:t>verb </a:t>
            </a:r>
            <a:r>
              <a:rPr lang="tr-TR" sz="2400" dirty="0">
                <a:latin typeface="Arial"/>
              </a:rPr>
              <a:t>)</a:t>
            </a:r>
          </a:p>
          <a:p>
            <a:endParaRPr lang="en-US" sz="5400" dirty="0">
              <a:solidFill>
                <a:srgbClr val="000000"/>
              </a:solidFill>
              <a:latin typeface="Arial"/>
            </a:endParaRPr>
          </a:p>
          <a:p>
            <a:r>
              <a:rPr lang="en-US" b="1" dirty="0">
                <a:solidFill>
                  <a:srgbClr val="00B050"/>
                </a:solidFill>
                <a:latin typeface="Arial"/>
              </a:rPr>
              <a:t>The rain </a:t>
            </a:r>
            <a:r>
              <a:rPr lang="en-US" b="1" dirty="0">
                <a:solidFill>
                  <a:srgbClr val="FF0000"/>
                </a:solidFill>
                <a:latin typeface="Arial"/>
              </a:rPr>
              <a:t>prevented</a:t>
            </a:r>
            <a:r>
              <a:rPr lang="en-US" b="1" dirty="0">
                <a:latin typeface="Arial"/>
              </a:rPr>
              <a:t> </a:t>
            </a:r>
            <a:r>
              <a:rPr lang="en-US" b="1" dirty="0">
                <a:solidFill>
                  <a:srgbClr val="0070C0"/>
                </a:solidFill>
                <a:latin typeface="Arial"/>
              </a:rPr>
              <a:t>us</a:t>
            </a:r>
            <a:r>
              <a:rPr lang="en-US" b="1" dirty="0">
                <a:latin typeface="Arial"/>
              </a:rPr>
              <a:t> </a:t>
            </a:r>
            <a:r>
              <a:rPr lang="en-US" b="1" dirty="0">
                <a:solidFill>
                  <a:srgbClr val="FFC000"/>
                </a:solidFill>
                <a:latin typeface="Arial"/>
              </a:rPr>
              <a:t>from going </a:t>
            </a:r>
            <a:r>
              <a:rPr lang="en-US" b="1" dirty="0">
                <a:solidFill>
                  <a:srgbClr val="7030A0"/>
                </a:solidFill>
                <a:latin typeface="Arial"/>
              </a:rPr>
              <a:t>to the theatre </a:t>
            </a:r>
            <a:r>
              <a:rPr lang="en-US" b="1" dirty="0">
                <a:solidFill>
                  <a:srgbClr val="00B0F0"/>
                </a:solidFill>
                <a:latin typeface="Arial"/>
              </a:rPr>
              <a:t>in time. </a:t>
            </a:r>
            <a:endParaRPr lang="en-US" dirty="0">
              <a:solidFill>
                <a:srgbClr val="00B0F0"/>
              </a:solidFill>
              <a:latin typeface="Arial"/>
            </a:endParaRPr>
          </a:p>
          <a:p>
            <a:r>
              <a:rPr lang="tr-TR" dirty="0">
                <a:latin typeface="Arial"/>
              </a:rPr>
              <a:t>(</a:t>
            </a:r>
            <a:r>
              <a:rPr lang="en-US" sz="1200" dirty="0">
                <a:solidFill>
                  <a:srgbClr val="00B050"/>
                </a:solidFill>
                <a:latin typeface="Arial"/>
              </a:rPr>
              <a:t>sub</a:t>
            </a:r>
            <a:r>
              <a:rPr lang="tr-TR" sz="1200" dirty="0">
                <a:solidFill>
                  <a:srgbClr val="00B050"/>
                </a:solidFill>
                <a:latin typeface="Arial"/>
              </a:rPr>
              <a:t>j.</a:t>
            </a:r>
            <a:r>
              <a:rPr lang="tr-TR" sz="1200" dirty="0">
                <a:latin typeface="Arial"/>
              </a:rPr>
              <a:t>                      –</a:t>
            </a:r>
            <a:r>
              <a:rPr lang="en-US" sz="1200" dirty="0">
                <a:solidFill>
                  <a:srgbClr val="FF0000"/>
                </a:solidFill>
                <a:latin typeface="Arial"/>
              </a:rPr>
              <a:t>verb</a:t>
            </a:r>
            <a:r>
              <a:rPr lang="tr-TR" sz="1200" dirty="0">
                <a:latin typeface="Arial"/>
              </a:rPr>
              <a:t>-</a:t>
            </a:r>
            <a:r>
              <a:rPr lang="en-US" sz="1200" dirty="0">
                <a:latin typeface="Arial"/>
              </a:rPr>
              <a:t> </a:t>
            </a:r>
            <a:r>
              <a:rPr lang="tr-TR" sz="1200" dirty="0">
                <a:latin typeface="Arial"/>
              </a:rPr>
              <a:t>         </a:t>
            </a:r>
            <a:r>
              <a:rPr lang="en-US" sz="1200" dirty="0" err="1">
                <a:solidFill>
                  <a:srgbClr val="0070C0"/>
                </a:solidFill>
                <a:latin typeface="Arial"/>
              </a:rPr>
              <a:t>obj</a:t>
            </a:r>
            <a:r>
              <a:rPr lang="tr-TR" sz="1200" dirty="0">
                <a:solidFill>
                  <a:srgbClr val="0070C0"/>
                </a:solidFill>
                <a:latin typeface="Arial"/>
              </a:rPr>
              <a:t>.     </a:t>
            </a:r>
            <a:r>
              <a:rPr lang="tr-TR" sz="1200" dirty="0">
                <a:latin typeface="Arial"/>
              </a:rPr>
              <a:t>-</a:t>
            </a:r>
            <a:r>
              <a:rPr lang="en-US" sz="1200" dirty="0">
                <a:solidFill>
                  <a:srgbClr val="FFC000"/>
                </a:solidFill>
                <a:latin typeface="Arial"/>
              </a:rPr>
              <a:t>prep </a:t>
            </a:r>
            <a:r>
              <a:rPr lang="en-US" sz="1200" dirty="0" err="1">
                <a:solidFill>
                  <a:srgbClr val="FFC000"/>
                </a:solidFill>
                <a:latin typeface="Arial"/>
              </a:rPr>
              <a:t>phrs</a:t>
            </a:r>
            <a:r>
              <a:rPr lang="tr-TR" sz="1200" dirty="0">
                <a:solidFill>
                  <a:srgbClr val="FFC000"/>
                </a:solidFill>
                <a:latin typeface="Arial"/>
              </a:rPr>
              <a:t> (adverbial)</a:t>
            </a:r>
            <a:r>
              <a:rPr lang="en-US" sz="1200" dirty="0">
                <a:latin typeface="Arial"/>
              </a:rPr>
              <a:t> </a:t>
            </a:r>
            <a:r>
              <a:rPr lang="tr-TR" sz="1200" dirty="0">
                <a:latin typeface="Arial"/>
              </a:rPr>
              <a:t>   -</a:t>
            </a:r>
            <a:r>
              <a:rPr lang="en-US" sz="1200" dirty="0">
                <a:solidFill>
                  <a:srgbClr val="7030A0"/>
                </a:solidFill>
                <a:latin typeface="Arial"/>
              </a:rPr>
              <a:t>prep </a:t>
            </a:r>
            <a:r>
              <a:rPr lang="en-US" sz="1200" dirty="0" err="1">
                <a:solidFill>
                  <a:srgbClr val="7030A0"/>
                </a:solidFill>
                <a:latin typeface="Arial"/>
              </a:rPr>
              <a:t>phrs</a:t>
            </a:r>
            <a:r>
              <a:rPr lang="tr-TR" sz="1200" dirty="0">
                <a:solidFill>
                  <a:srgbClr val="7030A0"/>
                </a:solidFill>
                <a:latin typeface="Arial"/>
              </a:rPr>
              <a:t>-</a:t>
            </a:r>
            <a:r>
              <a:rPr lang="en-US" sz="1200" dirty="0">
                <a:solidFill>
                  <a:srgbClr val="7030A0"/>
                </a:solidFill>
                <a:latin typeface="Arial"/>
              </a:rPr>
              <a:t> </a:t>
            </a:r>
            <a:r>
              <a:rPr lang="tr-TR" sz="1200" dirty="0">
                <a:solidFill>
                  <a:srgbClr val="7030A0"/>
                </a:solidFill>
                <a:latin typeface="Arial"/>
              </a:rPr>
              <a:t>(adv.)   </a:t>
            </a:r>
            <a:r>
              <a:rPr lang="en-US" sz="1200" dirty="0">
                <a:solidFill>
                  <a:srgbClr val="00B0F0"/>
                </a:solidFill>
                <a:latin typeface="Arial"/>
              </a:rPr>
              <a:t>prep </a:t>
            </a:r>
            <a:r>
              <a:rPr lang="en-US" sz="1200" dirty="0" err="1">
                <a:solidFill>
                  <a:srgbClr val="00B0F0"/>
                </a:solidFill>
                <a:latin typeface="Arial"/>
              </a:rPr>
              <a:t>phrs</a:t>
            </a:r>
            <a:r>
              <a:rPr lang="en-US" sz="1200" dirty="0">
                <a:solidFill>
                  <a:srgbClr val="00B0F0"/>
                </a:solidFill>
                <a:latin typeface="Arial"/>
              </a:rPr>
              <a:t> </a:t>
            </a:r>
            <a:r>
              <a:rPr lang="tr-TR" sz="1200" dirty="0">
                <a:solidFill>
                  <a:srgbClr val="00B0F0"/>
                </a:solidFill>
                <a:latin typeface="Arial"/>
              </a:rPr>
              <a:t>(adv.)</a:t>
            </a:r>
            <a:endParaRPr lang="en-US" sz="1200" dirty="0">
              <a:solidFill>
                <a:srgbClr val="00B0F0"/>
              </a:solidFill>
            </a:endParaRPr>
          </a:p>
        </p:txBody>
      </p:sp>
    </p:spTree>
    <p:extLst>
      <p:ext uri="{BB962C8B-B14F-4D97-AF65-F5344CB8AC3E}">
        <p14:creationId xmlns:p14="http://schemas.microsoft.com/office/powerpoint/2010/main" val="42935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endParaRPr lang="en-US" sz="4400" dirty="0">
              <a:solidFill>
                <a:srgbClr val="000000"/>
              </a:solidFill>
              <a:latin typeface="Arial"/>
            </a:endParaRPr>
          </a:p>
          <a:p>
            <a:r>
              <a:rPr lang="en-US" sz="4000" b="1" dirty="0">
                <a:latin typeface="Arial"/>
              </a:rPr>
              <a:t>2 (c). </a:t>
            </a:r>
            <a:r>
              <a:rPr lang="en-US" sz="4000" dirty="0">
                <a:latin typeface="Arial"/>
              </a:rPr>
              <a:t>The verbs that need </a:t>
            </a:r>
            <a:r>
              <a:rPr lang="en-US" sz="4000" b="1" dirty="0">
                <a:latin typeface="Arial"/>
              </a:rPr>
              <a:t>“noun + infinitive” </a:t>
            </a:r>
            <a:r>
              <a:rPr lang="en-US" sz="4000" dirty="0">
                <a:latin typeface="Arial"/>
              </a:rPr>
              <a:t>compounds followed by [</a:t>
            </a:r>
            <a:r>
              <a:rPr lang="en-US" sz="4000" b="1" dirty="0">
                <a:latin typeface="Arial"/>
              </a:rPr>
              <a:t>e</a:t>
            </a:r>
            <a:r>
              <a:rPr lang="en-US" sz="4000" dirty="0">
                <a:latin typeface="Arial"/>
              </a:rPr>
              <a:t>]</a:t>
            </a:r>
            <a:r>
              <a:rPr lang="en-US" sz="4000" b="1" dirty="0">
                <a:latin typeface="Arial"/>
              </a:rPr>
              <a:t>, </a:t>
            </a:r>
            <a:r>
              <a:rPr lang="en-US" sz="4000" dirty="0">
                <a:latin typeface="Arial"/>
              </a:rPr>
              <a:t>or [</a:t>
            </a:r>
            <a:r>
              <a:rPr lang="en-US" sz="4000" b="1" dirty="0">
                <a:latin typeface="Arial"/>
              </a:rPr>
              <a:t>a</a:t>
            </a:r>
            <a:r>
              <a:rPr lang="en-US" sz="4000" dirty="0">
                <a:latin typeface="Arial"/>
              </a:rPr>
              <a:t>] allomorphs: </a:t>
            </a:r>
          </a:p>
          <a:p>
            <a:r>
              <a:rPr lang="pt-BR" b="1" dirty="0">
                <a:solidFill>
                  <a:srgbClr val="7030A0"/>
                </a:solidFill>
                <a:latin typeface="Arial"/>
              </a:rPr>
              <a:t>Baba-am</a:t>
            </a:r>
            <a:r>
              <a:rPr lang="pt-BR" b="1" dirty="0">
                <a:latin typeface="Arial"/>
              </a:rPr>
              <a:t>, (ben-im) futbol maç-</a:t>
            </a:r>
            <a:r>
              <a:rPr lang="pt-BR" b="1" dirty="0">
                <a:solidFill>
                  <a:srgbClr val="00B0F0"/>
                </a:solidFill>
                <a:latin typeface="Arial"/>
              </a:rPr>
              <a:t>ı</a:t>
            </a:r>
            <a:r>
              <a:rPr lang="pt-BR" b="1" dirty="0">
                <a:latin typeface="Arial"/>
              </a:rPr>
              <a:t>-/n/</a:t>
            </a:r>
            <a:r>
              <a:rPr lang="pt-BR" b="1" dirty="0">
                <a:solidFill>
                  <a:srgbClr val="00B0F0"/>
                </a:solidFill>
                <a:latin typeface="Arial"/>
              </a:rPr>
              <a:t>a</a:t>
            </a:r>
            <a:r>
              <a:rPr lang="pt-BR" b="1" dirty="0">
                <a:latin typeface="Arial"/>
              </a:rPr>
              <a:t> </a:t>
            </a:r>
            <a:r>
              <a:rPr lang="pt-BR" b="1" dirty="0">
                <a:solidFill>
                  <a:srgbClr val="FF0000"/>
                </a:solidFill>
                <a:latin typeface="Arial"/>
              </a:rPr>
              <a:t>git</a:t>
            </a:r>
            <a:r>
              <a:rPr lang="pt-BR" b="1" dirty="0">
                <a:latin typeface="Arial"/>
              </a:rPr>
              <a:t>-me-em-e </a:t>
            </a:r>
            <a:r>
              <a:rPr lang="pt-BR" b="1" dirty="0">
                <a:solidFill>
                  <a:srgbClr val="FF0000"/>
                </a:solidFill>
                <a:latin typeface="Arial"/>
              </a:rPr>
              <a:t>izin ver-di. </a:t>
            </a:r>
            <a:endParaRPr lang="pt-BR" dirty="0">
              <a:solidFill>
                <a:srgbClr val="FF0000"/>
              </a:solidFill>
              <a:latin typeface="Arial"/>
            </a:endParaRPr>
          </a:p>
          <a:p>
            <a:r>
              <a:rPr lang="en-US" b="1" dirty="0">
                <a:solidFill>
                  <a:srgbClr val="7030A0"/>
                </a:solidFill>
                <a:latin typeface="Arial"/>
              </a:rPr>
              <a:t>My father </a:t>
            </a:r>
            <a:r>
              <a:rPr lang="en-US" b="1" dirty="0">
                <a:solidFill>
                  <a:srgbClr val="FF0000"/>
                </a:solidFill>
                <a:latin typeface="Arial"/>
              </a:rPr>
              <a:t>allowed</a:t>
            </a:r>
            <a:r>
              <a:rPr lang="en-US" b="1" dirty="0">
                <a:latin typeface="Arial"/>
              </a:rPr>
              <a:t> me </a:t>
            </a:r>
            <a:r>
              <a:rPr lang="en-US" b="1" dirty="0">
                <a:solidFill>
                  <a:srgbClr val="00B050"/>
                </a:solidFill>
                <a:latin typeface="Arial"/>
              </a:rPr>
              <a:t>to</a:t>
            </a:r>
            <a:r>
              <a:rPr lang="en-US" b="1" dirty="0">
                <a:latin typeface="Arial"/>
              </a:rPr>
              <a:t> </a:t>
            </a:r>
            <a:r>
              <a:rPr lang="en-US" b="1" dirty="0">
                <a:solidFill>
                  <a:srgbClr val="FF0000"/>
                </a:solidFill>
                <a:latin typeface="Arial"/>
              </a:rPr>
              <a:t>go</a:t>
            </a:r>
            <a:r>
              <a:rPr lang="en-US" b="1" dirty="0">
                <a:latin typeface="Arial"/>
              </a:rPr>
              <a:t> </a:t>
            </a:r>
            <a:r>
              <a:rPr lang="en-US" b="1" dirty="0">
                <a:solidFill>
                  <a:srgbClr val="00B050"/>
                </a:solidFill>
                <a:latin typeface="Arial"/>
              </a:rPr>
              <a:t>to</a:t>
            </a:r>
            <a:r>
              <a:rPr lang="en-US" b="1" dirty="0">
                <a:latin typeface="Arial"/>
              </a:rPr>
              <a:t> the football match. </a:t>
            </a:r>
            <a:endParaRPr lang="en-US" dirty="0"/>
          </a:p>
        </p:txBody>
      </p:sp>
    </p:spTree>
    <p:extLst>
      <p:ext uri="{BB962C8B-B14F-4D97-AF65-F5344CB8AC3E}">
        <p14:creationId xmlns:p14="http://schemas.microsoft.com/office/powerpoint/2010/main" val="393445027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endParaRPr lang="en-US" sz="3600" dirty="0">
              <a:solidFill>
                <a:srgbClr val="000000"/>
              </a:solidFill>
              <a:latin typeface="Arial"/>
            </a:endParaRPr>
          </a:p>
          <a:p>
            <a:r>
              <a:rPr lang="en-US" b="1" dirty="0">
                <a:latin typeface="Arial"/>
              </a:rPr>
              <a:t>2 (d). “noun + infinitive” </a:t>
            </a:r>
            <a:r>
              <a:rPr lang="en-US" dirty="0">
                <a:latin typeface="Arial"/>
              </a:rPr>
              <a:t>compounds can also be followed by [</a:t>
            </a:r>
            <a:r>
              <a:rPr lang="en-US" b="1" dirty="0">
                <a:latin typeface="Arial"/>
              </a:rPr>
              <a:t>den, </a:t>
            </a:r>
            <a:r>
              <a:rPr lang="en-US" b="1" dirty="0" err="1">
                <a:latin typeface="Arial"/>
              </a:rPr>
              <a:t>dan</a:t>
            </a:r>
            <a:r>
              <a:rPr lang="en-US" dirty="0">
                <a:latin typeface="Arial"/>
              </a:rPr>
              <a:t>] allomorphs: </a:t>
            </a:r>
            <a:endParaRPr lang="en-US" sz="4400" dirty="0">
              <a:solidFill>
                <a:srgbClr val="000000"/>
              </a:solidFill>
              <a:latin typeface="Arial"/>
            </a:endParaRPr>
          </a:p>
          <a:p>
            <a:r>
              <a:rPr lang="en-US" b="1" dirty="0">
                <a:latin typeface="Arial"/>
              </a:rPr>
              <a:t>Anne-</a:t>
            </a:r>
            <a:r>
              <a:rPr lang="en-US" b="1" dirty="0" err="1">
                <a:solidFill>
                  <a:srgbClr val="7030A0"/>
                </a:solidFill>
                <a:latin typeface="Arial"/>
              </a:rPr>
              <a:t>em</a:t>
            </a:r>
            <a:r>
              <a:rPr lang="en-US" b="1" dirty="0">
                <a:latin typeface="Arial"/>
              </a:rPr>
              <a:t> (ben-</a:t>
            </a:r>
            <a:r>
              <a:rPr lang="en-US" b="1" dirty="0" err="1">
                <a:solidFill>
                  <a:srgbClr val="7030A0"/>
                </a:solidFill>
                <a:latin typeface="Arial"/>
              </a:rPr>
              <a:t>im</a:t>
            </a:r>
            <a:r>
              <a:rPr lang="en-US" b="1" dirty="0">
                <a:latin typeface="Arial"/>
              </a:rPr>
              <a:t>) </a:t>
            </a:r>
            <a:r>
              <a:rPr lang="en-US" b="1" dirty="0" err="1">
                <a:latin typeface="Arial"/>
              </a:rPr>
              <a:t>ev</a:t>
            </a:r>
            <a:r>
              <a:rPr lang="en-US" b="1" dirty="0">
                <a:latin typeface="Arial"/>
              </a:rPr>
              <a:t>-</a:t>
            </a:r>
            <a:r>
              <a:rPr lang="en-US" b="1" dirty="0">
                <a:solidFill>
                  <a:srgbClr val="00B050"/>
                </a:solidFill>
                <a:latin typeface="Arial"/>
              </a:rPr>
              <a:t>e </a:t>
            </a:r>
            <a:r>
              <a:rPr lang="en-US" b="1" dirty="0" err="1">
                <a:solidFill>
                  <a:srgbClr val="00B050"/>
                </a:solidFill>
                <a:latin typeface="Arial"/>
              </a:rPr>
              <a:t>geç</a:t>
            </a:r>
            <a:r>
              <a:rPr lang="en-US" b="1" dirty="0">
                <a:solidFill>
                  <a:srgbClr val="00B050"/>
                </a:solidFill>
                <a:latin typeface="Arial"/>
              </a:rPr>
              <a:t> </a:t>
            </a:r>
            <a:r>
              <a:rPr lang="en-US" b="1" dirty="0">
                <a:solidFill>
                  <a:srgbClr val="FF0000"/>
                </a:solidFill>
                <a:latin typeface="Arial"/>
              </a:rPr>
              <a:t>gel-</a:t>
            </a:r>
            <a:r>
              <a:rPr lang="en-US" b="1" dirty="0">
                <a:latin typeface="Arial"/>
              </a:rPr>
              <a:t>me</a:t>
            </a:r>
            <a:r>
              <a:rPr lang="en-US" b="1" dirty="0">
                <a:solidFill>
                  <a:srgbClr val="7030A0"/>
                </a:solidFill>
                <a:latin typeface="Arial"/>
              </a:rPr>
              <a:t>-</a:t>
            </a:r>
            <a:r>
              <a:rPr lang="en-US" b="1" dirty="0" err="1">
                <a:solidFill>
                  <a:srgbClr val="7030A0"/>
                </a:solidFill>
                <a:latin typeface="Arial"/>
              </a:rPr>
              <a:t>em</a:t>
            </a:r>
            <a:r>
              <a:rPr lang="en-US" b="1" dirty="0">
                <a:latin typeface="Arial"/>
              </a:rPr>
              <a:t>-</a:t>
            </a:r>
            <a:r>
              <a:rPr lang="en-US" b="1" dirty="0">
                <a:solidFill>
                  <a:srgbClr val="00B050"/>
                </a:solidFill>
                <a:latin typeface="Arial"/>
              </a:rPr>
              <a:t>den</a:t>
            </a:r>
            <a:r>
              <a:rPr lang="en-US" b="1" dirty="0">
                <a:latin typeface="Arial"/>
              </a:rPr>
              <a:t> </a:t>
            </a:r>
            <a:r>
              <a:rPr lang="en-US" b="1" dirty="0" err="1">
                <a:solidFill>
                  <a:srgbClr val="FF0000"/>
                </a:solidFill>
                <a:latin typeface="Arial"/>
              </a:rPr>
              <a:t>hoşlan</a:t>
            </a:r>
            <a:r>
              <a:rPr lang="en-US" b="1" dirty="0">
                <a:solidFill>
                  <a:srgbClr val="FF0000"/>
                </a:solidFill>
                <a:latin typeface="Arial"/>
              </a:rPr>
              <a:t>-m</a:t>
            </a:r>
            <a:r>
              <a:rPr lang="en-US" b="1" dirty="0">
                <a:latin typeface="Arial"/>
              </a:rPr>
              <a:t>a-</a:t>
            </a:r>
            <a:r>
              <a:rPr lang="en-US" b="1" dirty="0" err="1">
                <a:solidFill>
                  <a:srgbClr val="FF0000"/>
                </a:solidFill>
                <a:latin typeface="Arial"/>
              </a:rPr>
              <a:t>ı.yor</a:t>
            </a:r>
            <a:r>
              <a:rPr lang="en-US" b="1" dirty="0">
                <a:latin typeface="Arial"/>
              </a:rPr>
              <a:t>. </a:t>
            </a:r>
            <a:endParaRPr lang="en-US" dirty="0">
              <a:latin typeface="Arial"/>
            </a:endParaRPr>
          </a:p>
          <a:p>
            <a:r>
              <a:rPr lang="en-US" b="1" dirty="0">
                <a:solidFill>
                  <a:srgbClr val="7030A0"/>
                </a:solidFill>
                <a:latin typeface="Arial"/>
              </a:rPr>
              <a:t>My</a:t>
            </a:r>
            <a:r>
              <a:rPr lang="en-US" b="1" dirty="0">
                <a:latin typeface="Arial"/>
              </a:rPr>
              <a:t> mother </a:t>
            </a:r>
            <a:r>
              <a:rPr lang="en-US" b="1" dirty="0">
                <a:solidFill>
                  <a:srgbClr val="FF0000"/>
                </a:solidFill>
                <a:latin typeface="Arial"/>
              </a:rPr>
              <a:t>dislikes</a:t>
            </a:r>
            <a:r>
              <a:rPr lang="en-US" b="1" dirty="0">
                <a:latin typeface="Arial"/>
              </a:rPr>
              <a:t> </a:t>
            </a:r>
            <a:r>
              <a:rPr lang="en-US" b="1" dirty="0">
                <a:solidFill>
                  <a:srgbClr val="7030A0"/>
                </a:solidFill>
                <a:latin typeface="Arial"/>
              </a:rPr>
              <a:t>my</a:t>
            </a:r>
            <a:r>
              <a:rPr lang="en-US" b="1" dirty="0">
                <a:latin typeface="Arial"/>
              </a:rPr>
              <a:t> (me) </a:t>
            </a:r>
            <a:r>
              <a:rPr lang="en-US" b="1" dirty="0">
                <a:solidFill>
                  <a:srgbClr val="FF0000"/>
                </a:solidFill>
                <a:latin typeface="Arial"/>
              </a:rPr>
              <a:t>com</a:t>
            </a:r>
            <a:r>
              <a:rPr lang="tr-TR" b="1" dirty="0">
                <a:solidFill>
                  <a:srgbClr val="FF0000"/>
                </a:solidFill>
                <a:latin typeface="Arial"/>
              </a:rPr>
              <a:t>-</a:t>
            </a:r>
            <a:r>
              <a:rPr lang="en-US" b="1" dirty="0" err="1">
                <a:latin typeface="Arial"/>
              </a:rPr>
              <a:t>ing</a:t>
            </a:r>
            <a:r>
              <a:rPr lang="en-US" b="1" dirty="0">
                <a:latin typeface="Arial"/>
              </a:rPr>
              <a:t> </a:t>
            </a:r>
            <a:r>
              <a:rPr lang="en-US" b="1" dirty="0">
                <a:solidFill>
                  <a:srgbClr val="00B050"/>
                </a:solidFill>
                <a:latin typeface="Arial"/>
              </a:rPr>
              <a:t>home late.</a:t>
            </a:r>
            <a:endParaRPr lang="tr-TR" b="1" dirty="0">
              <a:solidFill>
                <a:srgbClr val="00B050"/>
              </a:solidFill>
              <a:latin typeface="Arial"/>
            </a:endParaRPr>
          </a:p>
          <a:p>
            <a:r>
              <a:rPr lang="en-US" b="1" dirty="0">
                <a:solidFill>
                  <a:srgbClr val="00B050"/>
                </a:solidFill>
                <a:latin typeface="Arial"/>
              </a:rPr>
              <a:t> </a:t>
            </a:r>
            <a:endParaRPr lang="tr-TR" sz="3200" b="0" dirty="0">
              <a:solidFill>
                <a:srgbClr val="000000"/>
              </a:solidFill>
            </a:endParaRPr>
          </a:p>
          <a:p>
            <a:r>
              <a:rPr lang="en-US" b="0" dirty="0"/>
              <a:t>There are two basic </a:t>
            </a:r>
            <a:r>
              <a:rPr lang="en-US" b="0" dirty="0" err="1"/>
              <a:t>simpe</a:t>
            </a:r>
            <a:r>
              <a:rPr lang="en-US" b="0" dirty="0"/>
              <a:t> sentences in the oral sentence above: </a:t>
            </a:r>
          </a:p>
          <a:p>
            <a:r>
              <a:rPr lang="nl-NL" dirty="0"/>
              <a:t>1. </a:t>
            </a:r>
            <a:r>
              <a:rPr lang="nl-NL" b="0" i="1" dirty="0"/>
              <a:t>Ben eve geç geliyorum</a:t>
            </a:r>
            <a:r>
              <a:rPr lang="nl-NL" i="1" dirty="0"/>
              <a:t>. </a:t>
            </a:r>
            <a:endParaRPr lang="nl-NL" b="0" dirty="0"/>
          </a:p>
          <a:p>
            <a:r>
              <a:rPr lang="tr-TR" dirty="0"/>
              <a:t>2. </a:t>
            </a:r>
            <a:r>
              <a:rPr lang="tr-TR" b="0" i="1" dirty="0"/>
              <a:t>Annem bundan hoşlanmıyor</a:t>
            </a:r>
            <a:r>
              <a:rPr lang="tr-TR" dirty="0"/>
              <a:t>.</a:t>
            </a:r>
            <a:endParaRPr lang="en-US" dirty="0">
              <a:solidFill>
                <a:srgbClr val="00B050"/>
              </a:solidFill>
            </a:endParaRPr>
          </a:p>
        </p:txBody>
      </p:sp>
    </p:spTree>
    <p:extLst>
      <p:ext uri="{BB962C8B-B14F-4D97-AF65-F5344CB8AC3E}">
        <p14:creationId xmlns:p14="http://schemas.microsoft.com/office/powerpoint/2010/main" val="227506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a:buNone/>
            </a:pPr>
            <a:r>
              <a:rPr lang="en-US" b="1" i="0" dirty="0">
                <a:solidFill>
                  <a:srgbClr val="222222"/>
                </a:solidFill>
                <a:effectLst/>
                <a:latin typeface="Arial"/>
              </a:rPr>
              <a:t>Gerund</a:t>
            </a:r>
            <a:endParaRPr lang="en-US" b="0" i="0" dirty="0">
              <a:solidFill>
                <a:srgbClr val="222222"/>
              </a:solidFill>
              <a:effectLst/>
              <a:latin typeface="Arial"/>
            </a:endParaRPr>
          </a:p>
          <a:p>
            <a:pPr algn="just"/>
            <a:r>
              <a:rPr lang="en-US" b="0" i="0" dirty="0">
                <a:solidFill>
                  <a:srgbClr val="222222"/>
                </a:solidFill>
                <a:effectLst/>
                <a:latin typeface="Arial"/>
              </a:rPr>
              <a:t>Gerund is a word that is called a verbal and </a:t>
            </a:r>
            <a:r>
              <a:rPr lang="en-US" b="0" i="0" dirty="0">
                <a:solidFill>
                  <a:srgbClr val="FF0000"/>
                </a:solidFill>
                <a:effectLst/>
                <a:latin typeface="Arial"/>
              </a:rPr>
              <a:t>functions as a noun </a:t>
            </a:r>
            <a:r>
              <a:rPr lang="en-US" b="0" i="0" dirty="0">
                <a:solidFill>
                  <a:srgbClr val="222222"/>
                </a:solidFill>
                <a:effectLst/>
                <a:latin typeface="Arial"/>
              </a:rPr>
              <a:t>though it is a verb. This is achieved by adding </a:t>
            </a:r>
            <a:r>
              <a:rPr lang="en-US" b="0" i="0" dirty="0" err="1">
                <a:solidFill>
                  <a:srgbClr val="FF0000"/>
                </a:solidFill>
                <a:effectLst/>
                <a:latin typeface="Arial"/>
              </a:rPr>
              <a:t>ing</a:t>
            </a:r>
            <a:r>
              <a:rPr lang="en-US" b="0" i="0" dirty="0">
                <a:solidFill>
                  <a:srgbClr val="222222"/>
                </a:solidFill>
                <a:effectLst/>
                <a:latin typeface="Arial"/>
              </a:rPr>
              <a:t> to a verb. Take a look at the following examples to understand the function and purpose of a gerund.</a:t>
            </a:r>
            <a:endParaRPr lang="tr-TR" b="0" i="0" dirty="0">
              <a:solidFill>
                <a:srgbClr val="222222"/>
              </a:solidFill>
              <a:effectLst/>
              <a:latin typeface="Arial"/>
            </a:endParaRPr>
          </a:p>
          <a:p>
            <a:pPr algn="just"/>
            <a:r>
              <a:rPr lang="en-US" b="0" i="1" dirty="0">
                <a:solidFill>
                  <a:srgbClr val="222222"/>
                </a:solidFill>
                <a:effectLst/>
                <a:latin typeface="Arial"/>
              </a:rPr>
              <a:t>Johnny likes </a:t>
            </a:r>
            <a:r>
              <a:rPr lang="en-US" b="0" i="1" dirty="0">
                <a:solidFill>
                  <a:srgbClr val="FF0000"/>
                </a:solidFill>
                <a:effectLst/>
                <a:latin typeface="Arial"/>
              </a:rPr>
              <a:t>eating</a:t>
            </a:r>
            <a:r>
              <a:rPr lang="en-US" b="0" i="1" dirty="0">
                <a:solidFill>
                  <a:srgbClr val="222222"/>
                </a:solidFill>
                <a:effectLst/>
                <a:latin typeface="Arial"/>
              </a:rPr>
              <a:t> pastries.</a:t>
            </a:r>
            <a:endParaRPr lang="en-US" b="0" i="0" dirty="0">
              <a:solidFill>
                <a:srgbClr val="222222"/>
              </a:solidFill>
              <a:effectLst/>
              <a:latin typeface="Arial"/>
            </a:endParaRPr>
          </a:p>
          <a:p>
            <a:pPr algn="just"/>
            <a:r>
              <a:rPr lang="en-US" b="0" i="1" dirty="0">
                <a:solidFill>
                  <a:srgbClr val="222222"/>
                </a:solidFill>
                <a:effectLst/>
                <a:latin typeface="Arial"/>
              </a:rPr>
              <a:t> In some countries, </a:t>
            </a:r>
            <a:r>
              <a:rPr lang="en-US" b="0" i="1" dirty="0">
                <a:solidFill>
                  <a:srgbClr val="FF0000"/>
                </a:solidFill>
                <a:effectLst/>
                <a:latin typeface="Arial"/>
              </a:rPr>
              <a:t>drinking</a:t>
            </a:r>
            <a:r>
              <a:rPr lang="en-US" b="0" i="1" dirty="0">
                <a:solidFill>
                  <a:srgbClr val="222222"/>
                </a:solidFill>
                <a:effectLst/>
                <a:latin typeface="Arial"/>
              </a:rPr>
              <a:t> in public places is prohibited.</a:t>
            </a:r>
            <a:endParaRPr lang="en-US" b="0" i="0" dirty="0">
              <a:solidFill>
                <a:srgbClr val="222222"/>
              </a:solidFill>
              <a:effectLst/>
              <a:latin typeface="Arial"/>
            </a:endParaRPr>
          </a:p>
          <a:p>
            <a:pPr algn="just"/>
            <a:endParaRPr lang="en-US" b="0" i="0" dirty="0">
              <a:solidFill>
                <a:srgbClr val="222222"/>
              </a:solidFill>
              <a:effectLst/>
              <a:latin typeface="Arial"/>
            </a:endParaRPr>
          </a:p>
          <a:p>
            <a:endParaRPr lang="en-US" dirty="0"/>
          </a:p>
        </p:txBody>
      </p:sp>
    </p:spTree>
    <p:extLst>
      <p:ext uri="{BB962C8B-B14F-4D97-AF65-F5344CB8AC3E}">
        <p14:creationId xmlns:p14="http://schemas.microsoft.com/office/powerpoint/2010/main" val="202143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endParaRPr lang="en-US" sz="4400" dirty="0">
              <a:solidFill>
                <a:srgbClr val="000000"/>
              </a:solidFill>
              <a:latin typeface="Arial"/>
            </a:endParaRPr>
          </a:p>
          <a:p>
            <a:r>
              <a:rPr lang="en-US" sz="4000" b="1" dirty="0">
                <a:latin typeface="Arial"/>
              </a:rPr>
              <a:t>3 (a). </a:t>
            </a:r>
            <a:endParaRPr lang="tr-TR" sz="3200" b="0" dirty="0">
              <a:solidFill>
                <a:srgbClr val="000000"/>
              </a:solidFill>
            </a:endParaRPr>
          </a:p>
          <a:p>
            <a:r>
              <a:rPr lang="en-US" b="0" dirty="0"/>
              <a:t>The third kind of </a:t>
            </a:r>
            <a:r>
              <a:rPr lang="en-US" dirty="0"/>
              <a:t>“noun + infinitive” </a:t>
            </a:r>
            <a:r>
              <a:rPr lang="en-US" b="0" dirty="0"/>
              <a:t>compounds are made by adding [</a:t>
            </a:r>
            <a:r>
              <a:rPr lang="en-US" dirty="0" err="1"/>
              <a:t>iş</a:t>
            </a:r>
            <a:r>
              <a:rPr lang="en-US" dirty="0"/>
              <a:t>, </a:t>
            </a:r>
            <a:r>
              <a:rPr lang="en-US" dirty="0" err="1"/>
              <a:t>ış</a:t>
            </a:r>
            <a:r>
              <a:rPr lang="en-US" dirty="0"/>
              <a:t>, </a:t>
            </a:r>
            <a:r>
              <a:rPr lang="en-US" dirty="0" err="1"/>
              <a:t>üş</a:t>
            </a:r>
            <a:r>
              <a:rPr lang="en-US" dirty="0"/>
              <a:t>, </a:t>
            </a:r>
            <a:r>
              <a:rPr lang="en-US" dirty="0" err="1"/>
              <a:t>uş</a:t>
            </a:r>
            <a:r>
              <a:rPr lang="en-US" b="0" dirty="0"/>
              <a:t>] allomorphs to verb roots, stems or frames such as: “</a:t>
            </a:r>
            <a:r>
              <a:rPr lang="en-US" b="0" dirty="0">
                <a:solidFill>
                  <a:srgbClr val="00B050"/>
                </a:solidFill>
              </a:rPr>
              <a:t>ben-</a:t>
            </a:r>
            <a:r>
              <a:rPr lang="en-US" b="0" dirty="0" err="1">
                <a:solidFill>
                  <a:srgbClr val="00B050"/>
                </a:solidFill>
              </a:rPr>
              <a:t>im</a:t>
            </a:r>
            <a:r>
              <a:rPr lang="en-US" b="0" dirty="0"/>
              <a:t> </a:t>
            </a:r>
            <a:r>
              <a:rPr lang="en-US" b="0" dirty="0" err="1">
                <a:solidFill>
                  <a:srgbClr val="FF0000"/>
                </a:solidFill>
              </a:rPr>
              <a:t>gü</a:t>
            </a:r>
            <a:r>
              <a:rPr lang="en-US" b="0" dirty="0" err="1"/>
              <a:t>l-üş-</a:t>
            </a:r>
            <a:r>
              <a:rPr lang="en-US" b="0" dirty="0" err="1">
                <a:solidFill>
                  <a:srgbClr val="00B050"/>
                </a:solidFill>
              </a:rPr>
              <a:t>üm</a:t>
            </a:r>
            <a:r>
              <a:rPr lang="en-US" b="0" dirty="0"/>
              <a:t>”, “</a:t>
            </a:r>
            <a:r>
              <a:rPr lang="en-US" b="0" dirty="0" err="1">
                <a:solidFill>
                  <a:srgbClr val="0070C0"/>
                </a:solidFill>
              </a:rPr>
              <a:t>sen</a:t>
            </a:r>
            <a:r>
              <a:rPr lang="en-US" b="0" dirty="0"/>
              <a:t>-</a:t>
            </a:r>
            <a:r>
              <a:rPr lang="en-US" b="0" dirty="0">
                <a:solidFill>
                  <a:srgbClr val="0070C0"/>
                </a:solidFill>
              </a:rPr>
              <a:t>in</a:t>
            </a:r>
            <a:r>
              <a:rPr lang="en-US" b="0" dirty="0"/>
              <a:t> </a:t>
            </a:r>
            <a:r>
              <a:rPr lang="en-US" b="0" dirty="0" err="1">
                <a:solidFill>
                  <a:srgbClr val="FF0000"/>
                </a:solidFill>
              </a:rPr>
              <a:t>bak</a:t>
            </a:r>
            <a:r>
              <a:rPr lang="en-US" b="0" dirty="0"/>
              <a:t>-</a:t>
            </a:r>
            <a:r>
              <a:rPr lang="en-US" b="0" dirty="0" err="1"/>
              <a:t>ış</a:t>
            </a:r>
            <a:r>
              <a:rPr lang="en-US" b="0" dirty="0"/>
              <a:t>-</a:t>
            </a:r>
            <a:r>
              <a:rPr lang="en-US" b="0" dirty="0">
                <a:solidFill>
                  <a:srgbClr val="0070C0"/>
                </a:solidFill>
              </a:rPr>
              <a:t>ın</a:t>
            </a:r>
            <a:r>
              <a:rPr lang="en-US" b="0" dirty="0"/>
              <a:t>”, which means </a:t>
            </a:r>
            <a:r>
              <a:rPr lang="en-US" b="0" dirty="0">
                <a:solidFill>
                  <a:srgbClr val="7030A0"/>
                </a:solidFill>
              </a:rPr>
              <a:t>“my way of smiling”, “your way of looking</a:t>
            </a:r>
            <a:r>
              <a:rPr lang="en-US" b="0" dirty="0"/>
              <a:t>”, etc. When these compounds take [</a:t>
            </a:r>
            <a:r>
              <a:rPr lang="en-US" dirty="0"/>
              <a:t>E</a:t>
            </a:r>
            <a:r>
              <a:rPr lang="en-US" b="0" dirty="0"/>
              <a:t>]</a:t>
            </a:r>
            <a:r>
              <a:rPr lang="en-US" dirty="0"/>
              <a:t>, </a:t>
            </a:r>
            <a:r>
              <a:rPr lang="en-US" b="0" dirty="0"/>
              <a:t>[</a:t>
            </a:r>
            <a:r>
              <a:rPr lang="en-US" dirty="0"/>
              <a:t>DE</a:t>
            </a:r>
            <a:r>
              <a:rPr lang="en-US" b="0" dirty="0"/>
              <a:t>] or [</a:t>
            </a:r>
            <a:r>
              <a:rPr lang="en-US" dirty="0"/>
              <a:t>DEN</a:t>
            </a:r>
            <a:r>
              <a:rPr lang="en-US" b="0" dirty="0"/>
              <a:t>] morphemes, they become adverbials: </a:t>
            </a:r>
            <a:r>
              <a:rPr lang="en-US" b="1" dirty="0" err="1">
                <a:latin typeface="Arial"/>
              </a:rPr>
              <a:t>Gül</a:t>
            </a:r>
            <a:r>
              <a:rPr lang="en-US" b="1" dirty="0">
                <a:latin typeface="Arial"/>
              </a:rPr>
              <a:t>-</a:t>
            </a:r>
            <a:r>
              <a:rPr lang="en-US" b="1" dirty="0" err="1">
                <a:latin typeface="Arial"/>
              </a:rPr>
              <a:t>üş</a:t>
            </a:r>
            <a:r>
              <a:rPr lang="en-US" b="1" dirty="0">
                <a:latin typeface="Arial"/>
              </a:rPr>
              <a:t>-</a:t>
            </a:r>
            <a:r>
              <a:rPr lang="en-US" b="1" dirty="0" err="1">
                <a:latin typeface="Arial"/>
              </a:rPr>
              <a:t>üm</a:t>
            </a:r>
            <a:r>
              <a:rPr lang="en-US" b="1" dirty="0">
                <a:latin typeface="Arial"/>
              </a:rPr>
              <a:t>-e </a:t>
            </a:r>
            <a:r>
              <a:rPr lang="en-US" b="1" dirty="0" err="1">
                <a:latin typeface="Arial"/>
              </a:rPr>
              <a:t>hayran</a:t>
            </a:r>
            <a:r>
              <a:rPr lang="en-US" b="1" dirty="0">
                <a:latin typeface="Arial"/>
              </a:rPr>
              <a:t>-dır. She adores my way of smiling. </a:t>
            </a:r>
            <a:endParaRPr lang="en-US" dirty="0">
              <a:latin typeface="Arial"/>
            </a:endParaRPr>
          </a:p>
          <a:p>
            <a:r>
              <a:rPr lang="en-US" b="1" dirty="0" err="1">
                <a:latin typeface="Arial"/>
              </a:rPr>
              <a:t>Bana</a:t>
            </a:r>
            <a:r>
              <a:rPr lang="en-US" b="1" dirty="0">
                <a:latin typeface="Arial"/>
              </a:rPr>
              <a:t> </a:t>
            </a:r>
            <a:r>
              <a:rPr lang="en-US" b="1" dirty="0" err="1">
                <a:latin typeface="Arial"/>
              </a:rPr>
              <a:t>bak</a:t>
            </a:r>
            <a:r>
              <a:rPr lang="en-US" b="1" dirty="0">
                <a:latin typeface="Arial"/>
              </a:rPr>
              <a:t>-</a:t>
            </a:r>
            <a:r>
              <a:rPr lang="en-US" b="1" dirty="0" err="1">
                <a:latin typeface="Arial"/>
              </a:rPr>
              <a:t>ış</a:t>
            </a:r>
            <a:r>
              <a:rPr lang="en-US" b="1" dirty="0">
                <a:latin typeface="Arial"/>
              </a:rPr>
              <a:t>-ın-</a:t>
            </a:r>
            <a:r>
              <a:rPr lang="en-US" b="1" dirty="0" err="1">
                <a:latin typeface="Arial"/>
              </a:rPr>
              <a:t>ı</a:t>
            </a:r>
            <a:r>
              <a:rPr lang="en-US" b="1" dirty="0">
                <a:latin typeface="Arial"/>
              </a:rPr>
              <a:t> </a:t>
            </a:r>
            <a:r>
              <a:rPr lang="en-US" b="1" dirty="0" err="1">
                <a:latin typeface="Arial"/>
              </a:rPr>
              <a:t>özle</a:t>
            </a:r>
            <a:r>
              <a:rPr lang="en-US" b="1" dirty="0">
                <a:latin typeface="Arial"/>
              </a:rPr>
              <a:t>-di-</a:t>
            </a:r>
            <a:r>
              <a:rPr lang="en-US" b="1" dirty="0" err="1">
                <a:latin typeface="Arial"/>
              </a:rPr>
              <a:t>im</a:t>
            </a:r>
            <a:r>
              <a:rPr lang="en-US" b="1" dirty="0">
                <a:latin typeface="Arial"/>
              </a:rPr>
              <a:t>.</a:t>
            </a:r>
            <a:endParaRPr lang="tr-TR" b="1" dirty="0">
              <a:latin typeface="Arial"/>
            </a:endParaRPr>
          </a:p>
          <a:p>
            <a:r>
              <a:rPr lang="en-US" b="1" dirty="0">
                <a:latin typeface="Arial"/>
              </a:rPr>
              <a:t>I missed your way of looking at me. </a:t>
            </a:r>
            <a:endParaRPr lang="en-US" dirty="0"/>
          </a:p>
        </p:txBody>
      </p:sp>
    </p:spTree>
    <p:extLst>
      <p:ext uri="{BB962C8B-B14F-4D97-AF65-F5344CB8AC3E}">
        <p14:creationId xmlns:p14="http://schemas.microsoft.com/office/powerpoint/2010/main" val="247556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endParaRPr lang="en-US" sz="4400" dirty="0">
              <a:solidFill>
                <a:srgbClr val="000000"/>
              </a:solidFill>
              <a:latin typeface="Arial"/>
            </a:endParaRPr>
          </a:p>
          <a:p>
            <a:r>
              <a:rPr lang="tr-TR" sz="4000" b="1" dirty="0">
                <a:latin typeface="Arial"/>
              </a:rPr>
              <a:t>4 </a:t>
            </a:r>
            <a:r>
              <a:rPr lang="en-US" sz="4000" b="1" dirty="0">
                <a:latin typeface="Arial"/>
              </a:rPr>
              <a:t>(a). </a:t>
            </a:r>
            <a:r>
              <a:rPr lang="en-US" dirty="0">
                <a:latin typeface="Arial"/>
              </a:rPr>
              <a:t>The following </a:t>
            </a:r>
            <a:r>
              <a:rPr lang="en-US" b="1" dirty="0">
                <a:latin typeface="Arial"/>
              </a:rPr>
              <a:t>“noun + infinitive” </a:t>
            </a:r>
            <a:r>
              <a:rPr lang="en-US" dirty="0">
                <a:latin typeface="Arial"/>
              </a:rPr>
              <a:t>compound is widely used in trans-forming simple sentences into “</a:t>
            </a:r>
            <a:r>
              <a:rPr lang="en-US" b="1" dirty="0">
                <a:latin typeface="Arial"/>
              </a:rPr>
              <a:t>syntactic nominal phrases” </a:t>
            </a:r>
            <a:r>
              <a:rPr lang="en-US" dirty="0">
                <a:latin typeface="Arial"/>
              </a:rPr>
              <a:t>or "</a:t>
            </a:r>
            <a:r>
              <a:rPr lang="en-US" b="1" dirty="0">
                <a:latin typeface="Arial"/>
              </a:rPr>
              <a:t>modifiers". </a:t>
            </a:r>
            <a:endParaRPr lang="tr-TR" b="1" dirty="0">
              <a:latin typeface="Arial"/>
            </a:endParaRPr>
          </a:p>
          <a:p>
            <a:endParaRPr lang="en-US" sz="4400" dirty="0">
              <a:solidFill>
                <a:srgbClr val="000000"/>
              </a:solidFill>
              <a:latin typeface="Arial"/>
            </a:endParaRPr>
          </a:p>
          <a:p>
            <a:r>
              <a:rPr lang="en-US" b="1" dirty="0" err="1">
                <a:latin typeface="Arial"/>
              </a:rPr>
              <a:t>benim</a:t>
            </a:r>
            <a:r>
              <a:rPr lang="en-US" b="1" dirty="0">
                <a:latin typeface="Arial"/>
              </a:rPr>
              <a:t> </a:t>
            </a:r>
            <a:r>
              <a:rPr lang="en-US" b="1" dirty="0" err="1">
                <a:latin typeface="Arial"/>
              </a:rPr>
              <a:t>gittiğim</a:t>
            </a:r>
            <a:r>
              <a:rPr lang="en-US" b="1" dirty="0">
                <a:latin typeface="Arial"/>
              </a:rPr>
              <a:t> </a:t>
            </a:r>
            <a:r>
              <a:rPr lang="en-US" b="1" dirty="0" err="1">
                <a:latin typeface="Arial"/>
              </a:rPr>
              <a:t>okul</a:t>
            </a:r>
            <a:r>
              <a:rPr lang="tr-TR" b="1" dirty="0">
                <a:latin typeface="Arial"/>
              </a:rPr>
              <a:t> - </a:t>
            </a:r>
            <a:r>
              <a:rPr lang="en-US" b="1" dirty="0">
                <a:latin typeface="Arial"/>
              </a:rPr>
              <a:t> the school that I go to </a:t>
            </a:r>
            <a:endParaRPr lang="tr-TR" b="1" dirty="0">
              <a:latin typeface="Arial"/>
            </a:endParaRPr>
          </a:p>
          <a:p>
            <a:endParaRPr lang="en-US" dirty="0"/>
          </a:p>
        </p:txBody>
      </p:sp>
    </p:spTree>
    <p:extLst>
      <p:ext uri="{BB962C8B-B14F-4D97-AF65-F5344CB8AC3E}">
        <p14:creationId xmlns:p14="http://schemas.microsoft.com/office/powerpoint/2010/main" val="324817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tr-TR" i="1" dirty="0"/>
              <a:t>The Passive Infinitive</a:t>
            </a:r>
          </a:p>
          <a:p>
            <a:r>
              <a:rPr lang="en-US" dirty="0"/>
              <a:t>Only the transitive verbs can be put into the passive voice in English, but in Turkish, both transitive and intransitive verbs can be changed into the passive form. Therefore, the passive making allomorphs can be attached to all kinds of verb roots, stems or frames.</a:t>
            </a:r>
            <a:endParaRPr lang="tr-TR" dirty="0"/>
          </a:p>
          <a:p>
            <a:endParaRPr lang="en-US" dirty="0"/>
          </a:p>
        </p:txBody>
      </p:sp>
    </p:spTree>
    <p:extLst>
      <p:ext uri="{BB962C8B-B14F-4D97-AF65-F5344CB8AC3E}">
        <p14:creationId xmlns:p14="http://schemas.microsoft.com/office/powerpoint/2010/main" val="3608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a:bodyPr>
          <a:lstStyle/>
          <a:p>
            <a:r>
              <a:rPr lang="en-US" b="1" dirty="0" err="1">
                <a:latin typeface="Arial"/>
              </a:rPr>
              <a:t>Kendi</a:t>
            </a:r>
            <a:r>
              <a:rPr lang="en-US" b="1" dirty="0">
                <a:latin typeface="Arial"/>
              </a:rPr>
              <a:t>-/s/</a:t>
            </a:r>
            <a:r>
              <a:rPr lang="en-US" b="1" dirty="0" err="1">
                <a:latin typeface="Arial"/>
              </a:rPr>
              <a:t>i</a:t>
            </a:r>
            <a:r>
              <a:rPr lang="en-US" b="1" dirty="0">
                <a:latin typeface="Arial"/>
              </a:rPr>
              <a:t>/y/-le </a:t>
            </a:r>
            <a:r>
              <a:rPr lang="en-US" b="1" dirty="0" err="1">
                <a:latin typeface="Arial"/>
              </a:rPr>
              <a:t>alay</a:t>
            </a:r>
            <a:r>
              <a:rPr lang="en-US" b="1" dirty="0">
                <a:latin typeface="Arial"/>
              </a:rPr>
              <a:t> et-</a:t>
            </a:r>
            <a:r>
              <a:rPr lang="en-US" b="1" dirty="0" err="1">
                <a:latin typeface="Arial"/>
              </a:rPr>
              <a:t>il</a:t>
            </a:r>
            <a:r>
              <a:rPr lang="en-US" b="1" dirty="0">
                <a:latin typeface="Arial"/>
              </a:rPr>
              <a:t>-me-/s/</a:t>
            </a:r>
            <a:r>
              <a:rPr lang="en-US" b="1" dirty="0" err="1">
                <a:latin typeface="Arial"/>
              </a:rPr>
              <a:t>i</a:t>
            </a:r>
            <a:r>
              <a:rPr lang="en-US" b="1" dirty="0">
                <a:latin typeface="Arial"/>
              </a:rPr>
              <a:t>/n/-den </a:t>
            </a:r>
            <a:r>
              <a:rPr lang="en-US" b="1" dirty="0" err="1">
                <a:latin typeface="Arial"/>
              </a:rPr>
              <a:t>nefret</a:t>
            </a:r>
            <a:r>
              <a:rPr lang="en-US" b="1" dirty="0">
                <a:latin typeface="Arial"/>
              </a:rPr>
              <a:t> et-</a:t>
            </a:r>
            <a:r>
              <a:rPr lang="en-US" b="1" dirty="0" err="1">
                <a:latin typeface="Arial"/>
              </a:rPr>
              <a:t>er</a:t>
            </a:r>
            <a:r>
              <a:rPr lang="en-US" b="1" dirty="0">
                <a:latin typeface="Arial"/>
              </a:rPr>
              <a:t>. </a:t>
            </a:r>
            <a:endParaRPr lang="tr-TR" b="1" dirty="0">
              <a:latin typeface="Arial"/>
            </a:endParaRPr>
          </a:p>
          <a:p>
            <a:pPr marL="0" indent="0">
              <a:buNone/>
            </a:pPr>
            <a:r>
              <a:rPr lang="en-US" dirty="0">
                <a:latin typeface="Arial"/>
              </a:rPr>
              <a:t>She hates </a:t>
            </a:r>
            <a:r>
              <a:rPr lang="en-US" b="1" dirty="0">
                <a:latin typeface="Arial"/>
              </a:rPr>
              <a:t>being made fun </a:t>
            </a:r>
            <a:r>
              <a:rPr lang="en-US" dirty="0">
                <a:latin typeface="Arial"/>
              </a:rPr>
              <a:t>of her. </a:t>
            </a:r>
            <a:endParaRPr lang="tr-TR" dirty="0">
              <a:latin typeface="Arial"/>
            </a:endParaRPr>
          </a:p>
          <a:p>
            <a:r>
              <a:rPr lang="en-US" dirty="0" err="1"/>
              <a:t>Kendi</a:t>
            </a:r>
            <a:r>
              <a:rPr lang="en-US" dirty="0"/>
              <a:t>-/s/</a:t>
            </a:r>
            <a:r>
              <a:rPr lang="en-US" dirty="0" err="1"/>
              <a:t>i</a:t>
            </a:r>
            <a:r>
              <a:rPr lang="en-US" dirty="0"/>
              <a:t>-/n/e </a:t>
            </a:r>
            <a:r>
              <a:rPr lang="en-US" dirty="0" err="1"/>
              <a:t>kaba</a:t>
            </a:r>
            <a:r>
              <a:rPr lang="en-US" dirty="0"/>
              <a:t> </a:t>
            </a:r>
            <a:r>
              <a:rPr lang="en-US" dirty="0" err="1"/>
              <a:t>davran</a:t>
            </a:r>
            <a:r>
              <a:rPr lang="en-US" dirty="0"/>
              <a:t>-</a:t>
            </a:r>
            <a:r>
              <a:rPr lang="en-US" dirty="0" err="1"/>
              <a:t>ıl</a:t>
            </a:r>
            <a:r>
              <a:rPr lang="en-US" dirty="0"/>
              <a:t>-ma-/s/</a:t>
            </a:r>
            <a:r>
              <a:rPr lang="en-US" dirty="0" err="1"/>
              <a:t>ı</a:t>
            </a:r>
            <a:r>
              <a:rPr lang="en-US" dirty="0"/>
              <a:t>/n/-</a:t>
            </a:r>
            <a:r>
              <a:rPr lang="en-US" dirty="0" err="1"/>
              <a:t>dan</a:t>
            </a:r>
            <a:r>
              <a:rPr lang="en-US" dirty="0"/>
              <a:t> </a:t>
            </a:r>
            <a:r>
              <a:rPr lang="en-US" dirty="0" err="1"/>
              <a:t>hoşlan-maz</a:t>
            </a:r>
            <a:r>
              <a:rPr lang="en-US" dirty="0"/>
              <a:t>. </a:t>
            </a:r>
            <a:endParaRPr lang="tr-TR" dirty="0"/>
          </a:p>
          <a:p>
            <a:pPr marL="0" indent="0">
              <a:buNone/>
            </a:pPr>
            <a:r>
              <a:rPr lang="en-US" dirty="0"/>
              <a:t>She dislikes being rudely treated.</a:t>
            </a:r>
            <a:endParaRPr lang="tr-TR" dirty="0"/>
          </a:p>
          <a:p>
            <a:endParaRPr lang="en-US" sz="4400" dirty="0">
              <a:solidFill>
                <a:srgbClr val="000000"/>
              </a:solidFill>
              <a:latin typeface="Arial"/>
            </a:endParaRPr>
          </a:p>
          <a:p>
            <a:r>
              <a:rPr lang="en-US" dirty="0" err="1">
                <a:latin typeface="Arial"/>
              </a:rPr>
              <a:t>Bütün</a:t>
            </a:r>
            <a:r>
              <a:rPr lang="en-US" dirty="0">
                <a:latin typeface="Arial"/>
              </a:rPr>
              <a:t> </a:t>
            </a:r>
            <a:r>
              <a:rPr lang="en-US" dirty="0" err="1">
                <a:latin typeface="Arial"/>
              </a:rPr>
              <a:t>kadın-lar</a:t>
            </a:r>
            <a:r>
              <a:rPr lang="en-US" dirty="0">
                <a:latin typeface="Arial"/>
              </a:rPr>
              <a:t> </a:t>
            </a:r>
            <a:r>
              <a:rPr lang="en-US" dirty="0" err="1">
                <a:latin typeface="Arial"/>
              </a:rPr>
              <a:t>kendi-ler-i</a:t>
            </a:r>
            <a:r>
              <a:rPr lang="en-US" dirty="0">
                <a:latin typeface="Arial"/>
              </a:rPr>
              <a:t>-/n/e </a:t>
            </a:r>
            <a:r>
              <a:rPr lang="en-US" dirty="0" err="1">
                <a:latin typeface="Arial"/>
              </a:rPr>
              <a:t>yumuşak</a:t>
            </a:r>
            <a:r>
              <a:rPr lang="en-US" dirty="0">
                <a:latin typeface="Arial"/>
              </a:rPr>
              <a:t> </a:t>
            </a:r>
            <a:r>
              <a:rPr lang="en-US" b="1" dirty="0" err="1">
                <a:latin typeface="Arial"/>
              </a:rPr>
              <a:t>davran</a:t>
            </a:r>
            <a:r>
              <a:rPr lang="en-US" b="1" dirty="0">
                <a:latin typeface="Arial"/>
              </a:rPr>
              <a:t>-</a:t>
            </a:r>
            <a:r>
              <a:rPr lang="en-US" b="1" dirty="0" err="1">
                <a:latin typeface="Arial"/>
              </a:rPr>
              <a:t>ıl</a:t>
            </a:r>
            <a:r>
              <a:rPr lang="en-US" b="1" dirty="0">
                <a:latin typeface="Arial"/>
              </a:rPr>
              <a:t>-ma-/s/</a:t>
            </a:r>
            <a:r>
              <a:rPr lang="en-US" b="1" dirty="0" err="1">
                <a:latin typeface="Arial"/>
              </a:rPr>
              <a:t>ı</a:t>
            </a:r>
            <a:r>
              <a:rPr lang="en-US" b="1" dirty="0">
                <a:latin typeface="Arial"/>
              </a:rPr>
              <a:t>/n/-</a:t>
            </a:r>
            <a:r>
              <a:rPr lang="en-US" b="1" dirty="0" err="1">
                <a:latin typeface="Arial"/>
              </a:rPr>
              <a:t>dan</a:t>
            </a:r>
            <a:r>
              <a:rPr lang="en-US" b="1" dirty="0">
                <a:latin typeface="Arial"/>
              </a:rPr>
              <a:t> </a:t>
            </a:r>
            <a:r>
              <a:rPr lang="en-US" dirty="0" err="1">
                <a:latin typeface="Arial"/>
              </a:rPr>
              <a:t>hoşlan-ır</a:t>
            </a:r>
            <a:r>
              <a:rPr lang="en-US" dirty="0">
                <a:latin typeface="Arial"/>
              </a:rPr>
              <a:t>. </a:t>
            </a:r>
            <a:endParaRPr lang="tr-TR" dirty="0">
              <a:latin typeface="Arial"/>
            </a:endParaRPr>
          </a:p>
          <a:p>
            <a:pPr marL="0" indent="0">
              <a:buNone/>
            </a:pPr>
            <a:r>
              <a:rPr lang="en-US" dirty="0">
                <a:latin typeface="Arial"/>
              </a:rPr>
              <a:t>All women like being tenderly treated. </a:t>
            </a:r>
            <a:endParaRPr lang="en-US" dirty="0"/>
          </a:p>
        </p:txBody>
      </p:sp>
    </p:spTree>
    <p:extLst>
      <p:ext uri="{BB962C8B-B14F-4D97-AF65-F5344CB8AC3E}">
        <p14:creationId xmlns:p14="http://schemas.microsoft.com/office/powerpoint/2010/main" val="8620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US" b="0" i="0" dirty="0">
                <a:solidFill>
                  <a:srgbClr val="222222"/>
                </a:solidFill>
                <a:effectLst/>
                <a:latin typeface="Arial"/>
              </a:rPr>
              <a:t> </a:t>
            </a:r>
            <a:r>
              <a:rPr lang="tr-TR" b="0" i="0" dirty="0">
                <a:solidFill>
                  <a:srgbClr val="222222"/>
                </a:solidFill>
                <a:effectLst/>
                <a:latin typeface="Arial"/>
              </a:rPr>
              <a:t>G</a:t>
            </a:r>
            <a:r>
              <a:rPr lang="en-US" b="0" i="0" dirty="0" err="1">
                <a:solidFill>
                  <a:srgbClr val="222222"/>
                </a:solidFill>
                <a:effectLst/>
                <a:latin typeface="Arial"/>
              </a:rPr>
              <a:t>erund</a:t>
            </a:r>
            <a:r>
              <a:rPr lang="en-US" b="0" i="0" dirty="0">
                <a:solidFill>
                  <a:srgbClr val="222222"/>
                </a:solidFill>
                <a:effectLst/>
                <a:latin typeface="Arial"/>
              </a:rPr>
              <a:t> is a verbal noun and functions both as a verb as well as a noun. It is derived from a verb but functions as a noun. However, it has the characteristics of verb even while functioning as a noun which is why it is referred to as a </a:t>
            </a:r>
            <a:r>
              <a:rPr lang="en-US" b="1" i="1" dirty="0">
                <a:solidFill>
                  <a:srgbClr val="222222"/>
                </a:solidFill>
                <a:effectLst/>
                <a:latin typeface="Arial"/>
              </a:rPr>
              <a:t>verbal noun</a:t>
            </a:r>
            <a:r>
              <a:rPr lang="en-US" b="0" i="0" dirty="0">
                <a:solidFill>
                  <a:srgbClr val="222222"/>
                </a:solidFill>
                <a:effectLst/>
                <a:latin typeface="Arial"/>
              </a:rPr>
              <a:t>.</a:t>
            </a:r>
            <a:endParaRPr lang="tr-TR" b="0" i="0" dirty="0">
              <a:solidFill>
                <a:srgbClr val="222222"/>
              </a:solidFill>
              <a:effectLst/>
              <a:latin typeface="Arial"/>
            </a:endParaRPr>
          </a:p>
        </p:txBody>
      </p:sp>
    </p:spTree>
    <p:extLst>
      <p:ext uri="{BB962C8B-B14F-4D97-AF65-F5344CB8AC3E}">
        <p14:creationId xmlns:p14="http://schemas.microsoft.com/office/powerpoint/2010/main" val="213660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r>
              <a:rPr lang="tr-TR" u="sng" dirty="0"/>
              <a:t>As the subject: </a:t>
            </a:r>
          </a:p>
          <a:p>
            <a:pPr marL="0" indent="0">
              <a:buNone/>
            </a:pPr>
            <a:r>
              <a:rPr lang="tr-TR" dirty="0">
                <a:solidFill>
                  <a:srgbClr val="0070C0"/>
                </a:solidFill>
              </a:rPr>
              <a:t>Being lonely is terrible.</a:t>
            </a:r>
          </a:p>
          <a:p>
            <a:r>
              <a:rPr lang="tr-TR" u="sng" dirty="0"/>
              <a:t>As the object:</a:t>
            </a:r>
          </a:p>
          <a:p>
            <a:pPr marL="0" indent="0">
              <a:buNone/>
            </a:pPr>
            <a:r>
              <a:rPr lang="tr-TR" dirty="0">
                <a:solidFill>
                  <a:srgbClr val="0070C0"/>
                </a:solidFill>
              </a:rPr>
              <a:t>She denied taking the wallet. </a:t>
            </a:r>
          </a:p>
          <a:p>
            <a:endParaRPr lang="tr-TR" dirty="0"/>
          </a:p>
          <a:p>
            <a:r>
              <a:rPr lang="tr-TR" u="sng" dirty="0"/>
              <a:t>Preposition + ving</a:t>
            </a:r>
          </a:p>
          <a:p>
            <a:pPr marL="0" indent="0">
              <a:buNone/>
            </a:pPr>
            <a:r>
              <a:rPr lang="tr-TR" dirty="0">
                <a:solidFill>
                  <a:srgbClr val="0070C0"/>
                </a:solidFill>
              </a:rPr>
              <a:t>He left without saying goodbye. </a:t>
            </a:r>
          </a:p>
          <a:p>
            <a:r>
              <a:rPr lang="tr-TR" dirty="0">
                <a:solidFill>
                  <a:srgbClr val="0070C0"/>
                </a:solidFill>
              </a:rPr>
              <a:t>I am looking forward to buying a car.</a:t>
            </a:r>
          </a:p>
          <a:p>
            <a:r>
              <a:rPr lang="tr-TR" u="sng" dirty="0"/>
              <a:t>Some verbs that are followed by a gerund:</a:t>
            </a:r>
          </a:p>
          <a:p>
            <a:pPr marL="0" indent="0">
              <a:buNone/>
            </a:pPr>
            <a:r>
              <a:rPr lang="tr-TR" i="1" dirty="0">
                <a:solidFill>
                  <a:srgbClr val="00B050"/>
                </a:solidFill>
              </a:rPr>
              <a:t>admit,  avoid, consider, delay, deny, detest, fancy, imagine, involve, postpone, propose, suggest, can’t help, can’t stand</a:t>
            </a:r>
            <a:endParaRPr lang="en-US" i="1" dirty="0">
              <a:solidFill>
                <a:srgbClr val="00B050"/>
              </a:solidFill>
            </a:endParaRPr>
          </a:p>
        </p:txBody>
      </p:sp>
    </p:spTree>
    <p:extLst>
      <p:ext uri="{BB962C8B-B14F-4D97-AF65-F5344CB8AC3E}">
        <p14:creationId xmlns:p14="http://schemas.microsoft.com/office/powerpoint/2010/main" val="102581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229600" cy="6336704"/>
          </a:xfrm>
        </p:spPr>
        <p:txBody>
          <a:bodyPr>
            <a:normAutofit/>
          </a:bodyPr>
          <a:lstStyle/>
          <a:p>
            <a:r>
              <a:rPr lang="en-US" b="1" i="0" dirty="0">
                <a:solidFill>
                  <a:srgbClr val="222222"/>
                </a:solidFill>
                <a:effectLst/>
                <a:latin typeface="Arial"/>
              </a:rPr>
              <a:t>What is the difference between Gerund and Participle?</a:t>
            </a:r>
            <a:endParaRPr lang="tr-TR" b="1" i="0" dirty="0">
              <a:solidFill>
                <a:srgbClr val="222222"/>
              </a:solidFill>
              <a:effectLst/>
              <a:latin typeface="Arial"/>
            </a:endParaRPr>
          </a:p>
          <a:p>
            <a:endParaRPr lang="tr-TR" b="1" i="0" dirty="0">
              <a:solidFill>
                <a:srgbClr val="222222"/>
              </a:solidFill>
              <a:effectLst/>
              <a:latin typeface="Arial"/>
            </a:endParaRPr>
          </a:p>
          <a:p>
            <a:r>
              <a:rPr lang="en-US" dirty="0">
                <a:effectLst/>
              </a:rPr>
              <a:t>• A gerund is a verbal noun that is </a:t>
            </a:r>
            <a:r>
              <a:rPr lang="en-US" i="1" u="sng" dirty="0">
                <a:effectLst/>
              </a:rPr>
              <a:t>derived from a verb but functions as a noun</a:t>
            </a:r>
            <a:r>
              <a:rPr lang="en-US" i="1" u="sng" dirty="0"/>
              <a:t>. It can be a subject, an object, the object of a preposition, or a subject complement.</a:t>
            </a:r>
            <a:endParaRPr lang="tr-TR" i="1" u="sng" dirty="0">
              <a:effectLst/>
            </a:endParaRPr>
          </a:p>
          <a:p>
            <a:endParaRPr lang="tr-TR" i="1" dirty="0">
              <a:solidFill>
                <a:srgbClr val="FF0000"/>
              </a:solidFill>
            </a:endParaRPr>
          </a:p>
          <a:p>
            <a:r>
              <a:rPr lang="en-US" i="1" dirty="0">
                <a:solidFill>
                  <a:srgbClr val="FF0000"/>
                </a:solidFill>
              </a:rPr>
              <a:t>Snowboarding</a:t>
            </a:r>
            <a:r>
              <a:rPr lang="en-US" i="1" dirty="0">
                <a:solidFill>
                  <a:srgbClr val="0070C0"/>
                </a:solidFill>
              </a:rPr>
              <a:t> is a winter sport.   [snowboarding = </a:t>
            </a:r>
            <a:r>
              <a:rPr lang="en-US" i="1" dirty="0">
                <a:solidFill>
                  <a:srgbClr val="FF0000"/>
                </a:solidFill>
              </a:rPr>
              <a:t>subject</a:t>
            </a:r>
            <a:r>
              <a:rPr lang="en-US" i="1" dirty="0">
                <a:solidFill>
                  <a:srgbClr val="0070C0"/>
                </a:solidFill>
              </a:rPr>
              <a:t>]</a:t>
            </a:r>
          </a:p>
          <a:p>
            <a:r>
              <a:rPr lang="en-US" i="1" dirty="0">
                <a:solidFill>
                  <a:srgbClr val="0070C0"/>
                </a:solidFill>
              </a:rPr>
              <a:t>I love </a:t>
            </a:r>
            <a:r>
              <a:rPr lang="en-US" i="1" dirty="0">
                <a:solidFill>
                  <a:srgbClr val="FF0000"/>
                </a:solidFill>
              </a:rPr>
              <a:t>snowboarding</a:t>
            </a:r>
            <a:r>
              <a:rPr lang="en-US" i="1" dirty="0">
                <a:solidFill>
                  <a:srgbClr val="0070C0"/>
                </a:solidFill>
              </a:rPr>
              <a:t>.    [snowboarding = </a:t>
            </a:r>
            <a:r>
              <a:rPr lang="en-US" i="1" dirty="0">
                <a:solidFill>
                  <a:srgbClr val="FF0000"/>
                </a:solidFill>
              </a:rPr>
              <a:t>object ]</a:t>
            </a:r>
          </a:p>
          <a:p>
            <a:r>
              <a:rPr lang="en-US" i="1" dirty="0">
                <a:solidFill>
                  <a:srgbClr val="0070C0"/>
                </a:solidFill>
              </a:rPr>
              <a:t>I am excited by </a:t>
            </a:r>
            <a:r>
              <a:rPr lang="en-US" i="1" dirty="0">
                <a:solidFill>
                  <a:srgbClr val="FF0000"/>
                </a:solidFill>
              </a:rPr>
              <a:t>snowboarding</a:t>
            </a:r>
            <a:r>
              <a:rPr lang="en-US" i="1" dirty="0">
                <a:solidFill>
                  <a:srgbClr val="0070C0"/>
                </a:solidFill>
              </a:rPr>
              <a:t>.   [snowboarding = </a:t>
            </a:r>
            <a:r>
              <a:rPr lang="en-US" i="1" dirty="0">
                <a:solidFill>
                  <a:srgbClr val="FF0000"/>
                </a:solidFill>
              </a:rPr>
              <a:t>object of a preposition]</a:t>
            </a:r>
          </a:p>
          <a:p>
            <a:r>
              <a:rPr lang="en-US" i="1" dirty="0">
                <a:solidFill>
                  <a:srgbClr val="0070C0"/>
                </a:solidFill>
              </a:rPr>
              <a:t>One popular sport is </a:t>
            </a:r>
            <a:r>
              <a:rPr lang="en-US" i="1" dirty="0">
                <a:solidFill>
                  <a:srgbClr val="FF0000"/>
                </a:solidFill>
              </a:rPr>
              <a:t>snowboarding</a:t>
            </a:r>
            <a:r>
              <a:rPr lang="en-US" i="1" dirty="0">
                <a:solidFill>
                  <a:srgbClr val="0070C0"/>
                </a:solidFill>
              </a:rPr>
              <a:t>.   [snowboarding = </a:t>
            </a:r>
            <a:r>
              <a:rPr lang="en-US" i="1" dirty="0">
                <a:solidFill>
                  <a:srgbClr val="FF0000"/>
                </a:solidFill>
              </a:rPr>
              <a:t>subject complement]</a:t>
            </a:r>
            <a:br>
              <a:rPr lang="en-US" i="1" u="sng" dirty="0">
                <a:effectLst/>
              </a:rPr>
            </a:br>
            <a:endParaRPr lang="en-US" dirty="0"/>
          </a:p>
        </p:txBody>
      </p:sp>
    </p:spTree>
    <p:extLst>
      <p:ext uri="{BB962C8B-B14F-4D97-AF65-F5344CB8AC3E}">
        <p14:creationId xmlns:p14="http://schemas.microsoft.com/office/powerpoint/2010/main" val="266902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47248" cy="828010"/>
          </a:xfrm>
        </p:spPr>
        <p:txBody>
          <a:bodyPr>
            <a:normAutofit fontScale="90000"/>
          </a:bodyPr>
          <a:lstStyle/>
          <a:p>
            <a:pPr lvl="0">
              <a:spcBef>
                <a:spcPct val="20000"/>
              </a:spcBef>
              <a:spcAft>
                <a:spcPts val="600"/>
              </a:spcAft>
            </a:pPr>
            <a:r>
              <a:rPr lang="en-US" sz="2000" b="1" cap="none" spc="0" dirty="0">
                <a:solidFill>
                  <a:srgbClr val="222222"/>
                </a:solidFill>
                <a:latin typeface="Arial"/>
              </a:rPr>
              <a:t>What is the difference between Gerund and Participle?</a:t>
            </a:r>
            <a:br>
              <a:rPr lang="tr-TR" sz="2000" b="1" cap="none" spc="0" dirty="0">
                <a:solidFill>
                  <a:srgbClr val="222222"/>
                </a:solidFill>
                <a:latin typeface="Arial"/>
              </a:rPr>
            </a:br>
            <a:endParaRPr lang="tr-TR" dirty="0"/>
          </a:p>
        </p:txBody>
      </p:sp>
      <p:sp>
        <p:nvSpPr>
          <p:cNvPr id="3" name="Content Placeholder 2"/>
          <p:cNvSpPr>
            <a:spLocks noGrp="1"/>
          </p:cNvSpPr>
          <p:nvPr>
            <p:ph idx="1"/>
          </p:nvPr>
        </p:nvSpPr>
        <p:spPr>
          <a:xfrm>
            <a:off x="457200" y="836712"/>
            <a:ext cx="7620000" cy="5289451"/>
          </a:xfrm>
        </p:spPr>
        <p:txBody>
          <a:bodyPr/>
          <a:lstStyle/>
          <a:p>
            <a:r>
              <a:rPr lang="en-US" dirty="0"/>
              <a:t>When </a:t>
            </a:r>
            <a:r>
              <a:rPr lang="en-US" dirty="0">
                <a:solidFill>
                  <a:srgbClr val="FF0000"/>
                </a:solidFill>
              </a:rPr>
              <a:t>snowboarding</a:t>
            </a:r>
            <a:r>
              <a:rPr lang="en-US" dirty="0"/>
              <a:t> is a </a:t>
            </a:r>
            <a:r>
              <a:rPr lang="en-US" i="1" u="sng" dirty="0"/>
              <a:t>present participle</a:t>
            </a:r>
            <a:r>
              <a:rPr lang="en-US" dirty="0"/>
              <a:t>, it is part of a continuous verb tense.</a:t>
            </a:r>
          </a:p>
          <a:p>
            <a:endParaRPr lang="en-US" dirty="0"/>
          </a:p>
          <a:p>
            <a:r>
              <a:rPr lang="en-US" dirty="0">
                <a:solidFill>
                  <a:srgbClr val="0070C0"/>
                </a:solidFill>
              </a:rPr>
              <a:t>Right now, the athlete </a:t>
            </a:r>
            <a:r>
              <a:rPr lang="en-US" dirty="0">
                <a:solidFill>
                  <a:srgbClr val="FF0000"/>
                </a:solidFill>
              </a:rPr>
              <a:t>is snowboarding</a:t>
            </a:r>
            <a:r>
              <a:rPr lang="en-US" dirty="0">
                <a:solidFill>
                  <a:srgbClr val="0070C0"/>
                </a:solidFill>
              </a:rPr>
              <a:t>.   [is snowboarding = present continuous]    </a:t>
            </a:r>
          </a:p>
          <a:p>
            <a:r>
              <a:rPr lang="en-US" dirty="0">
                <a:solidFill>
                  <a:srgbClr val="0070C0"/>
                </a:solidFill>
              </a:rPr>
              <a:t>He </a:t>
            </a:r>
            <a:r>
              <a:rPr lang="en-US" dirty="0">
                <a:solidFill>
                  <a:srgbClr val="FF0000"/>
                </a:solidFill>
              </a:rPr>
              <a:t>was snowboarding </a:t>
            </a:r>
            <a:r>
              <a:rPr lang="en-US" dirty="0">
                <a:solidFill>
                  <a:srgbClr val="0070C0"/>
                </a:solidFill>
              </a:rPr>
              <a:t>yesterday afternoon.   [was snowboarding = past continuous]</a:t>
            </a:r>
          </a:p>
          <a:p>
            <a:r>
              <a:rPr lang="en-US" dirty="0">
                <a:solidFill>
                  <a:srgbClr val="0070C0"/>
                </a:solidFill>
              </a:rPr>
              <a:t>Tomorrow, my friends and I </a:t>
            </a:r>
            <a:r>
              <a:rPr lang="en-US" dirty="0">
                <a:solidFill>
                  <a:srgbClr val="FF0000"/>
                </a:solidFill>
              </a:rPr>
              <a:t>are going to be snowboarding</a:t>
            </a:r>
            <a:r>
              <a:rPr lang="en-US" dirty="0">
                <a:solidFill>
                  <a:srgbClr val="0070C0"/>
                </a:solidFill>
              </a:rPr>
              <a:t>.   [are going to be snowboarding = future continuous] </a:t>
            </a:r>
            <a:endParaRPr lang="tr-TR" dirty="0">
              <a:solidFill>
                <a:srgbClr val="0070C0"/>
              </a:solidFill>
            </a:endParaRPr>
          </a:p>
        </p:txBody>
      </p:sp>
    </p:spTree>
    <p:extLst>
      <p:ext uri="{BB962C8B-B14F-4D97-AF65-F5344CB8AC3E}">
        <p14:creationId xmlns:p14="http://schemas.microsoft.com/office/powerpoint/2010/main" val="148633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67128" cy="1044034"/>
          </a:xfrm>
        </p:spPr>
        <p:txBody>
          <a:bodyPr/>
          <a:lstStyle/>
          <a:p>
            <a:pPr lvl="0">
              <a:spcBef>
                <a:spcPct val="20000"/>
              </a:spcBef>
              <a:spcAft>
                <a:spcPts val="600"/>
              </a:spcAft>
            </a:pPr>
            <a:r>
              <a:rPr lang="en-US" sz="2000" b="1" cap="none" spc="0" dirty="0">
                <a:solidFill>
                  <a:srgbClr val="222222"/>
                </a:solidFill>
                <a:latin typeface="Arial"/>
              </a:rPr>
              <a:t>What is the difference between Gerund and Participle?</a:t>
            </a:r>
            <a:br>
              <a:rPr lang="tr-TR" sz="2000" b="1" cap="none" spc="0" dirty="0">
                <a:solidFill>
                  <a:srgbClr val="222222"/>
                </a:solidFill>
                <a:latin typeface="Arial"/>
              </a:rPr>
            </a:br>
            <a:endParaRPr lang="tr-TR" dirty="0"/>
          </a:p>
        </p:txBody>
      </p:sp>
      <p:sp>
        <p:nvSpPr>
          <p:cNvPr id="3" name="Content Placeholder 2"/>
          <p:cNvSpPr>
            <a:spLocks noGrp="1"/>
          </p:cNvSpPr>
          <p:nvPr>
            <p:ph idx="1"/>
          </p:nvPr>
        </p:nvSpPr>
        <p:spPr>
          <a:xfrm>
            <a:off x="457200" y="836712"/>
            <a:ext cx="7620000" cy="5289451"/>
          </a:xfrm>
        </p:spPr>
        <p:txBody>
          <a:bodyPr>
            <a:normAutofit lnSpcReduction="10000"/>
          </a:bodyPr>
          <a:lstStyle/>
          <a:p>
            <a:pPr lvl="0"/>
            <a:r>
              <a:rPr lang="en-US" sz="1600" dirty="0">
                <a:solidFill>
                  <a:srgbClr val="000000"/>
                </a:solidFill>
              </a:rPr>
              <a:t>• A participle </a:t>
            </a:r>
            <a:r>
              <a:rPr lang="en-US" sz="1600" dirty="0">
                <a:solidFill>
                  <a:srgbClr val="00B050"/>
                </a:solidFill>
              </a:rPr>
              <a:t>is a verbal </a:t>
            </a:r>
            <a:r>
              <a:rPr lang="en-US" sz="1600" dirty="0">
                <a:solidFill>
                  <a:srgbClr val="000000"/>
                </a:solidFill>
              </a:rPr>
              <a:t>that </a:t>
            </a:r>
            <a:r>
              <a:rPr lang="en-US" sz="1600" dirty="0">
                <a:solidFill>
                  <a:srgbClr val="00B050"/>
                </a:solidFill>
              </a:rPr>
              <a:t>functions as an adjective. They can also be used as introductions to adverbial phrases.</a:t>
            </a:r>
            <a:endParaRPr lang="tr-TR" sz="1600" dirty="0">
              <a:solidFill>
                <a:srgbClr val="00B050"/>
              </a:solidFill>
            </a:endParaRPr>
          </a:p>
          <a:p>
            <a:pPr fontAlgn="base"/>
            <a:r>
              <a:rPr lang="en-US" sz="1600" b="0" dirty="0">
                <a:solidFill>
                  <a:srgbClr val="0070C0"/>
                </a:solidFill>
              </a:rPr>
              <a:t>The word </a:t>
            </a:r>
            <a:r>
              <a:rPr lang="en-US" sz="1600" b="0" i="1" dirty="0">
                <a:solidFill>
                  <a:srgbClr val="0070C0"/>
                </a:solidFill>
              </a:rPr>
              <a:t>exciting</a:t>
            </a:r>
            <a:r>
              <a:rPr lang="en-US" sz="1600" b="0" dirty="0">
                <a:solidFill>
                  <a:srgbClr val="0070C0"/>
                </a:solidFill>
              </a:rPr>
              <a:t> is a present participle used as an adjective to modify a noun or to follow the verb to be.</a:t>
            </a:r>
          </a:p>
          <a:p>
            <a:pPr fontAlgn="base"/>
            <a:r>
              <a:rPr lang="en-US" sz="1600" b="0" dirty="0">
                <a:solidFill>
                  <a:srgbClr val="0070C0"/>
                </a:solidFill>
              </a:rPr>
              <a:t>The </a:t>
            </a:r>
            <a:r>
              <a:rPr lang="en-US" sz="1600" i="1" u="sng" dirty="0">
                <a:solidFill>
                  <a:srgbClr val="0070C0"/>
                </a:solidFill>
              </a:rPr>
              <a:t>exciting</a:t>
            </a:r>
            <a:r>
              <a:rPr lang="en-US" sz="1600" b="0" dirty="0">
                <a:solidFill>
                  <a:srgbClr val="0070C0"/>
                </a:solidFill>
              </a:rPr>
              <a:t> ride made the people scream.   [</a:t>
            </a:r>
            <a:r>
              <a:rPr lang="en-US" sz="1600" b="0" i="1" dirty="0">
                <a:solidFill>
                  <a:srgbClr val="0070C0"/>
                </a:solidFill>
              </a:rPr>
              <a:t>adjective </a:t>
            </a:r>
            <a:r>
              <a:rPr lang="en-US" sz="1600" b="0" dirty="0">
                <a:solidFill>
                  <a:srgbClr val="0070C0"/>
                </a:solidFill>
              </a:rPr>
              <a:t>+ </a:t>
            </a:r>
            <a:r>
              <a:rPr lang="en-US" sz="1600" b="0" i="1" dirty="0">
                <a:solidFill>
                  <a:srgbClr val="0070C0"/>
                </a:solidFill>
              </a:rPr>
              <a:t>noun</a:t>
            </a:r>
            <a:r>
              <a:rPr lang="en-US" sz="1600" b="0" dirty="0">
                <a:solidFill>
                  <a:srgbClr val="0070C0"/>
                </a:solidFill>
              </a:rPr>
              <a:t>]</a:t>
            </a:r>
          </a:p>
          <a:p>
            <a:pPr fontAlgn="base"/>
            <a:r>
              <a:rPr lang="en-US" sz="1600" b="0" dirty="0">
                <a:solidFill>
                  <a:srgbClr val="0070C0"/>
                </a:solidFill>
              </a:rPr>
              <a:t>People enjoyed the </a:t>
            </a:r>
            <a:r>
              <a:rPr lang="en-US" sz="1600" i="1" u="sng" dirty="0">
                <a:solidFill>
                  <a:srgbClr val="0070C0"/>
                </a:solidFill>
              </a:rPr>
              <a:t>exciting</a:t>
            </a:r>
            <a:r>
              <a:rPr lang="en-US" sz="1600" b="0" dirty="0">
                <a:solidFill>
                  <a:srgbClr val="0070C0"/>
                </a:solidFill>
              </a:rPr>
              <a:t> roller coaster.   [</a:t>
            </a:r>
            <a:r>
              <a:rPr lang="en-US" sz="1600" b="0" i="1" dirty="0">
                <a:solidFill>
                  <a:srgbClr val="0070C0"/>
                </a:solidFill>
              </a:rPr>
              <a:t>adjective </a:t>
            </a:r>
            <a:r>
              <a:rPr lang="en-US" sz="1600" b="0" dirty="0">
                <a:solidFill>
                  <a:srgbClr val="0070C0"/>
                </a:solidFill>
              </a:rPr>
              <a:t>+</a:t>
            </a:r>
            <a:r>
              <a:rPr lang="en-US" sz="1600" b="0" i="1" dirty="0">
                <a:solidFill>
                  <a:srgbClr val="0070C0"/>
                </a:solidFill>
              </a:rPr>
              <a:t> noun]</a:t>
            </a:r>
            <a:endParaRPr lang="en-US" sz="1600" b="0" dirty="0">
              <a:solidFill>
                <a:srgbClr val="0070C0"/>
              </a:solidFill>
            </a:endParaRPr>
          </a:p>
          <a:p>
            <a:pPr fontAlgn="base"/>
            <a:r>
              <a:rPr lang="en-US" sz="1600" b="0" dirty="0">
                <a:solidFill>
                  <a:srgbClr val="0070C0"/>
                </a:solidFill>
              </a:rPr>
              <a:t>The roller coaster is </a:t>
            </a:r>
            <a:r>
              <a:rPr lang="en-US" sz="1600" i="1" u="sng" dirty="0">
                <a:solidFill>
                  <a:srgbClr val="0070C0"/>
                </a:solidFill>
              </a:rPr>
              <a:t>exciting</a:t>
            </a:r>
            <a:r>
              <a:rPr lang="en-US" sz="1600" b="0" i="1" dirty="0">
                <a:solidFill>
                  <a:srgbClr val="0070C0"/>
                </a:solidFill>
              </a:rPr>
              <a:t>. [be verb + adjective]</a:t>
            </a:r>
            <a:endParaRPr lang="en-US" sz="1600" b="0" dirty="0">
              <a:solidFill>
                <a:srgbClr val="0070C0"/>
              </a:solidFill>
            </a:endParaRPr>
          </a:p>
          <a:p>
            <a:pPr lvl="0"/>
            <a:br>
              <a:rPr lang="en-US" sz="1600" dirty="0">
                <a:solidFill>
                  <a:srgbClr val="000000"/>
                </a:solidFill>
              </a:rPr>
            </a:br>
            <a:r>
              <a:rPr lang="en-US" sz="1600" dirty="0">
                <a:solidFill>
                  <a:srgbClr val="000000"/>
                </a:solidFill>
              </a:rPr>
              <a:t>• </a:t>
            </a:r>
            <a:r>
              <a:rPr lang="en-US" sz="1600" dirty="0">
                <a:solidFill>
                  <a:srgbClr val="00B050"/>
                </a:solidFill>
              </a:rPr>
              <a:t>Both</a:t>
            </a:r>
            <a:r>
              <a:rPr lang="en-US" sz="1600" dirty="0">
                <a:solidFill>
                  <a:srgbClr val="000000"/>
                </a:solidFill>
              </a:rPr>
              <a:t> are made </a:t>
            </a:r>
            <a:r>
              <a:rPr lang="en-US" sz="1600" dirty="0">
                <a:solidFill>
                  <a:srgbClr val="00B050"/>
                </a:solidFill>
              </a:rPr>
              <a:t>by adding </a:t>
            </a:r>
            <a:r>
              <a:rPr lang="en-US" sz="1600" dirty="0" err="1">
                <a:solidFill>
                  <a:srgbClr val="00B050"/>
                </a:solidFill>
              </a:rPr>
              <a:t>ing</a:t>
            </a:r>
            <a:r>
              <a:rPr lang="en-US" sz="1600" dirty="0">
                <a:solidFill>
                  <a:srgbClr val="00B050"/>
                </a:solidFill>
              </a:rPr>
              <a:t> </a:t>
            </a:r>
            <a:r>
              <a:rPr lang="en-US" sz="1600" dirty="0">
                <a:solidFill>
                  <a:srgbClr val="000000"/>
                </a:solidFill>
              </a:rPr>
              <a:t>to verbs.</a:t>
            </a:r>
            <a:endParaRPr lang="tr-TR" sz="1600" dirty="0">
              <a:solidFill>
                <a:srgbClr val="000000"/>
              </a:solidFill>
            </a:endParaRPr>
          </a:p>
          <a:p>
            <a:pPr lvl="0"/>
            <a:br>
              <a:rPr lang="en-US" sz="1600" dirty="0">
                <a:solidFill>
                  <a:srgbClr val="000000"/>
                </a:solidFill>
              </a:rPr>
            </a:br>
            <a:r>
              <a:rPr lang="en-US" sz="1600" dirty="0">
                <a:solidFill>
                  <a:srgbClr val="000000"/>
                </a:solidFill>
              </a:rPr>
              <a:t>• Participle, when it is in the past participle form, has the verb with an added </a:t>
            </a:r>
            <a:r>
              <a:rPr lang="en-US" sz="1600" dirty="0" err="1">
                <a:solidFill>
                  <a:srgbClr val="000000"/>
                </a:solidFill>
              </a:rPr>
              <a:t>ed</a:t>
            </a:r>
            <a:r>
              <a:rPr lang="en-US" sz="1600" dirty="0">
                <a:solidFill>
                  <a:srgbClr val="000000"/>
                </a:solidFill>
              </a:rPr>
              <a:t> rather than </a:t>
            </a:r>
            <a:r>
              <a:rPr lang="en-US" sz="1600" dirty="0" err="1">
                <a:solidFill>
                  <a:srgbClr val="000000"/>
                </a:solidFill>
              </a:rPr>
              <a:t>ing</a:t>
            </a:r>
            <a:r>
              <a:rPr lang="en-US" sz="1600" dirty="0">
                <a:solidFill>
                  <a:srgbClr val="000000"/>
                </a:solidFill>
              </a:rPr>
              <a:t>.</a:t>
            </a:r>
            <a:endParaRPr lang="tr-TR" sz="1600" dirty="0">
              <a:solidFill>
                <a:srgbClr val="000000"/>
              </a:solidFill>
            </a:endParaRPr>
          </a:p>
          <a:p>
            <a:pPr lvl="0"/>
            <a:r>
              <a:rPr lang="tr-TR" sz="1600" dirty="0">
                <a:solidFill>
                  <a:srgbClr val="000000"/>
                </a:solidFill>
              </a:rPr>
              <a:t>	</a:t>
            </a:r>
            <a:r>
              <a:rPr lang="en-US" sz="1600" i="1" dirty="0">
                <a:solidFill>
                  <a:srgbClr val="0070C0"/>
                </a:solidFill>
              </a:rPr>
              <a:t>The windows were </a:t>
            </a:r>
            <a:r>
              <a:rPr lang="en-US" sz="1600" i="1" u="sng" dirty="0">
                <a:solidFill>
                  <a:srgbClr val="0070C0"/>
                </a:solidFill>
              </a:rPr>
              <a:t>cracked </a:t>
            </a:r>
            <a:r>
              <a:rPr lang="en-US" sz="1600" i="1" dirty="0">
                <a:solidFill>
                  <a:srgbClr val="0070C0"/>
                </a:solidFill>
              </a:rPr>
              <a:t>when the rain storm came through.</a:t>
            </a:r>
            <a:endParaRPr lang="tr-TR" sz="1600" i="1" dirty="0">
              <a:solidFill>
                <a:srgbClr val="0070C0"/>
              </a:solidFill>
            </a:endParaRPr>
          </a:p>
          <a:p>
            <a:pPr lvl="0"/>
            <a:r>
              <a:rPr lang="tr-TR" sz="1600" i="1" dirty="0">
                <a:solidFill>
                  <a:srgbClr val="0070C0"/>
                </a:solidFill>
              </a:rPr>
              <a:t>	                                   past. Part. Adj. Modifies noun «window»</a:t>
            </a:r>
          </a:p>
          <a:p>
            <a:pPr lvl="0"/>
            <a:br>
              <a:rPr lang="en-US" sz="1600" i="1" dirty="0">
                <a:solidFill>
                  <a:srgbClr val="0070C0"/>
                </a:solidFill>
              </a:rPr>
            </a:br>
            <a:br>
              <a:rPr lang="en-US" sz="1600" b="0" dirty="0">
                <a:solidFill>
                  <a:srgbClr val="888888"/>
                </a:solidFill>
                <a:hlinkClick r:id="rId2" tooltip="Enviar por correo electrónico"/>
              </a:rPr>
            </a:br>
            <a:endParaRPr lang="en-US" sz="1600" dirty="0">
              <a:solidFill>
                <a:srgbClr val="000000"/>
              </a:solidFill>
            </a:endParaRPr>
          </a:p>
          <a:p>
            <a:endParaRPr lang="tr-TR" dirty="0"/>
          </a:p>
        </p:txBody>
      </p:sp>
    </p:spTree>
    <p:extLst>
      <p:ext uri="{BB962C8B-B14F-4D97-AF65-F5344CB8AC3E}">
        <p14:creationId xmlns:p14="http://schemas.microsoft.com/office/powerpoint/2010/main" val="14197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3117</TotalTime>
  <Words>2928</Words>
  <Application>Microsoft Office PowerPoint</Application>
  <PresentationFormat>Ekran Gösterisi (4:3)</PresentationFormat>
  <Paragraphs>294</Paragraphs>
  <Slides>43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43</vt:i4>
      </vt:variant>
    </vt:vector>
  </HeadingPairs>
  <TitlesOfParts>
    <vt:vector size="47" baseType="lpstr">
      <vt:lpstr>archivoNarrow</vt:lpstr>
      <vt:lpstr>Arial</vt:lpstr>
      <vt:lpstr>Arial Black</vt:lpstr>
      <vt:lpstr>Essential</vt:lpstr>
      <vt:lpstr>Verbals </vt:lpstr>
      <vt:lpstr>PowerPoint Sunusu</vt:lpstr>
      <vt:lpstr>PowerPoint Sunusu</vt:lpstr>
      <vt:lpstr>PowerPoint Sunusu</vt:lpstr>
      <vt:lpstr>PowerPoint Sunusu</vt:lpstr>
      <vt:lpstr>PowerPoint Sunusu</vt:lpstr>
      <vt:lpstr>PowerPoint Sunusu</vt:lpstr>
      <vt:lpstr>What is the difference between Gerund and Participle? </vt:lpstr>
      <vt:lpstr>What is the difference between Gerund and Participle? </vt:lpstr>
      <vt:lpstr>What is the difference between Gerund and Participle?</vt:lpstr>
      <vt:lpstr>Translate the followıng sentences</vt:lpstr>
      <vt:lpstr>Suggested translatıons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TRANSLATE THE FOLLOWING SENTENCES</vt:lpstr>
      <vt:lpstr>SUGGESTED TRANSLATIONS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Aysun YURDAISIK</dc:creator>
  <cp:lastModifiedBy>Beyza Şahin</cp:lastModifiedBy>
  <cp:revision>79</cp:revision>
  <dcterms:created xsi:type="dcterms:W3CDTF">2020-03-24T18:07:34Z</dcterms:created>
  <dcterms:modified xsi:type="dcterms:W3CDTF">2023-05-16T12:21:10Z</dcterms:modified>
</cp:coreProperties>
</file>