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9" r:id="rId4"/>
    <p:sldId id="270" r:id="rId5"/>
    <p:sldId id="271" r:id="rId6"/>
    <p:sldId id="272" r:id="rId7"/>
    <p:sldId id="274" r:id="rId8"/>
    <p:sldId id="275" r:id="rId9"/>
    <p:sldId id="276" r:id="rId10"/>
    <p:sldId id="277" r:id="rId11"/>
    <p:sldId id="278" r:id="rId12"/>
    <p:sldId id="27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92"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83D70-91AA-429A-BD57-1CB6792B30EE}"/>
              </a:ext>
            </a:extLst>
          </p:cNvPr>
          <p:cNvSpPr>
            <a:spLocks noGrp="1"/>
          </p:cNvSpPr>
          <p:nvPr>
            <p:ph type="ctrTitle"/>
          </p:nvPr>
        </p:nvSpPr>
        <p:spPr>
          <a:xfrm>
            <a:off x="1088136" y="1078030"/>
            <a:ext cx="9288096" cy="2956718"/>
          </a:xfrm>
        </p:spPr>
        <p:txBody>
          <a:bodyPr anchor="t">
            <a:noAutofit/>
          </a:bodyPr>
          <a:lstStyle>
            <a:lvl1pPr algn="l">
              <a:defRPr sz="6600" cap="all" baseline="0"/>
            </a:lvl1pPr>
          </a:lstStyle>
          <a:p>
            <a:r>
              <a:rPr lang="en-US" dirty="0"/>
              <a:t>Click to edit Master title style</a:t>
            </a:r>
          </a:p>
        </p:txBody>
      </p:sp>
      <p:sp>
        <p:nvSpPr>
          <p:cNvPr id="3" name="Subtitle 2">
            <a:extLst>
              <a:ext uri="{FF2B5EF4-FFF2-40B4-BE49-F238E27FC236}">
                <a16:creationId xmlns:a16="http://schemas.microsoft.com/office/drawing/2014/main" id="{F065D245-B564-481D-A323-F73C5BCA8461}"/>
              </a:ext>
            </a:extLst>
          </p:cNvPr>
          <p:cNvSpPr>
            <a:spLocks noGrp="1"/>
          </p:cNvSpPr>
          <p:nvPr>
            <p:ph type="subTitle" idx="1"/>
          </p:nvPr>
        </p:nvSpPr>
        <p:spPr>
          <a:xfrm>
            <a:off x="1088136" y="4455621"/>
            <a:ext cx="9288096" cy="1435331"/>
          </a:xfrm>
        </p:spPr>
        <p:txBody>
          <a:bodyPr>
            <a:normAutofit/>
          </a:bodyPr>
          <a:lstStyle>
            <a:lvl1pPr marL="0" indent="0" algn="l">
              <a:lnSpc>
                <a:spcPct val="12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8E072EE-51B3-4C0C-A460-4684AB079301}"/>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011422A5-3076-413B-84CB-ED3BA4171C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267C68-40D5-477E-9DBC-C28FD4B1142F}"/>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971202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6C900-05BC-4021-B69F-2DAF974B7EF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3F26E227-253A-44A0-9404-1CFD8CE41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F5A02-0FC4-41C8-A13C-4C929B28846B}"/>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80459378-C430-49DB-B2D6-E32FBBCD4A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B9D57D-CB8E-4E67-AE2D-2790E2AA60CB}"/>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557384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2CF945-D70F-49C1-8CE5-5758C1166014}"/>
              </a:ext>
            </a:extLst>
          </p:cNvPr>
          <p:cNvSpPr>
            <a:spLocks noGrp="1"/>
          </p:cNvSpPr>
          <p:nvPr>
            <p:ph type="title" orient="vert"/>
          </p:nvPr>
        </p:nvSpPr>
        <p:spPr>
          <a:xfrm>
            <a:off x="9182100" y="1091381"/>
            <a:ext cx="2171700" cy="4953369"/>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C2FDB721-04AA-4330-8045-3F2D9BB4BC66}"/>
              </a:ext>
            </a:extLst>
          </p:cNvPr>
          <p:cNvSpPr>
            <a:spLocks noGrp="1"/>
          </p:cNvSpPr>
          <p:nvPr>
            <p:ph type="body" orient="vert" idx="1"/>
          </p:nvPr>
        </p:nvSpPr>
        <p:spPr>
          <a:xfrm>
            <a:off x="838200" y="1091381"/>
            <a:ext cx="8265340" cy="495336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F418C15-991C-4C71-8DCD-DB3B3888831F}"/>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F7728CC3-5830-4EFA-B28E-1648904DE1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DA91B6-E419-4483-9B66-3C758788BC48}"/>
              </a:ext>
            </a:extLst>
          </p:cNvPr>
          <p:cNvSpPr>
            <a:spLocks noGrp="1"/>
          </p:cNvSpPr>
          <p:nvPr>
            <p:ph type="sldNum" sz="quarter" idx="12"/>
          </p:nvPr>
        </p:nvSpPr>
        <p:spPr/>
        <p:txBody>
          <a:bodyPr/>
          <a:lstStyle/>
          <a:p>
            <a:fld id="{719D7796-F675-488F-AC46-C88938C80352}" type="slidenum">
              <a:rPr lang="en-US" smtClean="0"/>
              <a:t>‹#›</a:t>
            </a:fld>
            <a:endParaRPr lang="en-US"/>
          </a:p>
        </p:txBody>
      </p:sp>
      <p:cxnSp>
        <p:nvCxnSpPr>
          <p:cNvPr id="7" name="Straight Connector 6">
            <a:extLst>
              <a:ext uri="{FF2B5EF4-FFF2-40B4-BE49-F238E27FC236}">
                <a16:creationId xmlns:a16="http://schemas.microsoft.com/office/drawing/2014/main" id="{DE447C6A-78C3-4687-9A71-A05DBF6700DE}"/>
              </a:ext>
            </a:extLst>
          </p:cNvPr>
          <p:cNvCxnSpPr>
            <a:cxnSpLocks/>
          </p:cNvCxnSpPr>
          <p:nvPr/>
        </p:nvCxnSpPr>
        <p:spPr>
          <a:xfrm>
            <a:off x="11387805"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457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EE2F5-9D3C-4BE7-9AD5-335B31CF2C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F98C4F-4BF6-47CF-ABEE-2B12748C47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539070-70D2-4DD1-A439-155343FE262E}"/>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6151AB30-CD74-471D-9FA6-ADC0C901E6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137C4-F19E-4521-8DCB-4E0CF9CA3193}"/>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189428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8007D-9B1D-4E2C-B38F-29C6820996DF}"/>
              </a:ext>
            </a:extLst>
          </p:cNvPr>
          <p:cNvSpPr>
            <a:spLocks noGrp="1"/>
          </p:cNvSpPr>
          <p:nvPr>
            <p:ph type="title"/>
          </p:nvPr>
        </p:nvSpPr>
        <p:spPr>
          <a:xfrm>
            <a:off x="1090940" y="1099127"/>
            <a:ext cx="9272260" cy="3472874"/>
          </a:xfrm>
        </p:spPr>
        <p:txBody>
          <a:bodyPr anchor="t">
            <a:normAutofit/>
          </a:bodyPr>
          <a:lstStyle>
            <a:lvl1pPr>
              <a:defRPr sz="40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960C51B-B525-4032-9D08-2978D7367BFF}"/>
              </a:ext>
            </a:extLst>
          </p:cNvPr>
          <p:cNvSpPr>
            <a:spLocks noGrp="1"/>
          </p:cNvSpPr>
          <p:nvPr>
            <p:ph type="body" idx="1"/>
          </p:nvPr>
        </p:nvSpPr>
        <p:spPr>
          <a:xfrm>
            <a:off x="1090939" y="4572000"/>
            <a:ext cx="9272262" cy="1320801"/>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408851-4DCC-447C-828A-5F7E66F7623D}"/>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4C094542-CAEF-4D6C-BE6A-BC100F0590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BDE40-8468-4051-9703-B751608AAF9D}"/>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1455357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BF7AE-3892-4896-8C15-7A35A41EFD9C}"/>
              </a:ext>
            </a:extLst>
          </p:cNvPr>
          <p:cNvSpPr>
            <a:spLocks noGrp="1"/>
          </p:cNvSpPr>
          <p:nvPr>
            <p:ph type="title"/>
          </p:nvPr>
        </p:nvSpPr>
        <p:spPr>
          <a:xfrm>
            <a:off x="1088136" y="1088136"/>
            <a:ext cx="9890066" cy="1294228"/>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2FD9A26-86F1-4817-B243-4DE63B4F182F}"/>
              </a:ext>
            </a:extLst>
          </p:cNvPr>
          <p:cNvSpPr>
            <a:spLocks noGrp="1"/>
          </p:cNvSpPr>
          <p:nvPr>
            <p:ph sz="half" idx="1"/>
          </p:nvPr>
        </p:nvSpPr>
        <p:spPr>
          <a:xfrm>
            <a:off x="1082185" y="2440568"/>
            <a:ext cx="4841505" cy="38012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454BF9B-EA16-48C8-96B9-7A66051BE768}"/>
              </a:ext>
            </a:extLst>
          </p:cNvPr>
          <p:cNvSpPr>
            <a:spLocks noGrp="1"/>
          </p:cNvSpPr>
          <p:nvPr>
            <p:ph sz="half" idx="2"/>
          </p:nvPr>
        </p:nvSpPr>
        <p:spPr>
          <a:xfrm>
            <a:off x="6172200" y="2440568"/>
            <a:ext cx="4806002" cy="3801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6E2D9F-1FCE-4A1C-996E-DB05777A8994}"/>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6" name="Footer Placeholder 5">
            <a:extLst>
              <a:ext uri="{FF2B5EF4-FFF2-40B4-BE49-F238E27FC236}">
                <a16:creationId xmlns:a16="http://schemas.microsoft.com/office/drawing/2014/main" id="{40629E05-3F6C-40BF-9324-118588B6CA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9BE013-C5C0-4CBD-982E-36F037F7366F}"/>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4263813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ED885-5FE5-4407-BE4D-FAD01C40A905}"/>
              </a:ext>
            </a:extLst>
          </p:cNvPr>
          <p:cNvSpPr>
            <a:spLocks noGrp="1"/>
          </p:cNvSpPr>
          <p:nvPr>
            <p:ph type="title"/>
          </p:nvPr>
        </p:nvSpPr>
        <p:spPr>
          <a:xfrm>
            <a:off x="1090940" y="1084333"/>
            <a:ext cx="9949455" cy="83885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E322A77-C134-4857-83E5-51217D3C29FB}"/>
              </a:ext>
            </a:extLst>
          </p:cNvPr>
          <p:cNvSpPr>
            <a:spLocks noGrp="1"/>
          </p:cNvSpPr>
          <p:nvPr>
            <p:ph type="body" idx="1"/>
          </p:nvPr>
        </p:nvSpPr>
        <p:spPr>
          <a:xfrm>
            <a:off x="1092088" y="1923190"/>
            <a:ext cx="4816475"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A4ECBFE-C62C-471B-BFE4-1272EAC3479D}"/>
              </a:ext>
            </a:extLst>
          </p:cNvPr>
          <p:cNvSpPr>
            <a:spLocks noGrp="1"/>
          </p:cNvSpPr>
          <p:nvPr>
            <p:ph sz="half" idx="2"/>
          </p:nvPr>
        </p:nvSpPr>
        <p:spPr>
          <a:xfrm>
            <a:off x="1092088" y="2825791"/>
            <a:ext cx="4816475" cy="3363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710AFC6-F407-4F35-BD37-B32F9B4036D0}"/>
              </a:ext>
            </a:extLst>
          </p:cNvPr>
          <p:cNvSpPr>
            <a:spLocks noGrp="1"/>
          </p:cNvSpPr>
          <p:nvPr>
            <p:ph type="body" sz="quarter" idx="3"/>
          </p:nvPr>
        </p:nvSpPr>
        <p:spPr>
          <a:xfrm>
            <a:off x="6215482" y="1923190"/>
            <a:ext cx="4824913"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8D60D5-0F83-46CB-92F3-849FC08E6E92}"/>
              </a:ext>
            </a:extLst>
          </p:cNvPr>
          <p:cNvSpPr>
            <a:spLocks noGrp="1"/>
          </p:cNvSpPr>
          <p:nvPr>
            <p:ph sz="quarter" idx="4"/>
          </p:nvPr>
        </p:nvSpPr>
        <p:spPr>
          <a:xfrm>
            <a:off x="6215482" y="2825791"/>
            <a:ext cx="4824913" cy="33638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5AE694-5CA0-48DA-90D3-EC42BD1D86C1}"/>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8" name="Footer Placeholder 7">
            <a:extLst>
              <a:ext uri="{FF2B5EF4-FFF2-40B4-BE49-F238E27FC236}">
                <a16:creationId xmlns:a16="http://schemas.microsoft.com/office/drawing/2014/main" id="{F340A80D-4CCB-4899-9E1D-A5967F4E64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753A9D-469A-4ED9-99A1-7E4B115F8933}"/>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2337111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7C91E-0A11-4E5D-9B8D-5316E73A2D58}"/>
              </a:ext>
            </a:extLst>
          </p:cNvPr>
          <p:cNvSpPr>
            <a:spLocks noGrp="1"/>
          </p:cNvSpPr>
          <p:nvPr>
            <p:ph type="title"/>
          </p:nvPr>
        </p:nvSpPr>
        <p:spPr/>
        <p:txBody>
          <a:bodyPr/>
          <a:lstStyle>
            <a:lvl1pPr>
              <a:defRPr cap="all" baseline="0"/>
            </a:lvl1pPr>
          </a:lstStyle>
          <a:p>
            <a:r>
              <a:rPr lang="en-US" dirty="0"/>
              <a:t>Click to edit Master title style</a:t>
            </a:r>
          </a:p>
        </p:txBody>
      </p:sp>
      <p:sp>
        <p:nvSpPr>
          <p:cNvPr id="3" name="Date Placeholder 2">
            <a:extLst>
              <a:ext uri="{FF2B5EF4-FFF2-40B4-BE49-F238E27FC236}">
                <a16:creationId xmlns:a16="http://schemas.microsoft.com/office/drawing/2014/main" id="{A1B8A8D1-71AD-4F9F-B393-9EED83FEF003}"/>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4" name="Footer Placeholder 3">
            <a:extLst>
              <a:ext uri="{FF2B5EF4-FFF2-40B4-BE49-F238E27FC236}">
                <a16:creationId xmlns:a16="http://schemas.microsoft.com/office/drawing/2014/main" id="{D7E36922-9A4C-453D-9B70-0C3A70281C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F5AAEF2-65DC-4E28-9AA4-5115ACB074CC}"/>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075840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48B02B-A32A-4383-BBC7-0C383390A96F}"/>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3" name="Footer Placeholder 2">
            <a:extLst>
              <a:ext uri="{FF2B5EF4-FFF2-40B4-BE49-F238E27FC236}">
                <a16:creationId xmlns:a16="http://schemas.microsoft.com/office/drawing/2014/main" id="{FCFF7E77-47E0-4F9E-9148-8D0C59C0CF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8005A2-ECF0-4759-A17B-FDECE80683F4}"/>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4064784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1DD4B-5676-477E-8C52-4C1CF160FCDE}"/>
              </a:ext>
            </a:extLst>
          </p:cNvPr>
          <p:cNvSpPr>
            <a:spLocks noGrp="1"/>
          </p:cNvSpPr>
          <p:nvPr>
            <p:ph type="title"/>
          </p:nvPr>
        </p:nvSpPr>
        <p:spPr>
          <a:xfrm>
            <a:off x="1090940" y="1094448"/>
            <a:ext cx="3785860" cy="1554362"/>
          </a:xfrm>
        </p:spPr>
        <p:txBody>
          <a:bodyPr anchor="t">
            <a:normAutofit/>
          </a:bodyPr>
          <a:lstStyle>
            <a:lvl1pPr>
              <a:defRPr sz="2800" cap="all" baseline="0"/>
            </a:lvl1pPr>
          </a:lstStyle>
          <a:p>
            <a:r>
              <a:rPr lang="en-US" dirty="0"/>
              <a:t>Click to edit Master title style</a:t>
            </a:r>
          </a:p>
        </p:txBody>
      </p:sp>
      <p:sp>
        <p:nvSpPr>
          <p:cNvPr id="3" name="Content Placeholder 2">
            <a:extLst>
              <a:ext uri="{FF2B5EF4-FFF2-40B4-BE49-F238E27FC236}">
                <a16:creationId xmlns:a16="http://schemas.microsoft.com/office/drawing/2014/main" id="{4B5A3E63-EB15-4D82-BF2B-36BB030C430D}"/>
              </a:ext>
            </a:extLst>
          </p:cNvPr>
          <p:cNvSpPr>
            <a:spLocks noGrp="1"/>
          </p:cNvSpPr>
          <p:nvPr>
            <p:ph idx="1"/>
          </p:nvPr>
        </p:nvSpPr>
        <p:spPr>
          <a:xfrm>
            <a:off x="5524500" y="922689"/>
            <a:ext cx="548600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CBE994E-BAB7-43DC-A0E4-C779CF2A33D5}"/>
              </a:ext>
            </a:extLst>
          </p:cNvPr>
          <p:cNvSpPr>
            <a:spLocks noGrp="1"/>
          </p:cNvSpPr>
          <p:nvPr>
            <p:ph type="body" sz="half" idx="2"/>
          </p:nvPr>
        </p:nvSpPr>
        <p:spPr>
          <a:xfrm>
            <a:off x="1090940" y="2701254"/>
            <a:ext cx="3785860" cy="316773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DEFAAA-1B70-42AA-ADCC-F49B58132654}"/>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6" name="Footer Placeholder 5">
            <a:extLst>
              <a:ext uri="{FF2B5EF4-FFF2-40B4-BE49-F238E27FC236}">
                <a16:creationId xmlns:a16="http://schemas.microsoft.com/office/drawing/2014/main" id="{E4C7B6CC-1C13-4F34-AC86-CCD442C8C3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F1B638-9061-41AD-AF47-73A4AF8B781A}"/>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546828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F3C43-1676-4A29-83F9-D788ED2E71E9}"/>
              </a:ext>
            </a:extLst>
          </p:cNvPr>
          <p:cNvSpPr>
            <a:spLocks noGrp="1"/>
          </p:cNvSpPr>
          <p:nvPr>
            <p:ph type="title"/>
          </p:nvPr>
        </p:nvSpPr>
        <p:spPr>
          <a:xfrm>
            <a:off x="1090940" y="1097280"/>
            <a:ext cx="3785860" cy="1559740"/>
          </a:xfrm>
        </p:spPr>
        <p:txBody>
          <a:bodyPr anchor="t">
            <a:normAutofit/>
          </a:bodyPr>
          <a:lstStyle>
            <a:lvl1pPr>
              <a:defRPr sz="2800" cap="all"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214A903-97C7-4349-B8CE-1BBED1942E3B}"/>
              </a:ext>
            </a:extLst>
          </p:cNvPr>
          <p:cNvSpPr>
            <a:spLocks noGrp="1"/>
          </p:cNvSpPr>
          <p:nvPr>
            <p:ph type="pic" idx="1"/>
          </p:nvPr>
        </p:nvSpPr>
        <p:spPr>
          <a:xfrm>
            <a:off x="5524500" y="1143000"/>
            <a:ext cx="54864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BF0A9F58-4AEB-4286-98F7-3C77AA913BE8}"/>
              </a:ext>
            </a:extLst>
          </p:cNvPr>
          <p:cNvSpPr>
            <a:spLocks noGrp="1"/>
          </p:cNvSpPr>
          <p:nvPr>
            <p:ph type="body" sz="half" idx="2"/>
          </p:nvPr>
        </p:nvSpPr>
        <p:spPr>
          <a:xfrm>
            <a:off x="1090940" y="2697480"/>
            <a:ext cx="3785860" cy="309342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F55A58-F085-4500-AF61-045B12C8F41E}"/>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6" name="Footer Placeholder 5">
            <a:extLst>
              <a:ext uri="{FF2B5EF4-FFF2-40B4-BE49-F238E27FC236}">
                <a16:creationId xmlns:a16="http://schemas.microsoft.com/office/drawing/2014/main" id="{E9936470-561D-49AE-AC84-B79D483FDA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EF2BE2-DF21-4683-9D5F-849A525FD5C4}"/>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664774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4438DC-3CEE-4170-9B1C-BAC05CD8C3B5}"/>
              </a:ext>
            </a:extLst>
          </p:cNvPr>
          <p:cNvSpPr>
            <a:spLocks noGrp="1"/>
          </p:cNvSpPr>
          <p:nvPr>
            <p:ph type="title"/>
          </p:nvPr>
        </p:nvSpPr>
        <p:spPr>
          <a:xfrm>
            <a:off x="1088136" y="1090245"/>
            <a:ext cx="9922764" cy="129422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C19D24-DCBE-47F9-8B85-8A118B02B3C9}"/>
              </a:ext>
            </a:extLst>
          </p:cNvPr>
          <p:cNvSpPr>
            <a:spLocks noGrp="1"/>
          </p:cNvSpPr>
          <p:nvPr>
            <p:ph type="body" idx="1"/>
          </p:nvPr>
        </p:nvSpPr>
        <p:spPr>
          <a:xfrm>
            <a:off x="1088136" y="2447778"/>
            <a:ext cx="9922764" cy="383872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34F5788-BDCE-49E2-80AE-31C739C6A0CE}"/>
              </a:ext>
            </a:extLst>
          </p:cNvPr>
          <p:cNvSpPr>
            <a:spLocks noGrp="1"/>
          </p:cNvSpPr>
          <p:nvPr>
            <p:ph type="dt" sz="half" idx="2"/>
          </p:nvPr>
        </p:nvSpPr>
        <p:spPr>
          <a:xfrm>
            <a:off x="7315200" y="6389688"/>
            <a:ext cx="3695302" cy="365125"/>
          </a:xfrm>
          <a:prstGeom prst="rect">
            <a:avLst/>
          </a:prstGeom>
        </p:spPr>
        <p:txBody>
          <a:bodyPr vert="horz" lIns="91440" tIns="45720" rIns="91440" bIns="45720" rtlCol="0" anchor="ctr"/>
          <a:lstStyle>
            <a:lvl1pPr algn="l">
              <a:defRPr sz="900">
                <a:solidFill>
                  <a:schemeClr val="tx1"/>
                </a:solidFill>
              </a:defRPr>
            </a:lvl1p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FD1D5844-8163-4D82-BEFC-BC2D8D511B7E}"/>
              </a:ext>
            </a:extLst>
          </p:cNvPr>
          <p:cNvSpPr>
            <a:spLocks noGrp="1"/>
          </p:cNvSpPr>
          <p:nvPr>
            <p:ph type="ftr" sz="quarter" idx="3"/>
          </p:nvPr>
        </p:nvSpPr>
        <p:spPr>
          <a:xfrm>
            <a:off x="1090940" y="6389688"/>
            <a:ext cx="4433560" cy="365125"/>
          </a:xfrm>
          <a:prstGeom prst="rect">
            <a:avLst/>
          </a:prstGeom>
        </p:spPr>
        <p:txBody>
          <a:bodyPr vert="horz" lIns="91440" tIns="45720" rIns="91440" bIns="45720" rtlCol="0" anchor="ctr"/>
          <a:lstStyle>
            <a:lvl1pPr algn="l">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22698A50-C435-4220-82C6-C8D62A7C9EB0}"/>
              </a:ext>
            </a:extLst>
          </p:cNvPr>
          <p:cNvSpPr>
            <a:spLocks noGrp="1"/>
          </p:cNvSpPr>
          <p:nvPr>
            <p:ph type="sldNum" sz="quarter" idx="4"/>
          </p:nvPr>
        </p:nvSpPr>
        <p:spPr>
          <a:xfrm>
            <a:off x="10983190" y="6389688"/>
            <a:ext cx="940296" cy="365125"/>
          </a:xfrm>
          <a:prstGeom prst="rect">
            <a:avLst/>
          </a:prstGeom>
        </p:spPr>
        <p:txBody>
          <a:bodyPr vert="horz" lIns="91440" tIns="45720" rIns="91440" bIns="45720" rtlCol="0" anchor="ctr"/>
          <a:lstStyle>
            <a:lvl1pPr algn="r">
              <a:defRPr sz="900">
                <a:solidFill>
                  <a:schemeClr val="tx1"/>
                </a:solidFill>
              </a:defRPr>
            </a:lvl1pPr>
          </a:lstStyle>
          <a:p>
            <a:fld id="{719D7796-F675-488F-AC46-C88938C80352}" type="slidenum">
              <a:rPr lang="en-US" smtClean="0"/>
              <a:t>‹#›</a:t>
            </a:fld>
            <a:endParaRPr lang="en-US"/>
          </a:p>
        </p:txBody>
      </p:sp>
      <p:cxnSp>
        <p:nvCxnSpPr>
          <p:cNvPr id="28" name="Straight Connector 27">
            <a:extLst>
              <a:ext uri="{FF2B5EF4-FFF2-40B4-BE49-F238E27FC236}">
                <a16:creationId xmlns:a16="http://schemas.microsoft.com/office/drawing/2014/main" id="{D8689CE0-64D2-447C-9C1F-872D111D8AC3}"/>
              </a:ext>
            </a:extLst>
          </p:cNvPr>
          <p:cNvCxnSpPr>
            <a:cxnSpLocks/>
          </p:cNvCxnSpPr>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6151894"/>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85000"/>
        </a:lnSpc>
        <a:spcBef>
          <a:spcPct val="0"/>
        </a:spcBef>
        <a:buNone/>
        <a:defRPr sz="4400" b="1" kern="1200" cap="none" baseline="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Neue Haas Grotesk Text Pro" panose="020B0504020202020204" pitchFamily="34" charset="0"/>
        <a:buChar char="-"/>
        <a:defRPr sz="1800" kern="1200">
          <a:solidFill>
            <a:schemeClr val="tx1"/>
          </a:solidFill>
          <a:latin typeface="+mn-lt"/>
          <a:ea typeface="+mn-ea"/>
          <a:cs typeface="+mn-cs"/>
        </a:defRPr>
      </a:lvl1pPr>
      <a:lvl2pPr marL="502920" indent="-228600" algn="l" defTabSz="914400" rtl="0" eaLnBrk="1" latinLnBrk="0" hangingPunct="1">
        <a:lnSpc>
          <a:spcPct val="130000"/>
        </a:lnSpc>
        <a:spcBef>
          <a:spcPts val="500"/>
        </a:spcBef>
        <a:buFont typeface="Neue Haas Grotesk Text Pro" panose="020B05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30000"/>
        </a:lnSpc>
        <a:spcBef>
          <a:spcPts val="500"/>
        </a:spcBef>
        <a:buFont typeface="Neue Haas Grotesk Text Pro" panose="020B05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CE54A2A-DF49-4800-82E7-3AF9353F8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125ED7-F0CF-40D9-8C60-51E188053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Yeşil alanların çekil 'i kapat">
            <a:extLst>
              <a:ext uri="{FF2B5EF4-FFF2-40B4-BE49-F238E27FC236}">
                <a16:creationId xmlns:a16="http://schemas.microsoft.com/office/drawing/2014/main" id="{8755D2CD-59F9-E636-E4BA-16EAEF330900}"/>
              </a:ext>
            </a:extLst>
          </p:cNvPr>
          <p:cNvPicPr>
            <a:picLocks noChangeAspect="1"/>
          </p:cNvPicPr>
          <p:nvPr/>
        </p:nvPicPr>
        <p:blipFill rotWithShape="1">
          <a:blip r:embed="rId2">
            <a:alphaModFix amt="60000"/>
          </a:blip>
          <a:srcRect b="15730"/>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366503D7-BA34-A5AF-2069-ADF9CE4E7950}"/>
              </a:ext>
            </a:extLst>
          </p:cNvPr>
          <p:cNvSpPr>
            <a:spLocks noGrp="1"/>
          </p:cNvSpPr>
          <p:nvPr>
            <p:ph type="ctrTitle"/>
          </p:nvPr>
        </p:nvSpPr>
        <p:spPr>
          <a:xfrm>
            <a:off x="1052146" y="1077626"/>
            <a:ext cx="9958754" cy="3317443"/>
          </a:xfrm>
        </p:spPr>
        <p:txBody>
          <a:bodyPr anchor="t">
            <a:normAutofit/>
          </a:bodyPr>
          <a:lstStyle/>
          <a:p>
            <a:pPr algn="ctr"/>
            <a:br>
              <a:rPr lang="tr-TR" sz="5000" dirty="0">
                <a:solidFill>
                  <a:srgbClr val="FFFFFF"/>
                </a:solidFill>
              </a:rPr>
            </a:br>
            <a:br>
              <a:rPr lang="tr-TR" sz="5000" dirty="0">
                <a:solidFill>
                  <a:srgbClr val="FFFFFF"/>
                </a:solidFill>
              </a:rPr>
            </a:br>
            <a:br>
              <a:rPr lang="tr-TR" sz="5000" dirty="0">
                <a:solidFill>
                  <a:srgbClr val="FFFFFF"/>
                </a:solidFill>
              </a:rPr>
            </a:br>
            <a:r>
              <a:rPr lang="tr-TR" sz="5000" dirty="0">
                <a:solidFill>
                  <a:srgbClr val="FFFFFF"/>
                </a:solidFill>
              </a:rPr>
              <a:t>YEŞİL SOSYAL HİZMET</a:t>
            </a:r>
          </a:p>
        </p:txBody>
      </p:sp>
      <p:cxnSp>
        <p:nvCxnSpPr>
          <p:cNvPr id="13" name="Straight Connector 12">
            <a:extLst>
              <a:ext uri="{FF2B5EF4-FFF2-40B4-BE49-F238E27FC236}">
                <a16:creationId xmlns:a16="http://schemas.microsoft.com/office/drawing/2014/main" id="{B0AA360F-DECB-4836-8FB6-22C4BC3FB02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206934"/>
            <a:ext cx="804195" cy="0"/>
          </a:xfrm>
          <a:prstGeom prst="line">
            <a:avLst/>
          </a:prstGeom>
          <a:ln w="123825">
            <a:solidFill>
              <a:srgbClr val="FFFFFF"/>
            </a:solidFill>
          </a:ln>
        </p:spPr>
        <p:style>
          <a:lnRef idx="1">
            <a:schemeClr val="accent1"/>
          </a:lnRef>
          <a:fillRef idx="0">
            <a:schemeClr val="accent1"/>
          </a:fillRef>
          <a:effectRef idx="0">
            <a:schemeClr val="accent1"/>
          </a:effectRef>
          <a:fontRef idx="minor">
            <a:schemeClr val="tx1"/>
          </a:fontRef>
        </p:style>
      </p:cxnSp>
      <p:pic>
        <p:nvPicPr>
          <p:cNvPr id="5" name="Resim 4">
            <a:extLst>
              <a:ext uri="{FF2B5EF4-FFF2-40B4-BE49-F238E27FC236}">
                <a16:creationId xmlns:a16="http://schemas.microsoft.com/office/drawing/2014/main" id="{44EFB02A-0C17-2AC4-9EA6-030054AA48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965" y="506899"/>
            <a:ext cx="1400069" cy="1400069"/>
          </a:xfrm>
          <a:prstGeom prst="rect">
            <a:avLst/>
          </a:prstGeom>
        </p:spPr>
      </p:pic>
    </p:spTree>
    <p:extLst>
      <p:ext uri="{BB962C8B-B14F-4D97-AF65-F5344CB8AC3E}">
        <p14:creationId xmlns:p14="http://schemas.microsoft.com/office/powerpoint/2010/main" val="79371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497141-03DE-CB8C-AEE2-5FB4BFA12AC7}"/>
              </a:ext>
            </a:extLst>
          </p:cNvPr>
          <p:cNvSpPr>
            <a:spLocks noGrp="1"/>
          </p:cNvSpPr>
          <p:nvPr>
            <p:ph type="title"/>
          </p:nvPr>
        </p:nvSpPr>
        <p:spPr/>
        <p:txBody>
          <a:bodyPr>
            <a:normAutofit/>
          </a:bodyPr>
          <a:lstStyle/>
          <a:p>
            <a:pPr algn="r"/>
            <a:r>
              <a:rPr lang="tr-TR" sz="3000" dirty="0"/>
              <a:t>ÇEVRESEL KRİZLER, SOSYAL ÇATIŞMA VE </a:t>
            </a:r>
            <a:br>
              <a:rPr lang="tr-TR" sz="3000" dirty="0"/>
            </a:br>
            <a:r>
              <a:rPr lang="tr-TR" sz="3000" dirty="0"/>
              <a:t>TOPLU GÖÇLER</a:t>
            </a:r>
          </a:p>
        </p:txBody>
      </p:sp>
      <p:sp>
        <p:nvSpPr>
          <p:cNvPr id="3" name="İçerik Yer Tutucusu 2">
            <a:extLst>
              <a:ext uri="{FF2B5EF4-FFF2-40B4-BE49-F238E27FC236}">
                <a16:creationId xmlns:a16="http://schemas.microsoft.com/office/drawing/2014/main" id="{C223EE52-3C57-CDB1-73C0-17AADBF758F3}"/>
              </a:ext>
            </a:extLst>
          </p:cNvPr>
          <p:cNvSpPr>
            <a:spLocks noGrp="1"/>
          </p:cNvSpPr>
          <p:nvPr>
            <p:ph idx="1"/>
          </p:nvPr>
        </p:nvSpPr>
        <p:spPr/>
        <p:txBody>
          <a:bodyPr>
            <a:normAutofit/>
          </a:bodyPr>
          <a:lstStyle/>
          <a:p>
            <a:pPr algn="just">
              <a:buFont typeface="Wingdings" panose="05000000000000000000" pitchFamily="2" charset="2"/>
              <a:buChar char="v"/>
            </a:pPr>
            <a:r>
              <a:rPr lang="tr-TR" sz="2000" dirty="0"/>
              <a:t>İklim değişikliği ve endüstriyel süreçler, özellikle tüketimcilikten ve fiziksel çevrenin yozlaşmasından kaçınan göçebe veya yerleşik unsurların geleneksel yaşam ortamlarını ve yaşam biçimlerini kaybetmesine neden olmaktadır.</a:t>
            </a:r>
          </a:p>
          <a:p>
            <a:pPr algn="just">
              <a:buFont typeface="Wingdings" panose="05000000000000000000" pitchFamily="2" charset="2"/>
              <a:buChar char="v"/>
            </a:pPr>
            <a:r>
              <a:rPr lang="tr-TR" sz="2000" dirty="0"/>
              <a:t>Bununla birlikte böyle bir hasar geleneksel otlak alanlarda azalma, çölleşme ve gruplar arası çatışmalar gibi bir dizi olumsuz sonuç doğurmaktadır. Kıt kaynaklar için bir rekabet olacaktır.</a:t>
            </a:r>
          </a:p>
          <a:p>
            <a:pPr marL="0" indent="0" algn="just">
              <a:buNone/>
            </a:pPr>
            <a:endParaRPr lang="tr-TR" sz="2000" dirty="0"/>
          </a:p>
          <a:p>
            <a:pPr algn="just">
              <a:buFont typeface="Wingdings" panose="05000000000000000000" pitchFamily="2" charset="2"/>
              <a:buChar char="v"/>
            </a:pPr>
            <a:endParaRPr lang="tr-TR" sz="2000" dirty="0"/>
          </a:p>
        </p:txBody>
      </p:sp>
    </p:spTree>
    <p:extLst>
      <p:ext uri="{BB962C8B-B14F-4D97-AF65-F5344CB8AC3E}">
        <p14:creationId xmlns:p14="http://schemas.microsoft.com/office/powerpoint/2010/main" val="825214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fontScale="92500" lnSpcReduction="20000"/>
          </a:bodyPr>
          <a:lstStyle/>
          <a:p>
            <a:pPr marL="457200" indent="-457200" algn="just">
              <a:buFont typeface="+mj-lt"/>
              <a:buAutoNum type="arabicPeriod"/>
            </a:pPr>
            <a:r>
              <a:rPr lang="tr-TR" sz="2000" b="1" dirty="0"/>
              <a:t>Çevresel Krizlerin İnsan Hareketleri Üzerindeki Etkisi</a:t>
            </a:r>
          </a:p>
          <a:p>
            <a:pPr algn="just">
              <a:buFont typeface="Wingdings" panose="05000000000000000000" pitchFamily="2" charset="2"/>
              <a:buChar char="v"/>
            </a:pPr>
            <a:r>
              <a:rPr lang="tr-TR" sz="2000" dirty="0"/>
              <a:t>Aktivistler, bu konulara ilişkin farkındalığı artırmakla, çevresel hasarı değerlendirmede nelerin ele alınması gerektiği üzerine tartışmaları genişletmekte ve bu hesaplamaların ekonomik kararların sosyal etkilerine dikkat çekmekte, uzun ve kısa vadede tam çevresel etkilere daha duyarlı hale gelinmesini talep etmektedir.</a:t>
            </a:r>
          </a:p>
          <a:p>
            <a:pPr algn="just">
              <a:buFont typeface="Wingdings" panose="05000000000000000000" pitchFamily="2" charset="2"/>
              <a:buChar char="v"/>
            </a:pPr>
            <a:r>
              <a:rPr lang="tr-TR" sz="2000" dirty="0"/>
              <a:t>Türkiye’deki yerel halk Hasankeyf’teki kültürel mirasın kaybına karşı protestoda bulunmuşlardır.</a:t>
            </a:r>
          </a:p>
          <a:p>
            <a:pPr algn="just">
              <a:buFont typeface="Wingdings" panose="05000000000000000000" pitchFamily="2" charset="2"/>
              <a:buChar char="v"/>
            </a:pPr>
            <a:r>
              <a:rPr lang="tr-TR" sz="2000" dirty="0"/>
              <a:t>Ayrıca çevresel krizler, orijinal topluluğun yok olması, geleneksel geçim kaynaklarının ortadan kalkması, belirli ekosistemlerin tahrip edilmesi gibi sonuçları beraberinde getirmektedir.</a:t>
            </a:r>
          </a:p>
          <a:p>
            <a:pPr algn="just">
              <a:buFont typeface="Wingdings" panose="05000000000000000000" pitchFamily="2" charset="2"/>
              <a:buChar char="v"/>
            </a:pPr>
            <a:r>
              <a:rPr lang="tr-TR" sz="2000" dirty="0"/>
              <a:t>Yapılacak baraj vs. gibi yapıların hesaplanmasında çevre ve insan geri plana atılarak maliyet odaklı bir yaklaşım sergilenmesi de çevresel krizlerin bir nedenidir.</a:t>
            </a:r>
          </a:p>
        </p:txBody>
      </p:sp>
    </p:spTree>
    <p:extLst>
      <p:ext uri="{BB962C8B-B14F-4D97-AF65-F5344CB8AC3E}">
        <p14:creationId xmlns:p14="http://schemas.microsoft.com/office/powerpoint/2010/main" val="14196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a:bodyPr>
          <a:lstStyle/>
          <a:p>
            <a:pPr algn="just">
              <a:buFont typeface="Wingdings" panose="05000000000000000000" pitchFamily="2" charset="2"/>
              <a:buChar char="v"/>
            </a:pPr>
            <a:r>
              <a:rPr lang="tr-TR" sz="2000" dirty="0"/>
              <a:t>Sosyal hizmet uzmanları insanları hareket geçirebilir ve daha bütüncül, çevre dostu, birlikte çözüm projeleri üreten ve oluşumlarında yer alan devlet memurları, hükümet ve çok uluslu şirketler arasında bir bilinç geliştirmeye çabalarlar.</a:t>
            </a:r>
          </a:p>
          <a:p>
            <a:pPr algn="just">
              <a:buFont typeface="Wingdings" panose="05000000000000000000" pitchFamily="2" charset="2"/>
              <a:buChar char="v"/>
            </a:pPr>
            <a:r>
              <a:rPr lang="tr-TR" sz="2000" dirty="0"/>
              <a:t>Sosyal hizmet uzmanları çevresel krizler sonucunda göç eden insanları yerleşim alanı açarak desteklemekte, yemeklere, suya ve ilaçlara erişimi sağlamakta ve insanlara danışmanlık yapmaktadır.</a:t>
            </a:r>
          </a:p>
          <a:p>
            <a:pPr algn="just">
              <a:buFont typeface="Wingdings" panose="05000000000000000000" pitchFamily="2" charset="2"/>
              <a:buChar char="v"/>
            </a:pPr>
            <a:r>
              <a:rPr lang="tr-TR" sz="2000" dirty="0"/>
              <a:t>Sosyal hizmet uzmanları, insanların seslerini duyurma hakkı ve endişeleri konusunda görüş bildirmeleri teşvik edebilirler.</a:t>
            </a:r>
          </a:p>
          <a:p>
            <a:pPr marL="0" indent="0" algn="just">
              <a:buNone/>
            </a:pPr>
            <a:endParaRPr lang="tr-TR" sz="2000" dirty="0"/>
          </a:p>
          <a:p>
            <a:pPr algn="just">
              <a:buFont typeface="Wingdings" panose="05000000000000000000" pitchFamily="2" charset="2"/>
              <a:buChar char="v"/>
            </a:pPr>
            <a:endParaRPr lang="tr-TR" sz="2000" dirty="0"/>
          </a:p>
        </p:txBody>
      </p:sp>
    </p:spTree>
    <p:extLst>
      <p:ext uri="{BB962C8B-B14F-4D97-AF65-F5344CB8AC3E}">
        <p14:creationId xmlns:p14="http://schemas.microsoft.com/office/powerpoint/2010/main" val="3459371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497141-03DE-CB8C-AEE2-5FB4BFA12AC7}"/>
              </a:ext>
            </a:extLst>
          </p:cNvPr>
          <p:cNvSpPr>
            <a:spLocks noGrp="1"/>
          </p:cNvSpPr>
          <p:nvPr>
            <p:ph type="title"/>
          </p:nvPr>
        </p:nvSpPr>
        <p:spPr/>
        <p:txBody>
          <a:bodyPr>
            <a:normAutofit/>
          </a:bodyPr>
          <a:lstStyle/>
          <a:p>
            <a:pPr algn="r"/>
            <a:r>
              <a:rPr lang="tr-TR" sz="3000" dirty="0"/>
              <a:t>İKLİM DEĞİŞİKLİĞİ, YENİLENEBİLİR ENERJİ VE SOSYAL SORUNLARIN ÇÖZÜMÜ</a:t>
            </a:r>
          </a:p>
        </p:txBody>
      </p:sp>
      <p:sp>
        <p:nvSpPr>
          <p:cNvPr id="3" name="İçerik Yer Tutucusu 2">
            <a:extLst>
              <a:ext uri="{FF2B5EF4-FFF2-40B4-BE49-F238E27FC236}">
                <a16:creationId xmlns:a16="http://schemas.microsoft.com/office/drawing/2014/main" id="{C223EE52-3C57-CDB1-73C0-17AADBF758F3}"/>
              </a:ext>
            </a:extLst>
          </p:cNvPr>
          <p:cNvSpPr>
            <a:spLocks noGrp="1"/>
          </p:cNvSpPr>
          <p:nvPr>
            <p:ph idx="1"/>
          </p:nvPr>
        </p:nvSpPr>
        <p:spPr/>
        <p:txBody>
          <a:bodyPr>
            <a:normAutofit lnSpcReduction="10000"/>
          </a:bodyPr>
          <a:lstStyle/>
          <a:p>
            <a:pPr algn="just">
              <a:buFont typeface="Wingdings" panose="05000000000000000000" pitchFamily="2" charset="2"/>
              <a:buChar char="v"/>
            </a:pPr>
            <a:r>
              <a:rPr lang="tr-TR" sz="2000" dirty="0"/>
              <a:t>İklim değişikliği, bir ülkenin yaptıklarının bir başka ülkenin kalkınmasını ciddi bir biçimde etkilediği küresel ölçekte birbirine bağımlılığı barındıran bir çevresel kriz göstergesidir.</a:t>
            </a:r>
          </a:p>
          <a:p>
            <a:pPr algn="just">
              <a:buFont typeface="Wingdings" panose="05000000000000000000" pitchFamily="2" charset="2"/>
              <a:buChar char="v"/>
            </a:pPr>
            <a:r>
              <a:rPr lang="tr-TR" sz="2000" dirty="0"/>
              <a:t>Batı’da meydana gelen sanayileşme sera gazlarının salınımını artırmış ve bunun olumsuz etkileri Güney’in kırsal bölgelerinde yaşayan yoksul insanları olumsuz etkilemiştir.</a:t>
            </a:r>
          </a:p>
          <a:p>
            <a:pPr algn="just">
              <a:buFont typeface="Wingdings" panose="05000000000000000000" pitchFamily="2" charset="2"/>
              <a:buChar char="v"/>
            </a:pPr>
            <a:r>
              <a:rPr lang="tr-TR" sz="2000" dirty="0"/>
              <a:t>Sosyal hizmet uzmanları Kyoto Protokolü de dahil olmak üzere Birleşmiş </a:t>
            </a:r>
            <a:r>
              <a:rPr lang="tr-TR" sz="2000" dirty="0" err="1"/>
              <a:t>Milletler’in</a:t>
            </a:r>
            <a:r>
              <a:rPr lang="tr-TR" sz="2000" dirty="0"/>
              <a:t> himayesinde gerçekleşen birçok iklim değişikliği tartışmalarının içerisinde yer almıştır.</a:t>
            </a:r>
          </a:p>
        </p:txBody>
      </p:sp>
    </p:spTree>
    <p:extLst>
      <p:ext uri="{BB962C8B-B14F-4D97-AF65-F5344CB8AC3E}">
        <p14:creationId xmlns:p14="http://schemas.microsoft.com/office/powerpoint/2010/main" val="2939555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lnSpcReduction="10000"/>
          </a:bodyPr>
          <a:lstStyle/>
          <a:p>
            <a:pPr marL="457200" indent="-457200" algn="just">
              <a:buFont typeface="+mj-lt"/>
              <a:buAutoNum type="arabicPeriod"/>
            </a:pPr>
            <a:r>
              <a:rPr lang="tr-TR" sz="2000" b="1" dirty="0"/>
              <a:t>İklim Değişikliği</a:t>
            </a:r>
          </a:p>
          <a:p>
            <a:pPr algn="just">
              <a:buFont typeface="Wingdings" panose="05000000000000000000" pitchFamily="2" charset="2"/>
              <a:buChar char="v"/>
            </a:pPr>
            <a:r>
              <a:rPr lang="tr-TR" sz="2000" dirty="0"/>
              <a:t>Bu kavram fosil yakıtların kullanılması veya insanların sanayileşme ve kentleşme faaliyetlerinden dolayı ortaya çıkan sera gazı ya da karbon emisyonlarının dünyanın iklimini nasıl değiştirdiğini vurgulamaktadır.</a:t>
            </a:r>
          </a:p>
          <a:p>
            <a:pPr algn="just">
              <a:buFont typeface="Wingdings" panose="05000000000000000000" pitchFamily="2" charset="2"/>
              <a:buChar char="v"/>
            </a:pPr>
            <a:r>
              <a:rPr lang="tr-TR" sz="2000" dirty="0"/>
              <a:t>Sera gazları arasında su buharı, karbondioksit (CO2), metan (CH4), azot oksit (NO) ve kloroflorokarbonlar (</a:t>
            </a:r>
            <a:r>
              <a:rPr lang="tr-TR" sz="2000" dirty="0" err="1"/>
              <a:t>CFC’ler</a:t>
            </a:r>
            <a:r>
              <a:rPr lang="tr-TR" sz="2000" dirty="0"/>
              <a:t>) bulunur. Bu gazlar atmosferde doğal olarak oluşan kızılötesi ışınları tutarak hava sıcaklığının yükselmesine neden olmaktadır.</a:t>
            </a:r>
          </a:p>
          <a:p>
            <a:pPr algn="just">
              <a:buFont typeface="Wingdings" panose="05000000000000000000" pitchFamily="2" charset="2"/>
              <a:buChar char="v"/>
            </a:pPr>
            <a:r>
              <a:rPr lang="tr-TR" sz="2000" dirty="0"/>
              <a:t>Bu gazların önemli ölçüde artan konsantrasyonları, fosil yakıt tüketimi, ormansızlaşma, tarımsal, hayvansal ve endüstriyel işlemler yoluyla üretilirler. Bunlar hava sıcaklığı, yağış şekilleri, okyanus asiditesi, deniz seviyeleri ve buzulların erimesinde etkili olmaktadırlar.</a:t>
            </a:r>
          </a:p>
        </p:txBody>
      </p:sp>
    </p:spTree>
    <p:extLst>
      <p:ext uri="{BB962C8B-B14F-4D97-AF65-F5344CB8AC3E}">
        <p14:creationId xmlns:p14="http://schemas.microsoft.com/office/powerpoint/2010/main" val="4094831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lnSpcReduction="10000"/>
          </a:bodyPr>
          <a:lstStyle/>
          <a:p>
            <a:pPr algn="just">
              <a:buFont typeface="Wingdings" panose="05000000000000000000" pitchFamily="2" charset="2"/>
              <a:buChar char="v"/>
            </a:pPr>
            <a:r>
              <a:rPr lang="tr-TR" sz="2000" dirty="0"/>
              <a:t>Hükümetler Arası İklim Değişikliği Paneli (IPCC) sonucunda elde edilen verilere göre, doğal süreçlerin iklim değişikliğinin sadece %5’ini oluşturduğu tahmin edilmektedir.</a:t>
            </a:r>
          </a:p>
          <a:p>
            <a:pPr algn="just">
              <a:buFont typeface="Wingdings" panose="05000000000000000000" pitchFamily="2" charset="2"/>
              <a:buChar char="v"/>
            </a:pPr>
            <a:r>
              <a:rPr lang="tr-TR" sz="2000" dirty="0"/>
              <a:t>Sıra dışı hava olaylarının sıklığı arttıkça, her ülke bu durumdan farklı şekilde etkilenecektir. İklim değişikliği nedeniyle hem iç hem de dış göç artış gösterebilecektir.</a:t>
            </a:r>
          </a:p>
          <a:p>
            <a:pPr algn="just">
              <a:buFont typeface="Wingdings" panose="05000000000000000000" pitchFamily="2" charset="2"/>
              <a:buChar char="v"/>
            </a:pPr>
            <a:r>
              <a:rPr lang="tr-TR" sz="2000" dirty="0"/>
              <a:t>Hava koşullarının daha fazla ısındığı ya da sel baskınlarının arttığı her iki durumda da geçim kaynaklarını zayıflatacak, biyoçeşitlilik kaybolacak ve geri dönülemez çevresel zararlar meydana gelecektir.</a:t>
            </a:r>
          </a:p>
          <a:p>
            <a:pPr algn="just">
              <a:buFont typeface="Wingdings" panose="05000000000000000000" pitchFamily="2" charset="2"/>
              <a:buChar char="v"/>
            </a:pPr>
            <a:r>
              <a:rPr lang="tr-TR" sz="2000" dirty="0"/>
              <a:t>Bu nedenle sanayileşme süreçlerini karbon-nötr hale getirmek, insanların, gezegenin ve flora ile faunanın sağlığı için gereklidir.</a:t>
            </a:r>
          </a:p>
          <a:p>
            <a:pPr algn="just">
              <a:buFont typeface="Wingdings" panose="05000000000000000000" pitchFamily="2" charset="2"/>
              <a:buChar char="v"/>
            </a:pPr>
            <a:endParaRPr lang="tr-TR" sz="2000" dirty="0"/>
          </a:p>
        </p:txBody>
      </p:sp>
    </p:spTree>
    <p:extLst>
      <p:ext uri="{BB962C8B-B14F-4D97-AF65-F5344CB8AC3E}">
        <p14:creationId xmlns:p14="http://schemas.microsoft.com/office/powerpoint/2010/main" val="4037784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fontScale="92500" lnSpcReduction="10000"/>
          </a:bodyPr>
          <a:lstStyle/>
          <a:p>
            <a:pPr marL="457200" indent="-457200" algn="just">
              <a:buFont typeface="+mj-lt"/>
              <a:buAutoNum type="arabicPeriod" startAt="2"/>
            </a:pPr>
            <a:r>
              <a:rPr lang="tr-TR" sz="2000" b="1" dirty="0"/>
              <a:t>Kirletici-Kurban İlişkisi</a:t>
            </a:r>
          </a:p>
          <a:p>
            <a:pPr algn="just">
              <a:buFont typeface="Wingdings" panose="05000000000000000000" pitchFamily="2" charset="2"/>
              <a:buChar char="v"/>
            </a:pPr>
            <a:r>
              <a:rPr lang="tr-TR" sz="2000" dirty="0"/>
              <a:t>Kyoto Sözleşmesi, iklim değişikliği söylemlerini kirletici-kurban ikilisi etrafında şekillendirdi. Sanayileşmeyle zenginleşen ülkelerin çevresel sorunları göz ardı etmesi ve bunun diğer ülkelere zararının olması bu ilişkiyi doğurmuştur.</a:t>
            </a:r>
          </a:p>
          <a:p>
            <a:pPr algn="just">
              <a:buFont typeface="Wingdings" panose="05000000000000000000" pitchFamily="2" charset="2"/>
              <a:buChar char="v"/>
            </a:pPr>
            <a:r>
              <a:rPr lang="tr-TR" sz="2000" dirty="0"/>
              <a:t>Hızla artan nüfus, her geçen gün artan ihtiyaçları karşılamak için tüm kaynaklar üzerindeki baskıyı yoğunlaştıracak ve dolayısıyla iklim değişikliğine etki edecektir.</a:t>
            </a:r>
          </a:p>
          <a:p>
            <a:pPr algn="just">
              <a:buFont typeface="Wingdings" panose="05000000000000000000" pitchFamily="2" charset="2"/>
              <a:buChar char="v"/>
            </a:pPr>
            <a:r>
              <a:rPr lang="tr-TR" sz="2000" dirty="0"/>
              <a:t>Sosyal hizmet bu noktada süreçlerin kolaylaştırılmasında, insanların çevreye odaklanmasının sağlanmasında, </a:t>
            </a:r>
            <a:r>
              <a:rPr lang="tr-TR" sz="2000" dirty="0" err="1"/>
              <a:t>sosyo</a:t>
            </a:r>
            <a:r>
              <a:rPr lang="tr-TR" sz="2000" dirty="0"/>
              <a:t>-ekonomik gelişmenin doğa dostu biçimlerinin teşvik edilmesinde, toplumsal sorunlara sürdürülebilir çözümler </a:t>
            </a:r>
            <a:r>
              <a:rPr lang="tr-TR" sz="2000" dirty="0" err="1"/>
              <a:t>üretilmesinde,sosyo</a:t>
            </a:r>
            <a:r>
              <a:rPr lang="tr-TR" sz="2000" dirty="0"/>
              <a:t>-endüstriyel siyasi düzeni değiştirecek politik eğilimlerin oluşturulmasında, yeşil enerjinin paylaşılmasının teşvik edilmesinde ve politik değişimler için lobicilik faaliyetlerinde katkı vermektedir.</a:t>
            </a:r>
          </a:p>
        </p:txBody>
      </p:sp>
    </p:spTree>
    <p:extLst>
      <p:ext uri="{BB962C8B-B14F-4D97-AF65-F5344CB8AC3E}">
        <p14:creationId xmlns:p14="http://schemas.microsoft.com/office/powerpoint/2010/main" val="2041069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149927"/>
            <a:ext cx="9922764" cy="5562600"/>
          </a:xfrm>
        </p:spPr>
        <p:txBody>
          <a:bodyPr>
            <a:normAutofit fontScale="92500" lnSpcReduction="10000"/>
          </a:bodyPr>
          <a:lstStyle/>
          <a:p>
            <a:pPr marL="457200" indent="-457200" algn="just">
              <a:buFont typeface="+mj-lt"/>
              <a:buAutoNum type="arabicPeriod" startAt="3"/>
            </a:pPr>
            <a:r>
              <a:rPr lang="tr-TR" sz="2000" b="1" dirty="0"/>
              <a:t>Kyoto Sözleşmesi</a:t>
            </a:r>
          </a:p>
          <a:p>
            <a:pPr algn="just">
              <a:buFont typeface="Wingdings" panose="05000000000000000000" pitchFamily="2" charset="2"/>
              <a:buChar char="v"/>
            </a:pPr>
            <a:r>
              <a:rPr lang="tr-TR" sz="2000" dirty="0"/>
              <a:t>1997’de Japonya’da 184 ülke tarafından imzalanmıştır. 2005 yılında yürürlüğe girmiştir.</a:t>
            </a:r>
          </a:p>
          <a:p>
            <a:pPr algn="just">
              <a:buFont typeface="Wingdings" panose="05000000000000000000" pitchFamily="2" charset="2"/>
              <a:buChar char="v"/>
            </a:pPr>
            <a:r>
              <a:rPr lang="tr-TR" sz="2000" dirty="0"/>
              <a:t>Zengin sanayileşmiş ülkeler, sera gazı emisyonlarını azaltmaya ve sanayileşen ülkelere maddi olarak ve teknoloji transferiyle yardım etme konusunda söz vermişlerdir.</a:t>
            </a:r>
          </a:p>
          <a:p>
            <a:pPr algn="just">
              <a:buFont typeface="Wingdings" panose="05000000000000000000" pitchFamily="2" charset="2"/>
              <a:buChar char="v"/>
            </a:pPr>
            <a:r>
              <a:rPr lang="tr-TR" sz="2000" dirty="0"/>
              <a:t>Protokolün uygulanması sorunlu olmuştur. 2001 yılında Bush tarafından veto edilmiştir.</a:t>
            </a:r>
          </a:p>
          <a:p>
            <a:pPr algn="just">
              <a:buFont typeface="Wingdings" panose="05000000000000000000" pitchFamily="2" charset="2"/>
              <a:buChar char="v"/>
            </a:pPr>
            <a:r>
              <a:rPr lang="tr-TR" sz="2000" dirty="0"/>
              <a:t>Kyoto’da gelişmekte olan ekonomilerin, yoksul insanlar için yaşam standartlarını yükseltmek için bir sanayileşme stratejisi izlerken, emisyonları düşük tutma gibi bir sorumlulukları yoktu.</a:t>
            </a:r>
          </a:p>
          <a:p>
            <a:pPr algn="just">
              <a:buFont typeface="Wingdings" panose="05000000000000000000" pitchFamily="2" charset="2"/>
              <a:buChar char="v"/>
            </a:pPr>
            <a:r>
              <a:rPr lang="tr-TR" sz="2000" dirty="0"/>
              <a:t>Sanayileşmiş ülkeler «kirleten», sanayileşen ülkeler «kurban» rollerine girmişlerdir.</a:t>
            </a:r>
          </a:p>
          <a:p>
            <a:pPr algn="just">
              <a:buFont typeface="Wingdings" panose="05000000000000000000" pitchFamily="2" charset="2"/>
              <a:buChar char="v"/>
            </a:pPr>
            <a:r>
              <a:rPr lang="tr-TR" sz="2000" dirty="0"/>
              <a:t>Kyoto’da söz verilenin aksine sanayileşmiş birçok ülkede büyük oranda yükselmiştir.</a:t>
            </a:r>
          </a:p>
          <a:p>
            <a:pPr marL="0" indent="0" algn="just">
              <a:buNone/>
            </a:pPr>
            <a:endParaRPr lang="tr-TR" sz="2000" dirty="0"/>
          </a:p>
        </p:txBody>
      </p:sp>
    </p:spTree>
    <p:extLst>
      <p:ext uri="{BB962C8B-B14F-4D97-AF65-F5344CB8AC3E}">
        <p14:creationId xmlns:p14="http://schemas.microsoft.com/office/powerpoint/2010/main" val="1486586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lnSpcReduction="10000"/>
          </a:bodyPr>
          <a:lstStyle/>
          <a:p>
            <a:pPr marL="457200" indent="-457200" algn="just">
              <a:buFont typeface="+mj-lt"/>
              <a:buAutoNum type="arabicPeriod" startAt="4"/>
            </a:pPr>
            <a:r>
              <a:rPr lang="tr-TR" sz="2000" b="1" dirty="0"/>
              <a:t>Çevresel Adalet</a:t>
            </a:r>
          </a:p>
          <a:p>
            <a:pPr algn="just">
              <a:buFont typeface="Wingdings" panose="05000000000000000000" pitchFamily="2" charset="2"/>
              <a:buChar char="v"/>
            </a:pPr>
            <a:r>
              <a:rPr lang="tr-TR" sz="2000" dirty="0"/>
              <a:t>ABD’deki Çevre Koruma Kurumu çevresel adaleti şu şekilde tanımlamaktadır:</a:t>
            </a:r>
          </a:p>
          <a:p>
            <a:pPr marL="0" indent="0" algn="just">
              <a:buNone/>
            </a:pPr>
            <a:r>
              <a:rPr lang="tr-TR" sz="2000" i="1" dirty="0"/>
              <a:t>Irk, renk, ulusal köken veya gelir durumundan bağımsız olarak tüm insanlara çevre yasalarının, yönetmeliklerinin ve politikalarının geliştirilmesi, uygulanması ve güçlendirilmesine ilişkin eşit davranılması ve anlamlı katılımın sağlanmasıdır.</a:t>
            </a:r>
          </a:p>
          <a:p>
            <a:pPr algn="just">
              <a:buFont typeface="Wingdings" panose="05000000000000000000" pitchFamily="2" charset="2"/>
              <a:buChar char="v"/>
            </a:pPr>
            <a:r>
              <a:rPr lang="tr-TR" sz="2000" dirty="0"/>
              <a:t>Çevresel adalet dört temel ilkeyi kapsamaktadır:</a:t>
            </a:r>
          </a:p>
          <a:p>
            <a:pPr marL="731520" lvl="1" indent="-457200" algn="just">
              <a:buFont typeface="+mj-lt"/>
              <a:buAutoNum type="arabicPeriod"/>
            </a:pPr>
            <a:r>
              <a:rPr lang="tr-TR" sz="1600" dirty="0"/>
              <a:t>Çevresel risklerin ve kaynakların adil bir şekilde dağıtılması,</a:t>
            </a:r>
          </a:p>
          <a:p>
            <a:pPr marL="731520" lvl="1" indent="-457200" algn="just">
              <a:buFont typeface="+mj-lt"/>
              <a:buAutoNum type="arabicPeriod"/>
            </a:pPr>
            <a:r>
              <a:rPr lang="tr-TR" sz="1600" dirty="0"/>
              <a:t>Yerel halkın çevreyle ilgili kararlara katılımı,</a:t>
            </a:r>
          </a:p>
          <a:p>
            <a:pPr marL="731520" lvl="1" indent="-457200" algn="just">
              <a:buFont typeface="+mj-lt"/>
              <a:buAutoNum type="arabicPeriod"/>
            </a:pPr>
            <a:r>
              <a:rPr lang="tr-TR" sz="1600" dirty="0"/>
              <a:t>Yerel halkın kültürel geleneklerini, bilgilerini ve yaşam biçimlerini kabul etmek,</a:t>
            </a:r>
          </a:p>
          <a:p>
            <a:pPr marL="731520" lvl="1" indent="-457200" algn="just">
              <a:buFont typeface="+mj-lt"/>
              <a:buAutoNum type="arabicPeriod"/>
            </a:pPr>
            <a:r>
              <a:rPr lang="tr-TR" sz="1600" dirty="0"/>
              <a:t>Toplulukların ve bireylerin kendi seçimlerini etkili bir şekilde yapabilme ve başarılı olabilme kabiliyetlerine saygı duyma.</a:t>
            </a:r>
          </a:p>
        </p:txBody>
      </p:sp>
    </p:spTree>
    <p:extLst>
      <p:ext uri="{BB962C8B-B14F-4D97-AF65-F5344CB8AC3E}">
        <p14:creationId xmlns:p14="http://schemas.microsoft.com/office/powerpoint/2010/main" val="3698556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a:bodyPr>
          <a:lstStyle/>
          <a:p>
            <a:pPr algn="just">
              <a:buFont typeface="Wingdings" panose="05000000000000000000" pitchFamily="2" charset="2"/>
              <a:buChar char="v"/>
            </a:pPr>
            <a:r>
              <a:rPr lang="tr-TR" sz="2000" dirty="0"/>
              <a:t>Büyük şirketlerin faaliyetlerini çevreye zarar vererek sürdürmeye devam etmesi çevrenin korunması alanındaki STK’lar çevresel hareketin bir parçasıdır. Sera gazı emisyonlarını azaltmak, çevreyi korumak ve yoksul insanların yaşam kalitesini artırmak için yenilenebilir yeşil teknolojilere erişmesini desteklemektedirler.</a:t>
            </a:r>
          </a:p>
          <a:p>
            <a:pPr algn="just">
              <a:buFont typeface="Wingdings" panose="05000000000000000000" pitchFamily="2" charset="2"/>
              <a:buChar char="v"/>
            </a:pPr>
            <a:r>
              <a:rPr lang="tr-TR" sz="2000" dirty="0"/>
              <a:t>Sosyal hizmet uzmanları bilinç yükseltme veya eğitici rolleriyle hareket ederek yerel halkın yeşil teknolojilere erişebilmelerini veya ihtiyaç duydukları teknolojileri geliştirebilecek mühendislerle bağlantı kurmalarını sağlayan katalizörler haline gelebilirler.</a:t>
            </a:r>
          </a:p>
          <a:p>
            <a:pPr marL="0" indent="0" algn="just">
              <a:buNone/>
            </a:pPr>
            <a:endParaRPr lang="tr-TR" sz="2000" dirty="0"/>
          </a:p>
          <a:p>
            <a:pPr algn="just">
              <a:buFont typeface="Wingdings" panose="05000000000000000000" pitchFamily="2" charset="2"/>
              <a:buChar char="v"/>
            </a:pPr>
            <a:endParaRPr lang="tr-TR" sz="2000" dirty="0"/>
          </a:p>
        </p:txBody>
      </p:sp>
    </p:spTree>
    <p:extLst>
      <p:ext uri="{BB962C8B-B14F-4D97-AF65-F5344CB8AC3E}">
        <p14:creationId xmlns:p14="http://schemas.microsoft.com/office/powerpoint/2010/main" val="2903826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lnSpcReduction="10000"/>
          </a:bodyPr>
          <a:lstStyle/>
          <a:p>
            <a:pPr marL="457200" indent="-457200" algn="just">
              <a:buFont typeface="+mj-lt"/>
              <a:buAutoNum type="arabicPeriod" startAt="5"/>
            </a:pPr>
            <a:r>
              <a:rPr lang="tr-TR" sz="2000" b="1" dirty="0"/>
              <a:t>İklim Değişikliğinde Sosyal Hizmetin Rolü</a:t>
            </a:r>
          </a:p>
          <a:p>
            <a:pPr algn="just">
              <a:buFont typeface="Wingdings" panose="05000000000000000000" pitchFamily="2" charset="2"/>
              <a:buChar char="v"/>
            </a:pPr>
            <a:r>
              <a:rPr lang="tr-TR" sz="2000" dirty="0"/>
              <a:t>Sosyal hizmet uzmanları iklim değişikliği konusunda insanların farkındalıklarını artırarak, kaynaklarla insanları bir araya getirmek suretiyle yenilenebilir enerji girişimleri oluşturabilirler.</a:t>
            </a:r>
          </a:p>
          <a:p>
            <a:pPr algn="just">
              <a:buFont typeface="Wingdings" panose="05000000000000000000" pitchFamily="2" charset="2"/>
              <a:buChar char="v"/>
            </a:pPr>
            <a:r>
              <a:rPr lang="tr-TR" sz="2000" dirty="0"/>
              <a:t>İklim değişikliği konusunda politika geliştirme, uygulama ve denetleme sürecine aktif bir şekilde katılım göstererek etkin ve verimli süreç yönetimi sağlayabilirler. Ayrıca bu süreçte kollektif bilinç oluşturma çabaları doğrultusunda ilgili bilim insanlarıyla bilgi alışverişinde bulunabilirler.</a:t>
            </a:r>
          </a:p>
          <a:p>
            <a:pPr algn="just">
              <a:buFont typeface="Wingdings" panose="05000000000000000000" pitchFamily="2" charset="2"/>
              <a:buChar char="v"/>
            </a:pPr>
            <a:r>
              <a:rPr lang="tr-TR" sz="2000" dirty="0"/>
              <a:t>Mikro, </a:t>
            </a:r>
            <a:r>
              <a:rPr lang="tr-TR" sz="2000" dirty="0" err="1"/>
              <a:t>mezzo</a:t>
            </a:r>
            <a:r>
              <a:rPr lang="tr-TR" sz="2000" dirty="0"/>
              <a:t> ve makro düzeyde uygulamalarla çevrenin korunması konusunda insan hakları ve sosyal adalet ilkelerine bağlı bir şekilde çerçeve oluşturmaya çalışabilirler.</a:t>
            </a:r>
          </a:p>
        </p:txBody>
      </p:sp>
    </p:spTree>
    <p:extLst>
      <p:ext uri="{BB962C8B-B14F-4D97-AF65-F5344CB8AC3E}">
        <p14:creationId xmlns:p14="http://schemas.microsoft.com/office/powerpoint/2010/main" val="3438919256"/>
      </p:ext>
    </p:extLst>
  </p:cSld>
  <p:clrMapOvr>
    <a:masterClrMapping/>
  </p:clrMapOvr>
</p:sld>
</file>

<file path=ppt/theme/theme1.xml><?xml version="1.0" encoding="utf-8"?>
<a:theme xmlns:a="http://schemas.openxmlformats.org/drawingml/2006/main" name="BjornVTI">
  <a:themeElements>
    <a:clrScheme name="AnalogousFromDarkSeedLeftStep">
      <a:dk1>
        <a:srgbClr val="000000"/>
      </a:dk1>
      <a:lt1>
        <a:srgbClr val="FFFFFF"/>
      </a:lt1>
      <a:dk2>
        <a:srgbClr val="293B21"/>
      </a:dk2>
      <a:lt2>
        <a:srgbClr val="E8E2E4"/>
      </a:lt2>
      <a:accent1>
        <a:srgbClr val="25B58B"/>
      </a:accent1>
      <a:accent2>
        <a:srgbClr val="1AB848"/>
      </a:accent2>
      <a:accent3>
        <a:srgbClr val="38B926"/>
      </a:accent3>
      <a:accent4>
        <a:srgbClr val="6CB319"/>
      </a:accent4>
      <a:accent5>
        <a:srgbClr val="A0A622"/>
      </a:accent5>
      <a:accent6>
        <a:srgbClr val="CF8D1D"/>
      </a:accent6>
      <a:hlink>
        <a:srgbClr val="768A2E"/>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jornVTI" id="{D01443FD-65CF-4AEF-9B9D-4466C96F9785}" vid="{36EF4262-385E-40E6-B073-FB18FD98BF4C}"/>
    </a:ext>
  </a:extLst>
</a:theme>
</file>

<file path=docProps/app.xml><?xml version="1.0" encoding="utf-8"?>
<Properties xmlns="http://schemas.openxmlformats.org/officeDocument/2006/extended-properties" xmlns:vt="http://schemas.openxmlformats.org/officeDocument/2006/docPropsVTypes">
  <TotalTime>0</TotalTime>
  <Words>984</Words>
  <Application>Microsoft Office PowerPoint</Application>
  <PresentationFormat>Geniş ekran</PresentationFormat>
  <Paragraphs>49</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Neue Haas Grotesk Text Pro</vt:lpstr>
      <vt:lpstr>Wingdings</vt:lpstr>
      <vt:lpstr>BjornVTI</vt:lpstr>
      <vt:lpstr>   YEŞİL SOSYAL HİZMET</vt:lpstr>
      <vt:lpstr>İKLİM DEĞİŞİKLİĞİ, YENİLENEBİLİR ENERJİ VE SOSYAL SORUNLARIN ÇÖZÜMÜ</vt:lpstr>
      <vt:lpstr>PowerPoint Sunusu</vt:lpstr>
      <vt:lpstr>PowerPoint Sunusu</vt:lpstr>
      <vt:lpstr>PowerPoint Sunusu</vt:lpstr>
      <vt:lpstr>PowerPoint Sunusu</vt:lpstr>
      <vt:lpstr>PowerPoint Sunusu</vt:lpstr>
      <vt:lpstr>PowerPoint Sunusu</vt:lpstr>
      <vt:lpstr>PowerPoint Sunusu</vt:lpstr>
      <vt:lpstr>ÇEVRESEL KRİZLER, SOSYAL ÇATIŞMA VE  TOPLU GÖÇLER</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YEŞİL SOSYAL HİZMET</dc:title>
  <dc:creator>Oğuzhan</dc:creator>
  <cp:lastModifiedBy>Elif GÜRHAN DURAN</cp:lastModifiedBy>
  <cp:revision>26</cp:revision>
  <dcterms:created xsi:type="dcterms:W3CDTF">2024-01-11T17:48:35Z</dcterms:created>
  <dcterms:modified xsi:type="dcterms:W3CDTF">2025-11-05T08:10:56Z</dcterms:modified>
</cp:coreProperties>
</file>