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6" r:id="rId2"/>
    <p:sldId id="408" r:id="rId3"/>
    <p:sldId id="383" r:id="rId4"/>
    <p:sldId id="384" r:id="rId5"/>
    <p:sldId id="385" r:id="rId6"/>
    <p:sldId id="409" r:id="rId7"/>
    <p:sldId id="410" r:id="rId8"/>
    <p:sldId id="411" r:id="rId9"/>
    <p:sldId id="386" r:id="rId10"/>
    <p:sldId id="387" r:id="rId11"/>
    <p:sldId id="388" r:id="rId12"/>
    <p:sldId id="412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13" r:id="rId29"/>
    <p:sldId id="414" r:id="rId30"/>
    <p:sldId id="405" r:id="rId31"/>
    <p:sldId id="406" r:id="rId32"/>
    <p:sldId id="415" r:id="rId33"/>
    <p:sldId id="416" r:id="rId34"/>
    <p:sldId id="417" r:id="rId35"/>
    <p:sldId id="418" r:id="rId36"/>
    <p:sldId id="419" r:id="rId37"/>
    <p:sldId id="420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5C"/>
    <a:srgbClr val="E3DE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214" autoAdjust="0"/>
    <p:restoredTop sz="86861" autoAdjust="0"/>
  </p:normalViewPr>
  <p:slideViewPr>
    <p:cSldViewPr>
      <p:cViewPr>
        <p:scale>
          <a:sx n="66" d="100"/>
          <a:sy n="66" d="100"/>
        </p:scale>
        <p:origin x="-438" y="18"/>
      </p:cViewPr>
      <p:guideLst>
        <p:guide orient="horz" pos="7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FAC958-FB90-43B5-854D-C8157CD9A772}" type="datetimeFigureOut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D06830-4524-492F-AB92-E5AA21640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823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>
                <a:latin typeface="Times New Roman" pitchFamily="18" charset="0"/>
              </a:rPr>
              <a:t>This chapter discusses various issues associated with foreign direct investments by MNCs, which play a key role in shaping the nature of the emerging global economy.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FADC9C-5D99-4D68-A224-9C6F36F740BB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06830-4524-492F-AB92-E5AA2164043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39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cs typeface="Times New Roman" pitchFamily="18" charset="0"/>
              </a:rPr>
              <a:t>Note: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FDI flows with a negative sign indicate that at least one of the three components of FDI (equity </a:t>
            </a: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capital, reinvested earnings, or intra-company loans) is negative and is not offset by positive amounts</a:t>
            </a:r>
            <a:endParaRPr lang="en-US" altLang="en-US" dirty="0" smtClean="0">
              <a:ea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of the other components. There are instances of reverse investment or disinvestment.</a:t>
            </a:r>
            <a:endParaRPr lang="en-US" altLang="en-US" dirty="0" smtClean="0"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06830-4524-492F-AB92-E5AA2164043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25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ADE1FA-41C5-482C-AA89-D5789CB3B848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D7339A-BE59-4F72-B1E5-FF1A8AC6A218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9853A1-64CD-4435-B380-3E9C3230C914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ctr" hangingPunct="1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Department of Labor, Bureau of Labor Statistics and Japan External Trade Organization.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3757FF-5273-4AFB-98B4-C0E2FC19CE9B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Reprinted from Journal of Banking and Finance 20, C.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Eun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Kolodny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Scheraga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“Cross-Border Acquisitions and Shareholder Wealth: Tests of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Synergy and Internalization Hypotheses,” pp. 1559–82, © 1996 with kind permission from Elsevier Science-NL, Sara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Burgerhartstreet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25, 1055 KV Amsterdam,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Netherlands.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06830-4524-492F-AB92-E5AA2164043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30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06830-4524-492F-AB92-E5AA2164043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913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06830-4524-492F-AB92-E5AA2164043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75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791200"/>
            <a:ext cx="6400800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#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51479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2018 by the McGraw-Hill Companies, Inc. All rights reserved.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38B0-B1EB-4CFB-B949-0A81B5280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4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34978" t="26029" r="35061" b="24074"/>
          <a:stretch/>
        </p:blipFill>
        <p:spPr>
          <a:xfrm>
            <a:off x="2213810" y="497940"/>
            <a:ext cx="4716379" cy="441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57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3694E47F-FEF3-42D4-8C00-15B123DCB3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08401B77-3584-49A6-B0B1-16E6824F88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45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48" y="122727"/>
            <a:ext cx="8230306" cy="1295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6848" y="1719996"/>
            <a:ext cx="8230306" cy="441080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6675" y="6248400"/>
            <a:ext cx="2135188" cy="457200"/>
          </a:xfrm>
          <a:prstGeom prst="rect">
            <a:avLst/>
          </a:prstGeom>
        </p:spPr>
        <p:txBody>
          <a:bodyPr lIns="103236" tIns="51618" rIns="103236" bIns="51618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3631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4400"/>
            <a:ext cx="8229600" cy="9906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526795"/>
            <a:ext cx="2895600" cy="362394"/>
          </a:xfrm>
        </p:spPr>
        <p:txBody>
          <a:bodyPr/>
          <a:lstStyle/>
          <a:p>
            <a:r>
              <a:rPr lang="en-US" dirty="0" smtClean="0"/>
              <a:t>Copyright © 2018 by the McGraw-Hill Companies, Inc. All rights reserved.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18447"/>
            <a:ext cx="2133600" cy="365125"/>
          </a:xfrm>
        </p:spPr>
        <p:txBody>
          <a:bodyPr/>
          <a:lstStyle/>
          <a:p>
            <a:fld id="{998838B0-B1EB-4CFB-B949-0A81B5280E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656"/>
            <a:ext cx="9144000" cy="77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346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5685EF2D-EBF1-4D76-8069-797E20CB9C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44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E96D1FCA-D359-4A4C-85DE-DD3AB21E8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74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D7669E2D-FA2A-4502-A23D-E239262E3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75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27DFB9D7-60FC-4225-94E7-ECCDE102F8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0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C4C14997-DC31-4ED0-B9F4-C1A995FF80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10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402F77FD-7381-42C0-85FA-B9653A34B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11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DA7211-6BC3-4DD5-A2C3-6CB14ECA1DA4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#-</a:t>
            </a:r>
            <a:fld id="{368357EB-E219-49BB-A49A-6BF42813BC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68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629400"/>
            <a:ext cx="2895600" cy="36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Copyright © 2018 by the McGraw-Hill Companies, Inc. All rights reserved.</a:t>
            </a:r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#-</a:t>
            </a:r>
            <a:fld id="{793E2A42-6644-4010-B809-27901A2C2A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66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rgbClr val="C05533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fic.gov.a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fic.gov.a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0540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Foreign Direct Investment and Cross-Border Acquisitions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6096000"/>
            <a:ext cx="6400800" cy="571500"/>
          </a:xfrm>
        </p:spPr>
        <p:txBody>
          <a:bodyPr/>
          <a:lstStyle/>
          <a:p>
            <a:r>
              <a:rPr lang="en-US" sz="2400" dirty="0" smtClean="0"/>
              <a:t>Chapter Sixteen</a:t>
            </a:r>
            <a:endParaRPr lang="en-US" sz="2400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269038" y="6477000"/>
            <a:ext cx="28956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Trade Barriers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Government action leads to market imperfections.</a:t>
            </a:r>
          </a:p>
          <a:p>
            <a:pPr eaLnBrk="1" hangingPunct="1"/>
            <a:r>
              <a:rPr lang="en-US" altLang="en-US" smtClean="0"/>
              <a:t>Tariffs, quotas, and other restrictions on the free flow of goods, services, and people.</a:t>
            </a:r>
          </a:p>
          <a:p>
            <a:pPr eaLnBrk="1" hangingPunct="1"/>
            <a:r>
              <a:rPr lang="en-US" altLang="en-US" smtClean="0"/>
              <a:t>Trade barriers can also arise naturally due to high transportation costs, particularly for low value-to-weight goods.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10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Labor Market Imperfections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Among all factor markets, the labor market is the least perfect.</a:t>
            </a:r>
          </a:p>
          <a:p>
            <a:pPr lvl="1" eaLnBrk="1" hangingPunct="1"/>
            <a:r>
              <a:rPr lang="en-US" altLang="en-US" sz="2400" dirty="0" smtClean="0"/>
              <a:t>Recall that the</a:t>
            </a:r>
            <a:r>
              <a:rPr lang="en-US" altLang="en-US" sz="2400" i="1" dirty="0" smtClean="0"/>
              <a:t> factors of production</a:t>
            </a:r>
            <a:r>
              <a:rPr lang="en-US" altLang="en-US" sz="2400" dirty="0" smtClean="0"/>
              <a:t> are land, labor, capital, and entrepreneurial ability.</a:t>
            </a:r>
          </a:p>
          <a:p>
            <a:pPr eaLnBrk="1" hangingPunct="1"/>
            <a:r>
              <a:rPr lang="en-US" altLang="en-US" sz="2800" dirty="0" smtClean="0"/>
              <a:t>If there exist restrictions on the flow of workers across borders, then labor services can be underpriced relative to productivity.</a:t>
            </a:r>
          </a:p>
          <a:p>
            <a:pPr lvl="1" eaLnBrk="1" hangingPunct="1"/>
            <a:r>
              <a:rPr lang="en-US" altLang="en-US" sz="2400" dirty="0" smtClean="0"/>
              <a:t>The restrictions may be immigration barriers or simply social preferences.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11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906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3200" dirty="0"/>
              <a:t>EXHIBIT </a:t>
            </a:r>
            <a:r>
              <a:rPr lang="en-US" sz="3200" dirty="0" smtClean="0"/>
              <a:t>16.5 Labor </a:t>
            </a:r>
            <a:r>
              <a:rPr lang="en-US" sz="3200" dirty="0"/>
              <a:t>Costs around </a:t>
            </a:r>
            <a:r>
              <a:rPr lang="en-US" sz="3200" dirty="0" smtClean="0"/>
              <a:t>the Globe </a:t>
            </a:r>
            <a:r>
              <a:rPr lang="en-US" sz="3200" dirty="0"/>
              <a:t>(2012)</a:t>
            </a:r>
            <a:br>
              <a:rPr lang="en-US" sz="3200" dirty="0"/>
            </a:br>
            <a:endParaRPr lang="en-US" altLang="en-US" sz="28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12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500688" cy="43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Intangible Assets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Coca-Cola has a very valuable asset in its closely guarded “secret formula.”</a:t>
            </a:r>
          </a:p>
          <a:p>
            <a:pPr eaLnBrk="1" hangingPunct="1"/>
            <a:r>
              <a:rPr lang="en-US" altLang="en-US" dirty="0" smtClean="0"/>
              <a:t>To protect that proprietary information, Coca-Cola has chosen FDI over licensing.</a:t>
            </a:r>
          </a:p>
          <a:p>
            <a:pPr eaLnBrk="1" hangingPunct="1"/>
            <a:r>
              <a:rPr lang="en-US" altLang="en-US" dirty="0" smtClean="0"/>
              <a:t>Since intangible assets are difficult to package and sell to foreigners, MNCs often enjoy a comparative advantage with FDI.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13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Vertical Integration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MNCs may undertake FDI in countries where inputs are available in order to secure the supply of inputs at a stable accounting price.</a:t>
            </a:r>
          </a:p>
          <a:p>
            <a:pPr eaLnBrk="1" hangingPunct="1"/>
            <a:r>
              <a:rPr lang="en-US" altLang="en-US" sz="2800" dirty="0" smtClean="0"/>
              <a:t>Vertical integration may be backward or forward:</a:t>
            </a:r>
          </a:p>
          <a:p>
            <a:pPr lvl="1" eaLnBrk="1" hangingPunct="1"/>
            <a:r>
              <a:rPr lang="en-US" altLang="en-US" sz="2400" dirty="0" smtClean="0"/>
              <a:t>Backward: </a:t>
            </a:r>
            <a:r>
              <a:rPr lang="en-US" altLang="en-US" sz="2400" i="1" dirty="0" smtClean="0"/>
              <a:t>e.g</a:t>
            </a:r>
            <a:r>
              <a:rPr lang="en-US" altLang="en-US" sz="2400" dirty="0" smtClean="0"/>
              <a:t>., a furniture maker buying a logging company.</a:t>
            </a:r>
          </a:p>
          <a:p>
            <a:pPr lvl="1" eaLnBrk="1" hangingPunct="1"/>
            <a:r>
              <a:rPr lang="en-US" altLang="en-US" sz="2400" dirty="0" smtClean="0"/>
              <a:t>Forward: </a:t>
            </a:r>
            <a:r>
              <a:rPr lang="en-US" altLang="en-US" sz="2400" i="1" dirty="0" smtClean="0"/>
              <a:t>e.g</a:t>
            </a:r>
            <a:r>
              <a:rPr lang="en-US" altLang="en-US" sz="2400" dirty="0" smtClean="0"/>
              <a:t>., a U.S. auto maker buying a Japanese auto dealership.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14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Product Life Cycle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U.S. firms develop new products in the developed world for the domestic market, and then markets expand overseas.</a:t>
            </a:r>
          </a:p>
          <a:p>
            <a:pPr eaLnBrk="1" hangingPunct="1"/>
            <a:r>
              <a:rPr lang="en-US" altLang="en-US" dirty="0" smtClean="0"/>
              <a:t>FDI takes place when product maturity hits and cost becomes an increasingly important consideration for the MNC.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15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Product Life Cycle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947863" y="1846263"/>
            <a:ext cx="0" cy="2022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947863" y="4132263"/>
            <a:ext cx="0" cy="2022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 rot="-5400000">
            <a:off x="963612" y="2227263"/>
            <a:ext cx="1495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Quantity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 rot="-5400000">
            <a:off x="964406" y="4601369"/>
            <a:ext cx="1493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Quantity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947863" y="6154738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947863" y="3868738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23863" y="1846263"/>
            <a:ext cx="20320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The U.S.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38138" y="4044950"/>
            <a:ext cx="169386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Less advanced countries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4064000" y="2198688"/>
            <a:ext cx="0" cy="395605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6096000" y="2198688"/>
            <a:ext cx="0" cy="395605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844813" name="Line 13"/>
          <p:cNvSpPr>
            <a:spLocks noChangeShapeType="1"/>
          </p:cNvSpPr>
          <p:nvPr/>
        </p:nvSpPr>
        <p:spPr bwMode="auto">
          <a:xfrm flipV="1">
            <a:off x="1947863" y="2198688"/>
            <a:ext cx="5842000" cy="167005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844814" name="Text Box 14"/>
          <p:cNvSpPr txBox="1">
            <a:spLocks noChangeArrowheads="1"/>
          </p:cNvSpPr>
          <p:nvPr/>
        </p:nvSpPr>
        <p:spPr bwMode="auto">
          <a:xfrm rot="-1290086">
            <a:off x="2794000" y="1846263"/>
            <a:ext cx="143986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latin typeface="Times New Roman" pitchFamily="18" charset="0"/>
              </a:rPr>
              <a:t>production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116138" y="3868738"/>
            <a:ext cx="65198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New product	Maturing product	Standardized product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116138" y="6118225"/>
            <a:ext cx="65198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New product	Maturing product	Standardized product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33863" y="1933575"/>
            <a:ext cx="1016000" cy="1055688"/>
            <a:chOff x="2400" y="1056"/>
            <a:chExt cx="576" cy="576"/>
          </a:xfrm>
        </p:grpSpPr>
        <p:sp>
          <p:nvSpPr>
            <p:cNvPr id="20515" name="Line 18"/>
            <p:cNvSpPr>
              <a:spLocks noChangeShapeType="1"/>
            </p:cNvSpPr>
            <p:nvPr/>
          </p:nvSpPr>
          <p:spPr bwMode="auto">
            <a:xfrm>
              <a:off x="2688" y="1056"/>
              <a:ext cx="0" cy="57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Text Box 19"/>
            <p:cNvSpPr txBox="1">
              <a:spLocks noChangeArrowheads="1"/>
            </p:cNvSpPr>
            <p:nvPr/>
          </p:nvSpPr>
          <p:spPr bwMode="auto">
            <a:xfrm>
              <a:off x="2400" y="1248"/>
              <a:ext cx="576" cy="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6600"/>
                  </a:solidFill>
                  <a:latin typeface="Times New Roman" pitchFamily="18" charset="0"/>
                </a:rPr>
                <a:t>exports</a:t>
              </a:r>
            </a:p>
          </p:txBody>
        </p:sp>
      </p:grpSp>
      <p:sp>
        <p:nvSpPr>
          <p:cNvPr id="844820" name="Text Box 20"/>
          <p:cNvSpPr txBox="1">
            <a:spLocks noChangeArrowheads="1"/>
          </p:cNvSpPr>
          <p:nvPr/>
        </p:nvSpPr>
        <p:spPr bwMode="auto">
          <a:xfrm rot="-912307">
            <a:off x="4233863" y="2813050"/>
            <a:ext cx="23701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itchFamily="18" charset="0"/>
              </a:rPr>
              <a:t>consumption</a:t>
            </a:r>
          </a:p>
        </p:txBody>
      </p:sp>
      <p:sp>
        <p:nvSpPr>
          <p:cNvPr id="844821" name="Text Box 21"/>
          <p:cNvSpPr txBox="1">
            <a:spLocks noChangeArrowheads="1"/>
          </p:cNvSpPr>
          <p:nvPr/>
        </p:nvSpPr>
        <p:spPr bwMode="auto">
          <a:xfrm rot="-1893803">
            <a:off x="3979863" y="4572000"/>
            <a:ext cx="237013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itchFamily="18" charset="0"/>
              </a:rPr>
              <a:t>consumption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450138" y="2286000"/>
            <a:ext cx="1016000" cy="790575"/>
            <a:chOff x="4224" y="1248"/>
            <a:chExt cx="576" cy="432"/>
          </a:xfrm>
        </p:grpSpPr>
        <p:sp>
          <p:nvSpPr>
            <p:cNvPr id="20513" name="Line 23"/>
            <p:cNvSpPr>
              <a:spLocks noChangeShapeType="1"/>
            </p:cNvSpPr>
            <p:nvPr/>
          </p:nvSpPr>
          <p:spPr bwMode="auto">
            <a:xfrm>
              <a:off x="4416" y="1248"/>
              <a:ext cx="0" cy="43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Text Box 24"/>
            <p:cNvSpPr txBox="1">
              <a:spLocks noChangeArrowheads="1"/>
            </p:cNvSpPr>
            <p:nvPr/>
          </p:nvSpPr>
          <p:spPr bwMode="auto">
            <a:xfrm>
              <a:off x="4224" y="1344"/>
              <a:ext cx="576" cy="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6600"/>
                  </a:solidFill>
                  <a:latin typeface="Times New Roman" pitchFamily="18" charset="0"/>
                </a:rPr>
                <a:t>imports</a:t>
              </a:r>
            </a:p>
          </p:txBody>
        </p:sp>
      </p:grpSp>
      <p:sp>
        <p:nvSpPr>
          <p:cNvPr id="844825" name="Freeform 25"/>
          <p:cNvSpPr>
            <a:spLocks/>
          </p:cNvSpPr>
          <p:nvPr/>
        </p:nvSpPr>
        <p:spPr bwMode="auto">
          <a:xfrm>
            <a:off x="2286000" y="1846263"/>
            <a:ext cx="5672138" cy="1846262"/>
          </a:xfrm>
          <a:custGeom>
            <a:avLst/>
            <a:gdLst>
              <a:gd name="T0" fmla="*/ 0 w 3216"/>
              <a:gd name="T1" fmla="*/ 2147483647 h 1008"/>
              <a:gd name="T2" fmla="*/ 2147483647 w 3216"/>
              <a:gd name="T3" fmla="*/ 2147483647 h 1008"/>
              <a:gd name="T4" fmla="*/ 2147483647 w 3216"/>
              <a:gd name="T5" fmla="*/ 2147483647 h 1008"/>
              <a:gd name="T6" fmla="*/ 0 60000 65536"/>
              <a:gd name="T7" fmla="*/ 0 60000 65536"/>
              <a:gd name="T8" fmla="*/ 0 60000 65536"/>
              <a:gd name="T9" fmla="*/ 0 w 3216"/>
              <a:gd name="T10" fmla="*/ 0 h 1008"/>
              <a:gd name="T11" fmla="*/ 3216 w 3216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16" h="1008">
                <a:moveTo>
                  <a:pt x="0" y="1008"/>
                </a:moveTo>
                <a:cubicBezTo>
                  <a:pt x="428" y="552"/>
                  <a:pt x="856" y="96"/>
                  <a:pt x="1392" y="48"/>
                </a:cubicBezTo>
                <a:cubicBezTo>
                  <a:pt x="1928" y="0"/>
                  <a:pt x="2572" y="360"/>
                  <a:pt x="3216" y="720"/>
                </a:cubicBezTo>
              </a:path>
            </a:pathLst>
          </a:custGeom>
          <a:noFill/>
          <a:ln w="28575" cmpd="sng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844826" name="Freeform 26"/>
          <p:cNvSpPr>
            <a:spLocks/>
          </p:cNvSpPr>
          <p:nvPr/>
        </p:nvSpPr>
        <p:spPr bwMode="auto">
          <a:xfrm>
            <a:off x="4233863" y="4176713"/>
            <a:ext cx="4064000" cy="1978025"/>
          </a:xfrm>
          <a:custGeom>
            <a:avLst/>
            <a:gdLst>
              <a:gd name="T0" fmla="*/ 0 w 2304"/>
              <a:gd name="T1" fmla="*/ 2147483647 h 1080"/>
              <a:gd name="T2" fmla="*/ 2147483647 w 2304"/>
              <a:gd name="T3" fmla="*/ 2147483647 h 1080"/>
              <a:gd name="T4" fmla="*/ 2147483647 w 2304"/>
              <a:gd name="T5" fmla="*/ 2147483647 h 1080"/>
              <a:gd name="T6" fmla="*/ 2147483647 w 2304"/>
              <a:gd name="T7" fmla="*/ 2147483647 h 1080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1080"/>
              <a:gd name="T14" fmla="*/ 2304 w 2304"/>
              <a:gd name="T15" fmla="*/ 1080 h 1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1080">
                <a:moveTo>
                  <a:pt x="0" y="1080"/>
                </a:moveTo>
                <a:cubicBezTo>
                  <a:pt x="488" y="1016"/>
                  <a:pt x="976" y="952"/>
                  <a:pt x="1296" y="792"/>
                </a:cubicBezTo>
                <a:cubicBezTo>
                  <a:pt x="1616" y="632"/>
                  <a:pt x="1752" y="240"/>
                  <a:pt x="1920" y="120"/>
                </a:cubicBezTo>
                <a:cubicBezTo>
                  <a:pt x="2088" y="0"/>
                  <a:pt x="2196" y="36"/>
                  <a:pt x="2304" y="72"/>
                </a:cubicBezTo>
              </a:path>
            </a:pathLst>
          </a:custGeom>
          <a:noFill/>
          <a:ln w="28575" cmpd="sng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844827" name="Text Box 27"/>
          <p:cNvSpPr txBox="1">
            <a:spLocks noChangeArrowheads="1"/>
          </p:cNvSpPr>
          <p:nvPr/>
        </p:nvSpPr>
        <p:spPr bwMode="auto">
          <a:xfrm rot="-1187932">
            <a:off x="5926138" y="5502275"/>
            <a:ext cx="14398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latin typeface="Times New Roman" pitchFamily="18" charset="0"/>
              </a:rPr>
              <a:t>production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995863" y="4835525"/>
            <a:ext cx="1016000" cy="1055688"/>
            <a:chOff x="2832" y="2736"/>
            <a:chExt cx="576" cy="480"/>
          </a:xfrm>
        </p:grpSpPr>
        <p:sp>
          <p:nvSpPr>
            <p:cNvPr id="20511" name="Line 29"/>
            <p:cNvSpPr>
              <a:spLocks noChangeShapeType="1"/>
            </p:cNvSpPr>
            <p:nvPr/>
          </p:nvSpPr>
          <p:spPr bwMode="auto">
            <a:xfrm>
              <a:off x="3120" y="2736"/>
              <a:ext cx="0" cy="48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Text Box 30"/>
            <p:cNvSpPr txBox="1">
              <a:spLocks noChangeArrowheads="1"/>
            </p:cNvSpPr>
            <p:nvPr/>
          </p:nvSpPr>
          <p:spPr bwMode="auto">
            <a:xfrm>
              <a:off x="2832" y="2880"/>
              <a:ext cx="576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6600"/>
                  </a:solidFill>
                  <a:latin typeface="Times New Roman" pitchFamily="18" charset="0"/>
                </a:rPr>
                <a:t>imports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620000" y="4308475"/>
            <a:ext cx="1016000" cy="879475"/>
            <a:chOff x="4320" y="2304"/>
            <a:chExt cx="576" cy="480"/>
          </a:xfrm>
        </p:grpSpPr>
        <p:sp>
          <p:nvSpPr>
            <p:cNvPr id="20509" name="Line 32"/>
            <p:cNvSpPr>
              <a:spLocks noChangeShapeType="1"/>
            </p:cNvSpPr>
            <p:nvPr/>
          </p:nvSpPr>
          <p:spPr bwMode="auto">
            <a:xfrm>
              <a:off x="4608" y="2304"/>
              <a:ext cx="0" cy="48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Text Box 33"/>
            <p:cNvSpPr txBox="1">
              <a:spLocks noChangeArrowheads="1"/>
            </p:cNvSpPr>
            <p:nvPr/>
          </p:nvSpPr>
          <p:spPr bwMode="auto">
            <a:xfrm>
              <a:off x="4320" y="2428"/>
              <a:ext cx="576" cy="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6600"/>
                  </a:solidFill>
                  <a:latin typeface="Times New Roman" pitchFamily="18" charset="0"/>
                </a:rPr>
                <a:t>exports</a:t>
              </a:r>
            </a:p>
          </p:txBody>
        </p:sp>
      </p:grpSp>
      <p:sp>
        <p:nvSpPr>
          <p:cNvPr id="844834" name="Arc 34"/>
          <p:cNvSpPr>
            <a:spLocks/>
          </p:cNvSpPr>
          <p:nvPr/>
        </p:nvSpPr>
        <p:spPr bwMode="auto">
          <a:xfrm flipV="1">
            <a:off x="1947863" y="3252788"/>
            <a:ext cx="350837" cy="615950"/>
          </a:xfrm>
          <a:custGeom>
            <a:avLst/>
            <a:gdLst>
              <a:gd name="T0" fmla="*/ 0 w 15443"/>
              <a:gd name="T1" fmla="*/ 0 h 21600"/>
              <a:gd name="T2" fmla="*/ 2147483647 w 15443"/>
              <a:gd name="T3" fmla="*/ 2147483647 h 21600"/>
              <a:gd name="T4" fmla="*/ 0 w 15443"/>
              <a:gd name="T5" fmla="*/ 2147483647 h 21600"/>
              <a:gd name="T6" fmla="*/ 0 60000 65536"/>
              <a:gd name="T7" fmla="*/ 0 60000 65536"/>
              <a:gd name="T8" fmla="*/ 0 60000 65536"/>
              <a:gd name="T9" fmla="*/ 0 w 15443"/>
              <a:gd name="T10" fmla="*/ 0 h 21600"/>
              <a:gd name="T11" fmla="*/ 15443 w 154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3" h="21600" fill="none" extrusionOk="0">
                <a:moveTo>
                  <a:pt x="-1" y="0"/>
                </a:moveTo>
                <a:cubicBezTo>
                  <a:pt x="5812" y="0"/>
                  <a:pt x="11379" y="2342"/>
                  <a:pt x="15443" y="6497"/>
                </a:cubicBezTo>
              </a:path>
              <a:path w="15443" h="21600" stroke="0" extrusionOk="0">
                <a:moveTo>
                  <a:pt x="-1" y="0"/>
                </a:moveTo>
                <a:cubicBezTo>
                  <a:pt x="5812" y="0"/>
                  <a:pt x="11379" y="2342"/>
                  <a:pt x="15443" y="64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3236" tIns="51618" rIns="103236" bIns="51618" anchor="ctr"/>
          <a:lstStyle/>
          <a:p>
            <a:endParaRPr lang="en-US"/>
          </a:p>
        </p:txBody>
      </p:sp>
      <p:sp>
        <p:nvSpPr>
          <p:cNvPr id="844835" name="Freeform 35"/>
          <p:cNvSpPr>
            <a:spLocks/>
          </p:cNvSpPr>
          <p:nvPr/>
        </p:nvSpPr>
        <p:spPr bwMode="auto">
          <a:xfrm>
            <a:off x="1947863" y="4454525"/>
            <a:ext cx="6180137" cy="1700213"/>
          </a:xfrm>
          <a:custGeom>
            <a:avLst/>
            <a:gdLst>
              <a:gd name="T0" fmla="*/ 0 w 3504"/>
              <a:gd name="T1" fmla="*/ 2147483647 h 928"/>
              <a:gd name="T2" fmla="*/ 2147483647 w 3504"/>
              <a:gd name="T3" fmla="*/ 2147483647 h 928"/>
              <a:gd name="T4" fmla="*/ 2147483647 w 3504"/>
              <a:gd name="T5" fmla="*/ 2147483647 h 928"/>
              <a:gd name="T6" fmla="*/ 2147483647 w 3504"/>
              <a:gd name="T7" fmla="*/ 2147483647 h 928"/>
              <a:gd name="T8" fmla="*/ 0 60000 65536"/>
              <a:gd name="T9" fmla="*/ 0 60000 65536"/>
              <a:gd name="T10" fmla="*/ 0 60000 65536"/>
              <a:gd name="T11" fmla="*/ 0 60000 65536"/>
              <a:gd name="T12" fmla="*/ 0 w 3504"/>
              <a:gd name="T13" fmla="*/ 0 h 928"/>
              <a:gd name="T14" fmla="*/ 3504 w 3504"/>
              <a:gd name="T15" fmla="*/ 928 h 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4" h="928">
                <a:moveTo>
                  <a:pt x="0" y="928"/>
                </a:moveTo>
                <a:cubicBezTo>
                  <a:pt x="404" y="928"/>
                  <a:pt x="808" y="928"/>
                  <a:pt x="1200" y="784"/>
                </a:cubicBezTo>
                <a:cubicBezTo>
                  <a:pt x="1592" y="640"/>
                  <a:pt x="1968" y="128"/>
                  <a:pt x="2352" y="64"/>
                </a:cubicBezTo>
                <a:cubicBezTo>
                  <a:pt x="2736" y="0"/>
                  <a:pt x="3120" y="200"/>
                  <a:pt x="3504" y="400"/>
                </a:cubicBezTo>
              </a:path>
            </a:pathLst>
          </a:custGeom>
          <a:noFill/>
          <a:ln w="28575" cmpd="sng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03236" tIns="51618" rIns="103236" bIns="51618"/>
          <a:lstStyle/>
          <a:p>
            <a:endParaRPr lang="en-US"/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16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39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4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13" grpId="0" animBg="1"/>
      <p:bldP spid="844814" grpId="0"/>
      <p:bldP spid="844820" grpId="0" autoUpdateAnimBg="0"/>
      <p:bldP spid="844821" grpId="0" autoUpdateAnimBg="0"/>
      <p:bldP spid="844825" grpId="0" animBg="1"/>
      <p:bldP spid="844826" grpId="0" animBg="1"/>
      <p:bldP spid="844827" grpId="0" autoUpdateAnimBg="0"/>
      <p:bldP spid="844834" grpId="0" animBg="1"/>
      <p:bldP spid="8448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Product Life </a:t>
            </a:r>
            <a:r>
              <a:rPr lang="en-US" altLang="en-US" dirty="0"/>
              <a:t>Cycle (continued)</a:t>
            </a:r>
            <a:endParaRPr lang="en-US" alt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It should be noted that the product life cycle theory was developed in the 1960s when the U.S. was the unquestioned leader in R&amp;D and product innovation.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Increasingly, product innovations are taking place outside the United States as well, and new products are being introduced simultaneously in many advanced countries.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Production facilities may be located in multiple countries from product inception.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17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Shareholder Diversification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Firms may be able to provide indirect diversification to their shareholders if there exists significant barriers to the cross-border flow of capital.</a:t>
            </a:r>
          </a:p>
          <a:p>
            <a:pPr eaLnBrk="1" hangingPunct="1"/>
            <a:r>
              <a:rPr lang="en-US" altLang="en-US" sz="2800" dirty="0" smtClean="0"/>
              <a:t>Capital market imperfections are of decreasing importance, however.</a:t>
            </a:r>
          </a:p>
          <a:p>
            <a:pPr eaLnBrk="1" hangingPunct="1"/>
            <a:r>
              <a:rPr lang="en-US" altLang="en-US" sz="2800" dirty="0" smtClean="0"/>
              <a:t>Managers, therefore, probably cannot add value by diversifying for their shareholders, as the shareholders can do so themselves at lower cost.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18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Cross-Border Mergers &amp; Acquisitions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Greenfield investment</a:t>
            </a:r>
          </a:p>
          <a:p>
            <a:pPr lvl="1" eaLnBrk="1" hangingPunct="1"/>
            <a:r>
              <a:rPr lang="en-US" altLang="en-US" sz="2400" dirty="0" smtClean="0"/>
              <a:t>Building new facilities from the ground up.</a:t>
            </a:r>
          </a:p>
          <a:p>
            <a:pPr eaLnBrk="1" hangingPunct="1"/>
            <a:r>
              <a:rPr lang="en-US" altLang="en-US" sz="2800" dirty="0" smtClean="0"/>
              <a:t>Cross-border acquisition</a:t>
            </a:r>
          </a:p>
          <a:p>
            <a:pPr lvl="1" eaLnBrk="1" hangingPunct="1"/>
            <a:r>
              <a:rPr lang="en-US" altLang="en-US" sz="2400" dirty="0" smtClean="0"/>
              <a:t>Purchase of existing business.</a:t>
            </a:r>
          </a:p>
          <a:p>
            <a:pPr lvl="1" eaLnBrk="1" hangingPunct="1"/>
            <a:r>
              <a:rPr lang="en-US" altLang="en-US" sz="2400" dirty="0" smtClean="0"/>
              <a:t>Represents 40-50% of FDI flows.</a:t>
            </a:r>
          </a:p>
          <a:p>
            <a:pPr eaLnBrk="1" hangingPunct="1"/>
            <a:r>
              <a:rPr lang="en-US" altLang="en-US" sz="2800" dirty="0" smtClean="0"/>
              <a:t>Cross-border acquisitions are a politically sensitive issue:</a:t>
            </a:r>
          </a:p>
          <a:p>
            <a:pPr lvl="1" eaLnBrk="1" hangingPunct="1"/>
            <a:r>
              <a:rPr lang="en-US" altLang="en-US" sz="2400" dirty="0" smtClean="0"/>
              <a:t>Greenfield investment is usually welcome.</a:t>
            </a:r>
          </a:p>
          <a:p>
            <a:pPr lvl="1" eaLnBrk="1" hangingPunct="1"/>
            <a:r>
              <a:rPr lang="en-US" altLang="en-US" sz="2400" dirty="0" smtClean="0"/>
              <a:t>Cross-border acquisition is often unwelcome.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19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Chapter 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Global Trends in FDI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Why Do Firms Invest Overseas?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Trade Barriers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Imperfect Labor Markets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Intangible Assets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Vertical Integration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Product Life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Shareholder Diversification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Cross-Border Mergers and Acquisitions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Political Risk and FDI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Summary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2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EXHIBIT 16.7 Top 40 Cross-Border M&amp;A Deals Completed during 1998–2015</a:t>
            </a:r>
            <a:br>
              <a:rPr lang="en-US" sz="2800" dirty="0"/>
            </a:br>
            <a:endParaRPr lang="en-US" altLang="en-US" sz="1800" dirty="0" smtClean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20</a:t>
            </a:fld>
            <a:endParaRPr lang="en-US" altLang="en-US" sz="1000" dirty="0"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5494"/>
            <a:ext cx="7240608" cy="48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dirty="0"/>
              <a:t>EXHIBIT 16.8 Average Wealth Gains from Cross-Border Acquisitions: Foreign Acquisitions of U.S. Firms</a:t>
            </a:r>
            <a:br>
              <a:rPr lang="en-US" sz="3200" dirty="0"/>
            </a:br>
            <a:endParaRPr lang="en-US" altLang="en-US" sz="2000" dirty="0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21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49" y="2724150"/>
            <a:ext cx="8649086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Political Risk and FDI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Unquestionably this is the biggest risk when investing abroad.</a:t>
            </a:r>
          </a:p>
          <a:p>
            <a:pPr eaLnBrk="1" hangingPunct="1"/>
            <a:r>
              <a:rPr lang="en-US" altLang="en-US" sz="2800" dirty="0" smtClean="0"/>
              <a:t>A more important question than normative judgments about the appropriateness of the foreign government’s existing legislation is, “Does the foreign government uphold the rule of law?”</a:t>
            </a:r>
          </a:p>
          <a:p>
            <a:pPr eaLnBrk="1" hangingPunct="1"/>
            <a:r>
              <a:rPr lang="en-US" altLang="en-US" sz="2800" dirty="0" smtClean="0"/>
              <a:t>A big source of risk is the non-enforcement of contracts.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22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Political Risk and </a:t>
            </a:r>
            <a:r>
              <a:rPr lang="en-US" altLang="en-US" dirty="0"/>
              <a:t>FDI (continued)</a:t>
            </a:r>
            <a:endParaRPr lang="en-US" alt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Macro risk</a:t>
            </a:r>
          </a:p>
          <a:p>
            <a:pPr lvl="1" eaLnBrk="1" hangingPunct="1"/>
            <a:r>
              <a:rPr lang="en-US" altLang="en-US" smtClean="0"/>
              <a:t>All foreign operations are put at risk due to adverse political developments.</a:t>
            </a:r>
          </a:p>
          <a:p>
            <a:pPr eaLnBrk="1" hangingPunct="1"/>
            <a:r>
              <a:rPr lang="en-US" altLang="en-US" smtClean="0"/>
              <a:t>Micro risk</a:t>
            </a:r>
          </a:p>
          <a:p>
            <a:pPr lvl="1" eaLnBrk="1" hangingPunct="1"/>
            <a:r>
              <a:rPr lang="en-US" altLang="en-US" smtClean="0"/>
              <a:t>Selected foreign operations are put at risk due to adverse political developments.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23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Political </a:t>
            </a:r>
            <a:r>
              <a:rPr lang="en-US" altLang="en-US" dirty="0"/>
              <a:t>Risk </a:t>
            </a:r>
            <a:r>
              <a:rPr lang="en-US" altLang="en-US" dirty="0" smtClean="0"/>
              <a:t>(concluded)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Transfer risk</a:t>
            </a:r>
          </a:p>
          <a:p>
            <a:pPr lvl="1" eaLnBrk="1" hangingPunct="1"/>
            <a:r>
              <a:rPr lang="en-US" altLang="en-US" smtClean="0"/>
              <a:t>Uncertainty regarding cross-border flows of capital.</a:t>
            </a:r>
          </a:p>
          <a:p>
            <a:pPr eaLnBrk="1" hangingPunct="1"/>
            <a:r>
              <a:rPr lang="en-US" altLang="en-US" smtClean="0"/>
              <a:t>Operational risk</a:t>
            </a:r>
          </a:p>
          <a:p>
            <a:pPr lvl="1" eaLnBrk="1" hangingPunct="1"/>
            <a:r>
              <a:rPr lang="en-US" altLang="en-US" smtClean="0"/>
              <a:t>Uncertainty regarding the host country’s policies on a firm’s operations.</a:t>
            </a:r>
          </a:p>
          <a:p>
            <a:pPr eaLnBrk="1" hangingPunct="1"/>
            <a:r>
              <a:rPr lang="en-US" altLang="en-US" smtClean="0"/>
              <a:t>Control risk</a:t>
            </a:r>
          </a:p>
          <a:p>
            <a:pPr lvl="1" eaLnBrk="1" hangingPunct="1"/>
            <a:r>
              <a:rPr lang="en-US" altLang="en-US" smtClean="0"/>
              <a:t>Uncertainty regarding expropriation.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24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Measuring Political Risk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host country’s political and government system</a:t>
            </a:r>
          </a:p>
          <a:p>
            <a:pPr lvl="1" eaLnBrk="1" hangingPunct="1"/>
            <a:r>
              <a:rPr lang="en-US" altLang="en-US" smtClean="0"/>
              <a:t>A country with too many political parties and frequent changes of government is risky.</a:t>
            </a:r>
          </a:p>
          <a:p>
            <a:pPr eaLnBrk="1" hangingPunct="1"/>
            <a:r>
              <a:rPr lang="en-US" altLang="en-US" smtClean="0"/>
              <a:t>The track records of political parties and their relative strength	</a:t>
            </a:r>
          </a:p>
          <a:p>
            <a:pPr lvl="1" eaLnBrk="1" hangingPunct="1"/>
            <a:r>
              <a:rPr lang="en-US" altLang="en-US" smtClean="0"/>
              <a:t>If the socialist party is likely to win the next election, watch out.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25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Measuring Political </a:t>
            </a:r>
            <a:r>
              <a:rPr lang="en-US" altLang="en-US" dirty="0"/>
              <a:t>Risk (continued)</a:t>
            </a:r>
            <a:endParaRPr lang="en-US" alt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Integration into the world system</a:t>
            </a:r>
          </a:p>
          <a:p>
            <a:pPr lvl="1" eaLnBrk="1" hangingPunct="1"/>
            <a:r>
              <a:rPr lang="en-US" altLang="en-US" smtClean="0"/>
              <a:t>North Korea and Iran are examples of isolationist countries unlikely to observe the “rules of the game.”</a:t>
            </a:r>
          </a:p>
          <a:p>
            <a:pPr eaLnBrk="1" hangingPunct="1"/>
            <a:r>
              <a:rPr lang="en-US" altLang="en-US" smtClean="0"/>
              <a:t>Ethnic and religious stability</a:t>
            </a:r>
          </a:p>
          <a:p>
            <a:pPr lvl="1" eaLnBrk="1" hangingPunct="1"/>
            <a:r>
              <a:rPr lang="en-US" altLang="en-US" smtClean="0"/>
              <a:t>Look at recent genocides around the world.</a:t>
            </a:r>
          </a:p>
          <a:p>
            <a:pPr eaLnBrk="1" hangingPunct="1"/>
            <a:r>
              <a:rPr lang="en-US" altLang="en-US" smtClean="0"/>
              <a:t>Regional security</a:t>
            </a:r>
          </a:p>
          <a:p>
            <a:pPr lvl="1" eaLnBrk="1" hangingPunct="1"/>
            <a:r>
              <a:rPr lang="en-US" altLang="en-US" smtClean="0"/>
              <a:t>Kuwait is a nice enough country, but it’s in a rough neighborhood.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26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Measuring Political Risk: </a:t>
            </a:r>
            <a:br>
              <a:rPr lang="en-US" altLang="en-US" dirty="0" smtClean="0"/>
            </a:br>
            <a:r>
              <a:rPr lang="en-US" altLang="en-US" dirty="0" smtClean="0"/>
              <a:t>Key Indicators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40687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Key economic indicators</a:t>
            </a:r>
          </a:p>
          <a:p>
            <a:pPr lvl="1" eaLnBrk="1" hangingPunct="1"/>
            <a:r>
              <a:rPr lang="en-US" altLang="en-US" sz="2400" dirty="0" smtClean="0"/>
              <a:t>Political risk is not entirely independent of economic risk.</a:t>
            </a:r>
          </a:p>
          <a:p>
            <a:pPr lvl="1" eaLnBrk="1" hangingPunct="1"/>
            <a:r>
              <a:rPr lang="en-US" altLang="en-US" sz="2400" dirty="0" smtClean="0"/>
              <a:t>Severe income inequality and deteriorating living standards can cause major political disruptions.</a:t>
            </a:r>
          </a:p>
          <a:p>
            <a:pPr lvl="1" eaLnBrk="1" hangingPunct="1"/>
            <a:r>
              <a:rPr lang="en-US" altLang="en-US" sz="2400" dirty="0" smtClean="0"/>
              <a:t>In 2002, Argentina’s protracted economic recession led to the freezing of bank deposits, street riots, and three changes of the country’s presidency in as many months.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27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Political Risk Analysis: Vietnam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146417"/>
              </p:ext>
            </p:extLst>
          </p:nvPr>
        </p:nvGraphicFramePr>
        <p:xfrm>
          <a:off x="76200" y="1521841"/>
          <a:ext cx="8991600" cy="5135118"/>
        </p:xfrm>
        <a:graphic>
          <a:graphicData uri="http://schemas.openxmlformats.org/drawingml/2006/table">
            <a:tbl>
              <a:tblPr firstRow="1" firstCol="1" bandRow="1"/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11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Sovereign Rating: Moody’s: B2, Outlook: Stable; S&amp;P: BB-, Outlook: Negative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6" marR="47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0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Political Strengths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6" marR="477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Economic Strengths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6" marR="4771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559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Political Stability with Communist Party in government since end of the country’s civil war in 1975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Widespread support for the CPV (Vietnam Communist Party) reflects its success in raising living standards and creating and maintaining security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6" marR="47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Transformation to market oriented economy since late 1980s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GDP growth facilitated by foreign investment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Well educated and cheap labor force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Sizeable natural resources and advantageous location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6" marR="47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0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Political Weaknesses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6" marR="47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Economic Weaknesses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6" marR="47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559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Inconsistent and evolving regulations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Unreliable legal system and corruption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 lack of financial transparency, insufficient protection for minority owners, and poor corporate governance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6" marR="47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Large fiscal and trade deficits and weak banking system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Plethora of state-owned enterprises and less diversification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Industry and credit policies favor state-owned enterprises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6" marR="47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0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Political &amp; Governance Indicators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6" marR="47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Economic Indicators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6" marR="47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653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World Bank Ranking- Ease of doing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business                                                                    78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/183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Freedom House - Political rights and civil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liberties                                                                    Not Free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Transparency International Ranking –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Corruption Perception Index                             116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/180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OECD country risk rating                                                    5 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Scale: 0-7, 0 is least risk, 7 is highest risk)                                               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6" marR="47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GDP ($US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                                                                 104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GDP per capita ($US)                                                 1,174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Real GDP growth (15 year average, %)                       7.3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Fiscal balance (% of GDP)                                            -6.4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debt (% of GDP)                                                53.0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Foreign direct investment (% of GDP)                        6.6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Current account (% of GDP)                                        -3.8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External debt (% of GDP)                                            42.1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Foreign reserves (% of GDP)                                       11.6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6" marR="47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056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Source: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http://www.efic.gov.au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; 2011 figures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5080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28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Political Risk Analysis: Turkey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9232948"/>
              </p:ext>
            </p:extLst>
          </p:nvPr>
        </p:nvGraphicFramePr>
        <p:xfrm>
          <a:off x="114300" y="1346165"/>
          <a:ext cx="8915400" cy="5345430"/>
        </p:xfrm>
        <a:graphic>
          <a:graphicData uri="http://schemas.openxmlformats.org/drawingml/2006/table">
            <a:tbl>
              <a:tblPr firstRow="1" firstCol="1" bandRow="1"/>
              <a:tblGrid>
                <a:gridCol w="4457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7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446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Sovereign Rating: Moody’s: Ba1; Outlook: Positive; S&amp;P: BB, Outlook: Positive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0" marR="58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Political Strengths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0" marR="583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Economic Strengths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0" marR="583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318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Transition to democracy at the end of 1970s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Significant liberalization and stabilization by a drive to join European Union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0" marR="58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Key dimensions of economic performance on par with central and eastern European countries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Was able to weather the recent global economic crisis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Debt is highly sought after by foreign investors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Healthy growth forecast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0" marR="58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Political Weaknesses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0" marR="58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Economic Weaknesses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0" marR="58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417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Instability fuelled by conflict between the army and the civilian government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Strained relations between religious conservatives and secular modernists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0" marR="58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Mounting macroeconomic imbalances and major reliance on foreign financing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Widening current account deficit, surging credit growth and building inflation pressures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business cycle and currency risk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Lira is a volatile emerging market currency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0" marR="58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9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Political &amp; Governance Indicators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0" marR="58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Economic Indicators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0" marR="58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7152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World Bank Ranking - Ease of doing 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4163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business                                                                             65</a:t>
                      </a:r>
                      <a:r>
                        <a:rPr lang="en-US" sz="12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/183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Freedom House - Political rights and civil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liberties                                                                 Partly Free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Transparency International  Raking-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Corruption Perception Index                                 56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/180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OECD country risk rating                                                    4 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Scale: 0-7, 0 is least risk, 7 is highest risk)                                                  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0" marR="58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GDP ($US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                                                                   742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GDP per capita ($US)                                                10,399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Real GDP growth (15 year average, %)                        4.0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Fiscal balance (% of GDP)                                              -3.6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debt (% of GDP)                                                  42.3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Foreign direct investment  (% of GDP)                         1.2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Current account (% of GDP)                                          -6.5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External debt (% of GDP)                                              42.5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Foreign reserves (% of GDP)                                         14.3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90" marR="58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83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Source: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http://www.efic.gov.au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; 2011 figures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217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29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Global Trends in FDI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Foreign direct investment often involves the establishment of production facilities abroad.</a:t>
            </a:r>
          </a:p>
          <a:p>
            <a:pPr eaLnBrk="1" hangingPunct="1"/>
            <a:r>
              <a:rPr lang="en-US" altLang="en-US" smtClean="0"/>
              <a:t>Greenfield investment involves building new facilities from the ground up.</a:t>
            </a:r>
          </a:p>
          <a:p>
            <a:pPr eaLnBrk="1" hangingPunct="1"/>
            <a:r>
              <a:rPr lang="en-US" altLang="en-US" smtClean="0"/>
              <a:t>Cross-border acquisition involves the purchase of an existing business.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3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Hedging Political Risk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Geographic diversification</a:t>
            </a:r>
          </a:p>
          <a:p>
            <a:pPr lvl="1" eaLnBrk="1" hangingPunct="1"/>
            <a:r>
              <a:rPr lang="en-US" altLang="en-US" sz="2400" dirty="0" smtClean="0"/>
              <a:t>Simply put, don’t put all your eggs in one basket.</a:t>
            </a:r>
          </a:p>
          <a:p>
            <a:pPr eaLnBrk="1" hangingPunct="1"/>
            <a:r>
              <a:rPr lang="en-US" altLang="en-US" sz="2800" dirty="0" smtClean="0"/>
              <a:t>Minimize exposure </a:t>
            </a:r>
          </a:p>
          <a:p>
            <a:pPr lvl="1" eaLnBrk="1" hangingPunct="1"/>
            <a:r>
              <a:rPr lang="en-US" altLang="en-US" sz="2400" dirty="0" smtClean="0"/>
              <a:t>Form joint ventures with local companies.</a:t>
            </a:r>
          </a:p>
          <a:p>
            <a:pPr lvl="2" eaLnBrk="1" hangingPunct="1"/>
            <a:r>
              <a:rPr lang="en-US" altLang="en-US" sz="2000" dirty="0" smtClean="0"/>
              <a:t>Local government may be less inclined to expropriate assets from their own citizens.</a:t>
            </a:r>
          </a:p>
          <a:p>
            <a:pPr lvl="1" eaLnBrk="1" hangingPunct="1"/>
            <a:r>
              <a:rPr lang="en-US" altLang="en-US" sz="2400" dirty="0" smtClean="0"/>
              <a:t>Join a consortium of international companies to undertake FDI.</a:t>
            </a:r>
          </a:p>
          <a:p>
            <a:pPr lvl="2" eaLnBrk="1" hangingPunct="1"/>
            <a:r>
              <a:rPr lang="en-US" altLang="en-US" sz="2000" dirty="0" smtClean="0"/>
              <a:t>Local government may be less inclined to expropriate assets from a variety of countries all at once.</a:t>
            </a:r>
          </a:p>
          <a:p>
            <a:pPr lvl="1" eaLnBrk="1" hangingPunct="1"/>
            <a:r>
              <a:rPr lang="en-US" altLang="en-US" sz="2400" dirty="0" smtClean="0"/>
              <a:t>Finance projects with local borrowing.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30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Hedging Political Risk: Insurance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1663" indent="-601663" eaLnBrk="1" hangingPunct="1"/>
            <a:r>
              <a:rPr lang="en-US" altLang="en-US" sz="2800" dirty="0" smtClean="0"/>
              <a:t>Insurance</a:t>
            </a:r>
          </a:p>
          <a:p>
            <a:pPr marL="973138" lvl="1" indent="-515938" eaLnBrk="1" hangingPunct="1"/>
            <a:r>
              <a:rPr lang="en-US" altLang="en-US" sz="2400" dirty="0" smtClean="0"/>
              <a:t>The Overseas Private Investment Corporation (OPIC), a U.S. government federally-owned organization, offers insurance against:</a:t>
            </a:r>
          </a:p>
          <a:p>
            <a:pPr marL="1343025" lvl="2" indent="-428625" eaLnBrk="1" hangingPunct="1">
              <a:buFont typeface="Wingdings" pitchFamily="2" charset="2"/>
              <a:buAutoNum type="arabicPeriod"/>
            </a:pPr>
            <a:r>
              <a:rPr lang="en-US" altLang="en-US" sz="2000" dirty="0" smtClean="0"/>
              <a:t>The inconvertibility of foreign currencies.</a:t>
            </a:r>
          </a:p>
          <a:p>
            <a:pPr marL="1343025" lvl="2" indent="-428625" eaLnBrk="1" hangingPunct="1">
              <a:buFont typeface="Wingdings" pitchFamily="2" charset="2"/>
              <a:buAutoNum type="arabicPeriod"/>
            </a:pPr>
            <a:r>
              <a:rPr lang="en-US" altLang="en-US" sz="2000" dirty="0" smtClean="0"/>
              <a:t>Expropriation of U.S.-owned assets.</a:t>
            </a:r>
          </a:p>
          <a:p>
            <a:pPr marL="1343025" lvl="2" indent="-428625" eaLnBrk="1" hangingPunct="1">
              <a:buFont typeface="Wingdings" pitchFamily="2" charset="2"/>
              <a:buAutoNum type="arabicPeriod"/>
            </a:pPr>
            <a:r>
              <a:rPr lang="en-US" altLang="en-US" sz="2000" dirty="0" smtClean="0"/>
              <a:t>Destruction of U.S.-owned physical properties due to war, revolution, and other violent political events in foreign countries.</a:t>
            </a:r>
          </a:p>
          <a:p>
            <a:pPr marL="1343025" lvl="2" indent="-428625" eaLnBrk="1" hangingPunct="1">
              <a:buFont typeface="Wingdings" pitchFamily="2" charset="2"/>
              <a:buAutoNum type="arabicPeriod"/>
            </a:pPr>
            <a:r>
              <a:rPr lang="en-US" altLang="en-US" sz="2000" dirty="0" smtClean="0"/>
              <a:t>Loss of business income due to political violence.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31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906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EXHIBIT 16.9</a:t>
            </a:r>
            <a:br>
              <a:rPr lang="en-US" sz="3200" dirty="0"/>
            </a:br>
            <a:r>
              <a:rPr lang="en-US" sz="3200" dirty="0" smtClean="0"/>
              <a:t>Frequency </a:t>
            </a:r>
            <a:r>
              <a:rPr lang="en-US" sz="3200" dirty="0"/>
              <a:t>of </a:t>
            </a:r>
            <a:r>
              <a:rPr lang="en-US" sz="3200" dirty="0" smtClean="0"/>
              <a:t>Expropriations of </a:t>
            </a:r>
            <a:r>
              <a:rPr lang="en-US" sz="3200" dirty="0"/>
              <a:t>Foreign-Owned Assets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DEDADD7C-378A-47EE-A08F-524AAC0E37D7}" type="slidenum">
              <a:rPr lang="en-US" altLang="en-US" sz="900" smtClean="0">
                <a:cs typeface="Arial" charset="0"/>
              </a:rPr>
              <a:pPr algn="r" eaLnBrk="1" hangingPunct="1"/>
              <a:t>32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781" y="1905000"/>
            <a:ext cx="49964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68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90600"/>
          </a:xfrm>
        </p:spPr>
        <p:txBody>
          <a:bodyPr>
            <a:noAutofit/>
          </a:bodyPr>
          <a:lstStyle/>
          <a:p>
            <a:r>
              <a:rPr lang="en-US" sz="3600" dirty="0"/>
              <a:t>EXHIBIT 16.12 Corruption Perceptions Index 2015—Transparency </a:t>
            </a:r>
            <a:r>
              <a:rPr lang="en-US" sz="3600" dirty="0" smtClean="0"/>
              <a:t>International </a:t>
            </a:r>
            <a:r>
              <a:rPr lang="en-US" sz="2800" dirty="0" smtClean="0"/>
              <a:t>(Excerpt)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1A93F91D-932C-4372-A4D7-3BF438AF906C}" type="slidenum">
              <a:rPr lang="en-US" altLang="en-US" sz="900" smtClean="0">
                <a:cs typeface="Arial" charset="0"/>
              </a:rPr>
              <a:pPr algn="r" eaLnBrk="1" hangingPunct="1"/>
              <a:t>33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144694" cy="350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6055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52863"/>
            <a:ext cx="8610600" cy="4449763"/>
          </a:xfrm>
        </p:spPr>
        <p:txBody>
          <a:bodyPr/>
          <a:lstStyle/>
          <a:p>
            <a:r>
              <a:rPr lang="en-US" sz="2400" dirty="0"/>
              <a:t>Firms become </a:t>
            </a:r>
            <a:r>
              <a:rPr lang="en-US" sz="2400" i="1" dirty="0"/>
              <a:t>multinational </a:t>
            </a:r>
            <a:r>
              <a:rPr lang="en-US" sz="2400" dirty="0"/>
              <a:t>when they undertake </a:t>
            </a:r>
            <a:r>
              <a:rPr lang="en-US" sz="2400" dirty="0" smtClean="0"/>
              <a:t>FDI.</a:t>
            </a:r>
          </a:p>
          <a:p>
            <a:r>
              <a:rPr lang="en-US" sz="2400" dirty="0" smtClean="0"/>
              <a:t>FDI </a:t>
            </a:r>
            <a:r>
              <a:rPr lang="en-US" sz="2400" dirty="0"/>
              <a:t>may involve either </a:t>
            </a:r>
            <a:r>
              <a:rPr lang="en-US" sz="2400" dirty="0" smtClean="0"/>
              <a:t>the establishment </a:t>
            </a:r>
            <a:r>
              <a:rPr lang="en-US" sz="2400" dirty="0"/>
              <a:t>of new production facilities in foreign countries or acquisitions of</a:t>
            </a:r>
            <a:br>
              <a:rPr lang="en-US" sz="2400" dirty="0"/>
            </a:br>
            <a:r>
              <a:rPr lang="en-US" sz="2400" dirty="0"/>
              <a:t>existing foreign </a:t>
            </a:r>
            <a:r>
              <a:rPr lang="en-US" sz="2400" dirty="0" smtClean="0"/>
              <a:t>businesses.</a:t>
            </a:r>
            <a:endParaRPr lang="en-US" sz="2400" dirty="0"/>
          </a:p>
          <a:p>
            <a:r>
              <a:rPr lang="en-US" sz="2400" dirty="0" smtClean="0"/>
              <a:t>During </a:t>
            </a:r>
            <a:r>
              <a:rPr lang="en-US" sz="2400" dirty="0"/>
              <a:t>the six-year period 2010–2015, total annual worldwide FDI </a:t>
            </a:r>
            <a:r>
              <a:rPr lang="en-US" sz="2400" dirty="0" smtClean="0"/>
              <a:t>out-flows amounted </a:t>
            </a:r>
            <a:r>
              <a:rPr lang="en-US" sz="2400" dirty="0"/>
              <a:t>to about $1,394 billion on average. </a:t>
            </a:r>
            <a:endParaRPr lang="en-US" sz="24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United States is the </a:t>
            </a:r>
            <a:r>
              <a:rPr lang="en-US" sz="2000" dirty="0" smtClean="0"/>
              <a:t>largest recipient</a:t>
            </a:r>
            <a:r>
              <a:rPr lang="en-US" sz="2000" dirty="0"/>
              <a:t>, as well as initiator, of FDI. </a:t>
            </a:r>
            <a:endParaRPr lang="en-US" sz="2000" dirty="0" smtClean="0"/>
          </a:p>
          <a:p>
            <a:pPr lvl="1"/>
            <a:r>
              <a:rPr lang="en-US" sz="2000" dirty="0" smtClean="0"/>
              <a:t>Besides </a:t>
            </a:r>
            <a:r>
              <a:rPr lang="en-US" sz="2000" dirty="0"/>
              <a:t>the United States, Japan, China</a:t>
            </a:r>
            <a:r>
              <a:rPr lang="en-US" sz="2000" dirty="0" smtClean="0"/>
              <a:t>, and </a:t>
            </a:r>
            <a:r>
              <a:rPr lang="en-US" sz="2000" dirty="0"/>
              <a:t>Germany are the leading sources of FDI outflows, whereas the United States,</a:t>
            </a:r>
            <a:br>
              <a:rPr lang="en-US" sz="2000" dirty="0"/>
            </a:br>
            <a:r>
              <a:rPr lang="en-US" sz="2000" dirty="0"/>
              <a:t>United Kingdom, China, Canada, and Australia are the major destinations for </a:t>
            </a:r>
            <a:r>
              <a:rPr lang="en-US" sz="2000" dirty="0" smtClean="0"/>
              <a:t>FDI in </a:t>
            </a:r>
            <a:r>
              <a:rPr lang="en-US" sz="2000" dirty="0"/>
              <a:t>recent years.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1A93F91D-932C-4372-A4D7-3BF438AF906C}" type="slidenum">
              <a:rPr lang="en-US" altLang="en-US" sz="900" smtClean="0">
                <a:cs typeface="Arial" charset="0"/>
              </a:rPr>
              <a:pPr algn="r" eaLnBrk="1" hangingPunct="1"/>
              <a:t>34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xmlns="" val="2478592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Summary (continuing)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52863"/>
            <a:ext cx="8610600" cy="4449763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i="1" dirty="0"/>
              <a:t>internalization </a:t>
            </a:r>
            <a:r>
              <a:rPr lang="en-US" sz="2400" dirty="0"/>
              <a:t>theory of FDI holds that firms that have intangible assets </a:t>
            </a:r>
            <a:r>
              <a:rPr lang="en-US" sz="2400" dirty="0" smtClean="0"/>
              <a:t>with a </a:t>
            </a:r>
            <a:r>
              <a:rPr lang="en-US" sz="2400" dirty="0"/>
              <a:t>public good property tend to invest directly in foreign countries in order to </a:t>
            </a:r>
            <a:r>
              <a:rPr lang="en-US" sz="2400" dirty="0" smtClean="0"/>
              <a:t>use these </a:t>
            </a:r>
            <a:r>
              <a:rPr lang="en-US" sz="2400" dirty="0"/>
              <a:t>assets on a larger scale and, at the same time, avoid the </a:t>
            </a:r>
            <a:r>
              <a:rPr lang="en-US" sz="2400" dirty="0" smtClean="0"/>
              <a:t>misappropriations that </a:t>
            </a:r>
            <a:r>
              <a:rPr lang="en-US" sz="2400" dirty="0"/>
              <a:t>may occur while transacting in foreign markets through a market </a:t>
            </a:r>
            <a:r>
              <a:rPr lang="en-US" sz="2400" dirty="0" smtClean="0"/>
              <a:t>mechanism.</a:t>
            </a:r>
            <a:endParaRPr lang="en-US" sz="2400" dirty="0"/>
          </a:p>
          <a:p>
            <a:r>
              <a:rPr lang="en-US" sz="2400" dirty="0" smtClean="0"/>
              <a:t>According </a:t>
            </a:r>
            <a:r>
              <a:rPr lang="en-US" sz="2400" dirty="0"/>
              <a:t>to </a:t>
            </a:r>
            <a:r>
              <a:rPr lang="en-US" sz="2400" dirty="0" smtClean="0"/>
              <a:t>the product </a:t>
            </a:r>
            <a:r>
              <a:rPr lang="en-US" sz="2400" dirty="0"/>
              <a:t>life-cycle theory, when firms first introduce new products, they choose to produce at home, close to their customers</a:t>
            </a:r>
            <a:r>
              <a:rPr lang="en-US" sz="2400" dirty="0" smtClean="0"/>
              <a:t>. Once </a:t>
            </a:r>
            <a:r>
              <a:rPr lang="en-US" sz="2400" dirty="0"/>
              <a:t>the product becomes standardized and mature, it becomes important to cut</a:t>
            </a:r>
            <a:br>
              <a:rPr lang="en-US" sz="2400" dirty="0"/>
            </a:br>
            <a:r>
              <a:rPr lang="en-US" sz="2400" dirty="0"/>
              <a:t>production costs to stay competitive. At this stage, firms may set up </a:t>
            </a:r>
            <a:r>
              <a:rPr lang="en-US" sz="2400" dirty="0" smtClean="0"/>
              <a:t>production facilities </a:t>
            </a:r>
            <a:r>
              <a:rPr lang="en-US" sz="2400" dirty="0"/>
              <a:t>in low-cost foreign countries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1A93F91D-932C-4372-A4D7-3BF438AF906C}" type="slidenum">
              <a:rPr lang="en-US" altLang="en-US" sz="900" smtClean="0">
                <a:cs typeface="Arial" charset="0"/>
              </a:rPr>
              <a:pPr algn="r" eaLnBrk="1" hangingPunct="1"/>
              <a:t>35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xmlns="" val="3367161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Summary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52863"/>
            <a:ext cx="8610600" cy="4449763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/>
              <a:t>recent years, a growing portion of FDI has taken the form of </a:t>
            </a:r>
            <a:r>
              <a:rPr lang="en-US" sz="2400" dirty="0" smtClean="0"/>
              <a:t>cross-border acquisitions </a:t>
            </a:r>
            <a:r>
              <a:rPr lang="en-US" sz="2400" dirty="0"/>
              <a:t>of existing businesses. </a:t>
            </a:r>
            <a:endParaRPr lang="en-US" sz="2400" dirty="0" smtClean="0"/>
          </a:p>
          <a:p>
            <a:pPr lvl="1"/>
            <a:r>
              <a:rPr lang="en-US" sz="2000" i="1" dirty="0" smtClean="0"/>
              <a:t>Synergistic </a:t>
            </a:r>
            <a:r>
              <a:rPr lang="en-US" sz="2000" dirty="0"/>
              <a:t>gains may arise if the acquirer </a:t>
            </a:r>
            <a:r>
              <a:rPr lang="en-US" sz="2000" dirty="0" smtClean="0"/>
              <a:t>is motivated </a:t>
            </a:r>
            <a:r>
              <a:rPr lang="en-US" sz="2000" dirty="0"/>
              <a:t>to take advantage of various market </a:t>
            </a:r>
            <a:r>
              <a:rPr lang="en-US" sz="2000" dirty="0" smtClean="0"/>
              <a:t>imperfections.</a:t>
            </a:r>
            <a:endParaRPr lang="en-US" sz="2000" dirty="0"/>
          </a:p>
          <a:p>
            <a:r>
              <a:rPr lang="en-US" sz="2400" dirty="0" smtClean="0"/>
              <a:t>Imperfections </a:t>
            </a:r>
            <a:r>
              <a:rPr lang="en-US" sz="2400" dirty="0"/>
              <a:t>in the market for intangible assets, such as R&amp;D capabilities, </a:t>
            </a:r>
            <a:r>
              <a:rPr lang="en-US" sz="2400" dirty="0" smtClean="0"/>
              <a:t>may play </a:t>
            </a:r>
            <a:r>
              <a:rPr lang="en-US" sz="2400" dirty="0"/>
              <a:t>a key role in motivating cross-border acquisitions. The internalization </a:t>
            </a:r>
            <a:r>
              <a:rPr lang="en-US" sz="2400" dirty="0" smtClean="0"/>
              <a:t>may proceed </a:t>
            </a:r>
            <a:r>
              <a:rPr lang="en-US" sz="2400" i="1" dirty="0"/>
              <a:t>forward </a:t>
            </a:r>
            <a:r>
              <a:rPr lang="en-US" sz="2400" dirty="0"/>
              <a:t>to internalize the acquirer’s intangible assets or </a:t>
            </a:r>
            <a:r>
              <a:rPr lang="en-US" sz="2400" i="1" dirty="0"/>
              <a:t>backward </a:t>
            </a:r>
            <a:r>
              <a:rPr lang="en-US" sz="2400" dirty="0" smtClean="0"/>
              <a:t>to internalize </a:t>
            </a:r>
            <a:r>
              <a:rPr lang="en-US" sz="2400" dirty="0"/>
              <a:t>the target’s intangible </a:t>
            </a:r>
            <a:r>
              <a:rPr lang="en-US" sz="2400" dirty="0" smtClean="0"/>
              <a:t>assets.</a:t>
            </a:r>
            <a:endParaRPr lang="en-US" sz="24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1A93F91D-932C-4372-A4D7-3BF438AF906C}" type="slidenum">
              <a:rPr lang="en-US" altLang="en-US" sz="900" smtClean="0">
                <a:cs typeface="Arial" charset="0"/>
              </a:rPr>
              <a:pPr algn="r" eaLnBrk="1" hangingPunct="1"/>
              <a:t>36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xmlns="" val="1235444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Summary (concluded)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52863"/>
            <a:ext cx="8801100" cy="4449763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/>
              <a:t>evaluating political risk, experts focus their attention on a set of key </a:t>
            </a:r>
            <a:r>
              <a:rPr lang="en-US" sz="2400" dirty="0" smtClean="0"/>
              <a:t>factors such </a:t>
            </a:r>
            <a:r>
              <a:rPr lang="en-US" sz="2400" dirty="0"/>
              <a:t>as the host country’s </a:t>
            </a:r>
            <a:r>
              <a:rPr lang="en-US" sz="2400" dirty="0" smtClean="0"/>
              <a:t>political/government </a:t>
            </a:r>
            <a:r>
              <a:rPr lang="en-US" sz="2400" dirty="0"/>
              <a:t>system, historical records of</a:t>
            </a:r>
            <a:br>
              <a:rPr lang="en-US" sz="2400" dirty="0"/>
            </a:br>
            <a:r>
              <a:rPr lang="en-US" sz="2400" dirty="0"/>
              <a:t>political parties and their relative strengths, integration of the host country into </a:t>
            </a:r>
            <a:r>
              <a:rPr lang="en-US" sz="2400" dirty="0" smtClean="0"/>
              <a:t>the world </a:t>
            </a:r>
            <a:r>
              <a:rPr lang="en-US" sz="2400" dirty="0"/>
              <a:t>political/economic system, the host country’s ethnic and religious stability</a:t>
            </a:r>
            <a:r>
              <a:rPr lang="en-US" sz="2400" dirty="0" smtClean="0"/>
              <a:t>, regional </a:t>
            </a:r>
            <a:r>
              <a:rPr lang="en-US" sz="2400" dirty="0"/>
              <a:t>security, and key economic </a:t>
            </a:r>
            <a:r>
              <a:rPr lang="en-US" sz="2400" dirty="0" smtClean="0"/>
              <a:t>indicators.</a:t>
            </a:r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evaluating a foreign investment project, it is important for the MNC to </a:t>
            </a:r>
            <a:r>
              <a:rPr lang="en-US" sz="2400" dirty="0" smtClean="0"/>
              <a:t>consider the </a:t>
            </a:r>
            <a:r>
              <a:rPr lang="en-US" sz="2400" dirty="0"/>
              <a:t>effect of political risk, as a sovereign country can change the </a:t>
            </a:r>
            <a:r>
              <a:rPr lang="en-US" sz="2400" i="1" dirty="0"/>
              <a:t>rules of the </a:t>
            </a:r>
            <a:r>
              <a:rPr lang="en-US" sz="2400" i="1" dirty="0" smtClean="0"/>
              <a:t>game.</a:t>
            </a:r>
            <a:endParaRPr lang="en-US" sz="2400" dirty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MNC may adjust the cost of capital upward or lower the expected cash </a:t>
            </a:r>
            <a:r>
              <a:rPr lang="en-US" sz="2000" dirty="0" smtClean="0"/>
              <a:t>flows from </a:t>
            </a:r>
            <a:r>
              <a:rPr lang="en-US" sz="2000" dirty="0"/>
              <a:t>the foreign project. Or, the MNC may purchase insurance policies against </a:t>
            </a:r>
            <a:r>
              <a:rPr lang="en-US" sz="2000" dirty="0" smtClean="0"/>
              <a:t>the hazard </a:t>
            </a:r>
            <a:r>
              <a:rPr lang="en-US" sz="2000" dirty="0"/>
              <a:t>of political risks.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1A93F91D-932C-4372-A4D7-3BF438AF906C}" type="slidenum">
              <a:rPr lang="en-US" altLang="en-US" sz="900" smtClean="0">
                <a:cs typeface="Arial" charset="0"/>
              </a:rPr>
              <a:pPr algn="r" eaLnBrk="1" hangingPunct="1"/>
              <a:t>37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572000" y="6524625"/>
            <a:ext cx="42672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xmlns="" val="149811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Global Trends in FDI (continued)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Several developed nations are the sources of FDI </a:t>
            </a:r>
            <a:r>
              <a:rPr lang="en-US" altLang="en-US" sz="2400" i="1" dirty="0" smtClean="0"/>
              <a:t>outflows</a:t>
            </a:r>
            <a:r>
              <a:rPr lang="en-US" altLang="en-US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Most world-wide FDI comes from the developed world.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This implies that MNCs domiciled in these countries should have certain comparative advantages in undertaking overseas investment projects.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Both developing </a:t>
            </a:r>
            <a:r>
              <a:rPr lang="en-US" altLang="en-US" sz="2400" i="1" dirty="0" smtClean="0"/>
              <a:t>and</a:t>
            </a:r>
            <a:r>
              <a:rPr lang="en-US" altLang="en-US" sz="2400" dirty="0" smtClean="0"/>
              <a:t> developed nations are the recipient of inflows of FDI.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Some developing countries, like China and Mexico, have begun to undertake FDI, albeit on a modest scale.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4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EXHIBIT 16.1 Foreign Direct Investment–Outflows (Inflows) in Billions of Dollars</a:t>
            </a:r>
            <a:br>
              <a:rPr lang="en-US" sz="3200" dirty="0"/>
            </a:br>
            <a:endParaRPr lang="en-US" altLang="en-US" sz="2000" dirty="0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5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15790"/>
            <a:ext cx="6229350" cy="444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dirty="0"/>
              <a:t>EXHIBIT 16.2</a:t>
            </a:r>
            <a:br>
              <a:rPr lang="en-US" sz="3200" dirty="0"/>
            </a:br>
            <a:r>
              <a:rPr lang="en-US" sz="3200" dirty="0"/>
              <a:t>Average Foreign </a:t>
            </a:r>
            <a:r>
              <a:rPr lang="en-US" sz="3200" dirty="0" smtClean="0"/>
              <a:t>Direct Investment </a:t>
            </a:r>
            <a:r>
              <a:rPr lang="en-US" sz="3200" dirty="0"/>
              <a:t>per </a:t>
            </a:r>
            <a:r>
              <a:rPr lang="en-US" sz="3200" dirty="0" smtClean="0"/>
              <a:t>Year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2010–2015 ($ billions)</a:t>
            </a:r>
            <a:br>
              <a:rPr lang="en-US" sz="3200" dirty="0"/>
            </a:br>
            <a:endParaRPr lang="en-US" altLang="en-US" sz="2000" dirty="0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6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899" y="2438400"/>
            <a:ext cx="63531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EXHIBIT </a:t>
            </a:r>
            <a:r>
              <a:rPr lang="en-US" sz="3200" dirty="0" smtClean="0"/>
              <a:t>16.3 Foreign </a:t>
            </a:r>
            <a:r>
              <a:rPr lang="en-US" sz="3200" dirty="0"/>
              <a:t>Direct </a:t>
            </a:r>
            <a:r>
              <a:rPr lang="en-US" sz="3200" dirty="0" smtClean="0"/>
              <a:t>Investment Outward </a:t>
            </a:r>
            <a:r>
              <a:rPr lang="en-US" sz="3200" dirty="0"/>
              <a:t>(Inward) Stocks </a:t>
            </a:r>
            <a:r>
              <a:rPr lang="en-US" sz="3200" dirty="0" smtClean="0"/>
              <a:t>in Billions </a:t>
            </a:r>
            <a:r>
              <a:rPr lang="en-US" sz="3200" dirty="0"/>
              <a:t>of Dollars</a:t>
            </a:r>
            <a:br>
              <a:rPr lang="en-US" sz="3200" dirty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7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2657" y="1981200"/>
            <a:ext cx="4600575" cy="450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EXHIBIT </a:t>
            </a:r>
            <a:r>
              <a:rPr lang="en-US" sz="2400" dirty="0" smtClean="0"/>
              <a:t>16.4 FDI </a:t>
            </a:r>
            <a:r>
              <a:rPr lang="en-US" sz="2400" dirty="0"/>
              <a:t>Stocks among the </a:t>
            </a:r>
            <a:r>
              <a:rPr lang="en-US" sz="2400" dirty="0" smtClean="0"/>
              <a:t>Triad and </a:t>
            </a:r>
            <a:r>
              <a:rPr lang="en-US" sz="2400" dirty="0"/>
              <a:t>Economies in Which </a:t>
            </a:r>
            <a:r>
              <a:rPr lang="en-US" sz="2400" dirty="0" smtClean="0"/>
              <a:t>FDI from </a:t>
            </a:r>
            <a:r>
              <a:rPr lang="en-US" sz="2400" dirty="0"/>
              <a:t>the Triad Dominates</a:t>
            </a:r>
            <a:r>
              <a:rPr lang="en-US" sz="2400" dirty="0" smtClean="0"/>
              <a:t>, 2001 </a:t>
            </a:r>
            <a:r>
              <a:rPr lang="en-US" sz="2400" dirty="0"/>
              <a:t>(billions of dollars)</a:t>
            </a:r>
            <a:br>
              <a:rPr lang="en-US" sz="2400" dirty="0"/>
            </a:br>
            <a:endParaRPr lang="en-US" altLang="en-US" sz="1600" dirty="0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8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81175"/>
            <a:ext cx="3962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Do Firms Invest Overseas?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Trade barriers</a:t>
            </a:r>
          </a:p>
          <a:p>
            <a:pPr eaLnBrk="1" hangingPunct="1"/>
            <a:r>
              <a:rPr lang="en-US" altLang="en-US" smtClean="0"/>
              <a:t>Labor market imperfections</a:t>
            </a:r>
          </a:p>
          <a:p>
            <a:pPr eaLnBrk="1" hangingPunct="1"/>
            <a:r>
              <a:rPr lang="en-US" altLang="en-US" smtClean="0"/>
              <a:t>Intangible assets</a:t>
            </a:r>
          </a:p>
          <a:p>
            <a:pPr eaLnBrk="1" hangingPunct="1"/>
            <a:r>
              <a:rPr lang="en-US" altLang="en-US" smtClean="0"/>
              <a:t>Vertical integration</a:t>
            </a:r>
          </a:p>
          <a:p>
            <a:pPr eaLnBrk="1" hangingPunct="1"/>
            <a:r>
              <a:rPr lang="en-US" altLang="en-US" smtClean="0"/>
              <a:t>Product life cycle</a:t>
            </a:r>
          </a:p>
          <a:p>
            <a:pPr eaLnBrk="1" hangingPunct="1"/>
            <a:r>
              <a:rPr lang="en-US" altLang="en-US" smtClean="0"/>
              <a:t>Shareholder diversification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>
                <a:cs typeface="Arial" charset="0"/>
              </a:rPr>
              <a:t>16-</a:t>
            </a:r>
            <a:fld id="{604EE278-2AF2-41B0-AE18-9685F523A007}" type="slidenum">
              <a:rPr lang="en-US" altLang="en-US" sz="900" smtClean="0">
                <a:cs typeface="Arial" charset="0"/>
              </a:rPr>
              <a:pPr algn="r" eaLnBrk="1" hangingPunct="1"/>
              <a:t>9</a:t>
            </a:fld>
            <a:endParaRPr lang="en-US" altLang="en-US" sz="1000" dirty="0">
              <a:cs typeface="Arial" charset="0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5943600" y="6477000"/>
            <a:ext cx="28956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900" dirty="0" smtClean="0"/>
              <a:t>Copyright © 2018 by the McGraw-Hill Companies, Inc. All rights reserved.</a:t>
            </a:r>
          </a:p>
          <a:p>
            <a:pPr algn="r" eaLnBrk="1" hangingPunct="1"/>
            <a:endParaRPr lang="en-US" altLang="en-US" sz="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1093</TotalTime>
  <Words>2624</Words>
  <Application>Microsoft Office PowerPoint</Application>
  <PresentationFormat>Ekran Gösterisi (4:3)</PresentationFormat>
  <Paragraphs>324</Paragraphs>
  <Slides>37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template</vt:lpstr>
      <vt:lpstr>Foreign Direct Investment and Cross-Border Acquisitions </vt:lpstr>
      <vt:lpstr>Chapter Outline</vt:lpstr>
      <vt:lpstr>Global Trends in FDI</vt:lpstr>
      <vt:lpstr>Global Trends in FDI (continued)</vt:lpstr>
      <vt:lpstr>EXHIBIT 16.1 Foreign Direct Investment–Outflows (Inflows) in Billions of Dollars </vt:lpstr>
      <vt:lpstr>EXHIBIT 16.2 Average Foreign Direct Investment per Year 2010–2015 ($ billions) </vt:lpstr>
      <vt:lpstr>EXHIBIT 16.3 Foreign Direct Investment Outward (Inward) Stocks in Billions of Dollars  </vt:lpstr>
      <vt:lpstr>EXHIBIT 16.4 FDI Stocks among the Triad and Economies in Which FDI from the Triad Dominates, 2001 (billions of dollars) </vt:lpstr>
      <vt:lpstr>Why Do Firms Invest Overseas?</vt:lpstr>
      <vt:lpstr>Trade Barriers</vt:lpstr>
      <vt:lpstr>Labor Market Imperfections</vt:lpstr>
      <vt:lpstr>EXHIBIT 16.5 Labor Costs around the Globe (2012) </vt:lpstr>
      <vt:lpstr>Intangible Assets</vt:lpstr>
      <vt:lpstr>Vertical Integration</vt:lpstr>
      <vt:lpstr>Product Life Cycle</vt:lpstr>
      <vt:lpstr>Product Life Cycle</vt:lpstr>
      <vt:lpstr>Product Life Cycle (continued)</vt:lpstr>
      <vt:lpstr>Shareholder Diversification</vt:lpstr>
      <vt:lpstr>Cross-Border Mergers &amp; Acquisitions</vt:lpstr>
      <vt:lpstr>EXHIBIT 16.7 Top 40 Cross-Border M&amp;A Deals Completed during 1998–2015 </vt:lpstr>
      <vt:lpstr>EXHIBIT 16.8 Average Wealth Gains from Cross-Border Acquisitions: Foreign Acquisitions of U.S. Firms </vt:lpstr>
      <vt:lpstr>Political Risk and FDI</vt:lpstr>
      <vt:lpstr>Political Risk and FDI (continued)</vt:lpstr>
      <vt:lpstr>Political Risk (concluded)</vt:lpstr>
      <vt:lpstr>Measuring Political Risk</vt:lpstr>
      <vt:lpstr>Measuring Political Risk (continued)</vt:lpstr>
      <vt:lpstr>Measuring Political Risk:  Key Indicators</vt:lpstr>
      <vt:lpstr>Political Risk Analysis: Vietnam</vt:lpstr>
      <vt:lpstr>Political Risk Analysis: Turkey</vt:lpstr>
      <vt:lpstr>Hedging Political Risk</vt:lpstr>
      <vt:lpstr>Hedging Political Risk: Insurance</vt:lpstr>
      <vt:lpstr>EXHIBIT 16.9 Frequency of Expropriations of Foreign-Owned Assets </vt:lpstr>
      <vt:lpstr>EXHIBIT 16.12 Corruption Perceptions Index 2015—Transparency International (Excerpt) </vt:lpstr>
      <vt:lpstr>Summary</vt:lpstr>
      <vt:lpstr>Summary (continuing)</vt:lpstr>
      <vt:lpstr>Summary (continued)</vt:lpstr>
      <vt:lpstr>Summary (concluded)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tsonly</dc:creator>
  <cp:lastModifiedBy>USER</cp:lastModifiedBy>
  <cp:revision>81</cp:revision>
  <dcterms:created xsi:type="dcterms:W3CDTF">2010-12-17T11:54:02Z</dcterms:created>
  <dcterms:modified xsi:type="dcterms:W3CDTF">2020-04-20T07:33:53Z</dcterms:modified>
</cp:coreProperties>
</file>