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6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34CD3F4-1184-40BF-9F2E-44EB5DB86BE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E1CD30-1762-40DA-824B-C5D190E877F2}">
      <dgm:prSet/>
      <dgm:spPr/>
      <dgm:t>
        <a:bodyPr/>
        <a:lstStyle/>
        <a:p>
          <a:r>
            <a:rPr lang="tr-TR"/>
            <a:t>1-Okyay P, Abacığil F. (2016). Türkiye Sağlık Okuryazarlığı Ölçekleri Güvenilirlik ve Geçerlilik Çalışması T.C. Sağlık Bakanlığı, 1025, Ankara.</a:t>
          </a:r>
          <a:endParaRPr lang="en-US"/>
        </a:p>
      </dgm:t>
    </dgm:pt>
    <dgm:pt modelId="{BE3FF4C9-11E9-4051-9E80-95FA7B468A4F}" type="parTrans" cxnId="{E8A64300-DC95-4CA1-89FD-4484428CAFE1}">
      <dgm:prSet/>
      <dgm:spPr/>
      <dgm:t>
        <a:bodyPr/>
        <a:lstStyle/>
        <a:p>
          <a:endParaRPr lang="en-US"/>
        </a:p>
      </dgm:t>
    </dgm:pt>
    <dgm:pt modelId="{3DE1862E-74D6-40C4-8717-F047E89CAF22}" type="sibTrans" cxnId="{E8A64300-DC95-4CA1-89FD-4484428CAFE1}">
      <dgm:prSet/>
      <dgm:spPr/>
      <dgm:t>
        <a:bodyPr/>
        <a:lstStyle/>
        <a:p>
          <a:endParaRPr lang="en-US"/>
        </a:p>
      </dgm:t>
    </dgm:pt>
    <dgm:pt modelId="{951B8958-89FF-4714-8DF6-3B680E2759D5}">
      <dgm:prSet/>
      <dgm:spPr/>
      <dgm:t>
        <a:bodyPr/>
        <a:lstStyle/>
        <a:p>
          <a:r>
            <a:rPr lang="tr-TR"/>
            <a:t>2-Gazi Ü. (2025)Türkiye'de sağlık okuryazarlığı düzeyi: Bir meta-analiz  Sakarya Üniversitesi İşletme Enstitüsü Yayınlanmış Doktora Tezi.</a:t>
          </a:r>
          <a:endParaRPr lang="en-US"/>
        </a:p>
      </dgm:t>
    </dgm:pt>
    <dgm:pt modelId="{A345516A-DBA3-403D-8621-A702915843F7}" type="parTrans" cxnId="{8F0493DB-14CE-44AF-A27D-818B825DCAD3}">
      <dgm:prSet/>
      <dgm:spPr/>
      <dgm:t>
        <a:bodyPr/>
        <a:lstStyle/>
        <a:p>
          <a:endParaRPr lang="en-US"/>
        </a:p>
      </dgm:t>
    </dgm:pt>
    <dgm:pt modelId="{593DE531-9F11-4862-A9FF-A0A10A21D9CD}" type="sibTrans" cxnId="{8F0493DB-14CE-44AF-A27D-818B825DCAD3}">
      <dgm:prSet/>
      <dgm:spPr/>
      <dgm:t>
        <a:bodyPr/>
        <a:lstStyle/>
        <a:p>
          <a:endParaRPr lang="en-US"/>
        </a:p>
      </dgm:t>
    </dgm:pt>
    <dgm:pt modelId="{704D4813-4858-4B99-9A4D-0E85A500F5C2}">
      <dgm:prSet/>
      <dgm:spPr/>
      <dgm:t>
        <a:bodyPr/>
        <a:lstStyle/>
        <a:p>
          <a:r>
            <a:rPr lang="tr-TR"/>
            <a:t>3- Sarıyar S, Fırat Kılıç H. (2019). Sağlık Okuryazarlığının Değerlendirilmesinde Kullanılan Araçlar HUHEMFAD-JOHUFON  6(2), 126-131</a:t>
          </a:r>
          <a:endParaRPr lang="en-US"/>
        </a:p>
      </dgm:t>
    </dgm:pt>
    <dgm:pt modelId="{6A2967DE-641F-41A8-824B-B4FC057862F2}" type="parTrans" cxnId="{05B5671C-8CA7-41B8-A037-4969E6DEF832}">
      <dgm:prSet/>
      <dgm:spPr/>
      <dgm:t>
        <a:bodyPr/>
        <a:lstStyle/>
        <a:p>
          <a:endParaRPr lang="en-US"/>
        </a:p>
      </dgm:t>
    </dgm:pt>
    <dgm:pt modelId="{4231273C-7617-4B72-BA57-F3B7FE2A9D6F}" type="sibTrans" cxnId="{05B5671C-8CA7-41B8-A037-4969E6DEF832}">
      <dgm:prSet/>
      <dgm:spPr/>
      <dgm:t>
        <a:bodyPr/>
        <a:lstStyle/>
        <a:p>
          <a:endParaRPr lang="en-US"/>
        </a:p>
      </dgm:t>
    </dgm:pt>
    <dgm:pt modelId="{A461CAD6-0E53-495A-9854-0CB1DB220820}" type="pres">
      <dgm:prSet presAssocID="{934CD3F4-1184-40BF-9F2E-44EB5DB86BE8}" presName="root" presStyleCnt="0">
        <dgm:presLayoutVars>
          <dgm:dir/>
          <dgm:resizeHandles val="exact"/>
        </dgm:presLayoutVars>
      </dgm:prSet>
      <dgm:spPr/>
    </dgm:pt>
    <dgm:pt modelId="{02C9E032-AA74-4999-9607-9CDAC6FD6EA2}" type="pres">
      <dgm:prSet presAssocID="{CFE1CD30-1762-40DA-824B-C5D190E877F2}" presName="compNode" presStyleCnt="0"/>
      <dgm:spPr/>
    </dgm:pt>
    <dgm:pt modelId="{561DDA33-E3B4-45D3-A0A4-E05E4E0DE98B}" type="pres">
      <dgm:prSet presAssocID="{CFE1CD30-1762-40DA-824B-C5D190E877F2}" presName="bgRect" presStyleLbl="bgShp" presStyleIdx="0" presStyleCnt="3"/>
      <dgm:spPr/>
    </dgm:pt>
    <dgm:pt modelId="{78D7C4CC-F696-4BFA-A8BB-14580F8F1D63}" type="pres">
      <dgm:prSet presAssocID="{CFE1CD30-1762-40DA-824B-C5D190E877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ktor"/>
        </a:ext>
      </dgm:extLst>
    </dgm:pt>
    <dgm:pt modelId="{040A6A7D-A699-4AB9-90AB-07674F3BA545}" type="pres">
      <dgm:prSet presAssocID="{CFE1CD30-1762-40DA-824B-C5D190E877F2}" presName="spaceRect" presStyleCnt="0"/>
      <dgm:spPr/>
    </dgm:pt>
    <dgm:pt modelId="{56792139-76ED-4299-941C-93BBC20AA14E}" type="pres">
      <dgm:prSet presAssocID="{CFE1CD30-1762-40DA-824B-C5D190E877F2}" presName="parTx" presStyleLbl="revTx" presStyleIdx="0" presStyleCnt="3">
        <dgm:presLayoutVars>
          <dgm:chMax val="0"/>
          <dgm:chPref val="0"/>
        </dgm:presLayoutVars>
      </dgm:prSet>
      <dgm:spPr/>
    </dgm:pt>
    <dgm:pt modelId="{9A6DA967-C230-4081-9515-D392875D0518}" type="pres">
      <dgm:prSet presAssocID="{3DE1862E-74D6-40C4-8717-F047E89CAF22}" presName="sibTrans" presStyleCnt="0"/>
      <dgm:spPr/>
    </dgm:pt>
    <dgm:pt modelId="{143D24F7-B294-49C4-8AA5-C96897CFC5A0}" type="pres">
      <dgm:prSet presAssocID="{951B8958-89FF-4714-8DF6-3B680E2759D5}" presName="compNode" presStyleCnt="0"/>
      <dgm:spPr/>
    </dgm:pt>
    <dgm:pt modelId="{79D31BED-17F0-4132-AF75-E7BB36D1727C}" type="pres">
      <dgm:prSet presAssocID="{951B8958-89FF-4714-8DF6-3B680E2759D5}" presName="bgRect" presStyleLbl="bgShp" presStyleIdx="1" presStyleCnt="3"/>
      <dgm:spPr/>
    </dgm:pt>
    <dgm:pt modelId="{A0AD2D21-4414-4F40-9949-41B52DF9FFCA}" type="pres">
      <dgm:prSet presAssocID="{951B8958-89FF-4714-8DF6-3B680E2759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stane"/>
        </a:ext>
      </dgm:extLst>
    </dgm:pt>
    <dgm:pt modelId="{4996CE83-CCDF-4A78-BF99-F8D4615CD4DA}" type="pres">
      <dgm:prSet presAssocID="{951B8958-89FF-4714-8DF6-3B680E2759D5}" presName="spaceRect" presStyleCnt="0"/>
      <dgm:spPr/>
    </dgm:pt>
    <dgm:pt modelId="{72080AF6-7F39-4F66-93E3-3B3E4A83318A}" type="pres">
      <dgm:prSet presAssocID="{951B8958-89FF-4714-8DF6-3B680E2759D5}" presName="parTx" presStyleLbl="revTx" presStyleIdx="1" presStyleCnt="3">
        <dgm:presLayoutVars>
          <dgm:chMax val="0"/>
          <dgm:chPref val="0"/>
        </dgm:presLayoutVars>
      </dgm:prSet>
      <dgm:spPr/>
    </dgm:pt>
    <dgm:pt modelId="{6C009E41-699A-44F6-9290-76860433F0F7}" type="pres">
      <dgm:prSet presAssocID="{593DE531-9F11-4862-A9FF-A0A10A21D9CD}" presName="sibTrans" presStyleCnt="0"/>
      <dgm:spPr/>
    </dgm:pt>
    <dgm:pt modelId="{E07F767A-7001-47C2-A57C-33811766B7F3}" type="pres">
      <dgm:prSet presAssocID="{704D4813-4858-4B99-9A4D-0E85A500F5C2}" presName="compNode" presStyleCnt="0"/>
      <dgm:spPr/>
    </dgm:pt>
    <dgm:pt modelId="{50D4337F-2A68-4919-93D2-CA6ADA25ABD7}" type="pres">
      <dgm:prSet presAssocID="{704D4813-4858-4B99-9A4D-0E85A500F5C2}" presName="bgRect" presStyleLbl="bgShp" presStyleIdx="2" presStyleCnt="3"/>
      <dgm:spPr/>
    </dgm:pt>
    <dgm:pt modelId="{99383E8D-BCCB-4BEB-9D09-473E28CA1A6A}" type="pres">
      <dgm:prSet presAssocID="{704D4813-4858-4B99-9A4D-0E85A500F5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cket knife"/>
        </a:ext>
      </dgm:extLst>
    </dgm:pt>
    <dgm:pt modelId="{5435FE1A-9B32-46EE-AC40-7A61D4CF318D}" type="pres">
      <dgm:prSet presAssocID="{704D4813-4858-4B99-9A4D-0E85A500F5C2}" presName="spaceRect" presStyleCnt="0"/>
      <dgm:spPr/>
    </dgm:pt>
    <dgm:pt modelId="{23455805-091F-4493-8B67-636369A43F3D}" type="pres">
      <dgm:prSet presAssocID="{704D4813-4858-4B99-9A4D-0E85A500F5C2}" presName="parTx" presStyleLbl="revTx" presStyleIdx="2" presStyleCnt="3">
        <dgm:presLayoutVars>
          <dgm:chMax val="0"/>
          <dgm:chPref val="0"/>
        </dgm:presLayoutVars>
      </dgm:prSet>
      <dgm:spPr/>
    </dgm:pt>
  </dgm:ptLst>
  <dgm:cxnLst>
    <dgm:cxn modelId="{E8A64300-DC95-4CA1-89FD-4484428CAFE1}" srcId="{934CD3F4-1184-40BF-9F2E-44EB5DB86BE8}" destId="{CFE1CD30-1762-40DA-824B-C5D190E877F2}" srcOrd="0" destOrd="0" parTransId="{BE3FF4C9-11E9-4051-9E80-95FA7B468A4F}" sibTransId="{3DE1862E-74D6-40C4-8717-F047E89CAF22}"/>
    <dgm:cxn modelId="{9ED01E13-54B0-439B-8852-7DA353F96824}" type="presOf" srcId="{951B8958-89FF-4714-8DF6-3B680E2759D5}" destId="{72080AF6-7F39-4F66-93E3-3B3E4A83318A}" srcOrd="0" destOrd="0" presId="urn:microsoft.com/office/officeart/2018/2/layout/IconVerticalSolidList"/>
    <dgm:cxn modelId="{05B5671C-8CA7-41B8-A037-4969E6DEF832}" srcId="{934CD3F4-1184-40BF-9F2E-44EB5DB86BE8}" destId="{704D4813-4858-4B99-9A4D-0E85A500F5C2}" srcOrd="2" destOrd="0" parTransId="{6A2967DE-641F-41A8-824B-B4FC057862F2}" sibTransId="{4231273C-7617-4B72-BA57-F3B7FE2A9D6F}"/>
    <dgm:cxn modelId="{0CFF083E-ADB6-4BC2-A976-B723E1927784}" type="presOf" srcId="{704D4813-4858-4B99-9A4D-0E85A500F5C2}" destId="{23455805-091F-4493-8B67-636369A43F3D}" srcOrd="0" destOrd="0" presId="urn:microsoft.com/office/officeart/2018/2/layout/IconVerticalSolidList"/>
    <dgm:cxn modelId="{36EDB078-C9B0-4BB2-90DB-7235D0B6C642}" type="presOf" srcId="{934CD3F4-1184-40BF-9F2E-44EB5DB86BE8}" destId="{A461CAD6-0E53-495A-9854-0CB1DB220820}" srcOrd="0" destOrd="0" presId="urn:microsoft.com/office/officeart/2018/2/layout/IconVerticalSolidList"/>
    <dgm:cxn modelId="{8F0493DB-14CE-44AF-A27D-818B825DCAD3}" srcId="{934CD3F4-1184-40BF-9F2E-44EB5DB86BE8}" destId="{951B8958-89FF-4714-8DF6-3B680E2759D5}" srcOrd="1" destOrd="0" parTransId="{A345516A-DBA3-403D-8621-A702915843F7}" sibTransId="{593DE531-9F11-4862-A9FF-A0A10A21D9CD}"/>
    <dgm:cxn modelId="{3B3C9DE6-7910-4812-960E-4F262900585D}" type="presOf" srcId="{CFE1CD30-1762-40DA-824B-C5D190E877F2}" destId="{56792139-76ED-4299-941C-93BBC20AA14E}" srcOrd="0" destOrd="0" presId="urn:microsoft.com/office/officeart/2018/2/layout/IconVerticalSolidList"/>
    <dgm:cxn modelId="{392EE675-1B0B-44BA-B0EB-42B52774942E}" type="presParOf" srcId="{A461CAD6-0E53-495A-9854-0CB1DB220820}" destId="{02C9E032-AA74-4999-9607-9CDAC6FD6EA2}" srcOrd="0" destOrd="0" presId="urn:microsoft.com/office/officeart/2018/2/layout/IconVerticalSolidList"/>
    <dgm:cxn modelId="{6D4E29CD-8254-4AF0-B7D8-914FF9D44625}" type="presParOf" srcId="{02C9E032-AA74-4999-9607-9CDAC6FD6EA2}" destId="{561DDA33-E3B4-45D3-A0A4-E05E4E0DE98B}" srcOrd="0" destOrd="0" presId="urn:microsoft.com/office/officeart/2018/2/layout/IconVerticalSolidList"/>
    <dgm:cxn modelId="{B7ECDE94-09E8-474E-A98B-4A11BEF2F526}" type="presParOf" srcId="{02C9E032-AA74-4999-9607-9CDAC6FD6EA2}" destId="{78D7C4CC-F696-4BFA-A8BB-14580F8F1D63}" srcOrd="1" destOrd="0" presId="urn:microsoft.com/office/officeart/2018/2/layout/IconVerticalSolidList"/>
    <dgm:cxn modelId="{0623A7E0-4AD3-4B10-BA2E-65ED2ACD2E14}" type="presParOf" srcId="{02C9E032-AA74-4999-9607-9CDAC6FD6EA2}" destId="{040A6A7D-A699-4AB9-90AB-07674F3BA545}" srcOrd="2" destOrd="0" presId="urn:microsoft.com/office/officeart/2018/2/layout/IconVerticalSolidList"/>
    <dgm:cxn modelId="{7AD820A0-3EA2-456A-934D-AF1C8A5057A8}" type="presParOf" srcId="{02C9E032-AA74-4999-9607-9CDAC6FD6EA2}" destId="{56792139-76ED-4299-941C-93BBC20AA14E}" srcOrd="3" destOrd="0" presId="urn:microsoft.com/office/officeart/2018/2/layout/IconVerticalSolidList"/>
    <dgm:cxn modelId="{F6C92AA8-2D00-4B03-8089-54C81DFCE50B}" type="presParOf" srcId="{A461CAD6-0E53-495A-9854-0CB1DB220820}" destId="{9A6DA967-C230-4081-9515-D392875D0518}" srcOrd="1" destOrd="0" presId="urn:microsoft.com/office/officeart/2018/2/layout/IconVerticalSolidList"/>
    <dgm:cxn modelId="{972CC2E3-02E7-41C6-A012-3CDABC58FC6A}" type="presParOf" srcId="{A461CAD6-0E53-495A-9854-0CB1DB220820}" destId="{143D24F7-B294-49C4-8AA5-C96897CFC5A0}" srcOrd="2" destOrd="0" presId="urn:microsoft.com/office/officeart/2018/2/layout/IconVerticalSolidList"/>
    <dgm:cxn modelId="{63F0DE6A-EE2B-4DED-9BAC-8455771A3A26}" type="presParOf" srcId="{143D24F7-B294-49C4-8AA5-C96897CFC5A0}" destId="{79D31BED-17F0-4132-AF75-E7BB36D1727C}" srcOrd="0" destOrd="0" presId="urn:microsoft.com/office/officeart/2018/2/layout/IconVerticalSolidList"/>
    <dgm:cxn modelId="{839441C2-B6F2-4CFF-9717-DE60A0DD35C8}" type="presParOf" srcId="{143D24F7-B294-49C4-8AA5-C96897CFC5A0}" destId="{A0AD2D21-4414-4F40-9949-41B52DF9FFCA}" srcOrd="1" destOrd="0" presId="urn:microsoft.com/office/officeart/2018/2/layout/IconVerticalSolidList"/>
    <dgm:cxn modelId="{0058F726-B88D-413C-A313-C3680AA02D89}" type="presParOf" srcId="{143D24F7-B294-49C4-8AA5-C96897CFC5A0}" destId="{4996CE83-CCDF-4A78-BF99-F8D4615CD4DA}" srcOrd="2" destOrd="0" presId="urn:microsoft.com/office/officeart/2018/2/layout/IconVerticalSolidList"/>
    <dgm:cxn modelId="{7959F832-DFA0-4C5B-80C2-2C4B0D403E45}" type="presParOf" srcId="{143D24F7-B294-49C4-8AA5-C96897CFC5A0}" destId="{72080AF6-7F39-4F66-93E3-3B3E4A83318A}" srcOrd="3" destOrd="0" presId="urn:microsoft.com/office/officeart/2018/2/layout/IconVerticalSolidList"/>
    <dgm:cxn modelId="{9AEE295E-32A7-4988-A21B-7D2D6F20DA8F}" type="presParOf" srcId="{A461CAD6-0E53-495A-9854-0CB1DB220820}" destId="{6C009E41-699A-44F6-9290-76860433F0F7}" srcOrd="3" destOrd="0" presId="urn:microsoft.com/office/officeart/2018/2/layout/IconVerticalSolidList"/>
    <dgm:cxn modelId="{71FC93A0-C924-4189-AFA8-9250258DB39D}" type="presParOf" srcId="{A461CAD6-0E53-495A-9854-0CB1DB220820}" destId="{E07F767A-7001-47C2-A57C-33811766B7F3}" srcOrd="4" destOrd="0" presId="urn:microsoft.com/office/officeart/2018/2/layout/IconVerticalSolidList"/>
    <dgm:cxn modelId="{03610F27-698E-4C2F-96AA-1AA2E298A5C2}" type="presParOf" srcId="{E07F767A-7001-47C2-A57C-33811766B7F3}" destId="{50D4337F-2A68-4919-93D2-CA6ADA25ABD7}" srcOrd="0" destOrd="0" presId="urn:microsoft.com/office/officeart/2018/2/layout/IconVerticalSolidList"/>
    <dgm:cxn modelId="{4905B873-661F-4501-A5D2-2B93D2DFCAD5}" type="presParOf" srcId="{E07F767A-7001-47C2-A57C-33811766B7F3}" destId="{99383E8D-BCCB-4BEB-9D09-473E28CA1A6A}" srcOrd="1" destOrd="0" presId="urn:microsoft.com/office/officeart/2018/2/layout/IconVerticalSolidList"/>
    <dgm:cxn modelId="{CDFC214A-3460-4A3C-A370-05573CDE1AAB}" type="presParOf" srcId="{E07F767A-7001-47C2-A57C-33811766B7F3}" destId="{5435FE1A-9B32-46EE-AC40-7A61D4CF318D}" srcOrd="2" destOrd="0" presId="urn:microsoft.com/office/officeart/2018/2/layout/IconVerticalSolidList"/>
    <dgm:cxn modelId="{86B59077-C3E3-48AF-972D-94B278444FDB}" type="presParOf" srcId="{E07F767A-7001-47C2-A57C-33811766B7F3}" destId="{23455805-091F-4493-8B67-636369A43F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39F79-D0E2-4726-A420-E2DA84AA5A1B}"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684A49DB-F3F5-4CFA-8B0E-C364FB7209CE}">
      <dgm:prSet/>
      <dgm:spPr/>
      <dgm:t>
        <a:bodyPr/>
        <a:lstStyle/>
        <a:p>
          <a:r>
            <a:rPr lang="tr-TR" b="1"/>
            <a:t>Tarihsel Süreçte Sağlık Anlayışları:</a:t>
          </a:r>
          <a:endParaRPr lang="en-US"/>
        </a:p>
      </dgm:t>
    </dgm:pt>
    <dgm:pt modelId="{004EFF18-E41F-4EBA-8728-0D34CD5E5632}" type="parTrans" cxnId="{3F6434E5-5F06-446A-A734-D1F1B89DA42A}">
      <dgm:prSet/>
      <dgm:spPr/>
      <dgm:t>
        <a:bodyPr/>
        <a:lstStyle/>
        <a:p>
          <a:endParaRPr lang="en-US"/>
        </a:p>
      </dgm:t>
    </dgm:pt>
    <dgm:pt modelId="{EAB8DA90-81A8-42ED-9CAC-CEBD75A9C948}" type="sibTrans" cxnId="{3F6434E5-5F06-446A-A734-D1F1B89DA42A}">
      <dgm:prSet/>
      <dgm:spPr/>
      <dgm:t>
        <a:bodyPr/>
        <a:lstStyle/>
        <a:p>
          <a:endParaRPr lang="en-US"/>
        </a:p>
      </dgm:t>
    </dgm:pt>
    <dgm:pt modelId="{170ABFA5-308A-47D3-BCC2-79CE31CA849F}">
      <dgm:prSet/>
      <dgm:spPr/>
      <dgm:t>
        <a:bodyPr/>
        <a:lstStyle/>
        <a:p>
          <a:r>
            <a:rPr lang="tr-TR" b="1"/>
            <a:t>Antik dönem:</a:t>
          </a:r>
          <a:r>
            <a:rPr lang="tr-TR"/>
            <a:t> Sağlık = hastalıksızlık, tanrısal güçlerle ilişkilendirilmiş.</a:t>
          </a:r>
          <a:endParaRPr lang="en-US"/>
        </a:p>
      </dgm:t>
    </dgm:pt>
    <dgm:pt modelId="{41A505E7-EDE3-4929-9C55-378F9C99A5D1}" type="parTrans" cxnId="{7B608DEA-23A0-4B6C-8131-3F65EE764039}">
      <dgm:prSet/>
      <dgm:spPr/>
      <dgm:t>
        <a:bodyPr/>
        <a:lstStyle/>
        <a:p>
          <a:endParaRPr lang="en-US"/>
        </a:p>
      </dgm:t>
    </dgm:pt>
    <dgm:pt modelId="{D964B479-1992-41BC-9900-4162C2ABBD5C}" type="sibTrans" cxnId="{7B608DEA-23A0-4B6C-8131-3F65EE764039}">
      <dgm:prSet/>
      <dgm:spPr/>
      <dgm:t>
        <a:bodyPr/>
        <a:lstStyle/>
        <a:p>
          <a:endParaRPr lang="en-US"/>
        </a:p>
      </dgm:t>
    </dgm:pt>
    <dgm:pt modelId="{4EB4F591-7E35-4B29-BE26-544194F53E46}">
      <dgm:prSet/>
      <dgm:spPr/>
      <dgm:t>
        <a:bodyPr/>
        <a:lstStyle/>
        <a:p>
          <a:r>
            <a:rPr lang="tr-TR" b="1"/>
            <a:t>Ortaçağ:</a:t>
          </a:r>
          <a:r>
            <a:rPr lang="tr-TR"/>
            <a:t> Dini inançlar ve kader anlayışı ön planda.</a:t>
          </a:r>
          <a:endParaRPr lang="en-US"/>
        </a:p>
      </dgm:t>
    </dgm:pt>
    <dgm:pt modelId="{1DA90F15-554C-4FF1-A3BA-03D44458F473}" type="parTrans" cxnId="{C3AA4E51-4B86-4BBE-B80D-444AD250CB17}">
      <dgm:prSet/>
      <dgm:spPr/>
      <dgm:t>
        <a:bodyPr/>
        <a:lstStyle/>
        <a:p>
          <a:endParaRPr lang="en-US"/>
        </a:p>
      </dgm:t>
    </dgm:pt>
    <dgm:pt modelId="{9425E093-5EBE-4B43-9AE9-54C1ACFAC8A7}" type="sibTrans" cxnId="{C3AA4E51-4B86-4BBE-B80D-444AD250CB17}">
      <dgm:prSet/>
      <dgm:spPr/>
      <dgm:t>
        <a:bodyPr/>
        <a:lstStyle/>
        <a:p>
          <a:endParaRPr lang="en-US"/>
        </a:p>
      </dgm:t>
    </dgm:pt>
    <dgm:pt modelId="{40221DBE-AEAB-4E34-8103-0F158D528519}">
      <dgm:prSet/>
      <dgm:spPr/>
      <dgm:t>
        <a:bodyPr/>
        <a:lstStyle/>
        <a:p>
          <a:r>
            <a:rPr lang="tr-TR" b="1"/>
            <a:t>19. yüzyıl:</a:t>
          </a:r>
          <a:r>
            <a:rPr lang="tr-TR"/>
            <a:t> Biyomedikal model → sağlık, hastalıkların teşhisi ve tedavisi olarak görülüyor.</a:t>
          </a:r>
          <a:endParaRPr lang="en-US"/>
        </a:p>
      </dgm:t>
    </dgm:pt>
    <dgm:pt modelId="{4C11BAB9-01C3-4D38-8D37-2746FCCF476C}" type="parTrans" cxnId="{2BFC310E-72C8-4D70-BF95-E34436F886C5}">
      <dgm:prSet/>
      <dgm:spPr/>
      <dgm:t>
        <a:bodyPr/>
        <a:lstStyle/>
        <a:p>
          <a:endParaRPr lang="en-US"/>
        </a:p>
      </dgm:t>
    </dgm:pt>
    <dgm:pt modelId="{E0113A30-2C85-4B3F-BB97-686FB3F139CB}" type="sibTrans" cxnId="{2BFC310E-72C8-4D70-BF95-E34436F886C5}">
      <dgm:prSet/>
      <dgm:spPr/>
      <dgm:t>
        <a:bodyPr/>
        <a:lstStyle/>
        <a:p>
          <a:endParaRPr lang="en-US"/>
        </a:p>
      </dgm:t>
    </dgm:pt>
    <dgm:pt modelId="{7B1C9007-EBDB-4F63-B87A-C2ACD1794BF7}">
      <dgm:prSet/>
      <dgm:spPr/>
      <dgm:t>
        <a:bodyPr/>
        <a:lstStyle/>
        <a:p>
          <a:r>
            <a:rPr lang="tr-TR" b="1"/>
            <a:t>20. yüzyıl:</a:t>
          </a:r>
          <a:r>
            <a:rPr lang="tr-TR"/>
            <a:t> Sosyal tıp yaklaşımı → çevre, toplum, yaşam koşulları da sağlık üzerinde etkili.</a:t>
          </a:r>
          <a:endParaRPr lang="en-US"/>
        </a:p>
      </dgm:t>
    </dgm:pt>
    <dgm:pt modelId="{BEA9AF7C-C6F0-4DDD-9D94-F9DF7AF80A49}" type="parTrans" cxnId="{8F67CCD1-3F28-48CF-A2F0-B3715B7184F6}">
      <dgm:prSet/>
      <dgm:spPr/>
      <dgm:t>
        <a:bodyPr/>
        <a:lstStyle/>
        <a:p>
          <a:endParaRPr lang="en-US"/>
        </a:p>
      </dgm:t>
    </dgm:pt>
    <dgm:pt modelId="{CBCDC8B2-1B90-44BF-8592-0350BF643ED4}" type="sibTrans" cxnId="{8F67CCD1-3F28-48CF-A2F0-B3715B7184F6}">
      <dgm:prSet/>
      <dgm:spPr/>
      <dgm:t>
        <a:bodyPr/>
        <a:lstStyle/>
        <a:p>
          <a:endParaRPr lang="en-US"/>
        </a:p>
      </dgm:t>
    </dgm:pt>
    <dgm:pt modelId="{8585A254-F38A-47E8-A243-74951D2704EA}">
      <dgm:prSet/>
      <dgm:spPr/>
      <dgm:t>
        <a:bodyPr/>
        <a:lstStyle/>
        <a:p>
          <a:r>
            <a:rPr lang="tr-TR" b="1"/>
            <a:t>21. yüzyıl:</a:t>
          </a:r>
          <a:r>
            <a:rPr lang="tr-TR"/>
            <a:t> Holistik yaklaşım → sağlık, bireysel, sosyal, kültürel ve çevresel faktörlerin bir bütünü.</a:t>
          </a:r>
          <a:endParaRPr lang="en-US"/>
        </a:p>
      </dgm:t>
    </dgm:pt>
    <dgm:pt modelId="{28E4269C-4715-4ACD-AC03-F88C973D6495}" type="parTrans" cxnId="{C0D05959-776C-4D04-B50D-9FC8B2AEA58B}">
      <dgm:prSet/>
      <dgm:spPr/>
      <dgm:t>
        <a:bodyPr/>
        <a:lstStyle/>
        <a:p>
          <a:endParaRPr lang="en-US"/>
        </a:p>
      </dgm:t>
    </dgm:pt>
    <dgm:pt modelId="{7C781613-2142-4539-95EA-A2D3A0DFF7C1}" type="sibTrans" cxnId="{C0D05959-776C-4D04-B50D-9FC8B2AEA58B}">
      <dgm:prSet/>
      <dgm:spPr/>
      <dgm:t>
        <a:bodyPr/>
        <a:lstStyle/>
        <a:p>
          <a:endParaRPr lang="en-US"/>
        </a:p>
      </dgm:t>
    </dgm:pt>
    <dgm:pt modelId="{3B5BC4C2-6F76-4876-B2DD-78380966660F}" type="pres">
      <dgm:prSet presAssocID="{8EA39F79-D0E2-4726-A420-E2DA84AA5A1B}" presName="Name0" presStyleCnt="0">
        <dgm:presLayoutVars>
          <dgm:dir/>
          <dgm:resizeHandles val="exact"/>
        </dgm:presLayoutVars>
      </dgm:prSet>
      <dgm:spPr/>
    </dgm:pt>
    <dgm:pt modelId="{D626603D-0315-4CED-8EEC-2E60EF3526FB}" type="pres">
      <dgm:prSet presAssocID="{684A49DB-F3F5-4CFA-8B0E-C364FB7209CE}" presName="node" presStyleLbl="node1" presStyleIdx="0" presStyleCnt="6">
        <dgm:presLayoutVars>
          <dgm:bulletEnabled val="1"/>
        </dgm:presLayoutVars>
      </dgm:prSet>
      <dgm:spPr/>
    </dgm:pt>
    <dgm:pt modelId="{457192D0-9B8A-48A3-9229-AB1F6FCDADD3}" type="pres">
      <dgm:prSet presAssocID="{EAB8DA90-81A8-42ED-9CAC-CEBD75A9C948}" presName="sibTrans" presStyleLbl="sibTrans1D1" presStyleIdx="0" presStyleCnt="5"/>
      <dgm:spPr/>
    </dgm:pt>
    <dgm:pt modelId="{BA6DE30D-71D8-4CD2-B5ED-095BACC4D226}" type="pres">
      <dgm:prSet presAssocID="{EAB8DA90-81A8-42ED-9CAC-CEBD75A9C948}" presName="connectorText" presStyleLbl="sibTrans1D1" presStyleIdx="0" presStyleCnt="5"/>
      <dgm:spPr/>
    </dgm:pt>
    <dgm:pt modelId="{8030EB34-4528-4892-8D73-70C8752A9C38}" type="pres">
      <dgm:prSet presAssocID="{170ABFA5-308A-47D3-BCC2-79CE31CA849F}" presName="node" presStyleLbl="node1" presStyleIdx="1" presStyleCnt="6">
        <dgm:presLayoutVars>
          <dgm:bulletEnabled val="1"/>
        </dgm:presLayoutVars>
      </dgm:prSet>
      <dgm:spPr/>
    </dgm:pt>
    <dgm:pt modelId="{87A51667-DE38-4860-9083-1DC1418BC0A7}" type="pres">
      <dgm:prSet presAssocID="{D964B479-1992-41BC-9900-4162C2ABBD5C}" presName="sibTrans" presStyleLbl="sibTrans1D1" presStyleIdx="1" presStyleCnt="5"/>
      <dgm:spPr/>
    </dgm:pt>
    <dgm:pt modelId="{DEB450E6-9C3A-4F49-ACFB-C39BFD5EAEB2}" type="pres">
      <dgm:prSet presAssocID="{D964B479-1992-41BC-9900-4162C2ABBD5C}" presName="connectorText" presStyleLbl="sibTrans1D1" presStyleIdx="1" presStyleCnt="5"/>
      <dgm:spPr/>
    </dgm:pt>
    <dgm:pt modelId="{BD21F0D3-96A4-4F99-99F6-8EEFA6C3102A}" type="pres">
      <dgm:prSet presAssocID="{4EB4F591-7E35-4B29-BE26-544194F53E46}" presName="node" presStyleLbl="node1" presStyleIdx="2" presStyleCnt="6">
        <dgm:presLayoutVars>
          <dgm:bulletEnabled val="1"/>
        </dgm:presLayoutVars>
      </dgm:prSet>
      <dgm:spPr/>
    </dgm:pt>
    <dgm:pt modelId="{D52079E7-DB20-4CCD-A361-BB4812F32247}" type="pres">
      <dgm:prSet presAssocID="{9425E093-5EBE-4B43-9AE9-54C1ACFAC8A7}" presName="sibTrans" presStyleLbl="sibTrans1D1" presStyleIdx="2" presStyleCnt="5"/>
      <dgm:spPr/>
    </dgm:pt>
    <dgm:pt modelId="{238D4CB6-8E08-4D7E-949D-0C682A18000C}" type="pres">
      <dgm:prSet presAssocID="{9425E093-5EBE-4B43-9AE9-54C1ACFAC8A7}" presName="connectorText" presStyleLbl="sibTrans1D1" presStyleIdx="2" presStyleCnt="5"/>
      <dgm:spPr/>
    </dgm:pt>
    <dgm:pt modelId="{FD28B87A-243F-481A-9528-6087A2986AF6}" type="pres">
      <dgm:prSet presAssocID="{40221DBE-AEAB-4E34-8103-0F158D528519}" presName="node" presStyleLbl="node1" presStyleIdx="3" presStyleCnt="6">
        <dgm:presLayoutVars>
          <dgm:bulletEnabled val="1"/>
        </dgm:presLayoutVars>
      </dgm:prSet>
      <dgm:spPr/>
    </dgm:pt>
    <dgm:pt modelId="{99012D7D-AA21-42AF-B3D3-E3BDAF2DA0C5}" type="pres">
      <dgm:prSet presAssocID="{E0113A30-2C85-4B3F-BB97-686FB3F139CB}" presName="sibTrans" presStyleLbl="sibTrans1D1" presStyleIdx="3" presStyleCnt="5"/>
      <dgm:spPr/>
    </dgm:pt>
    <dgm:pt modelId="{7E6CD3B0-1ED0-40CD-A287-3BB3BD4B0002}" type="pres">
      <dgm:prSet presAssocID="{E0113A30-2C85-4B3F-BB97-686FB3F139CB}" presName="connectorText" presStyleLbl="sibTrans1D1" presStyleIdx="3" presStyleCnt="5"/>
      <dgm:spPr/>
    </dgm:pt>
    <dgm:pt modelId="{3DF75E56-09FC-4907-8026-5612B4012B83}" type="pres">
      <dgm:prSet presAssocID="{7B1C9007-EBDB-4F63-B87A-C2ACD1794BF7}" presName="node" presStyleLbl="node1" presStyleIdx="4" presStyleCnt="6">
        <dgm:presLayoutVars>
          <dgm:bulletEnabled val="1"/>
        </dgm:presLayoutVars>
      </dgm:prSet>
      <dgm:spPr/>
    </dgm:pt>
    <dgm:pt modelId="{030DE96E-C4C6-40CB-BCC7-207D264AEA74}" type="pres">
      <dgm:prSet presAssocID="{CBCDC8B2-1B90-44BF-8592-0350BF643ED4}" presName="sibTrans" presStyleLbl="sibTrans1D1" presStyleIdx="4" presStyleCnt="5"/>
      <dgm:spPr/>
    </dgm:pt>
    <dgm:pt modelId="{9B5A6F64-5E0B-4114-9B81-E1DE85254505}" type="pres">
      <dgm:prSet presAssocID="{CBCDC8B2-1B90-44BF-8592-0350BF643ED4}" presName="connectorText" presStyleLbl="sibTrans1D1" presStyleIdx="4" presStyleCnt="5"/>
      <dgm:spPr/>
    </dgm:pt>
    <dgm:pt modelId="{3160D314-CDA5-4214-AC7A-2C5898D88D0C}" type="pres">
      <dgm:prSet presAssocID="{8585A254-F38A-47E8-A243-74951D2704EA}" presName="node" presStyleLbl="node1" presStyleIdx="5" presStyleCnt="6">
        <dgm:presLayoutVars>
          <dgm:bulletEnabled val="1"/>
        </dgm:presLayoutVars>
      </dgm:prSet>
      <dgm:spPr/>
    </dgm:pt>
  </dgm:ptLst>
  <dgm:cxnLst>
    <dgm:cxn modelId="{F858C402-F8E3-4023-9F50-565380FDD104}" type="presOf" srcId="{8EA39F79-D0E2-4726-A420-E2DA84AA5A1B}" destId="{3B5BC4C2-6F76-4876-B2DD-78380966660F}" srcOrd="0" destOrd="0" presId="urn:microsoft.com/office/officeart/2016/7/layout/RepeatingBendingProcessNew"/>
    <dgm:cxn modelId="{2BFC310E-72C8-4D70-BF95-E34436F886C5}" srcId="{8EA39F79-D0E2-4726-A420-E2DA84AA5A1B}" destId="{40221DBE-AEAB-4E34-8103-0F158D528519}" srcOrd="3" destOrd="0" parTransId="{4C11BAB9-01C3-4D38-8D37-2746FCCF476C}" sibTransId="{E0113A30-2C85-4B3F-BB97-686FB3F139CB}"/>
    <dgm:cxn modelId="{8D885711-44C8-48AE-ACE0-ECFB669FE724}" type="presOf" srcId="{CBCDC8B2-1B90-44BF-8592-0350BF643ED4}" destId="{030DE96E-C4C6-40CB-BCC7-207D264AEA74}" srcOrd="0" destOrd="0" presId="urn:microsoft.com/office/officeart/2016/7/layout/RepeatingBendingProcessNew"/>
    <dgm:cxn modelId="{E2357121-B34C-4D09-A965-FB27BD0897CC}" type="presOf" srcId="{D964B479-1992-41BC-9900-4162C2ABBD5C}" destId="{DEB450E6-9C3A-4F49-ACFB-C39BFD5EAEB2}" srcOrd="1" destOrd="0" presId="urn:microsoft.com/office/officeart/2016/7/layout/RepeatingBendingProcessNew"/>
    <dgm:cxn modelId="{3F444527-4668-4979-9766-63C670BA4BDD}" type="presOf" srcId="{E0113A30-2C85-4B3F-BB97-686FB3F139CB}" destId="{7E6CD3B0-1ED0-40CD-A287-3BB3BD4B0002}" srcOrd="1" destOrd="0" presId="urn:microsoft.com/office/officeart/2016/7/layout/RepeatingBendingProcessNew"/>
    <dgm:cxn modelId="{94F5AE2A-9DF4-44FB-B131-24D4F45A8545}" type="presOf" srcId="{7B1C9007-EBDB-4F63-B87A-C2ACD1794BF7}" destId="{3DF75E56-09FC-4907-8026-5612B4012B83}" srcOrd="0" destOrd="0" presId="urn:microsoft.com/office/officeart/2016/7/layout/RepeatingBendingProcessNew"/>
    <dgm:cxn modelId="{F91F2735-E818-419D-938F-1E8A55CB14E5}" type="presOf" srcId="{4EB4F591-7E35-4B29-BE26-544194F53E46}" destId="{BD21F0D3-96A4-4F99-99F6-8EEFA6C3102A}" srcOrd="0" destOrd="0" presId="urn:microsoft.com/office/officeart/2016/7/layout/RepeatingBendingProcessNew"/>
    <dgm:cxn modelId="{573E5D70-CB86-4223-BAD3-DCE02D81D8F6}" type="presOf" srcId="{E0113A30-2C85-4B3F-BB97-686FB3F139CB}" destId="{99012D7D-AA21-42AF-B3D3-E3BDAF2DA0C5}" srcOrd="0" destOrd="0" presId="urn:microsoft.com/office/officeart/2016/7/layout/RepeatingBendingProcessNew"/>
    <dgm:cxn modelId="{C3AA4E51-4B86-4BBE-B80D-444AD250CB17}" srcId="{8EA39F79-D0E2-4726-A420-E2DA84AA5A1B}" destId="{4EB4F591-7E35-4B29-BE26-544194F53E46}" srcOrd="2" destOrd="0" parTransId="{1DA90F15-554C-4FF1-A3BA-03D44458F473}" sibTransId="{9425E093-5EBE-4B43-9AE9-54C1ACFAC8A7}"/>
    <dgm:cxn modelId="{D0A25255-DE06-47B2-B70D-BF94446172F7}" type="presOf" srcId="{9425E093-5EBE-4B43-9AE9-54C1ACFAC8A7}" destId="{D52079E7-DB20-4CCD-A361-BB4812F32247}" srcOrd="0" destOrd="0" presId="urn:microsoft.com/office/officeart/2016/7/layout/RepeatingBendingProcessNew"/>
    <dgm:cxn modelId="{05C08B55-0C29-446D-8D5D-5D08FD2576BC}" type="presOf" srcId="{EAB8DA90-81A8-42ED-9CAC-CEBD75A9C948}" destId="{457192D0-9B8A-48A3-9229-AB1F6FCDADD3}" srcOrd="0" destOrd="0" presId="urn:microsoft.com/office/officeart/2016/7/layout/RepeatingBendingProcessNew"/>
    <dgm:cxn modelId="{0F1F0A77-1D5B-4683-BDD0-31AD55CE6D48}" type="presOf" srcId="{CBCDC8B2-1B90-44BF-8592-0350BF643ED4}" destId="{9B5A6F64-5E0B-4114-9B81-E1DE85254505}" srcOrd="1" destOrd="0" presId="urn:microsoft.com/office/officeart/2016/7/layout/RepeatingBendingProcessNew"/>
    <dgm:cxn modelId="{C0D05959-776C-4D04-B50D-9FC8B2AEA58B}" srcId="{8EA39F79-D0E2-4726-A420-E2DA84AA5A1B}" destId="{8585A254-F38A-47E8-A243-74951D2704EA}" srcOrd="5" destOrd="0" parTransId="{28E4269C-4715-4ACD-AC03-F88C973D6495}" sibTransId="{7C781613-2142-4539-95EA-A2D3A0DFF7C1}"/>
    <dgm:cxn modelId="{132997BA-E9A8-4DBA-AC68-8699C168562D}" type="presOf" srcId="{40221DBE-AEAB-4E34-8103-0F158D528519}" destId="{FD28B87A-243F-481A-9528-6087A2986AF6}" srcOrd="0" destOrd="0" presId="urn:microsoft.com/office/officeart/2016/7/layout/RepeatingBendingProcessNew"/>
    <dgm:cxn modelId="{2FCFC9BA-4801-46B1-BD70-2414E7956DAC}" type="presOf" srcId="{8585A254-F38A-47E8-A243-74951D2704EA}" destId="{3160D314-CDA5-4214-AC7A-2C5898D88D0C}" srcOrd="0" destOrd="0" presId="urn:microsoft.com/office/officeart/2016/7/layout/RepeatingBendingProcessNew"/>
    <dgm:cxn modelId="{FD72BDC5-C525-45D6-894E-B150F479BB36}" type="presOf" srcId="{9425E093-5EBE-4B43-9AE9-54C1ACFAC8A7}" destId="{238D4CB6-8E08-4D7E-949D-0C682A18000C}" srcOrd="1" destOrd="0" presId="urn:microsoft.com/office/officeart/2016/7/layout/RepeatingBendingProcessNew"/>
    <dgm:cxn modelId="{8F67CCD1-3F28-48CF-A2F0-B3715B7184F6}" srcId="{8EA39F79-D0E2-4726-A420-E2DA84AA5A1B}" destId="{7B1C9007-EBDB-4F63-B87A-C2ACD1794BF7}" srcOrd="4" destOrd="0" parTransId="{BEA9AF7C-C6F0-4DDD-9D94-F9DF7AF80A49}" sibTransId="{CBCDC8B2-1B90-44BF-8592-0350BF643ED4}"/>
    <dgm:cxn modelId="{FC0A84E1-039C-4AC8-A50E-07CFFAB29761}" type="presOf" srcId="{EAB8DA90-81A8-42ED-9CAC-CEBD75A9C948}" destId="{BA6DE30D-71D8-4CD2-B5ED-095BACC4D226}" srcOrd="1" destOrd="0" presId="urn:microsoft.com/office/officeart/2016/7/layout/RepeatingBendingProcessNew"/>
    <dgm:cxn modelId="{C1EF87E1-8499-4DA9-88D0-A934EB6E2182}" type="presOf" srcId="{684A49DB-F3F5-4CFA-8B0E-C364FB7209CE}" destId="{D626603D-0315-4CED-8EEC-2E60EF3526FB}" srcOrd="0" destOrd="0" presId="urn:microsoft.com/office/officeart/2016/7/layout/RepeatingBendingProcessNew"/>
    <dgm:cxn modelId="{3F6434E5-5F06-446A-A734-D1F1B89DA42A}" srcId="{8EA39F79-D0E2-4726-A420-E2DA84AA5A1B}" destId="{684A49DB-F3F5-4CFA-8B0E-C364FB7209CE}" srcOrd="0" destOrd="0" parTransId="{004EFF18-E41F-4EBA-8728-0D34CD5E5632}" sibTransId="{EAB8DA90-81A8-42ED-9CAC-CEBD75A9C948}"/>
    <dgm:cxn modelId="{7B608DEA-23A0-4B6C-8131-3F65EE764039}" srcId="{8EA39F79-D0E2-4726-A420-E2DA84AA5A1B}" destId="{170ABFA5-308A-47D3-BCC2-79CE31CA849F}" srcOrd="1" destOrd="0" parTransId="{41A505E7-EDE3-4929-9C55-378F9C99A5D1}" sibTransId="{D964B479-1992-41BC-9900-4162C2ABBD5C}"/>
    <dgm:cxn modelId="{E02B6DFD-DC70-4519-B71B-77220D00C55A}" type="presOf" srcId="{170ABFA5-308A-47D3-BCC2-79CE31CA849F}" destId="{8030EB34-4528-4892-8D73-70C8752A9C38}" srcOrd="0" destOrd="0" presId="urn:microsoft.com/office/officeart/2016/7/layout/RepeatingBendingProcessNew"/>
    <dgm:cxn modelId="{04AF38FF-83B3-4278-8B7D-86A1065238E0}" type="presOf" srcId="{D964B479-1992-41BC-9900-4162C2ABBD5C}" destId="{87A51667-DE38-4860-9083-1DC1418BC0A7}" srcOrd="0" destOrd="0" presId="urn:microsoft.com/office/officeart/2016/7/layout/RepeatingBendingProcessNew"/>
    <dgm:cxn modelId="{87DDDC3B-E575-4123-AF99-7FCFF7F1CFFB}" type="presParOf" srcId="{3B5BC4C2-6F76-4876-B2DD-78380966660F}" destId="{D626603D-0315-4CED-8EEC-2E60EF3526FB}" srcOrd="0" destOrd="0" presId="urn:microsoft.com/office/officeart/2016/7/layout/RepeatingBendingProcessNew"/>
    <dgm:cxn modelId="{FCC33F89-3915-45C4-A325-B6BB37A83636}" type="presParOf" srcId="{3B5BC4C2-6F76-4876-B2DD-78380966660F}" destId="{457192D0-9B8A-48A3-9229-AB1F6FCDADD3}" srcOrd="1" destOrd="0" presId="urn:microsoft.com/office/officeart/2016/7/layout/RepeatingBendingProcessNew"/>
    <dgm:cxn modelId="{A1112E74-4344-4AD9-93CF-1D8C4375FE51}" type="presParOf" srcId="{457192D0-9B8A-48A3-9229-AB1F6FCDADD3}" destId="{BA6DE30D-71D8-4CD2-B5ED-095BACC4D226}" srcOrd="0" destOrd="0" presId="urn:microsoft.com/office/officeart/2016/7/layout/RepeatingBendingProcessNew"/>
    <dgm:cxn modelId="{049251F0-C200-412D-B3DD-6C5831515518}" type="presParOf" srcId="{3B5BC4C2-6F76-4876-B2DD-78380966660F}" destId="{8030EB34-4528-4892-8D73-70C8752A9C38}" srcOrd="2" destOrd="0" presId="urn:microsoft.com/office/officeart/2016/7/layout/RepeatingBendingProcessNew"/>
    <dgm:cxn modelId="{15D0DDFD-8319-4A03-BBFA-A9781A7B13F1}" type="presParOf" srcId="{3B5BC4C2-6F76-4876-B2DD-78380966660F}" destId="{87A51667-DE38-4860-9083-1DC1418BC0A7}" srcOrd="3" destOrd="0" presId="urn:microsoft.com/office/officeart/2016/7/layout/RepeatingBendingProcessNew"/>
    <dgm:cxn modelId="{F0C139B5-FC11-4B20-9EDA-9441E92E30D0}" type="presParOf" srcId="{87A51667-DE38-4860-9083-1DC1418BC0A7}" destId="{DEB450E6-9C3A-4F49-ACFB-C39BFD5EAEB2}" srcOrd="0" destOrd="0" presId="urn:microsoft.com/office/officeart/2016/7/layout/RepeatingBendingProcessNew"/>
    <dgm:cxn modelId="{886A54FD-9701-4B81-9FCA-5BA9A5D6FB24}" type="presParOf" srcId="{3B5BC4C2-6F76-4876-B2DD-78380966660F}" destId="{BD21F0D3-96A4-4F99-99F6-8EEFA6C3102A}" srcOrd="4" destOrd="0" presId="urn:microsoft.com/office/officeart/2016/7/layout/RepeatingBendingProcessNew"/>
    <dgm:cxn modelId="{AF405742-5F86-42BE-A198-053EEB5B691D}" type="presParOf" srcId="{3B5BC4C2-6F76-4876-B2DD-78380966660F}" destId="{D52079E7-DB20-4CCD-A361-BB4812F32247}" srcOrd="5" destOrd="0" presId="urn:microsoft.com/office/officeart/2016/7/layout/RepeatingBendingProcessNew"/>
    <dgm:cxn modelId="{5D15F1F2-8106-4312-A97B-568F0EAF2B2A}" type="presParOf" srcId="{D52079E7-DB20-4CCD-A361-BB4812F32247}" destId="{238D4CB6-8E08-4D7E-949D-0C682A18000C}" srcOrd="0" destOrd="0" presId="urn:microsoft.com/office/officeart/2016/7/layout/RepeatingBendingProcessNew"/>
    <dgm:cxn modelId="{764E842A-226C-4D6C-91C2-9B92EB05C5DF}" type="presParOf" srcId="{3B5BC4C2-6F76-4876-B2DD-78380966660F}" destId="{FD28B87A-243F-481A-9528-6087A2986AF6}" srcOrd="6" destOrd="0" presId="urn:microsoft.com/office/officeart/2016/7/layout/RepeatingBendingProcessNew"/>
    <dgm:cxn modelId="{74D0E9B9-AD01-4075-B3FD-E9AB31B5A90B}" type="presParOf" srcId="{3B5BC4C2-6F76-4876-B2DD-78380966660F}" destId="{99012D7D-AA21-42AF-B3D3-E3BDAF2DA0C5}" srcOrd="7" destOrd="0" presId="urn:microsoft.com/office/officeart/2016/7/layout/RepeatingBendingProcessNew"/>
    <dgm:cxn modelId="{31C6620C-9667-4CA3-9A4E-3D87D44F267A}" type="presParOf" srcId="{99012D7D-AA21-42AF-B3D3-E3BDAF2DA0C5}" destId="{7E6CD3B0-1ED0-40CD-A287-3BB3BD4B0002}" srcOrd="0" destOrd="0" presId="urn:microsoft.com/office/officeart/2016/7/layout/RepeatingBendingProcessNew"/>
    <dgm:cxn modelId="{2E67508E-5D6D-477A-A124-63F1E9EA1499}" type="presParOf" srcId="{3B5BC4C2-6F76-4876-B2DD-78380966660F}" destId="{3DF75E56-09FC-4907-8026-5612B4012B83}" srcOrd="8" destOrd="0" presId="urn:microsoft.com/office/officeart/2016/7/layout/RepeatingBendingProcessNew"/>
    <dgm:cxn modelId="{9E01871E-1117-4128-B3E3-7FACB52AB159}" type="presParOf" srcId="{3B5BC4C2-6F76-4876-B2DD-78380966660F}" destId="{030DE96E-C4C6-40CB-BCC7-207D264AEA74}" srcOrd="9" destOrd="0" presId="urn:microsoft.com/office/officeart/2016/7/layout/RepeatingBendingProcessNew"/>
    <dgm:cxn modelId="{7CAAE8B3-E87C-49D5-8C38-185FD7684D78}" type="presParOf" srcId="{030DE96E-C4C6-40CB-BCC7-207D264AEA74}" destId="{9B5A6F64-5E0B-4114-9B81-E1DE85254505}" srcOrd="0" destOrd="0" presId="urn:microsoft.com/office/officeart/2016/7/layout/RepeatingBendingProcessNew"/>
    <dgm:cxn modelId="{02564249-7329-4090-A27C-4B95C9D38ED2}" type="presParOf" srcId="{3B5BC4C2-6F76-4876-B2DD-78380966660F}" destId="{3160D314-CDA5-4214-AC7A-2C5898D88D0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E93B3-6BEB-4C3B-A950-224C7EB4D82F}"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D8B4A515-2162-453D-8679-F8137729256A}">
      <dgm:prSet/>
      <dgm:spPr/>
      <dgm:t>
        <a:bodyPr/>
        <a:lstStyle/>
        <a:p>
          <a:r>
            <a:rPr lang="tr-TR" b="1"/>
            <a:t>Sağlığın Boyutları</a:t>
          </a:r>
          <a:endParaRPr lang="en-US"/>
        </a:p>
      </dgm:t>
    </dgm:pt>
    <dgm:pt modelId="{EDC9039B-D06C-4480-BBF4-300B3BAF7123}" type="parTrans" cxnId="{AD16B9A6-DA0A-49A5-8C88-7DFE75F57E89}">
      <dgm:prSet/>
      <dgm:spPr/>
      <dgm:t>
        <a:bodyPr/>
        <a:lstStyle/>
        <a:p>
          <a:endParaRPr lang="en-US"/>
        </a:p>
      </dgm:t>
    </dgm:pt>
    <dgm:pt modelId="{8AF279B9-41D1-41DA-BF90-4ADD2B624D33}" type="sibTrans" cxnId="{AD16B9A6-DA0A-49A5-8C88-7DFE75F57E89}">
      <dgm:prSet/>
      <dgm:spPr/>
      <dgm:t>
        <a:bodyPr/>
        <a:lstStyle/>
        <a:p>
          <a:endParaRPr lang="en-US"/>
        </a:p>
      </dgm:t>
    </dgm:pt>
    <dgm:pt modelId="{35E65741-CA22-4DAC-8CC2-33AA1DF0162F}">
      <dgm:prSet/>
      <dgm:spPr/>
      <dgm:t>
        <a:bodyPr/>
        <a:lstStyle/>
        <a:p>
          <a:r>
            <a:rPr lang="tr-TR" b="1" dirty="0"/>
            <a:t>Fiziksel sağlık:</a:t>
          </a:r>
          <a:r>
            <a:rPr lang="tr-TR" dirty="0"/>
            <a:t> Vücudun işlevlerini yerine getirebilmesi, organların normal çalışması.</a:t>
          </a:r>
          <a:br>
            <a:rPr lang="tr-TR" dirty="0"/>
          </a:br>
          <a:r>
            <a:rPr lang="tr-TR" dirty="0"/>
            <a:t>→ </a:t>
          </a:r>
          <a:r>
            <a:rPr lang="tr-TR" dirty="0" err="1"/>
            <a:t>Örn</a:t>
          </a:r>
          <a:r>
            <a:rPr lang="tr-TR" dirty="0"/>
            <a:t>: Yeterli beslenme, düzenli egzersiz, hastalık olmaması.</a:t>
          </a:r>
          <a:endParaRPr lang="en-US" dirty="0"/>
        </a:p>
      </dgm:t>
    </dgm:pt>
    <dgm:pt modelId="{5DA17B09-BB66-44CA-9507-5994A2320F9F}" type="parTrans" cxnId="{5D1BD1A2-F965-4D1E-9B39-43C7208E2011}">
      <dgm:prSet/>
      <dgm:spPr/>
      <dgm:t>
        <a:bodyPr/>
        <a:lstStyle/>
        <a:p>
          <a:endParaRPr lang="en-US"/>
        </a:p>
      </dgm:t>
    </dgm:pt>
    <dgm:pt modelId="{96B987E4-6D5F-4E55-B7DA-2DA3F11F4B9B}" type="sibTrans" cxnId="{5D1BD1A2-F965-4D1E-9B39-43C7208E2011}">
      <dgm:prSet/>
      <dgm:spPr/>
      <dgm:t>
        <a:bodyPr/>
        <a:lstStyle/>
        <a:p>
          <a:endParaRPr lang="en-US"/>
        </a:p>
      </dgm:t>
    </dgm:pt>
    <dgm:pt modelId="{EB07C9DF-9711-4DD4-9A81-DFB092A2DD70}">
      <dgm:prSet/>
      <dgm:spPr/>
      <dgm:t>
        <a:bodyPr/>
        <a:lstStyle/>
        <a:p>
          <a:r>
            <a:rPr lang="tr-TR" b="1"/>
            <a:t>Ruhsal (psikolojik) sağlık:</a:t>
          </a:r>
          <a:r>
            <a:rPr lang="tr-TR"/>
            <a:t> Bireyin duygusal dengesi, stresle başa çıkabilme, zihinsel iyilik hali.</a:t>
          </a:r>
          <a:br>
            <a:rPr lang="tr-TR"/>
          </a:br>
          <a:r>
            <a:rPr lang="tr-TR"/>
            <a:t>→ Örn: Depresyonun olmaması, özsaygı, mutluluk.</a:t>
          </a:r>
          <a:endParaRPr lang="en-US"/>
        </a:p>
      </dgm:t>
    </dgm:pt>
    <dgm:pt modelId="{4FC11BA4-5299-4D2D-B3ED-3A7B553CAF6C}" type="parTrans" cxnId="{810DE8D1-1434-4856-9CDE-152ED02C36A9}">
      <dgm:prSet/>
      <dgm:spPr/>
      <dgm:t>
        <a:bodyPr/>
        <a:lstStyle/>
        <a:p>
          <a:endParaRPr lang="en-US"/>
        </a:p>
      </dgm:t>
    </dgm:pt>
    <dgm:pt modelId="{84529F86-7F53-4F17-ABCB-A4FCB1AE9F77}" type="sibTrans" cxnId="{810DE8D1-1434-4856-9CDE-152ED02C36A9}">
      <dgm:prSet/>
      <dgm:spPr/>
      <dgm:t>
        <a:bodyPr/>
        <a:lstStyle/>
        <a:p>
          <a:endParaRPr lang="en-US"/>
        </a:p>
      </dgm:t>
    </dgm:pt>
    <dgm:pt modelId="{00C609D7-8E8E-4D04-92C4-A60180F8A20B}">
      <dgm:prSet/>
      <dgm:spPr/>
      <dgm:t>
        <a:bodyPr/>
        <a:lstStyle/>
        <a:p>
          <a:r>
            <a:rPr lang="tr-TR" b="1"/>
            <a:t>Sosyal sağlık:</a:t>
          </a:r>
          <a:r>
            <a:rPr lang="tr-TR"/>
            <a:t> Bireyin toplum içinde sağlıklı ilişkiler kurabilmesi, sosyal rollerini yerine getirebilmesi.</a:t>
          </a:r>
          <a:br>
            <a:rPr lang="tr-TR"/>
          </a:br>
          <a:r>
            <a:rPr lang="tr-TR"/>
            <a:t>→ Örn: Arkadaşlık ilişkileri, toplumsal katılım, destekleyici çevre.</a:t>
          </a:r>
          <a:endParaRPr lang="en-US"/>
        </a:p>
      </dgm:t>
    </dgm:pt>
    <dgm:pt modelId="{2A5B6F51-9477-4096-A514-C647321F715C}" type="parTrans" cxnId="{2BC94035-5E0F-485D-A61C-1D9456932069}">
      <dgm:prSet/>
      <dgm:spPr/>
      <dgm:t>
        <a:bodyPr/>
        <a:lstStyle/>
        <a:p>
          <a:endParaRPr lang="en-US"/>
        </a:p>
      </dgm:t>
    </dgm:pt>
    <dgm:pt modelId="{E0FF2533-5405-4975-A7D2-2F7574AE0E59}" type="sibTrans" cxnId="{2BC94035-5E0F-485D-A61C-1D9456932069}">
      <dgm:prSet/>
      <dgm:spPr/>
      <dgm:t>
        <a:bodyPr/>
        <a:lstStyle/>
        <a:p>
          <a:endParaRPr lang="en-US"/>
        </a:p>
      </dgm:t>
    </dgm:pt>
    <dgm:pt modelId="{84FB6A5A-A4E9-4C29-AF5A-82C060EAC948}">
      <dgm:prSet/>
      <dgm:spPr/>
      <dgm:t>
        <a:bodyPr/>
        <a:lstStyle/>
        <a:p>
          <a:r>
            <a:rPr lang="tr-TR" b="1"/>
            <a:t>Çevresel sağlık:</a:t>
          </a:r>
          <a:r>
            <a:rPr lang="tr-TR"/>
            <a:t> Bireyin yaşadığı fiziksel ve sosyal çevrenin sağlığı desteklemesi.</a:t>
          </a:r>
          <a:br>
            <a:rPr lang="tr-TR"/>
          </a:br>
          <a:r>
            <a:rPr lang="tr-TR"/>
            <a:t>→ Örn: Temiz suya erişim, güvenli barınma, hava kalitesi.</a:t>
          </a:r>
          <a:endParaRPr lang="en-US"/>
        </a:p>
      </dgm:t>
    </dgm:pt>
    <dgm:pt modelId="{959C76ED-5461-4991-A0DB-015896838C18}" type="parTrans" cxnId="{7A9D4029-F2CF-438A-8026-7452C13BE905}">
      <dgm:prSet/>
      <dgm:spPr/>
      <dgm:t>
        <a:bodyPr/>
        <a:lstStyle/>
        <a:p>
          <a:endParaRPr lang="en-US"/>
        </a:p>
      </dgm:t>
    </dgm:pt>
    <dgm:pt modelId="{C0AB99B3-D523-4DBD-910E-E4064DDDC5B1}" type="sibTrans" cxnId="{7A9D4029-F2CF-438A-8026-7452C13BE905}">
      <dgm:prSet/>
      <dgm:spPr/>
      <dgm:t>
        <a:bodyPr/>
        <a:lstStyle/>
        <a:p>
          <a:endParaRPr lang="en-US"/>
        </a:p>
      </dgm:t>
    </dgm:pt>
    <dgm:pt modelId="{4A36F13E-9C4B-4A52-961D-9CDE3BE6FC33}" type="pres">
      <dgm:prSet presAssocID="{D2BE93B3-6BEB-4C3B-A950-224C7EB4D82F}" presName="diagram" presStyleCnt="0">
        <dgm:presLayoutVars>
          <dgm:dir/>
          <dgm:resizeHandles val="exact"/>
        </dgm:presLayoutVars>
      </dgm:prSet>
      <dgm:spPr/>
    </dgm:pt>
    <dgm:pt modelId="{8461E0AA-CA33-452A-9B04-2B2E35C93789}" type="pres">
      <dgm:prSet presAssocID="{D8B4A515-2162-453D-8679-F8137729256A}" presName="arrow" presStyleLbl="node1" presStyleIdx="0" presStyleCnt="5">
        <dgm:presLayoutVars>
          <dgm:bulletEnabled val="1"/>
        </dgm:presLayoutVars>
      </dgm:prSet>
      <dgm:spPr/>
    </dgm:pt>
    <dgm:pt modelId="{4F416BC8-71ED-4364-A793-985F5CB42ADA}" type="pres">
      <dgm:prSet presAssocID="{35E65741-CA22-4DAC-8CC2-33AA1DF0162F}" presName="arrow" presStyleLbl="node1" presStyleIdx="1" presStyleCnt="5">
        <dgm:presLayoutVars>
          <dgm:bulletEnabled val="1"/>
        </dgm:presLayoutVars>
      </dgm:prSet>
      <dgm:spPr/>
    </dgm:pt>
    <dgm:pt modelId="{2BE9EA3F-7BC9-4B83-BFE6-3F9DE2836951}" type="pres">
      <dgm:prSet presAssocID="{EB07C9DF-9711-4DD4-9A81-DFB092A2DD70}" presName="arrow" presStyleLbl="node1" presStyleIdx="2" presStyleCnt="5">
        <dgm:presLayoutVars>
          <dgm:bulletEnabled val="1"/>
        </dgm:presLayoutVars>
      </dgm:prSet>
      <dgm:spPr/>
    </dgm:pt>
    <dgm:pt modelId="{45A1E3BC-4C21-4A08-BA63-980BF37BAD6C}" type="pres">
      <dgm:prSet presAssocID="{00C609D7-8E8E-4D04-92C4-A60180F8A20B}" presName="arrow" presStyleLbl="node1" presStyleIdx="3" presStyleCnt="5">
        <dgm:presLayoutVars>
          <dgm:bulletEnabled val="1"/>
        </dgm:presLayoutVars>
      </dgm:prSet>
      <dgm:spPr/>
    </dgm:pt>
    <dgm:pt modelId="{46495AFB-09DA-4AC3-97CF-89FB72885575}" type="pres">
      <dgm:prSet presAssocID="{84FB6A5A-A4E9-4C29-AF5A-82C060EAC948}" presName="arrow" presStyleLbl="node1" presStyleIdx="4" presStyleCnt="5">
        <dgm:presLayoutVars>
          <dgm:bulletEnabled val="1"/>
        </dgm:presLayoutVars>
      </dgm:prSet>
      <dgm:spPr/>
    </dgm:pt>
  </dgm:ptLst>
  <dgm:cxnLst>
    <dgm:cxn modelId="{FB64270A-FB80-4E75-B040-58879E0FB212}" type="presOf" srcId="{35E65741-CA22-4DAC-8CC2-33AA1DF0162F}" destId="{4F416BC8-71ED-4364-A793-985F5CB42ADA}" srcOrd="0" destOrd="0" presId="urn:microsoft.com/office/officeart/2005/8/layout/arrow5"/>
    <dgm:cxn modelId="{7A9D4029-F2CF-438A-8026-7452C13BE905}" srcId="{D2BE93B3-6BEB-4C3B-A950-224C7EB4D82F}" destId="{84FB6A5A-A4E9-4C29-AF5A-82C060EAC948}" srcOrd="4" destOrd="0" parTransId="{959C76ED-5461-4991-A0DB-015896838C18}" sibTransId="{C0AB99B3-D523-4DBD-910E-E4064DDDC5B1}"/>
    <dgm:cxn modelId="{2BC94035-5E0F-485D-A61C-1D9456932069}" srcId="{D2BE93B3-6BEB-4C3B-A950-224C7EB4D82F}" destId="{00C609D7-8E8E-4D04-92C4-A60180F8A20B}" srcOrd="3" destOrd="0" parTransId="{2A5B6F51-9477-4096-A514-C647321F715C}" sibTransId="{E0FF2533-5405-4975-A7D2-2F7574AE0E59}"/>
    <dgm:cxn modelId="{D490D338-BD70-4A1B-9F04-3B036C95AEEC}" type="presOf" srcId="{D8B4A515-2162-453D-8679-F8137729256A}" destId="{8461E0AA-CA33-452A-9B04-2B2E35C93789}" srcOrd="0" destOrd="0" presId="urn:microsoft.com/office/officeart/2005/8/layout/arrow5"/>
    <dgm:cxn modelId="{D02E5949-F2EF-40D4-8B55-A62AD984CDDE}" type="presOf" srcId="{D2BE93B3-6BEB-4C3B-A950-224C7EB4D82F}" destId="{4A36F13E-9C4B-4A52-961D-9CDE3BE6FC33}" srcOrd="0" destOrd="0" presId="urn:microsoft.com/office/officeart/2005/8/layout/arrow5"/>
    <dgm:cxn modelId="{83B3FD6B-7BBE-4A81-B1E2-94F6045E7E00}" type="presOf" srcId="{EB07C9DF-9711-4DD4-9A81-DFB092A2DD70}" destId="{2BE9EA3F-7BC9-4B83-BFE6-3F9DE2836951}" srcOrd="0" destOrd="0" presId="urn:microsoft.com/office/officeart/2005/8/layout/arrow5"/>
    <dgm:cxn modelId="{CFFC9181-8600-4BA3-B4B2-305682761E2D}" type="presOf" srcId="{84FB6A5A-A4E9-4C29-AF5A-82C060EAC948}" destId="{46495AFB-09DA-4AC3-97CF-89FB72885575}" srcOrd="0" destOrd="0" presId="urn:microsoft.com/office/officeart/2005/8/layout/arrow5"/>
    <dgm:cxn modelId="{5D1BD1A2-F965-4D1E-9B39-43C7208E2011}" srcId="{D2BE93B3-6BEB-4C3B-A950-224C7EB4D82F}" destId="{35E65741-CA22-4DAC-8CC2-33AA1DF0162F}" srcOrd="1" destOrd="0" parTransId="{5DA17B09-BB66-44CA-9507-5994A2320F9F}" sibTransId="{96B987E4-6D5F-4E55-B7DA-2DA3F11F4B9B}"/>
    <dgm:cxn modelId="{AD16B9A6-DA0A-49A5-8C88-7DFE75F57E89}" srcId="{D2BE93B3-6BEB-4C3B-A950-224C7EB4D82F}" destId="{D8B4A515-2162-453D-8679-F8137729256A}" srcOrd="0" destOrd="0" parTransId="{EDC9039B-D06C-4480-BBF4-300B3BAF7123}" sibTransId="{8AF279B9-41D1-41DA-BF90-4ADD2B624D33}"/>
    <dgm:cxn modelId="{810DE8D1-1434-4856-9CDE-152ED02C36A9}" srcId="{D2BE93B3-6BEB-4C3B-A950-224C7EB4D82F}" destId="{EB07C9DF-9711-4DD4-9A81-DFB092A2DD70}" srcOrd="2" destOrd="0" parTransId="{4FC11BA4-5299-4D2D-B3ED-3A7B553CAF6C}" sibTransId="{84529F86-7F53-4F17-ABCB-A4FCB1AE9F77}"/>
    <dgm:cxn modelId="{860A6EF5-D630-406E-924D-C0FC43D1ECD1}" type="presOf" srcId="{00C609D7-8E8E-4D04-92C4-A60180F8A20B}" destId="{45A1E3BC-4C21-4A08-BA63-980BF37BAD6C}" srcOrd="0" destOrd="0" presId="urn:microsoft.com/office/officeart/2005/8/layout/arrow5"/>
    <dgm:cxn modelId="{EAB83316-9DE1-4E4A-A8E2-5B7B501F2D2A}" type="presParOf" srcId="{4A36F13E-9C4B-4A52-961D-9CDE3BE6FC33}" destId="{8461E0AA-CA33-452A-9B04-2B2E35C93789}" srcOrd="0" destOrd="0" presId="urn:microsoft.com/office/officeart/2005/8/layout/arrow5"/>
    <dgm:cxn modelId="{72D941C5-9FA1-444A-9738-7869F9FDD10A}" type="presParOf" srcId="{4A36F13E-9C4B-4A52-961D-9CDE3BE6FC33}" destId="{4F416BC8-71ED-4364-A793-985F5CB42ADA}" srcOrd="1" destOrd="0" presId="urn:microsoft.com/office/officeart/2005/8/layout/arrow5"/>
    <dgm:cxn modelId="{A6FC2775-42A5-404E-A6AC-D5AF4634E9C2}" type="presParOf" srcId="{4A36F13E-9C4B-4A52-961D-9CDE3BE6FC33}" destId="{2BE9EA3F-7BC9-4B83-BFE6-3F9DE2836951}" srcOrd="2" destOrd="0" presId="urn:microsoft.com/office/officeart/2005/8/layout/arrow5"/>
    <dgm:cxn modelId="{207D4151-2D40-4BB7-A942-3A526025F2E0}" type="presParOf" srcId="{4A36F13E-9C4B-4A52-961D-9CDE3BE6FC33}" destId="{45A1E3BC-4C21-4A08-BA63-980BF37BAD6C}" srcOrd="3" destOrd="0" presId="urn:microsoft.com/office/officeart/2005/8/layout/arrow5"/>
    <dgm:cxn modelId="{1F34C073-2090-4578-B156-9C176A96A568}" type="presParOf" srcId="{4A36F13E-9C4B-4A52-961D-9CDE3BE6FC33}" destId="{46495AFB-09DA-4AC3-97CF-89FB72885575}"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91963-B368-441C-8087-60F776A025F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611D7F-BB39-410D-959B-7E02FFEBC342}">
      <dgm:prSet/>
      <dgm:spPr/>
      <dgm:t>
        <a:bodyPr/>
        <a:lstStyle/>
        <a:p>
          <a:pPr>
            <a:defRPr cap="all"/>
          </a:pPr>
          <a:r>
            <a:rPr lang="tr-TR" b="1"/>
            <a:t>Sağlığın Belirleyicileri (Sağlığın Sosyal Belirleyicileri)</a:t>
          </a:r>
          <a:endParaRPr lang="en-US"/>
        </a:p>
      </dgm:t>
    </dgm:pt>
    <dgm:pt modelId="{614829B5-5123-49B3-B610-DB92FB0D9973}" type="parTrans" cxnId="{34C89C70-47D3-4E09-A17D-FFB3AC3E8A23}">
      <dgm:prSet/>
      <dgm:spPr/>
      <dgm:t>
        <a:bodyPr/>
        <a:lstStyle/>
        <a:p>
          <a:endParaRPr lang="en-US"/>
        </a:p>
      </dgm:t>
    </dgm:pt>
    <dgm:pt modelId="{FEC3ACA5-FBFB-4FFA-AE89-552A2CD12E60}" type="sibTrans" cxnId="{34C89C70-47D3-4E09-A17D-FFB3AC3E8A23}">
      <dgm:prSet/>
      <dgm:spPr/>
      <dgm:t>
        <a:bodyPr/>
        <a:lstStyle/>
        <a:p>
          <a:endParaRPr lang="en-US"/>
        </a:p>
      </dgm:t>
    </dgm:pt>
    <dgm:pt modelId="{64A7E36E-9660-419F-9343-A28E09FCA6CD}">
      <dgm:prSet/>
      <dgm:spPr/>
      <dgm:t>
        <a:bodyPr/>
        <a:lstStyle/>
        <a:p>
          <a:pPr>
            <a:defRPr cap="all"/>
          </a:pPr>
          <a:r>
            <a:rPr lang="tr-TR" b="1"/>
            <a:t>Gelir ve sosyal durum:</a:t>
          </a:r>
          <a:r>
            <a:rPr lang="tr-TR"/>
            <a:t> Yoksulluk → kötü beslenme, barınma ve sağlık hizmetine erişim zorluğu.</a:t>
          </a:r>
          <a:endParaRPr lang="en-US"/>
        </a:p>
      </dgm:t>
    </dgm:pt>
    <dgm:pt modelId="{7A6D2713-2B7A-4AE4-A980-EE6917A31A48}" type="parTrans" cxnId="{CB11E547-985A-4446-A82F-6CB05E6E4368}">
      <dgm:prSet/>
      <dgm:spPr/>
      <dgm:t>
        <a:bodyPr/>
        <a:lstStyle/>
        <a:p>
          <a:endParaRPr lang="en-US"/>
        </a:p>
      </dgm:t>
    </dgm:pt>
    <dgm:pt modelId="{BD9C76D3-572F-4175-9E96-9551690EC30D}" type="sibTrans" cxnId="{CB11E547-985A-4446-A82F-6CB05E6E4368}">
      <dgm:prSet/>
      <dgm:spPr/>
      <dgm:t>
        <a:bodyPr/>
        <a:lstStyle/>
        <a:p>
          <a:endParaRPr lang="en-US"/>
        </a:p>
      </dgm:t>
    </dgm:pt>
    <dgm:pt modelId="{E380004C-BAE1-4650-8A86-13DF9DFD4C5A}">
      <dgm:prSet/>
      <dgm:spPr/>
      <dgm:t>
        <a:bodyPr/>
        <a:lstStyle/>
        <a:p>
          <a:pPr>
            <a:defRPr cap="all"/>
          </a:pPr>
          <a:r>
            <a:rPr lang="tr-TR" b="1"/>
            <a:t>Eğitim:</a:t>
          </a:r>
          <a:r>
            <a:rPr lang="tr-TR"/>
            <a:t> Daha yüksek eğitim → daha iyi sağlık bilgisi, daha sağlıklı yaşam tarzı.</a:t>
          </a:r>
          <a:endParaRPr lang="en-US"/>
        </a:p>
      </dgm:t>
    </dgm:pt>
    <dgm:pt modelId="{37491CD9-1DBA-42CB-BD10-4F09E3E7B9CA}" type="parTrans" cxnId="{3497DAC8-1723-4F33-B8AB-C3E7400877CE}">
      <dgm:prSet/>
      <dgm:spPr/>
      <dgm:t>
        <a:bodyPr/>
        <a:lstStyle/>
        <a:p>
          <a:endParaRPr lang="en-US"/>
        </a:p>
      </dgm:t>
    </dgm:pt>
    <dgm:pt modelId="{4EDD98E4-A3AC-4318-A572-3B6570C55860}" type="sibTrans" cxnId="{3497DAC8-1723-4F33-B8AB-C3E7400877CE}">
      <dgm:prSet/>
      <dgm:spPr/>
      <dgm:t>
        <a:bodyPr/>
        <a:lstStyle/>
        <a:p>
          <a:endParaRPr lang="en-US"/>
        </a:p>
      </dgm:t>
    </dgm:pt>
    <dgm:pt modelId="{87046008-9412-4ACC-94E8-2A3CB39144F4}">
      <dgm:prSet/>
      <dgm:spPr/>
      <dgm:t>
        <a:bodyPr/>
        <a:lstStyle/>
        <a:p>
          <a:pPr>
            <a:defRPr cap="all"/>
          </a:pPr>
          <a:r>
            <a:rPr lang="tr-TR" b="1"/>
            <a:t>Yaşam tarzı:</a:t>
          </a:r>
          <a:r>
            <a:rPr lang="tr-TR"/>
            <a:t> Beslenme, fiziksel aktivite, sigara-alkol kullanımı.</a:t>
          </a:r>
          <a:endParaRPr lang="en-US"/>
        </a:p>
      </dgm:t>
    </dgm:pt>
    <dgm:pt modelId="{BFC4E04D-397A-4AB7-9C86-4DC78F7A191C}" type="parTrans" cxnId="{66EFD58B-48FF-4761-BD76-8E0F134E689D}">
      <dgm:prSet/>
      <dgm:spPr/>
      <dgm:t>
        <a:bodyPr/>
        <a:lstStyle/>
        <a:p>
          <a:endParaRPr lang="en-US"/>
        </a:p>
      </dgm:t>
    </dgm:pt>
    <dgm:pt modelId="{92E2DF31-ECF4-4BFE-939C-67F687B8EF6D}" type="sibTrans" cxnId="{66EFD58B-48FF-4761-BD76-8E0F134E689D}">
      <dgm:prSet/>
      <dgm:spPr/>
      <dgm:t>
        <a:bodyPr/>
        <a:lstStyle/>
        <a:p>
          <a:endParaRPr lang="en-US"/>
        </a:p>
      </dgm:t>
    </dgm:pt>
    <dgm:pt modelId="{1005A462-B1AD-4841-952A-D73B76369413}">
      <dgm:prSet/>
      <dgm:spPr/>
      <dgm:t>
        <a:bodyPr/>
        <a:lstStyle/>
        <a:p>
          <a:pPr>
            <a:defRPr cap="all"/>
          </a:pPr>
          <a:r>
            <a:rPr lang="tr-TR" b="1"/>
            <a:t>Sağlık hizmetlerine erişim:</a:t>
          </a:r>
          <a:r>
            <a:rPr lang="tr-TR"/>
            <a:t> Aile hekimliği, hastane, ilaç erişimi.</a:t>
          </a:r>
          <a:endParaRPr lang="en-US"/>
        </a:p>
      </dgm:t>
    </dgm:pt>
    <dgm:pt modelId="{495FEDB5-93F6-4929-959E-6BD297417040}" type="parTrans" cxnId="{13C4F826-BB7F-45DB-9333-6B5519C0A7F0}">
      <dgm:prSet/>
      <dgm:spPr/>
      <dgm:t>
        <a:bodyPr/>
        <a:lstStyle/>
        <a:p>
          <a:endParaRPr lang="en-US"/>
        </a:p>
      </dgm:t>
    </dgm:pt>
    <dgm:pt modelId="{DBD45038-DEF3-4C9D-AC83-52C71C5808B2}" type="sibTrans" cxnId="{13C4F826-BB7F-45DB-9333-6B5519C0A7F0}">
      <dgm:prSet/>
      <dgm:spPr/>
      <dgm:t>
        <a:bodyPr/>
        <a:lstStyle/>
        <a:p>
          <a:endParaRPr lang="en-US"/>
        </a:p>
      </dgm:t>
    </dgm:pt>
    <dgm:pt modelId="{34D473F7-9A54-4921-BC87-DDEC798B3317}">
      <dgm:prSet/>
      <dgm:spPr/>
      <dgm:t>
        <a:bodyPr/>
        <a:lstStyle/>
        <a:p>
          <a:pPr>
            <a:defRPr cap="all"/>
          </a:pPr>
          <a:r>
            <a:rPr lang="tr-TR" b="1"/>
            <a:t>Çevresel faktörler:</a:t>
          </a:r>
          <a:r>
            <a:rPr lang="tr-TR"/>
            <a:t> Su, hava, barınma koşulları, iş sağlığı.</a:t>
          </a:r>
          <a:endParaRPr lang="en-US"/>
        </a:p>
      </dgm:t>
    </dgm:pt>
    <dgm:pt modelId="{C9F8F9DB-E54D-42E6-83A0-59B75764B8E5}" type="parTrans" cxnId="{982A8A93-94A0-4EAA-82AE-DB6C315A1C7D}">
      <dgm:prSet/>
      <dgm:spPr/>
      <dgm:t>
        <a:bodyPr/>
        <a:lstStyle/>
        <a:p>
          <a:endParaRPr lang="en-US"/>
        </a:p>
      </dgm:t>
    </dgm:pt>
    <dgm:pt modelId="{BC3E5B2D-6401-4BFF-AC1F-8AE7AB46015A}" type="sibTrans" cxnId="{982A8A93-94A0-4EAA-82AE-DB6C315A1C7D}">
      <dgm:prSet/>
      <dgm:spPr/>
      <dgm:t>
        <a:bodyPr/>
        <a:lstStyle/>
        <a:p>
          <a:endParaRPr lang="en-US"/>
        </a:p>
      </dgm:t>
    </dgm:pt>
    <dgm:pt modelId="{D1938BBE-A69C-41F6-BFE0-9C16EDEC2343}">
      <dgm:prSet/>
      <dgm:spPr/>
      <dgm:t>
        <a:bodyPr/>
        <a:lstStyle/>
        <a:p>
          <a:pPr>
            <a:defRPr cap="all"/>
          </a:pPr>
          <a:r>
            <a:rPr lang="tr-TR" b="1"/>
            <a:t>Genetik faktörler:</a:t>
          </a:r>
          <a:r>
            <a:rPr lang="tr-TR"/>
            <a:t> Kalıtsal hastalıklara yatkınlık.</a:t>
          </a:r>
          <a:endParaRPr lang="en-US"/>
        </a:p>
      </dgm:t>
    </dgm:pt>
    <dgm:pt modelId="{638C8406-3CBE-479A-BDA0-4234EC80DD0E}" type="parTrans" cxnId="{E0F5D6A2-034C-4189-B9B6-4AE837E71F8E}">
      <dgm:prSet/>
      <dgm:spPr/>
      <dgm:t>
        <a:bodyPr/>
        <a:lstStyle/>
        <a:p>
          <a:endParaRPr lang="en-US"/>
        </a:p>
      </dgm:t>
    </dgm:pt>
    <dgm:pt modelId="{A01EF83E-CE4D-45BD-9086-1BADF9CA47F7}" type="sibTrans" cxnId="{E0F5D6A2-034C-4189-B9B6-4AE837E71F8E}">
      <dgm:prSet/>
      <dgm:spPr/>
      <dgm:t>
        <a:bodyPr/>
        <a:lstStyle/>
        <a:p>
          <a:endParaRPr lang="en-US"/>
        </a:p>
      </dgm:t>
    </dgm:pt>
    <dgm:pt modelId="{F43F8D7C-1230-414C-8FA7-D9C11C9875DE}">
      <dgm:prSet/>
      <dgm:spPr/>
      <dgm:t>
        <a:bodyPr/>
        <a:lstStyle/>
        <a:p>
          <a:pPr>
            <a:defRPr cap="all"/>
          </a:pPr>
          <a:r>
            <a:rPr lang="tr-TR" b="1"/>
            <a:t>Kültürel faktörler:</a:t>
          </a:r>
          <a:r>
            <a:rPr lang="tr-TR"/>
            <a:t> Sağlık algısı, geleneksel tedavi yöntemlerine bakış.</a:t>
          </a:r>
          <a:endParaRPr lang="en-US"/>
        </a:p>
      </dgm:t>
    </dgm:pt>
    <dgm:pt modelId="{B4B8DBEF-10DD-4141-BB61-6419EDD67EBA}" type="parTrans" cxnId="{F3832B6D-940A-40AA-8019-C02B789F96A2}">
      <dgm:prSet/>
      <dgm:spPr/>
      <dgm:t>
        <a:bodyPr/>
        <a:lstStyle/>
        <a:p>
          <a:endParaRPr lang="en-US"/>
        </a:p>
      </dgm:t>
    </dgm:pt>
    <dgm:pt modelId="{B476C487-09CF-423F-ADBE-4FE0ACD436B4}" type="sibTrans" cxnId="{F3832B6D-940A-40AA-8019-C02B789F96A2}">
      <dgm:prSet/>
      <dgm:spPr/>
      <dgm:t>
        <a:bodyPr/>
        <a:lstStyle/>
        <a:p>
          <a:endParaRPr lang="en-US"/>
        </a:p>
      </dgm:t>
    </dgm:pt>
    <dgm:pt modelId="{FEE1D84C-538C-4012-8A5A-89CC713393F5}" type="pres">
      <dgm:prSet presAssocID="{87591963-B368-441C-8087-60F776A025F2}" presName="root" presStyleCnt="0">
        <dgm:presLayoutVars>
          <dgm:dir/>
          <dgm:resizeHandles val="exact"/>
        </dgm:presLayoutVars>
      </dgm:prSet>
      <dgm:spPr/>
    </dgm:pt>
    <dgm:pt modelId="{908F38E1-31D8-447F-83D7-9F6A2A2A9C5A}" type="pres">
      <dgm:prSet presAssocID="{39611D7F-BB39-410D-959B-7E02FFEBC342}" presName="compNode" presStyleCnt="0"/>
      <dgm:spPr/>
    </dgm:pt>
    <dgm:pt modelId="{D5C0B456-015B-414C-BBD6-7EC0772F784A}" type="pres">
      <dgm:prSet presAssocID="{39611D7F-BB39-410D-959B-7E02FFEBC342}" presName="iconBgRect" presStyleLbl="bgShp" presStyleIdx="0" presStyleCnt="8"/>
      <dgm:spPr/>
    </dgm:pt>
    <dgm:pt modelId="{57F59151-6F08-4BF8-A0F1-575D1DB7ABBD}" type="pres">
      <dgm:prSet presAssocID="{39611D7F-BB39-410D-959B-7E02FFEBC34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0F5EFCC7-3CFC-4A65-BEAA-96A21B51B296}" type="pres">
      <dgm:prSet presAssocID="{39611D7F-BB39-410D-959B-7E02FFEBC342}" presName="spaceRect" presStyleCnt="0"/>
      <dgm:spPr/>
    </dgm:pt>
    <dgm:pt modelId="{D5EBEE89-9EEF-48B7-9D76-3815C26BEFED}" type="pres">
      <dgm:prSet presAssocID="{39611D7F-BB39-410D-959B-7E02FFEBC342}" presName="textRect" presStyleLbl="revTx" presStyleIdx="0" presStyleCnt="8">
        <dgm:presLayoutVars>
          <dgm:chMax val="1"/>
          <dgm:chPref val="1"/>
        </dgm:presLayoutVars>
      </dgm:prSet>
      <dgm:spPr/>
    </dgm:pt>
    <dgm:pt modelId="{534E4BE1-5A06-4634-A40C-88AC63240DE0}" type="pres">
      <dgm:prSet presAssocID="{FEC3ACA5-FBFB-4FFA-AE89-552A2CD12E60}" presName="sibTrans" presStyleCnt="0"/>
      <dgm:spPr/>
    </dgm:pt>
    <dgm:pt modelId="{5F63B961-1B1A-4C65-AF2F-5A6D684F661D}" type="pres">
      <dgm:prSet presAssocID="{64A7E36E-9660-419F-9343-A28E09FCA6CD}" presName="compNode" presStyleCnt="0"/>
      <dgm:spPr/>
    </dgm:pt>
    <dgm:pt modelId="{A8AFCF6A-1451-4D3E-8D36-4E9CC0C36536}" type="pres">
      <dgm:prSet presAssocID="{64A7E36E-9660-419F-9343-A28E09FCA6CD}" presName="iconBgRect" presStyleLbl="bgShp" presStyleIdx="1" presStyleCnt="8"/>
      <dgm:spPr/>
    </dgm:pt>
    <dgm:pt modelId="{2D3C23EA-3D28-4C9D-9C94-520C07549723}" type="pres">
      <dgm:prSet presAssocID="{64A7E36E-9660-419F-9343-A28E09FCA6C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6D3FDE73-FC22-4828-80D9-033D97A50D0E}" type="pres">
      <dgm:prSet presAssocID="{64A7E36E-9660-419F-9343-A28E09FCA6CD}" presName="spaceRect" presStyleCnt="0"/>
      <dgm:spPr/>
    </dgm:pt>
    <dgm:pt modelId="{FFA3ACE9-CDBF-4324-91BD-B5F7FC1C836A}" type="pres">
      <dgm:prSet presAssocID="{64A7E36E-9660-419F-9343-A28E09FCA6CD}" presName="textRect" presStyleLbl="revTx" presStyleIdx="1" presStyleCnt="8">
        <dgm:presLayoutVars>
          <dgm:chMax val="1"/>
          <dgm:chPref val="1"/>
        </dgm:presLayoutVars>
      </dgm:prSet>
      <dgm:spPr/>
    </dgm:pt>
    <dgm:pt modelId="{2DAD5FB1-AAE7-459A-82AF-081965933AC0}" type="pres">
      <dgm:prSet presAssocID="{BD9C76D3-572F-4175-9E96-9551690EC30D}" presName="sibTrans" presStyleCnt="0"/>
      <dgm:spPr/>
    </dgm:pt>
    <dgm:pt modelId="{64F6DA42-0D9C-4704-8D78-E0BF9B634F97}" type="pres">
      <dgm:prSet presAssocID="{E380004C-BAE1-4650-8A86-13DF9DFD4C5A}" presName="compNode" presStyleCnt="0"/>
      <dgm:spPr/>
    </dgm:pt>
    <dgm:pt modelId="{E7537A86-F1E0-4B64-B484-0A7BAF3BA314}" type="pres">
      <dgm:prSet presAssocID="{E380004C-BAE1-4650-8A86-13DF9DFD4C5A}" presName="iconBgRect" presStyleLbl="bgShp" presStyleIdx="2" presStyleCnt="8"/>
      <dgm:spPr/>
    </dgm:pt>
    <dgm:pt modelId="{A62776BC-65EF-486B-A838-16DB19CC984C}" type="pres">
      <dgm:prSet presAssocID="{E380004C-BAE1-4650-8A86-13DF9DFD4C5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taplar"/>
        </a:ext>
      </dgm:extLst>
    </dgm:pt>
    <dgm:pt modelId="{02EE5271-99E3-4CB2-B485-6FFBE01E6852}" type="pres">
      <dgm:prSet presAssocID="{E380004C-BAE1-4650-8A86-13DF9DFD4C5A}" presName="spaceRect" presStyleCnt="0"/>
      <dgm:spPr/>
    </dgm:pt>
    <dgm:pt modelId="{A58B146E-1D0F-48C6-BB0B-E2D5D055B893}" type="pres">
      <dgm:prSet presAssocID="{E380004C-BAE1-4650-8A86-13DF9DFD4C5A}" presName="textRect" presStyleLbl="revTx" presStyleIdx="2" presStyleCnt="8">
        <dgm:presLayoutVars>
          <dgm:chMax val="1"/>
          <dgm:chPref val="1"/>
        </dgm:presLayoutVars>
      </dgm:prSet>
      <dgm:spPr/>
    </dgm:pt>
    <dgm:pt modelId="{C69DFA24-60DA-4DE4-B7A7-ABF866F29DAA}" type="pres">
      <dgm:prSet presAssocID="{4EDD98E4-A3AC-4318-A572-3B6570C55860}" presName="sibTrans" presStyleCnt="0"/>
      <dgm:spPr/>
    </dgm:pt>
    <dgm:pt modelId="{007D6A5C-2D3D-4337-9E33-369F96192762}" type="pres">
      <dgm:prSet presAssocID="{87046008-9412-4ACC-94E8-2A3CB39144F4}" presName="compNode" presStyleCnt="0"/>
      <dgm:spPr/>
    </dgm:pt>
    <dgm:pt modelId="{47E8C125-FAD9-415F-A41C-4B031A24B5C9}" type="pres">
      <dgm:prSet presAssocID="{87046008-9412-4ACC-94E8-2A3CB39144F4}" presName="iconBgRect" presStyleLbl="bgShp" presStyleIdx="3" presStyleCnt="8"/>
      <dgm:spPr/>
    </dgm:pt>
    <dgm:pt modelId="{40F5DFF1-E2BC-4DFD-BB5D-FABAFFD6ABCA}" type="pres">
      <dgm:prSet presAssocID="{87046008-9412-4ACC-94E8-2A3CB39144F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ara İçilebilir"/>
        </a:ext>
      </dgm:extLst>
    </dgm:pt>
    <dgm:pt modelId="{A0A78339-1276-4D88-80B4-E3A1C6CC932D}" type="pres">
      <dgm:prSet presAssocID="{87046008-9412-4ACC-94E8-2A3CB39144F4}" presName="spaceRect" presStyleCnt="0"/>
      <dgm:spPr/>
    </dgm:pt>
    <dgm:pt modelId="{859C4300-BEF1-4E11-9BD3-D33C5790E786}" type="pres">
      <dgm:prSet presAssocID="{87046008-9412-4ACC-94E8-2A3CB39144F4}" presName="textRect" presStyleLbl="revTx" presStyleIdx="3" presStyleCnt="8">
        <dgm:presLayoutVars>
          <dgm:chMax val="1"/>
          <dgm:chPref val="1"/>
        </dgm:presLayoutVars>
      </dgm:prSet>
      <dgm:spPr/>
    </dgm:pt>
    <dgm:pt modelId="{DEE2F851-D810-4124-8CBA-51771F3A2A83}" type="pres">
      <dgm:prSet presAssocID="{92E2DF31-ECF4-4BFE-939C-67F687B8EF6D}" presName="sibTrans" presStyleCnt="0"/>
      <dgm:spPr/>
    </dgm:pt>
    <dgm:pt modelId="{BE22D506-1F09-480C-A409-7C86E79976EA}" type="pres">
      <dgm:prSet presAssocID="{1005A462-B1AD-4841-952A-D73B76369413}" presName="compNode" presStyleCnt="0"/>
      <dgm:spPr/>
    </dgm:pt>
    <dgm:pt modelId="{5AC733B9-652B-4B12-8D75-2D1073F96626}" type="pres">
      <dgm:prSet presAssocID="{1005A462-B1AD-4841-952A-D73B76369413}" presName="iconBgRect" presStyleLbl="bgShp" presStyleIdx="4" presStyleCnt="8"/>
      <dgm:spPr/>
    </dgm:pt>
    <dgm:pt modelId="{6B7B414F-5126-4216-887D-0665B1EB9AEA}" type="pres">
      <dgm:prSet presAssocID="{1005A462-B1AD-4841-952A-D73B763694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ıp"/>
        </a:ext>
      </dgm:extLst>
    </dgm:pt>
    <dgm:pt modelId="{55EBE13A-C74F-4B21-9711-910D6F58BCB1}" type="pres">
      <dgm:prSet presAssocID="{1005A462-B1AD-4841-952A-D73B76369413}" presName="spaceRect" presStyleCnt="0"/>
      <dgm:spPr/>
    </dgm:pt>
    <dgm:pt modelId="{552BB221-E954-4946-B818-EC23F002AD64}" type="pres">
      <dgm:prSet presAssocID="{1005A462-B1AD-4841-952A-D73B76369413}" presName="textRect" presStyleLbl="revTx" presStyleIdx="4" presStyleCnt="8">
        <dgm:presLayoutVars>
          <dgm:chMax val="1"/>
          <dgm:chPref val="1"/>
        </dgm:presLayoutVars>
      </dgm:prSet>
      <dgm:spPr/>
    </dgm:pt>
    <dgm:pt modelId="{95A3008E-0035-4886-B53B-DE658D3D339C}" type="pres">
      <dgm:prSet presAssocID="{DBD45038-DEF3-4C9D-AC83-52C71C5808B2}" presName="sibTrans" presStyleCnt="0"/>
      <dgm:spPr/>
    </dgm:pt>
    <dgm:pt modelId="{FF096B05-31FE-4CD7-AB04-4CDFE6479D6D}" type="pres">
      <dgm:prSet presAssocID="{34D473F7-9A54-4921-BC87-DDEC798B3317}" presName="compNode" presStyleCnt="0"/>
      <dgm:spPr/>
    </dgm:pt>
    <dgm:pt modelId="{C4BAD312-6469-425A-AC9A-F67DC11B9C0B}" type="pres">
      <dgm:prSet presAssocID="{34D473F7-9A54-4921-BC87-DDEC798B3317}" presName="iconBgRect" presStyleLbl="bgShp" presStyleIdx="5" presStyleCnt="8"/>
      <dgm:spPr/>
    </dgm:pt>
    <dgm:pt modelId="{A6364E33-D59F-454D-8E8B-6F66D67EF91F}" type="pres">
      <dgm:prSet presAssocID="{34D473F7-9A54-4921-BC87-DDEC798B331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ffice Worker"/>
        </a:ext>
      </dgm:extLst>
    </dgm:pt>
    <dgm:pt modelId="{9E518011-A71C-4D83-A123-322261C793C2}" type="pres">
      <dgm:prSet presAssocID="{34D473F7-9A54-4921-BC87-DDEC798B3317}" presName="spaceRect" presStyleCnt="0"/>
      <dgm:spPr/>
    </dgm:pt>
    <dgm:pt modelId="{0458B82E-AEDB-4141-B638-2C0AC67C9754}" type="pres">
      <dgm:prSet presAssocID="{34D473F7-9A54-4921-BC87-DDEC798B3317}" presName="textRect" presStyleLbl="revTx" presStyleIdx="5" presStyleCnt="8">
        <dgm:presLayoutVars>
          <dgm:chMax val="1"/>
          <dgm:chPref val="1"/>
        </dgm:presLayoutVars>
      </dgm:prSet>
      <dgm:spPr/>
    </dgm:pt>
    <dgm:pt modelId="{EF6102CC-6967-4EC6-AEFE-22DACE60C5FA}" type="pres">
      <dgm:prSet presAssocID="{BC3E5B2D-6401-4BFF-AC1F-8AE7AB46015A}" presName="sibTrans" presStyleCnt="0"/>
      <dgm:spPr/>
    </dgm:pt>
    <dgm:pt modelId="{8D786210-B77E-4A7D-B07B-1276C3D03C1F}" type="pres">
      <dgm:prSet presAssocID="{D1938BBE-A69C-41F6-BFE0-9C16EDEC2343}" presName="compNode" presStyleCnt="0"/>
      <dgm:spPr/>
    </dgm:pt>
    <dgm:pt modelId="{034DA1C0-3B0A-4C8F-9D93-E7B932C96BBE}" type="pres">
      <dgm:prSet presAssocID="{D1938BBE-A69C-41F6-BFE0-9C16EDEC2343}" presName="iconBgRect" presStyleLbl="bgShp" presStyleIdx="6" presStyleCnt="8"/>
      <dgm:spPr/>
    </dgm:pt>
    <dgm:pt modelId="{8ACAD268-FD40-492B-B3A3-47CE44A54594}" type="pres">
      <dgm:prSet presAssocID="{D1938BBE-A69C-41F6-BFE0-9C16EDEC234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NA"/>
        </a:ext>
      </dgm:extLst>
    </dgm:pt>
    <dgm:pt modelId="{37388B88-D639-4971-8BE6-C92EC84D69D5}" type="pres">
      <dgm:prSet presAssocID="{D1938BBE-A69C-41F6-BFE0-9C16EDEC2343}" presName="spaceRect" presStyleCnt="0"/>
      <dgm:spPr/>
    </dgm:pt>
    <dgm:pt modelId="{434C0565-0A49-4B88-90FB-952B176EA2E0}" type="pres">
      <dgm:prSet presAssocID="{D1938BBE-A69C-41F6-BFE0-9C16EDEC2343}" presName="textRect" presStyleLbl="revTx" presStyleIdx="6" presStyleCnt="8">
        <dgm:presLayoutVars>
          <dgm:chMax val="1"/>
          <dgm:chPref val="1"/>
        </dgm:presLayoutVars>
      </dgm:prSet>
      <dgm:spPr/>
    </dgm:pt>
    <dgm:pt modelId="{B16A1179-1F81-43F0-8689-5476F58515E2}" type="pres">
      <dgm:prSet presAssocID="{A01EF83E-CE4D-45BD-9086-1BADF9CA47F7}" presName="sibTrans" presStyleCnt="0"/>
      <dgm:spPr/>
    </dgm:pt>
    <dgm:pt modelId="{FD8228CB-FA4D-4020-B6AD-572FAE4F563D}" type="pres">
      <dgm:prSet presAssocID="{F43F8D7C-1230-414C-8FA7-D9C11C9875DE}" presName="compNode" presStyleCnt="0"/>
      <dgm:spPr/>
    </dgm:pt>
    <dgm:pt modelId="{2A05537E-E694-4EF6-8E38-39F864024878}" type="pres">
      <dgm:prSet presAssocID="{F43F8D7C-1230-414C-8FA7-D9C11C9875DE}" presName="iconBgRect" presStyleLbl="bgShp" presStyleIdx="7" presStyleCnt="8"/>
      <dgm:spPr/>
    </dgm:pt>
    <dgm:pt modelId="{67D4BEE0-6DB5-4B98-B7A1-2FAB8448EAC8}" type="pres">
      <dgm:prSet presAssocID="{F43F8D7C-1230-414C-8FA7-D9C11C9875D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tetoskop"/>
        </a:ext>
      </dgm:extLst>
    </dgm:pt>
    <dgm:pt modelId="{90ED876B-DF7B-4C95-9C65-A7C5CED2090D}" type="pres">
      <dgm:prSet presAssocID="{F43F8D7C-1230-414C-8FA7-D9C11C9875DE}" presName="spaceRect" presStyleCnt="0"/>
      <dgm:spPr/>
    </dgm:pt>
    <dgm:pt modelId="{65CAD77A-1A68-435A-9B0D-DEBB104E3F77}" type="pres">
      <dgm:prSet presAssocID="{F43F8D7C-1230-414C-8FA7-D9C11C9875DE}" presName="textRect" presStyleLbl="revTx" presStyleIdx="7" presStyleCnt="8">
        <dgm:presLayoutVars>
          <dgm:chMax val="1"/>
          <dgm:chPref val="1"/>
        </dgm:presLayoutVars>
      </dgm:prSet>
      <dgm:spPr/>
    </dgm:pt>
  </dgm:ptLst>
  <dgm:cxnLst>
    <dgm:cxn modelId="{13C4F826-BB7F-45DB-9333-6B5519C0A7F0}" srcId="{87591963-B368-441C-8087-60F776A025F2}" destId="{1005A462-B1AD-4841-952A-D73B76369413}" srcOrd="4" destOrd="0" parTransId="{495FEDB5-93F6-4929-959E-6BD297417040}" sibTransId="{DBD45038-DEF3-4C9D-AC83-52C71C5808B2}"/>
    <dgm:cxn modelId="{3D639A2B-8765-4EB6-BF06-89B48FBB6CB6}" type="presOf" srcId="{64A7E36E-9660-419F-9343-A28E09FCA6CD}" destId="{FFA3ACE9-CDBF-4324-91BD-B5F7FC1C836A}" srcOrd="0" destOrd="0" presId="urn:microsoft.com/office/officeart/2018/5/layout/IconCircleLabelList"/>
    <dgm:cxn modelId="{60CE1C34-0F27-4D0B-8C6E-0E83F2125F22}" type="presOf" srcId="{39611D7F-BB39-410D-959B-7E02FFEBC342}" destId="{D5EBEE89-9EEF-48B7-9D76-3815C26BEFED}" srcOrd="0" destOrd="0" presId="urn:microsoft.com/office/officeart/2018/5/layout/IconCircleLabelList"/>
    <dgm:cxn modelId="{F71F9B3B-7CAF-488F-87B0-5333C11C47D3}" type="presOf" srcId="{E380004C-BAE1-4650-8A86-13DF9DFD4C5A}" destId="{A58B146E-1D0F-48C6-BB0B-E2D5D055B893}" srcOrd="0" destOrd="0" presId="urn:microsoft.com/office/officeart/2018/5/layout/IconCircleLabelList"/>
    <dgm:cxn modelId="{EC02563C-CFB9-4FD7-B274-726C125B4949}" type="presOf" srcId="{1005A462-B1AD-4841-952A-D73B76369413}" destId="{552BB221-E954-4946-B818-EC23F002AD64}" srcOrd="0" destOrd="0" presId="urn:microsoft.com/office/officeart/2018/5/layout/IconCircleLabelList"/>
    <dgm:cxn modelId="{C3022F40-2A0F-40FE-A73D-60731722B32C}" type="presOf" srcId="{87591963-B368-441C-8087-60F776A025F2}" destId="{FEE1D84C-538C-4012-8A5A-89CC713393F5}" srcOrd="0" destOrd="0" presId="urn:microsoft.com/office/officeart/2018/5/layout/IconCircleLabelList"/>
    <dgm:cxn modelId="{270B5662-8189-48FF-8972-7DE207612921}" type="presOf" srcId="{D1938BBE-A69C-41F6-BFE0-9C16EDEC2343}" destId="{434C0565-0A49-4B88-90FB-952B176EA2E0}" srcOrd="0" destOrd="0" presId="urn:microsoft.com/office/officeart/2018/5/layout/IconCircleLabelList"/>
    <dgm:cxn modelId="{CB11E547-985A-4446-A82F-6CB05E6E4368}" srcId="{87591963-B368-441C-8087-60F776A025F2}" destId="{64A7E36E-9660-419F-9343-A28E09FCA6CD}" srcOrd="1" destOrd="0" parTransId="{7A6D2713-2B7A-4AE4-A980-EE6917A31A48}" sibTransId="{BD9C76D3-572F-4175-9E96-9551690EC30D}"/>
    <dgm:cxn modelId="{F3832B6D-940A-40AA-8019-C02B789F96A2}" srcId="{87591963-B368-441C-8087-60F776A025F2}" destId="{F43F8D7C-1230-414C-8FA7-D9C11C9875DE}" srcOrd="7" destOrd="0" parTransId="{B4B8DBEF-10DD-4141-BB61-6419EDD67EBA}" sibTransId="{B476C487-09CF-423F-ADBE-4FE0ACD436B4}"/>
    <dgm:cxn modelId="{34C89C70-47D3-4E09-A17D-FFB3AC3E8A23}" srcId="{87591963-B368-441C-8087-60F776A025F2}" destId="{39611D7F-BB39-410D-959B-7E02FFEBC342}" srcOrd="0" destOrd="0" parTransId="{614829B5-5123-49B3-B610-DB92FB0D9973}" sibTransId="{FEC3ACA5-FBFB-4FFA-AE89-552A2CD12E60}"/>
    <dgm:cxn modelId="{7A140257-6738-4BB2-99DE-BBCEF928C420}" type="presOf" srcId="{F43F8D7C-1230-414C-8FA7-D9C11C9875DE}" destId="{65CAD77A-1A68-435A-9B0D-DEBB104E3F77}" srcOrd="0" destOrd="0" presId="urn:microsoft.com/office/officeart/2018/5/layout/IconCircleLabelList"/>
    <dgm:cxn modelId="{72C6F37A-11C9-4AD7-B6BE-CB871F3CA27F}" type="presOf" srcId="{34D473F7-9A54-4921-BC87-DDEC798B3317}" destId="{0458B82E-AEDB-4141-B638-2C0AC67C9754}" srcOrd="0" destOrd="0" presId="urn:microsoft.com/office/officeart/2018/5/layout/IconCircleLabelList"/>
    <dgm:cxn modelId="{66EFD58B-48FF-4761-BD76-8E0F134E689D}" srcId="{87591963-B368-441C-8087-60F776A025F2}" destId="{87046008-9412-4ACC-94E8-2A3CB39144F4}" srcOrd="3" destOrd="0" parTransId="{BFC4E04D-397A-4AB7-9C86-4DC78F7A191C}" sibTransId="{92E2DF31-ECF4-4BFE-939C-67F687B8EF6D}"/>
    <dgm:cxn modelId="{982A8A93-94A0-4EAA-82AE-DB6C315A1C7D}" srcId="{87591963-B368-441C-8087-60F776A025F2}" destId="{34D473F7-9A54-4921-BC87-DDEC798B3317}" srcOrd="5" destOrd="0" parTransId="{C9F8F9DB-E54D-42E6-83A0-59B75764B8E5}" sibTransId="{BC3E5B2D-6401-4BFF-AC1F-8AE7AB46015A}"/>
    <dgm:cxn modelId="{E0F5D6A2-034C-4189-B9B6-4AE837E71F8E}" srcId="{87591963-B368-441C-8087-60F776A025F2}" destId="{D1938BBE-A69C-41F6-BFE0-9C16EDEC2343}" srcOrd="6" destOrd="0" parTransId="{638C8406-3CBE-479A-BDA0-4234EC80DD0E}" sibTransId="{A01EF83E-CE4D-45BD-9086-1BADF9CA47F7}"/>
    <dgm:cxn modelId="{3497DAC8-1723-4F33-B8AB-C3E7400877CE}" srcId="{87591963-B368-441C-8087-60F776A025F2}" destId="{E380004C-BAE1-4650-8A86-13DF9DFD4C5A}" srcOrd="2" destOrd="0" parTransId="{37491CD9-1DBA-42CB-BD10-4F09E3E7B9CA}" sibTransId="{4EDD98E4-A3AC-4318-A572-3B6570C55860}"/>
    <dgm:cxn modelId="{07DE26E4-6524-4703-BBE7-D689A28D2E9E}" type="presOf" srcId="{87046008-9412-4ACC-94E8-2A3CB39144F4}" destId="{859C4300-BEF1-4E11-9BD3-D33C5790E786}" srcOrd="0" destOrd="0" presId="urn:microsoft.com/office/officeart/2018/5/layout/IconCircleLabelList"/>
    <dgm:cxn modelId="{1102ABDF-9262-49B5-8517-91CB695696BC}" type="presParOf" srcId="{FEE1D84C-538C-4012-8A5A-89CC713393F5}" destId="{908F38E1-31D8-447F-83D7-9F6A2A2A9C5A}" srcOrd="0" destOrd="0" presId="urn:microsoft.com/office/officeart/2018/5/layout/IconCircleLabelList"/>
    <dgm:cxn modelId="{0F613A8F-B7D4-4B10-A23F-2D04D2C1C4D7}" type="presParOf" srcId="{908F38E1-31D8-447F-83D7-9F6A2A2A9C5A}" destId="{D5C0B456-015B-414C-BBD6-7EC0772F784A}" srcOrd="0" destOrd="0" presId="urn:microsoft.com/office/officeart/2018/5/layout/IconCircleLabelList"/>
    <dgm:cxn modelId="{24F3AEC1-1D5B-4554-9F84-BEAC9785F509}" type="presParOf" srcId="{908F38E1-31D8-447F-83D7-9F6A2A2A9C5A}" destId="{57F59151-6F08-4BF8-A0F1-575D1DB7ABBD}" srcOrd="1" destOrd="0" presId="urn:microsoft.com/office/officeart/2018/5/layout/IconCircleLabelList"/>
    <dgm:cxn modelId="{A44A5027-C779-4E8D-9806-8B1AF2137E14}" type="presParOf" srcId="{908F38E1-31D8-447F-83D7-9F6A2A2A9C5A}" destId="{0F5EFCC7-3CFC-4A65-BEAA-96A21B51B296}" srcOrd="2" destOrd="0" presId="urn:microsoft.com/office/officeart/2018/5/layout/IconCircleLabelList"/>
    <dgm:cxn modelId="{152CE90D-C27C-4BC5-859F-850A1610EF3F}" type="presParOf" srcId="{908F38E1-31D8-447F-83D7-9F6A2A2A9C5A}" destId="{D5EBEE89-9EEF-48B7-9D76-3815C26BEFED}" srcOrd="3" destOrd="0" presId="urn:microsoft.com/office/officeart/2018/5/layout/IconCircleLabelList"/>
    <dgm:cxn modelId="{25E02AD0-1ECC-4F2E-8537-F1A17C2C63D8}" type="presParOf" srcId="{FEE1D84C-538C-4012-8A5A-89CC713393F5}" destId="{534E4BE1-5A06-4634-A40C-88AC63240DE0}" srcOrd="1" destOrd="0" presId="urn:microsoft.com/office/officeart/2018/5/layout/IconCircleLabelList"/>
    <dgm:cxn modelId="{5875A386-2D03-416F-AF98-965301231590}" type="presParOf" srcId="{FEE1D84C-538C-4012-8A5A-89CC713393F5}" destId="{5F63B961-1B1A-4C65-AF2F-5A6D684F661D}" srcOrd="2" destOrd="0" presId="urn:microsoft.com/office/officeart/2018/5/layout/IconCircleLabelList"/>
    <dgm:cxn modelId="{61AE03DC-B156-4C20-B2F6-5A0D8C435F34}" type="presParOf" srcId="{5F63B961-1B1A-4C65-AF2F-5A6D684F661D}" destId="{A8AFCF6A-1451-4D3E-8D36-4E9CC0C36536}" srcOrd="0" destOrd="0" presId="urn:microsoft.com/office/officeart/2018/5/layout/IconCircleLabelList"/>
    <dgm:cxn modelId="{F82ABF92-139C-4744-B74B-DF2549958D36}" type="presParOf" srcId="{5F63B961-1B1A-4C65-AF2F-5A6D684F661D}" destId="{2D3C23EA-3D28-4C9D-9C94-520C07549723}" srcOrd="1" destOrd="0" presId="urn:microsoft.com/office/officeart/2018/5/layout/IconCircleLabelList"/>
    <dgm:cxn modelId="{09A6460D-AA40-43BF-8FBD-BB40CC3B49E7}" type="presParOf" srcId="{5F63B961-1B1A-4C65-AF2F-5A6D684F661D}" destId="{6D3FDE73-FC22-4828-80D9-033D97A50D0E}" srcOrd="2" destOrd="0" presId="urn:microsoft.com/office/officeart/2018/5/layout/IconCircleLabelList"/>
    <dgm:cxn modelId="{15F29CD8-DBD4-4A06-A23F-041DAD16C188}" type="presParOf" srcId="{5F63B961-1B1A-4C65-AF2F-5A6D684F661D}" destId="{FFA3ACE9-CDBF-4324-91BD-B5F7FC1C836A}" srcOrd="3" destOrd="0" presId="urn:microsoft.com/office/officeart/2018/5/layout/IconCircleLabelList"/>
    <dgm:cxn modelId="{53D37EB3-596D-437B-9B21-8F6C128B9BD0}" type="presParOf" srcId="{FEE1D84C-538C-4012-8A5A-89CC713393F5}" destId="{2DAD5FB1-AAE7-459A-82AF-081965933AC0}" srcOrd="3" destOrd="0" presId="urn:microsoft.com/office/officeart/2018/5/layout/IconCircleLabelList"/>
    <dgm:cxn modelId="{2EB59BFC-E14C-4399-8993-697B61FD5AB8}" type="presParOf" srcId="{FEE1D84C-538C-4012-8A5A-89CC713393F5}" destId="{64F6DA42-0D9C-4704-8D78-E0BF9B634F97}" srcOrd="4" destOrd="0" presId="urn:microsoft.com/office/officeart/2018/5/layout/IconCircleLabelList"/>
    <dgm:cxn modelId="{FB8433F9-7B48-48B3-873B-76E3D72BE53D}" type="presParOf" srcId="{64F6DA42-0D9C-4704-8D78-E0BF9B634F97}" destId="{E7537A86-F1E0-4B64-B484-0A7BAF3BA314}" srcOrd="0" destOrd="0" presId="urn:microsoft.com/office/officeart/2018/5/layout/IconCircleLabelList"/>
    <dgm:cxn modelId="{15F2B795-CBE6-4944-A634-A29927F24D33}" type="presParOf" srcId="{64F6DA42-0D9C-4704-8D78-E0BF9B634F97}" destId="{A62776BC-65EF-486B-A838-16DB19CC984C}" srcOrd="1" destOrd="0" presId="urn:microsoft.com/office/officeart/2018/5/layout/IconCircleLabelList"/>
    <dgm:cxn modelId="{006703A1-8BE6-4F86-9B03-9EC2A90ED0E8}" type="presParOf" srcId="{64F6DA42-0D9C-4704-8D78-E0BF9B634F97}" destId="{02EE5271-99E3-4CB2-B485-6FFBE01E6852}" srcOrd="2" destOrd="0" presId="urn:microsoft.com/office/officeart/2018/5/layout/IconCircleLabelList"/>
    <dgm:cxn modelId="{71F56936-3005-444B-BD65-19FE6DFDB90E}" type="presParOf" srcId="{64F6DA42-0D9C-4704-8D78-E0BF9B634F97}" destId="{A58B146E-1D0F-48C6-BB0B-E2D5D055B893}" srcOrd="3" destOrd="0" presId="urn:microsoft.com/office/officeart/2018/5/layout/IconCircleLabelList"/>
    <dgm:cxn modelId="{74AFFB24-F285-4B0E-AF26-DDBC3E6F71A4}" type="presParOf" srcId="{FEE1D84C-538C-4012-8A5A-89CC713393F5}" destId="{C69DFA24-60DA-4DE4-B7A7-ABF866F29DAA}" srcOrd="5" destOrd="0" presId="urn:microsoft.com/office/officeart/2018/5/layout/IconCircleLabelList"/>
    <dgm:cxn modelId="{AEBE4F43-6F3E-416D-95C0-4894DB7DBCB7}" type="presParOf" srcId="{FEE1D84C-538C-4012-8A5A-89CC713393F5}" destId="{007D6A5C-2D3D-4337-9E33-369F96192762}" srcOrd="6" destOrd="0" presId="urn:microsoft.com/office/officeart/2018/5/layout/IconCircleLabelList"/>
    <dgm:cxn modelId="{F8CEC308-22A5-48C0-80D0-51770FAE8A74}" type="presParOf" srcId="{007D6A5C-2D3D-4337-9E33-369F96192762}" destId="{47E8C125-FAD9-415F-A41C-4B031A24B5C9}" srcOrd="0" destOrd="0" presId="urn:microsoft.com/office/officeart/2018/5/layout/IconCircleLabelList"/>
    <dgm:cxn modelId="{11ABDC67-0D16-453E-B21D-CACC1F842F0E}" type="presParOf" srcId="{007D6A5C-2D3D-4337-9E33-369F96192762}" destId="{40F5DFF1-E2BC-4DFD-BB5D-FABAFFD6ABCA}" srcOrd="1" destOrd="0" presId="urn:microsoft.com/office/officeart/2018/5/layout/IconCircleLabelList"/>
    <dgm:cxn modelId="{B4D5387C-F86E-4888-A8AB-53A9DBDC506B}" type="presParOf" srcId="{007D6A5C-2D3D-4337-9E33-369F96192762}" destId="{A0A78339-1276-4D88-80B4-E3A1C6CC932D}" srcOrd="2" destOrd="0" presId="urn:microsoft.com/office/officeart/2018/5/layout/IconCircleLabelList"/>
    <dgm:cxn modelId="{2C689FE5-499D-43ED-8CF0-DEC8C81F5EF0}" type="presParOf" srcId="{007D6A5C-2D3D-4337-9E33-369F96192762}" destId="{859C4300-BEF1-4E11-9BD3-D33C5790E786}" srcOrd="3" destOrd="0" presId="urn:microsoft.com/office/officeart/2018/5/layout/IconCircleLabelList"/>
    <dgm:cxn modelId="{C6CB4B17-37B4-4849-9E23-F179CBA615F3}" type="presParOf" srcId="{FEE1D84C-538C-4012-8A5A-89CC713393F5}" destId="{DEE2F851-D810-4124-8CBA-51771F3A2A83}" srcOrd="7" destOrd="0" presId="urn:microsoft.com/office/officeart/2018/5/layout/IconCircleLabelList"/>
    <dgm:cxn modelId="{DDD2C715-202C-4C90-8AD0-69B1785C1CA1}" type="presParOf" srcId="{FEE1D84C-538C-4012-8A5A-89CC713393F5}" destId="{BE22D506-1F09-480C-A409-7C86E79976EA}" srcOrd="8" destOrd="0" presId="urn:microsoft.com/office/officeart/2018/5/layout/IconCircleLabelList"/>
    <dgm:cxn modelId="{B6476CC9-27B4-4BAE-8835-2DE5568FBAAA}" type="presParOf" srcId="{BE22D506-1F09-480C-A409-7C86E79976EA}" destId="{5AC733B9-652B-4B12-8D75-2D1073F96626}" srcOrd="0" destOrd="0" presId="urn:microsoft.com/office/officeart/2018/5/layout/IconCircleLabelList"/>
    <dgm:cxn modelId="{02F0F183-2A60-40D3-9623-4A42399FEC36}" type="presParOf" srcId="{BE22D506-1F09-480C-A409-7C86E79976EA}" destId="{6B7B414F-5126-4216-887D-0665B1EB9AEA}" srcOrd="1" destOrd="0" presId="urn:microsoft.com/office/officeart/2018/5/layout/IconCircleLabelList"/>
    <dgm:cxn modelId="{3CB47AD0-5069-4AC5-AC32-B0451E07E8CA}" type="presParOf" srcId="{BE22D506-1F09-480C-A409-7C86E79976EA}" destId="{55EBE13A-C74F-4B21-9711-910D6F58BCB1}" srcOrd="2" destOrd="0" presId="urn:microsoft.com/office/officeart/2018/5/layout/IconCircleLabelList"/>
    <dgm:cxn modelId="{5CD47FEA-D57B-4205-8AA1-AA362B6E30B7}" type="presParOf" srcId="{BE22D506-1F09-480C-A409-7C86E79976EA}" destId="{552BB221-E954-4946-B818-EC23F002AD64}" srcOrd="3" destOrd="0" presId="urn:microsoft.com/office/officeart/2018/5/layout/IconCircleLabelList"/>
    <dgm:cxn modelId="{7F2E83B3-2313-4127-A1EE-A08DCED048E5}" type="presParOf" srcId="{FEE1D84C-538C-4012-8A5A-89CC713393F5}" destId="{95A3008E-0035-4886-B53B-DE658D3D339C}" srcOrd="9" destOrd="0" presId="urn:microsoft.com/office/officeart/2018/5/layout/IconCircleLabelList"/>
    <dgm:cxn modelId="{2B00E8F4-0604-44AC-8F5B-ABE237EDE948}" type="presParOf" srcId="{FEE1D84C-538C-4012-8A5A-89CC713393F5}" destId="{FF096B05-31FE-4CD7-AB04-4CDFE6479D6D}" srcOrd="10" destOrd="0" presId="urn:microsoft.com/office/officeart/2018/5/layout/IconCircleLabelList"/>
    <dgm:cxn modelId="{A5A5D525-65B3-4180-99BA-D7A480064CE7}" type="presParOf" srcId="{FF096B05-31FE-4CD7-AB04-4CDFE6479D6D}" destId="{C4BAD312-6469-425A-AC9A-F67DC11B9C0B}" srcOrd="0" destOrd="0" presId="urn:microsoft.com/office/officeart/2018/5/layout/IconCircleLabelList"/>
    <dgm:cxn modelId="{3ADA2F2B-457D-4DEF-852E-5656A7380003}" type="presParOf" srcId="{FF096B05-31FE-4CD7-AB04-4CDFE6479D6D}" destId="{A6364E33-D59F-454D-8E8B-6F66D67EF91F}" srcOrd="1" destOrd="0" presId="urn:microsoft.com/office/officeart/2018/5/layout/IconCircleLabelList"/>
    <dgm:cxn modelId="{8855800A-2F94-4C9A-AA0F-5211321F099F}" type="presParOf" srcId="{FF096B05-31FE-4CD7-AB04-4CDFE6479D6D}" destId="{9E518011-A71C-4D83-A123-322261C793C2}" srcOrd="2" destOrd="0" presId="urn:microsoft.com/office/officeart/2018/5/layout/IconCircleLabelList"/>
    <dgm:cxn modelId="{6FBCB4C3-62D7-4B36-8643-B06B21DBBACD}" type="presParOf" srcId="{FF096B05-31FE-4CD7-AB04-4CDFE6479D6D}" destId="{0458B82E-AEDB-4141-B638-2C0AC67C9754}" srcOrd="3" destOrd="0" presId="urn:microsoft.com/office/officeart/2018/5/layout/IconCircleLabelList"/>
    <dgm:cxn modelId="{5DF618EF-3555-48F4-8435-C128C98372EA}" type="presParOf" srcId="{FEE1D84C-538C-4012-8A5A-89CC713393F5}" destId="{EF6102CC-6967-4EC6-AEFE-22DACE60C5FA}" srcOrd="11" destOrd="0" presId="urn:microsoft.com/office/officeart/2018/5/layout/IconCircleLabelList"/>
    <dgm:cxn modelId="{ADA59AA1-D266-443C-831B-50E99A74078D}" type="presParOf" srcId="{FEE1D84C-538C-4012-8A5A-89CC713393F5}" destId="{8D786210-B77E-4A7D-B07B-1276C3D03C1F}" srcOrd="12" destOrd="0" presId="urn:microsoft.com/office/officeart/2018/5/layout/IconCircleLabelList"/>
    <dgm:cxn modelId="{6B76FD25-9EF7-45B4-A0D2-A44CED651369}" type="presParOf" srcId="{8D786210-B77E-4A7D-B07B-1276C3D03C1F}" destId="{034DA1C0-3B0A-4C8F-9D93-E7B932C96BBE}" srcOrd="0" destOrd="0" presId="urn:microsoft.com/office/officeart/2018/5/layout/IconCircleLabelList"/>
    <dgm:cxn modelId="{45F7ED27-5A00-48F8-B804-9A1EFC6E211B}" type="presParOf" srcId="{8D786210-B77E-4A7D-B07B-1276C3D03C1F}" destId="{8ACAD268-FD40-492B-B3A3-47CE44A54594}" srcOrd="1" destOrd="0" presId="urn:microsoft.com/office/officeart/2018/5/layout/IconCircleLabelList"/>
    <dgm:cxn modelId="{45269D14-BF3D-47A6-8AAB-412637263D06}" type="presParOf" srcId="{8D786210-B77E-4A7D-B07B-1276C3D03C1F}" destId="{37388B88-D639-4971-8BE6-C92EC84D69D5}" srcOrd="2" destOrd="0" presId="urn:microsoft.com/office/officeart/2018/5/layout/IconCircleLabelList"/>
    <dgm:cxn modelId="{773F56BC-A322-4A20-A913-0E8DF8EA5BED}" type="presParOf" srcId="{8D786210-B77E-4A7D-B07B-1276C3D03C1F}" destId="{434C0565-0A49-4B88-90FB-952B176EA2E0}" srcOrd="3" destOrd="0" presId="urn:microsoft.com/office/officeart/2018/5/layout/IconCircleLabelList"/>
    <dgm:cxn modelId="{A6A0125D-BB46-4B91-BBA0-A184CFB99446}" type="presParOf" srcId="{FEE1D84C-538C-4012-8A5A-89CC713393F5}" destId="{B16A1179-1F81-43F0-8689-5476F58515E2}" srcOrd="13" destOrd="0" presId="urn:microsoft.com/office/officeart/2018/5/layout/IconCircleLabelList"/>
    <dgm:cxn modelId="{208B9AA4-AFF0-43B1-8C71-A7E5CDBE213B}" type="presParOf" srcId="{FEE1D84C-538C-4012-8A5A-89CC713393F5}" destId="{FD8228CB-FA4D-4020-B6AD-572FAE4F563D}" srcOrd="14" destOrd="0" presId="urn:microsoft.com/office/officeart/2018/5/layout/IconCircleLabelList"/>
    <dgm:cxn modelId="{449EB971-4814-40BF-B2EC-31A228E5E0E3}" type="presParOf" srcId="{FD8228CB-FA4D-4020-B6AD-572FAE4F563D}" destId="{2A05537E-E694-4EF6-8E38-39F864024878}" srcOrd="0" destOrd="0" presId="urn:microsoft.com/office/officeart/2018/5/layout/IconCircleLabelList"/>
    <dgm:cxn modelId="{72383E6D-CFBA-4B36-AF89-EDA74E6CBFD2}" type="presParOf" srcId="{FD8228CB-FA4D-4020-B6AD-572FAE4F563D}" destId="{67D4BEE0-6DB5-4B98-B7A1-2FAB8448EAC8}" srcOrd="1" destOrd="0" presId="urn:microsoft.com/office/officeart/2018/5/layout/IconCircleLabelList"/>
    <dgm:cxn modelId="{140BF4D6-EA1B-457B-90C6-70D3189F7EB6}" type="presParOf" srcId="{FD8228CB-FA4D-4020-B6AD-572FAE4F563D}" destId="{90ED876B-DF7B-4C95-9C65-A7C5CED2090D}" srcOrd="2" destOrd="0" presId="urn:microsoft.com/office/officeart/2018/5/layout/IconCircleLabelList"/>
    <dgm:cxn modelId="{6BC287B9-9F93-421F-AEB6-E7910B55FF84}" type="presParOf" srcId="{FD8228CB-FA4D-4020-B6AD-572FAE4F563D}" destId="{65CAD77A-1A68-435A-9B0D-DEBB104E3F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1C8398-5D77-4C1E-A181-30308A2A95B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9E0C260-CD0F-43BD-A76E-3300C6EB6264}">
      <dgm:prSet/>
      <dgm:spPr/>
      <dgm:t>
        <a:bodyPr/>
        <a:lstStyle/>
        <a:p>
          <a:r>
            <a:rPr lang="tr-TR"/>
            <a:t>Dünya Sağlık Örgütü “sağlığın korunması ve sürdürülmesi için bir bireyin sağlık bilgisine ulaşma, anlama ve kullanma becerisi” ni sağlık okuryazarlığı olarak tanımlamaktadır</a:t>
          </a:r>
          <a:endParaRPr lang="en-US"/>
        </a:p>
      </dgm:t>
    </dgm:pt>
    <dgm:pt modelId="{CB68251A-343E-4C68-B58F-DAFF16EDC6F1}" type="parTrans" cxnId="{AF8FE777-C560-46B4-BB9B-2A009926A185}">
      <dgm:prSet/>
      <dgm:spPr/>
      <dgm:t>
        <a:bodyPr/>
        <a:lstStyle/>
        <a:p>
          <a:endParaRPr lang="en-US"/>
        </a:p>
      </dgm:t>
    </dgm:pt>
    <dgm:pt modelId="{FA6D0D0D-2720-4940-B0CB-B7F58CDFBF64}" type="sibTrans" cxnId="{AF8FE777-C560-46B4-BB9B-2A009926A185}">
      <dgm:prSet/>
      <dgm:spPr/>
      <dgm:t>
        <a:bodyPr/>
        <a:lstStyle/>
        <a:p>
          <a:endParaRPr lang="en-US"/>
        </a:p>
      </dgm:t>
    </dgm:pt>
    <dgm:pt modelId="{EC0DE47B-335A-41DB-AFDB-6B3A489DC828}">
      <dgm:prSet/>
      <dgm:spPr/>
      <dgm:t>
        <a:bodyPr/>
        <a:lstStyle/>
        <a:p>
          <a:r>
            <a:rPr lang="tr-TR" b="1"/>
            <a:t>”Kişilerin doğru sağlık kararları vermek için gerekli sağlık bilgi ve hizmetlerini anlama, edinme ve işleme kapasitesinin derecesi olarak tanımlanabilir”.</a:t>
          </a:r>
          <a:endParaRPr lang="en-US"/>
        </a:p>
      </dgm:t>
    </dgm:pt>
    <dgm:pt modelId="{DB124E37-4BAA-4A04-82CE-9D626795FECA}" type="parTrans" cxnId="{4DBD2CE0-0837-4189-B8D2-ECDDA2335BFA}">
      <dgm:prSet/>
      <dgm:spPr/>
      <dgm:t>
        <a:bodyPr/>
        <a:lstStyle/>
        <a:p>
          <a:endParaRPr lang="en-US"/>
        </a:p>
      </dgm:t>
    </dgm:pt>
    <dgm:pt modelId="{BA24578D-8E01-4582-B8CF-02FD762ABA89}" type="sibTrans" cxnId="{4DBD2CE0-0837-4189-B8D2-ECDDA2335BFA}">
      <dgm:prSet/>
      <dgm:spPr/>
      <dgm:t>
        <a:bodyPr/>
        <a:lstStyle/>
        <a:p>
          <a:endParaRPr lang="en-US"/>
        </a:p>
      </dgm:t>
    </dgm:pt>
    <dgm:pt modelId="{77D1649F-F12D-43D1-AE34-EC9E3B128CC4}" type="pres">
      <dgm:prSet presAssocID="{2A1C8398-5D77-4C1E-A181-30308A2A95B1}" presName="root" presStyleCnt="0">
        <dgm:presLayoutVars>
          <dgm:dir/>
          <dgm:resizeHandles val="exact"/>
        </dgm:presLayoutVars>
      </dgm:prSet>
      <dgm:spPr/>
    </dgm:pt>
    <dgm:pt modelId="{385A11FD-8017-4980-9E86-986FF14223ED}" type="pres">
      <dgm:prSet presAssocID="{2A1C8398-5D77-4C1E-A181-30308A2A95B1}" presName="container" presStyleCnt="0">
        <dgm:presLayoutVars>
          <dgm:dir/>
          <dgm:resizeHandles val="exact"/>
        </dgm:presLayoutVars>
      </dgm:prSet>
      <dgm:spPr/>
    </dgm:pt>
    <dgm:pt modelId="{4B6930CF-4426-46E7-8BE4-6B25B70056AC}" type="pres">
      <dgm:prSet presAssocID="{09E0C260-CD0F-43BD-A76E-3300C6EB6264}" presName="compNode" presStyleCnt="0"/>
      <dgm:spPr/>
    </dgm:pt>
    <dgm:pt modelId="{976E233E-34B3-4D1D-B9C8-0577743DF910}" type="pres">
      <dgm:prSet presAssocID="{09E0C260-CD0F-43BD-A76E-3300C6EB6264}" presName="iconBgRect" presStyleLbl="bgShp" presStyleIdx="0" presStyleCnt="2"/>
      <dgm:spPr/>
    </dgm:pt>
    <dgm:pt modelId="{8A126D4C-D50F-4F38-B055-B5583831426C}" type="pres">
      <dgm:prSet presAssocID="{09E0C260-CD0F-43BD-A76E-3300C6EB62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kal"/>
        </a:ext>
      </dgm:extLst>
    </dgm:pt>
    <dgm:pt modelId="{C58C4B0D-0A1A-4730-99A3-91E8055931BD}" type="pres">
      <dgm:prSet presAssocID="{09E0C260-CD0F-43BD-A76E-3300C6EB6264}" presName="spaceRect" presStyleCnt="0"/>
      <dgm:spPr/>
    </dgm:pt>
    <dgm:pt modelId="{11C4B327-6A01-4A10-9157-214B78F46A8B}" type="pres">
      <dgm:prSet presAssocID="{09E0C260-CD0F-43BD-A76E-3300C6EB6264}" presName="textRect" presStyleLbl="revTx" presStyleIdx="0" presStyleCnt="2">
        <dgm:presLayoutVars>
          <dgm:chMax val="1"/>
          <dgm:chPref val="1"/>
        </dgm:presLayoutVars>
      </dgm:prSet>
      <dgm:spPr/>
    </dgm:pt>
    <dgm:pt modelId="{8DB9B389-9E42-4201-A89B-FA21DF5C2D22}" type="pres">
      <dgm:prSet presAssocID="{FA6D0D0D-2720-4940-B0CB-B7F58CDFBF64}" presName="sibTrans" presStyleLbl="sibTrans2D1" presStyleIdx="0" presStyleCnt="0"/>
      <dgm:spPr/>
    </dgm:pt>
    <dgm:pt modelId="{1A1BD5CC-3FD4-4A27-AAD0-445F08A30FD9}" type="pres">
      <dgm:prSet presAssocID="{EC0DE47B-335A-41DB-AFDB-6B3A489DC828}" presName="compNode" presStyleCnt="0"/>
      <dgm:spPr/>
    </dgm:pt>
    <dgm:pt modelId="{4E4D80A8-C225-44BC-8ECC-E77524B3D3D0}" type="pres">
      <dgm:prSet presAssocID="{EC0DE47B-335A-41DB-AFDB-6B3A489DC828}" presName="iconBgRect" presStyleLbl="bgShp" presStyleIdx="1" presStyleCnt="2"/>
      <dgm:spPr/>
    </dgm:pt>
    <dgm:pt modelId="{5A636075-DC19-4B86-B638-D5CEB524E2FD}" type="pres">
      <dgm:prSet presAssocID="{EC0DE47B-335A-41DB-AFDB-6B3A489DC8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1F7D3743-5DF2-4319-BD84-EE63E6DA8416}" type="pres">
      <dgm:prSet presAssocID="{EC0DE47B-335A-41DB-AFDB-6B3A489DC828}" presName="spaceRect" presStyleCnt="0"/>
      <dgm:spPr/>
    </dgm:pt>
    <dgm:pt modelId="{C632C98A-FCEC-42B4-963F-A04CF5468757}" type="pres">
      <dgm:prSet presAssocID="{EC0DE47B-335A-41DB-AFDB-6B3A489DC828}" presName="textRect" presStyleLbl="revTx" presStyleIdx="1" presStyleCnt="2">
        <dgm:presLayoutVars>
          <dgm:chMax val="1"/>
          <dgm:chPref val="1"/>
        </dgm:presLayoutVars>
      </dgm:prSet>
      <dgm:spPr/>
    </dgm:pt>
  </dgm:ptLst>
  <dgm:cxnLst>
    <dgm:cxn modelId="{0155A525-DA65-4353-A264-4B9F67F8D6AA}" type="presOf" srcId="{FA6D0D0D-2720-4940-B0CB-B7F58CDFBF64}" destId="{8DB9B389-9E42-4201-A89B-FA21DF5C2D22}" srcOrd="0" destOrd="0" presId="urn:microsoft.com/office/officeart/2018/2/layout/IconCircleList"/>
    <dgm:cxn modelId="{EA5E052B-768C-4981-B75C-2B528D49692D}" type="presOf" srcId="{EC0DE47B-335A-41DB-AFDB-6B3A489DC828}" destId="{C632C98A-FCEC-42B4-963F-A04CF5468757}" srcOrd="0" destOrd="0" presId="urn:microsoft.com/office/officeart/2018/2/layout/IconCircleList"/>
    <dgm:cxn modelId="{A4F3266A-8E67-48FE-B229-3CD46B3BC44C}" type="presOf" srcId="{2A1C8398-5D77-4C1E-A181-30308A2A95B1}" destId="{77D1649F-F12D-43D1-AE34-EC9E3B128CC4}" srcOrd="0" destOrd="0" presId="urn:microsoft.com/office/officeart/2018/2/layout/IconCircleList"/>
    <dgm:cxn modelId="{AF8FE777-C560-46B4-BB9B-2A009926A185}" srcId="{2A1C8398-5D77-4C1E-A181-30308A2A95B1}" destId="{09E0C260-CD0F-43BD-A76E-3300C6EB6264}" srcOrd="0" destOrd="0" parTransId="{CB68251A-343E-4C68-B58F-DAFF16EDC6F1}" sibTransId="{FA6D0D0D-2720-4940-B0CB-B7F58CDFBF64}"/>
    <dgm:cxn modelId="{4DBD2CE0-0837-4189-B8D2-ECDDA2335BFA}" srcId="{2A1C8398-5D77-4C1E-A181-30308A2A95B1}" destId="{EC0DE47B-335A-41DB-AFDB-6B3A489DC828}" srcOrd="1" destOrd="0" parTransId="{DB124E37-4BAA-4A04-82CE-9D626795FECA}" sibTransId="{BA24578D-8E01-4582-B8CF-02FD762ABA89}"/>
    <dgm:cxn modelId="{9C2DE9F5-7D3E-44C8-94C6-D09FDF4F1571}" type="presOf" srcId="{09E0C260-CD0F-43BD-A76E-3300C6EB6264}" destId="{11C4B327-6A01-4A10-9157-214B78F46A8B}" srcOrd="0" destOrd="0" presId="urn:microsoft.com/office/officeart/2018/2/layout/IconCircleList"/>
    <dgm:cxn modelId="{4A99F314-777D-4567-A5E0-6DED3CAC29DD}" type="presParOf" srcId="{77D1649F-F12D-43D1-AE34-EC9E3B128CC4}" destId="{385A11FD-8017-4980-9E86-986FF14223ED}" srcOrd="0" destOrd="0" presId="urn:microsoft.com/office/officeart/2018/2/layout/IconCircleList"/>
    <dgm:cxn modelId="{145E59DD-BAA9-4BB9-B1B7-8B8106FA39E1}" type="presParOf" srcId="{385A11FD-8017-4980-9E86-986FF14223ED}" destId="{4B6930CF-4426-46E7-8BE4-6B25B70056AC}" srcOrd="0" destOrd="0" presId="urn:microsoft.com/office/officeart/2018/2/layout/IconCircleList"/>
    <dgm:cxn modelId="{05717CAD-5CF4-4193-923D-1C9F41F2E651}" type="presParOf" srcId="{4B6930CF-4426-46E7-8BE4-6B25B70056AC}" destId="{976E233E-34B3-4D1D-B9C8-0577743DF910}" srcOrd="0" destOrd="0" presId="urn:microsoft.com/office/officeart/2018/2/layout/IconCircleList"/>
    <dgm:cxn modelId="{F57AE91C-4EBF-4F8C-A3A9-BA8E482EE6FB}" type="presParOf" srcId="{4B6930CF-4426-46E7-8BE4-6B25B70056AC}" destId="{8A126D4C-D50F-4F38-B055-B5583831426C}" srcOrd="1" destOrd="0" presId="urn:microsoft.com/office/officeart/2018/2/layout/IconCircleList"/>
    <dgm:cxn modelId="{84EB1254-EE3B-4ACB-B08D-E06FDFCD5E11}" type="presParOf" srcId="{4B6930CF-4426-46E7-8BE4-6B25B70056AC}" destId="{C58C4B0D-0A1A-4730-99A3-91E8055931BD}" srcOrd="2" destOrd="0" presId="urn:microsoft.com/office/officeart/2018/2/layout/IconCircleList"/>
    <dgm:cxn modelId="{9DFD120C-EFB2-4651-AE94-56724B0AA569}" type="presParOf" srcId="{4B6930CF-4426-46E7-8BE4-6B25B70056AC}" destId="{11C4B327-6A01-4A10-9157-214B78F46A8B}" srcOrd="3" destOrd="0" presId="urn:microsoft.com/office/officeart/2018/2/layout/IconCircleList"/>
    <dgm:cxn modelId="{BA514B3E-9794-4752-8AE3-2B7E6C734DA7}" type="presParOf" srcId="{385A11FD-8017-4980-9E86-986FF14223ED}" destId="{8DB9B389-9E42-4201-A89B-FA21DF5C2D22}" srcOrd="1" destOrd="0" presId="urn:microsoft.com/office/officeart/2018/2/layout/IconCircleList"/>
    <dgm:cxn modelId="{5D8F5A6F-07CA-4EC7-A934-7014E46B3023}" type="presParOf" srcId="{385A11FD-8017-4980-9E86-986FF14223ED}" destId="{1A1BD5CC-3FD4-4A27-AAD0-445F08A30FD9}" srcOrd="2" destOrd="0" presId="urn:microsoft.com/office/officeart/2018/2/layout/IconCircleList"/>
    <dgm:cxn modelId="{4C89F602-A07F-4731-8A86-91F3E8327735}" type="presParOf" srcId="{1A1BD5CC-3FD4-4A27-AAD0-445F08A30FD9}" destId="{4E4D80A8-C225-44BC-8ECC-E77524B3D3D0}" srcOrd="0" destOrd="0" presId="urn:microsoft.com/office/officeart/2018/2/layout/IconCircleList"/>
    <dgm:cxn modelId="{D0F2C413-D86A-4F68-8075-E3FB3A560DDC}" type="presParOf" srcId="{1A1BD5CC-3FD4-4A27-AAD0-445F08A30FD9}" destId="{5A636075-DC19-4B86-B638-D5CEB524E2FD}" srcOrd="1" destOrd="0" presId="urn:microsoft.com/office/officeart/2018/2/layout/IconCircleList"/>
    <dgm:cxn modelId="{1AEDB0D6-64F4-4241-9D42-B44B3ED6BCB0}" type="presParOf" srcId="{1A1BD5CC-3FD4-4A27-AAD0-445F08A30FD9}" destId="{1F7D3743-5DF2-4319-BD84-EE63E6DA8416}" srcOrd="2" destOrd="0" presId="urn:microsoft.com/office/officeart/2018/2/layout/IconCircleList"/>
    <dgm:cxn modelId="{5E128C69-52BE-4C9A-AE19-919965D54187}" type="presParOf" srcId="{1A1BD5CC-3FD4-4A27-AAD0-445F08A30FD9}" destId="{C632C98A-FCEC-42B4-963F-A04CF546875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DA33-E3B4-45D3-A0A4-E05E4E0DE98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7C4CC-F696-4BFA-A8BB-14580F8F1D6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92139-76ED-4299-941C-93BBC20AA14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kern="1200"/>
            <a:t>1-Okyay P, Abacığil F. (2016). Türkiye Sağlık Okuryazarlığı Ölçekleri Güvenilirlik ve Geçerlilik Çalışması T.C. Sağlık Bakanlığı, 1025, Ankara.</a:t>
          </a:r>
          <a:endParaRPr lang="en-US" sz="2300" kern="1200"/>
        </a:p>
      </dsp:txBody>
      <dsp:txXfrm>
        <a:off x="1437631" y="531"/>
        <a:ext cx="9077968" cy="1244702"/>
      </dsp:txXfrm>
    </dsp:sp>
    <dsp:sp modelId="{79D31BED-17F0-4132-AF75-E7BB36D1727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D2D21-4414-4F40-9949-41B52DF9FFC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080AF6-7F39-4F66-93E3-3B3E4A83318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kern="1200"/>
            <a:t>2-Gazi Ü. (2025)Türkiye'de sağlık okuryazarlığı düzeyi: Bir meta-analiz  Sakarya Üniversitesi İşletme Enstitüsü Yayınlanmış Doktora Tezi.</a:t>
          </a:r>
          <a:endParaRPr lang="en-US" sz="2300" kern="1200"/>
        </a:p>
      </dsp:txBody>
      <dsp:txXfrm>
        <a:off x="1437631" y="1556410"/>
        <a:ext cx="9077968" cy="1244702"/>
      </dsp:txXfrm>
    </dsp:sp>
    <dsp:sp modelId="{50D4337F-2A68-4919-93D2-CA6ADA25ABD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83E8D-BCCB-4BEB-9D09-473E28CA1A6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455805-091F-4493-8B67-636369A43F3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tr-TR" sz="2300" kern="1200"/>
            <a:t>3- Sarıyar S, Fırat Kılıç H. (2019). Sağlık Okuryazarlığının Değerlendirilmesinde Kullanılan Araçlar HUHEMFAD-JOHUFON  6(2), 126-131</a:t>
          </a:r>
          <a:endParaRPr lang="en-US" sz="23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192D0-9B8A-48A3-9229-AB1F6FCDADD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626603D-0315-4CED-8EEC-2E60EF3526FB}">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Tarihsel Süreçte Sağlık Anlayışları:</a:t>
          </a:r>
          <a:endParaRPr lang="en-US" sz="2100" kern="1200"/>
        </a:p>
      </dsp:txBody>
      <dsp:txXfrm>
        <a:off x="8061" y="5979"/>
        <a:ext cx="3034531" cy="1820718"/>
      </dsp:txXfrm>
    </dsp:sp>
    <dsp:sp modelId="{87A51667-DE38-4860-9083-1DC1418BC0A7}">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8030EB34-4528-4892-8D73-70C8752A9C38}">
      <dsp:nvSpPr>
        <dsp:cNvPr id="0" name=""/>
        <dsp:cNvSpPr/>
      </dsp:nvSpPr>
      <dsp:spPr>
        <a:xfrm>
          <a:off x="3740534" y="5979"/>
          <a:ext cx="3034531" cy="1820718"/>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Antik dönem:</a:t>
          </a:r>
          <a:r>
            <a:rPr lang="tr-TR" sz="2100" kern="1200"/>
            <a:t> Sağlık = hastalıksızlık, tanrısal güçlerle ilişkilendirilmiş.</a:t>
          </a:r>
          <a:endParaRPr lang="en-US" sz="2100" kern="1200"/>
        </a:p>
      </dsp:txBody>
      <dsp:txXfrm>
        <a:off x="3740534" y="5979"/>
        <a:ext cx="3034531" cy="1820718"/>
      </dsp:txXfrm>
    </dsp:sp>
    <dsp:sp modelId="{D52079E7-DB20-4CCD-A361-BB4812F32247}">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BD21F0D3-96A4-4F99-99F6-8EEFA6C3102A}">
      <dsp:nvSpPr>
        <dsp:cNvPr id="0" name=""/>
        <dsp:cNvSpPr/>
      </dsp:nvSpPr>
      <dsp:spPr>
        <a:xfrm>
          <a:off x="7473007" y="5979"/>
          <a:ext cx="3034531" cy="1820718"/>
        </a:xfrm>
        <a:prstGeom prst="rect">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Ortaçağ:</a:t>
          </a:r>
          <a:r>
            <a:rPr lang="tr-TR" sz="2100" kern="1200"/>
            <a:t> Dini inançlar ve kader anlayışı ön planda.</a:t>
          </a:r>
          <a:endParaRPr lang="en-US" sz="2100" kern="1200"/>
        </a:p>
      </dsp:txBody>
      <dsp:txXfrm>
        <a:off x="7473007" y="5979"/>
        <a:ext cx="3034531" cy="1820718"/>
      </dsp:txXfrm>
    </dsp:sp>
    <dsp:sp modelId="{99012D7D-AA21-42AF-B3D3-E3BDAF2DA0C5}">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D28B87A-243F-481A-9528-6087A2986AF6}">
      <dsp:nvSpPr>
        <dsp:cNvPr id="0" name=""/>
        <dsp:cNvSpPr/>
      </dsp:nvSpPr>
      <dsp:spPr>
        <a:xfrm>
          <a:off x="8061" y="2524640"/>
          <a:ext cx="3034531" cy="1820718"/>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19. yüzyıl:</a:t>
          </a:r>
          <a:r>
            <a:rPr lang="tr-TR" sz="2100" kern="1200"/>
            <a:t> Biyomedikal model → sağlık, hastalıkların teşhisi ve tedavisi olarak görülüyor.</a:t>
          </a:r>
          <a:endParaRPr lang="en-US" sz="2100" kern="1200"/>
        </a:p>
      </dsp:txBody>
      <dsp:txXfrm>
        <a:off x="8061" y="2524640"/>
        <a:ext cx="3034531" cy="1820718"/>
      </dsp:txXfrm>
    </dsp:sp>
    <dsp:sp modelId="{030DE96E-C4C6-40CB-BCC7-207D264AEA74}">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DF75E56-09FC-4907-8026-5612B4012B83}">
      <dsp:nvSpPr>
        <dsp:cNvPr id="0" name=""/>
        <dsp:cNvSpPr/>
      </dsp:nvSpPr>
      <dsp:spPr>
        <a:xfrm>
          <a:off x="3740534" y="2524640"/>
          <a:ext cx="3034531" cy="1820718"/>
        </a:xfrm>
        <a:prstGeom prst="rect">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20. yüzyıl:</a:t>
          </a:r>
          <a:r>
            <a:rPr lang="tr-TR" sz="2100" kern="1200"/>
            <a:t> Sosyal tıp yaklaşımı → çevre, toplum, yaşam koşulları da sağlık üzerinde etkili.</a:t>
          </a:r>
          <a:endParaRPr lang="en-US" sz="2100" kern="1200"/>
        </a:p>
      </dsp:txBody>
      <dsp:txXfrm>
        <a:off x="3740534" y="2524640"/>
        <a:ext cx="3034531" cy="1820718"/>
      </dsp:txXfrm>
    </dsp:sp>
    <dsp:sp modelId="{3160D314-CDA5-4214-AC7A-2C5898D88D0C}">
      <dsp:nvSpPr>
        <dsp:cNvPr id="0" name=""/>
        <dsp:cNvSpPr/>
      </dsp:nvSpPr>
      <dsp:spPr>
        <a:xfrm>
          <a:off x="7473007" y="2524640"/>
          <a:ext cx="3034531" cy="1820718"/>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tr-TR" sz="2100" b="1" kern="1200"/>
            <a:t>21. yüzyıl:</a:t>
          </a:r>
          <a:r>
            <a:rPr lang="tr-TR" sz="2100" kern="1200"/>
            <a:t> Holistik yaklaşım → sağlık, bireysel, sosyal, kültürel ve çevresel faktörlerin bir bütünü.</a:t>
          </a:r>
          <a:endParaRPr lang="en-US" sz="2100" kern="1200"/>
        </a:p>
      </dsp:txBody>
      <dsp:txXfrm>
        <a:off x="7473007"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1E0AA-CA33-452A-9B04-2B2E35C93789}">
      <dsp:nvSpPr>
        <dsp:cNvPr id="0" name=""/>
        <dsp:cNvSpPr/>
      </dsp:nvSpPr>
      <dsp:spPr>
        <a:xfrm>
          <a:off x="4427082" y="763"/>
          <a:ext cx="2291089" cy="229108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1" kern="1200"/>
            <a:t>Sağlığın Boyutları</a:t>
          </a:r>
          <a:endParaRPr lang="en-US" sz="900" kern="1200"/>
        </a:p>
      </dsp:txBody>
      <dsp:txXfrm>
        <a:off x="4999854" y="763"/>
        <a:ext cx="1145545" cy="1890148"/>
      </dsp:txXfrm>
    </dsp:sp>
    <dsp:sp modelId="{4F416BC8-71ED-4364-A793-985F5CB42ADA}">
      <dsp:nvSpPr>
        <dsp:cNvPr id="0" name=""/>
        <dsp:cNvSpPr/>
      </dsp:nvSpPr>
      <dsp:spPr>
        <a:xfrm rot="4320000">
          <a:off x="6347757" y="1396215"/>
          <a:ext cx="2291089" cy="229108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1" kern="1200" dirty="0"/>
            <a:t>Fiziksel sağlık:</a:t>
          </a:r>
          <a:r>
            <a:rPr lang="tr-TR" sz="900" kern="1200" dirty="0"/>
            <a:t> Vücudun işlevlerini yerine getirebilmesi, organların normal çalışması.</a:t>
          </a:r>
          <a:br>
            <a:rPr lang="tr-TR" sz="900" kern="1200" dirty="0"/>
          </a:br>
          <a:r>
            <a:rPr lang="tr-TR" sz="900" kern="1200" dirty="0"/>
            <a:t>→ </a:t>
          </a:r>
          <a:r>
            <a:rPr lang="tr-TR" sz="900" kern="1200" dirty="0" err="1"/>
            <a:t>Örn</a:t>
          </a:r>
          <a:r>
            <a:rPr lang="tr-TR" sz="900" kern="1200" dirty="0"/>
            <a:t>: Yeterli beslenme, düzenli egzersiz, hastalık olmaması.</a:t>
          </a:r>
          <a:endParaRPr lang="en-US" sz="900" kern="1200" dirty="0"/>
        </a:p>
      </dsp:txBody>
      <dsp:txXfrm rot="-5400000">
        <a:off x="6738887" y="1907038"/>
        <a:ext cx="1890148" cy="1145545"/>
      </dsp:txXfrm>
    </dsp:sp>
    <dsp:sp modelId="{2BE9EA3F-7BC9-4B83-BFE6-3F9DE2836951}">
      <dsp:nvSpPr>
        <dsp:cNvPr id="0" name=""/>
        <dsp:cNvSpPr/>
      </dsp:nvSpPr>
      <dsp:spPr>
        <a:xfrm rot="8640000">
          <a:off x="5614124" y="3654104"/>
          <a:ext cx="2291089" cy="229108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1" kern="1200"/>
            <a:t>Ruhsal (psikolojik) sağlık:</a:t>
          </a:r>
          <a:r>
            <a:rPr lang="tr-TR" sz="900" kern="1200"/>
            <a:t> Bireyin duygusal dengesi, stresle başa çıkabilme, zihinsel iyilik hali.</a:t>
          </a:r>
          <a:br>
            <a:rPr lang="tr-TR" sz="900" kern="1200"/>
          </a:br>
          <a:r>
            <a:rPr lang="tr-TR" sz="900" kern="1200"/>
            <a:t>→ Örn: Depresyonun olmaması, özsaygı, mutluluk.</a:t>
          </a:r>
          <a:endParaRPr lang="en-US" sz="900" kern="1200"/>
        </a:p>
      </dsp:txBody>
      <dsp:txXfrm rot="10800000">
        <a:off x="6304730" y="4016759"/>
        <a:ext cx="1145545" cy="1890148"/>
      </dsp:txXfrm>
    </dsp:sp>
    <dsp:sp modelId="{45A1E3BC-4C21-4A08-BA63-980BF37BAD6C}">
      <dsp:nvSpPr>
        <dsp:cNvPr id="0" name=""/>
        <dsp:cNvSpPr/>
      </dsp:nvSpPr>
      <dsp:spPr>
        <a:xfrm rot="12960000">
          <a:off x="3240039" y="3654104"/>
          <a:ext cx="2291089" cy="229108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1" kern="1200"/>
            <a:t>Sosyal sağlık:</a:t>
          </a:r>
          <a:r>
            <a:rPr lang="tr-TR" sz="900" kern="1200"/>
            <a:t> Bireyin toplum içinde sağlıklı ilişkiler kurabilmesi, sosyal rollerini yerine getirebilmesi.</a:t>
          </a:r>
          <a:br>
            <a:rPr lang="tr-TR" sz="900" kern="1200"/>
          </a:br>
          <a:r>
            <a:rPr lang="tr-TR" sz="900" kern="1200"/>
            <a:t>→ Örn: Arkadaşlık ilişkileri, toplumsal katılım, destekleyici çevre.</a:t>
          </a:r>
          <a:endParaRPr lang="en-US" sz="900" kern="1200"/>
        </a:p>
      </dsp:txBody>
      <dsp:txXfrm rot="10800000">
        <a:off x="3694977" y="4016759"/>
        <a:ext cx="1145545" cy="1890148"/>
      </dsp:txXfrm>
    </dsp:sp>
    <dsp:sp modelId="{46495AFB-09DA-4AC3-97CF-89FB72885575}">
      <dsp:nvSpPr>
        <dsp:cNvPr id="0" name=""/>
        <dsp:cNvSpPr/>
      </dsp:nvSpPr>
      <dsp:spPr>
        <a:xfrm rot="17280000">
          <a:off x="2506407" y="1396215"/>
          <a:ext cx="2291089" cy="2291089"/>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1" kern="1200"/>
            <a:t>Çevresel sağlık:</a:t>
          </a:r>
          <a:r>
            <a:rPr lang="tr-TR" sz="900" kern="1200"/>
            <a:t> Bireyin yaşadığı fiziksel ve sosyal çevrenin sağlığı desteklemesi.</a:t>
          </a:r>
          <a:br>
            <a:rPr lang="tr-TR" sz="900" kern="1200"/>
          </a:br>
          <a:r>
            <a:rPr lang="tr-TR" sz="900" kern="1200"/>
            <a:t>→ Örn: Temiz suya erişim, güvenli barınma, hava kalitesi.</a:t>
          </a:r>
          <a:endParaRPr lang="en-US" sz="900" kern="1200"/>
        </a:p>
      </dsp:txBody>
      <dsp:txXfrm rot="5400000">
        <a:off x="2516219" y="1907038"/>
        <a:ext cx="1890148" cy="1145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B456-015B-414C-BBD6-7EC0772F784A}">
      <dsp:nvSpPr>
        <dsp:cNvPr id="0" name=""/>
        <dsp:cNvSpPr/>
      </dsp:nvSpPr>
      <dsp:spPr>
        <a:xfrm>
          <a:off x="476670" y="760"/>
          <a:ext cx="938232" cy="9382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59151-6F08-4BF8-A0F1-575D1DB7ABBD}">
      <dsp:nvSpPr>
        <dsp:cNvPr id="0" name=""/>
        <dsp:cNvSpPr/>
      </dsp:nvSpPr>
      <dsp:spPr>
        <a:xfrm>
          <a:off x="676622" y="200711"/>
          <a:ext cx="538330" cy="53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EBEE89-9EEF-48B7-9D76-3815C26BEFED}">
      <dsp:nvSpPr>
        <dsp:cNvPr id="0" name=""/>
        <dsp:cNvSpPr/>
      </dsp:nvSpPr>
      <dsp:spPr>
        <a:xfrm>
          <a:off x="176744"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Sağlığın Belirleyicileri (Sağlığın Sosyal Belirleyicileri)</a:t>
          </a:r>
          <a:endParaRPr lang="en-US" sz="1100" kern="1200"/>
        </a:p>
      </dsp:txBody>
      <dsp:txXfrm>
        <a:off x="176744" y="1231229"/>
        <a:ext cx="1538085" cy="672912"/>
      </dsp:txXfrm>
    </dsp:sp>
    <dsp:sp modelId="{A8AFCF6A-1451-4D3E-8D36-4E9CC0C36536}">
      <dsp:nvSpPr>
        <dsp:cNvPr id="0" name=""/>
        <dsp:cNvSpPr/>
      </dsp:nvSpPr>
      <dsp:spPr>
        <a:xfrm>
          <a:off x="2283921" y="760"/>
          <a:ext cx="938232" cy="9382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C23EA-3D28-4C9D-9C94-520C07549723}">
      <dsp:nvSpPr>
        <dsp:cNvPr id="0" name=""/>
        <dsp:cNvSpPr/>
      </dsp:nvSpPr>
      <dsp:spPr>
        <a:xfrm>
          <a:off x="2483872" y="200711"/>
          <a:ext cx="538330" cy="5383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3ACE9-CDBF-4324-91BD-B5F7FC1C836A}">
      <dsp:nvSpPr>
        <dsp:cNvPr id="0" name=""/>
        <dsp:cNvSpPr/>
      </dsp:nvSpPr>
      <dsp:spPr>
        <a:xfrm>
          <a:off x="1983995"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Gelir ve sosyal durum:</a:t>
          </a:r>
          <a:r>
            <a:rPr lang="tr-TR" sz="1100" kern="1200"/>
            <a:t> Yoksulluk → kötü beslenme, barınma ve sağlık hizmetine erişim zorluğu.</a:t>
          </a:r>
          <a:endParaRPr lang="en-US" sz="1100" kern="1200"/>
        </a:p>
      </dsp:txBody>
      <dsp:txXfrm>
        <a:off x="1983995" y="1231229"/>
        <a:ext cx="1538085" cy="672912"/>
      </dsp:txXfrm>
    </dsp:sp>
    <dsp:sp modelId="{E7537A86-F1E0-4B64-B484-0A7BAF3BA314}">
      <dsp:nvSpPr>
        <dsp:cNvPr id="0" name=""/>
        <dsp:cNvSpPr/>
      </dsp:nvSpPr>
      <dsp:spPr>
        <a:xfrm>
          <a:off x="4091172" y="760"/>
          <a:ext cx="938232" cy="9382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776BC-65EF-486B-A838-16DB19CC984C}">
      <dsp:nvSpPr>
        <dsp:cNvPr id="0" name=""/>
        <dsp:cNvSpPr/>
      </dsp:nvSpPr>
      <dsp:spPr>
        <a:xfrm>
          <a:off x="4291123" y="200711"/>
          <a:ext cx="538330" cy="53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B146E-1D0F-48C6-BB0B-E2D5D055B893}">
      <dsp:nvSpPr>
        <dsp:cNvPr id="0" name=""/>
        <dsp:cNvSpPr/>
      </dsp:nvSpPr>
      <dsp:spPr>
        <a:xfrm>
          <a:off x="3791246"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Eğitim:</a:t>
          </a:r>
          <a:r>
            <a:rPr lang="tr-TR" sz="1100" kern="1200"/>
            <a:t> Daha yüksek eğitim → daha iyi sağlık bilgisi, daha sağlıklı yaşam tarzı.</a:t>
          </a:r>
          <a:endParaRPr lang="en-US" sz="1100" kern="1200"/>
        </a:p>
      </dsp:txBody>
      <dsp:txXfrm>
        <a:off x="3791246" y="1231229"/>
        <a:ext cx="1538085" cy="672912"/>
      </dsp:txXfrm>
    </dsp:sp>
    <dsp:sp modelId="{47E8C125-FAD9-415F-A41C-4B031A24B5C9}">
      <dsp:nvSpPr>
        <dsp:cNvPr id="0" name=""/>
        <dsp:cNvSpPr/>
      </dsp:nvSpPr>
      <dsp:spPr>
        <a:xfrm>
          <a:off x="5898423" y="760"/>
          <a:ext cx="938232" cy="9382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5DFF1-E2BC-4DFD-BB5D-FABAFFD6ABCA}">
      <dsp:nvSpPr>
        <dsp:cNvPr id="0" name=""/>
        <dsp:cNvSpPr/>
      </dsp:nvSpPr>
      <dsp:spPr>
        <a:xfrm>
          <a:off x="6098374" y="200711"/>
          <a:ext cx="538330" cy="538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9C4300-BEF1-4E11-9BD3-D33C5790E786}">
      <dsp:nvSpPr>
        <dsp:cNvPr id="0" name=""/>
        <dsp:cNvSpPr/>
      </dsp:nvSpPr>
      <dsp:spPr>
        <a:xfrm>
          <a:off x="5598497"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Yaşam tarzı:</a:t>
          </a:r>
          <a:r>
            <a:rPr lang="tr-TR" sz="1100" kern="1200"/>
            <a:t> Beslenme, fiziksel aktivite, sigara-alkol kullanımı.</a:t>
          </a:r>
          <a:endParaRPr lang="en-US" sz="1100" kern="1200"/>
        </a:p>
      </dsp:txBody>
      <dsp:txXfrm>
        <a:off x="5598497" y="1231229"/>
        <a:ext cx="1538085" cy="672912"/>
      </dsp:txXfrm>
    </dsp:sp>
    <dsp:sp modelId="{5AC733B9-652B-4B12-8D75-2D1073F96626}">
      <dsp:nvSpPr>
        <dsp:cNvPr id="0" name=""/>
        <dsp:cNvSpPr/>
      </dsp:nvSpPr>
      <dsp:spPr>
        <a:xfrm>
          <a:off x="7705674" y="760"/>
          <a:ext cx="938232" cy="93823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B414F-5126-4216-887D-0665B1EB9AEA}">
      <dsp:nvSpPr>
        <dsp:cNvPr id="0" name=""/>
        <dsp:cNvSpPr/>
      </dsp:nvSpPr>
      <dsp:spPr>
        <a:xfrm>
          <a:off x="7905625" y="200711"/>
          <a:ext cx="538330" cy="5383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B221-E954-4946-B818-EC23F002AD64}">
      <dsp:nvSpPr>
        <dsp:cNvPr id="0" name=""/>
        <dsp:cNvSpPr/>
      </dsp:nvSpPr>
      <dsp:spPr>
        <a:xfrm>
          <a:off x="7405747"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Sağlık hizmetlerine erişim:</a:t>
          </a:r>
          <a:r>
            <a:rPr lang="tr-TR" sz="1100" kern="1200"/>
            <a:t> Aile hekimliği, hastane, ilaç erişimi.</a:t>
          </a:r>
          <a:endParaRPr lang="en-US" sz="1100" kern="1200"/>
        </a:p>
      </dsp:txBody>
      <dsp:txXfrm>
        <a:off x="7405747" y="1231229"/>
        <a:ext cx="1538085" cy="672912"/>
      </dsp:txXfrm>
    </dsp:sp>
    <dsp:sp modelId="{C4BAD312-6469-425A-AC9A-F67DC11B9C0B}">
      <dsp:nvSpPr>
        <dsp:cNvPr id="0" name=""/>
        <dsp:cNvSpPr/>
      </dsp:nvSpPr>
      <dsp:spPr>
        <a:xfrm>
          <a:off x="9512925" y="760"/>
          <a:ext cx="938232" cy="9382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4E33-D59F-454D-8E8B-6F66D67EF91F}">
      <dsp:nvSpPr>
        <dsp:cNvPr id="0" name=""/>
        <dsp:cNvSpPr/>
      </dsp:nvSpPr>
      <dsp:spPr>
        <a:xfrm>
          <a:off x="9712876" y="200711"/>
          <a:ext cx="538330" cy="5383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8B82E-AEDB-4141-B638-2C0AC67C9754}">
      <dsp:nvSpPr>
        <dsp:cNvPr id="0" name=""/>
        <dsp:cNvSpPr/>
      </dsp:nvSpPr>
      <dsp:spPr>
        <a:xfrm>
          <a:off x="9212998" y="1231229"/>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Çevresel faktörler:</a:t>
          </a:r>
          <a:r>
            <a:rPr lang="tr-TR" sz="1100" kern="1200"/>
            <a:t> Su, hava, barınma koşulları, iş sağlığı.</a:t>
          </a:r>
          <a:endParaRPr lang="en-US" sz="1100" kern="1200"/>
        </a:p>
      </dsp:txBody>
      <dsp:txXfrm>
        <a:off x="9212998" y="1231229"/>
        <a:ext cx="1538085" cy="672912"/>
      </dsp:txXfrm>
    </dsp:sp>
    <dsp:sp modelId="{034DA1C0-3B0A-4C8F-9D93-E7B932C96BBE}">
      <dsp:nvSpPr>
        <dsp:cNvPr id="0" name=""/>
        <dsp:cNvSpPr/>
      </dsp:nvSpPr>
      <dsp:spPr>
        <a:xfrm>
          <a:off x="4091172" y="2288663"/>
          <a:ext cx="938232" cy="9382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AD268-FD40-492B-B3A3-47CE44A54594}">
      <dsp:nvSpPr>
        <dsp:cNvPr id="0" name=""/>
        <dsp:cNvSpPr/>
      </dsp:nvSpPr>
      <dsp:spPr>
        <a:xfrm>
          <a:off x="4291123" y="2488614"/>
          <a:ext cx="538330" cy="5383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C0565-0A49-4B88-90FB-952B176EA2E0}">
      <dsp:nvSpPr>
        <dsp:cNvPr id="0" name=""/>
        <dsp:cNvSpPr/>
      </dsp:nvSpPr>
      <dsp:spPr>
        <a:xfrm>
          <a:off x="3791246" y="3519131"/>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Genetik faktörler:</a:t>
          </a:r>
          <a:r>
            <a:rPr lang="tr-TR" sz="1100" kern="1200"/>
            <a:t> Kalıtsal hastalıklara yatkınlık.</a:t>
          </a:r>
          <a:endParaRPr lang="en-US" sz="1100" kern="1200"/>
        </a:p>
      </dsp:txBody>
      <dsp:txXfrm>
        <a:off x="3791246" y="3519131"/>
        <a:ext cx="1538085" cy="672912"/>
      </dsp:txXfrm>
    </dsp:sp>
    <dsp:sp modelId="{2A05537E-E694-4EF6-8E38-39F864024878}">
      <dsp:nvSpPr>
        <dsp:cNvPr id="0" name=""/>
        <dsp:cNvSpPr/>
      </dsp:nvSpPr>
      <dsp:spPr>
        <a:xfrm>
          <a:off x="5898423" y="2288663"/>
          <a:ext cx="938232" cy="9382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4BEE0-6DB5-4B98-B7A1-2FAB8448EAC8}">
      <dsp:nvSpPr>
        <dsp:cNvPr id="0" name=""/>
        <dsp:cNvSpPr/>
      </dsp:nvSpPr>
      <dsp:spPr>
        <a:xfrm>
          <a:off x="6098374" y="2488614"/>
          <a:ext cx="538330" cy="53833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D77A-1A68-435A-9B0D-DEBB104E3F77}">
      <dsp:nvSpPr>
        <dsp:cNvPr id="0" name=""/>
        <dsp:cNvSpPr/>
      </dsp:nvSpPr>
      <dsp:spPr>
        <a:xfrm>
          <a:off x="5598497" y="3519131"/>
          <a:ext cx="1538085" cy="67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Kültürel faktörler:</a:t>
          </a:r>
          <a:r>
            <a:rPr lang="tr-TR" sz="1100" kern="1200"/>
            <a:t> Sağlık algısı, geleneksel tedavi yöntemlerine bakış.</a:t>
          </a:r>
          <a:endParaRPr lang="en-US" sz="1100" kern="1200"/>
        </a:p>
      </dsp:txBody>
      <dsp:txXfrm>
        <a:off x="5598497" y="3519131"/>
        <a:ext cx="1538085" cy="672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233E-34B3-4D1D-B9C8-0577743DF910}">
      <dsp:nvSpPr>
        <dsp:cNvPr id="0" name=""/>
        <dsp:cNvSpPr/>
      </dsp:nvSpPr>
      <dsp:spPr>
        <a:xfrm>
          <a:off x="282221" y="14104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26D4C-D50F-4F38-B055-B5583831426C}">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B327-6A01-4A10-9157-214B78F46A8B}">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Dünya Sağlık Örgütü “sağlığın korunması ve sürdürülmesi için bir bireyin sağlık bilgisine ulaşma, anlama ve kullanma becerisi” ni sağlık okuryazarlığı olarak tanımlamaktadır</a:t>
          </a:r>
          <a:endParaRPr lang="en-US" sz="1600" kern="1200"/>
        </a:p>
      </dsp:txBody>
      <dsp:txXfrm>
        <a:off x="1948202" y="1410409"/>
        <a:ext cx="3233964" cy="1371985"/>
      </dsp:txXfrm>
    </dsp:sp>
    <dsp:sp modelId="{4E4D80A8-C225-44BC-8ECC-E77524B3D3D0}">
      <dsp:nvSpPr>
        <dsp:cNvPr id="0" name=""/>
        <dsp:cNvSpPr/>
      </dsp:nvSpPr>
      <dsp:spPr>
        <a:xfrm>
          <a:off x="5745661" y="14104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36075-DC19-4B86-B638-D5CEB524E2FD}">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32C98A-FCEC-42B4-963F-A04CF5468757}">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b="1" kern="1200"/>
            <a:t>”Kişilerin doğru sağlık kararları vermek için gerekli sağlık bilgi ve hizmetlerini anlama, edinme ve işleme kapasitesinin derecesi olarak tanımlanabilir”.</a:t>
          </a:r>
          <a:endParaRPr lang="en-US" sz="1600" kern="1200"/>
        </a:p>
      </dsp:txBody>
      <dsp:txXfrm>
        <a:off x="7411643" y="1410409"/>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673080-7F71-D684-7FD7-B0442200D7F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D682A2D-6DBC-A9DD-612D-ADDB98C62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DA0FE97-8A72-ECA7-B554-3670B76C4B09}"/>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9A5483FA-424D-6BA4-0D65-56F18FC46B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5001D-BA61-BD75-158E-93C537E51C17}"/>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76915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6177DE-A106-AC4A-AB5C-4B9FDA82F46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4C59189-2A1F-DD0E-A9DF-224FF7D1C41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D2B22F-F9B9-9B5B-5324-930AD6CDEA41}"/>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42480A2B-18B9-D2D0-C06F-EAABE306FC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E4DD23-083F-D788-50CE-C39224D1BBDF}"/>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243098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3638442-0A66-F586-4CE1-18723D54FDB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2405CD0-25DD-5191-0210-F000F6AF69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160073-ADE2-50BD-4487-4225ECCB0A8D}"/>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35A1B8B9-45EA-DDB4-6810-9CA7C6EED0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5B3487-7FC1-5CCA-4D75-7F0E48ABEF2B}"/>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152858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8268B-A0AC-46F0-8D08-9DC4E135B30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EEC8931-67F7-CD77-B86F-C46E35FF33D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E4BE09-49AE-711B-998F-55BDCE33FD44}"/>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55E1A28B-DECC-F2F1-9F6E-5773927146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9ABE96-CCF7-4DB1-96B3-2F165662DEC8}"/>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422553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4AF7C3-D9C2-C043-E8B8-27BA2306CB0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3F1C539-A9A8-5266-D73A-206876194A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8539513-1DDF-4D8F-CCBB-7EC4C5232B1B}"/>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4904D3F8-5265-F671-8B2F-BC9BC502B5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FC13A8-6F2F-7391-EF05-0C0174CF2E1A}"/>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24817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F821AA-FDF7-B925-9306-684C455AB5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B4FA542-CF22-293F-E7B9-A57E81ED5BB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6767277-DA98-1145-BE1D-61C09E2814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DDF74D-9DF8-0CFD-28D6-1956635855E0}"/>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6" name="Alt Bilgi Yer Tutucusu 5">
            <a:extLst>
              <a:ext uri="{FF2B5EF4-FFF2-40B4-BE49-F238E27FC236}">
                <a16:creationId xmlns:a16="http://schemas.microsoft.com/office/drawing/2014/main" id="{355960CE-02B0-AEED-8A3A-B26CA3C953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564744-94ED-B5DC-2B39-8A8453B39B52}"/>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00108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B99A94-13B1-DEBE-6430-5CB6882AEFA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5B7F81-46CF-4647-17D9-A6A60D5AD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CCB2EEB-6D91-66FB-C5FD-732AB492815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F38AC8C-79C7-ACBE-78F0-3DFABD3C7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C195BC-B2FB-D660-36A2-9FC6881476E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D7D7CA9-966A-D54F-043C-B549A85754A2}"/>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8" name="Alt Bilgi Yer Tutucusu 7">
            <a:extLst>
              <a:ext uri="{FF2B5EF4-FFF2-40B4-BE49-F238E27FC236}">
                <a16:creationId xmlns:a16="http://schemas.microsoft.com/office/drawing/2014/main" id="{890806B6-59B9-E0FE-C5D2-46AFF497E4A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646B2FB-7D64-0B74-1ACC-24F6733D23CE}"/>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9957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F64737-00B3-977E-D000-2A087BF52AB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47C1840-5043-A939-DEDD-CCE300BD5BE3}"/>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4" name="Alt Bilgi Yer Tutucusu 3">
            <a:extLst>
              <a:ext uri="{FF2B5EF4-FFF2-40B4-BE49-F238E27FC236}">
                <a16:creationId xmlns:a16="http://schemas.microsoft.com/office/drawing/2014/main" id="{EE9EAAD3-ED15-493A-C66E-BA761F9CC2F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1833C38-085A-2503-90ED-56C944FCC58F}"/>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198600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ADE3516-4C04-FD41-1EBB-011DD5C6B0FF}"/>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3" name="Alt Bilgi Yer Tutucusu 2">
            <a:extLst>
              <a:ext uri="{FF2B5EF4-FFF2-40B4-BE49-F238E27FC236}">
                <a16:creationId xmlns:a16="http://schemas.microsoft.com/office/drawing/2014/main" id="{A6D0E29A-D85C-DDF2-6736-42D0E2C6EC9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64A4E3-25D1-3151-B912-219869E80799}"/>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308775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27C91-CCB0-3DA0-649C-EC694D572B2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86B5157-05BF-EB52-416C-AA3ED9FC5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4FACC30-6C38-1F95-660D-1F78DB935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2507AD-0412-8F77-0ED4-DD19FCF00CAA}"/>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6" name="Alt Bilgi Yer Tutucusu 5">
            <a:extLst>
              <a:ext uri="{FF2B5EF4-FFF2-40B4-BE49-F238E27FC236}">
                <a16:creationId xmlns:a16="http://schemas.microsoft.com/office/drawing/2014/main" id="{32E4BAA8-E427-03CA-4150-A3D9724CC5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639F729-90BB-A77A-8E43-DAB694F78415}"/>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67996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F9446A-1151-3088-3B9D-4CB25FC1864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0E161A1-41AA-2032-7E5A-03140770E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3DD7714-827E-B23B-AFB8-44223591E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656A0A4-83FD-813C-B120-5949E8CE692F}"/>
              </a:ext>
            </a:extLst>
          </p:cNvPr>
          <p:cNvSpPr>
            <a:spLocks noGrp="1"/>
          </p:cNvSpPr>
          <p:nvPr>
            <p:ph type="dt" sz="half" idx="10"/>
          </p:nvPr>
        </p:nvSpPr>
        <p:spPr/>
        <p:txBody>
          <a:bodyPr/>
          <a:lstStyle/>
          <a:p>
            <a:fld id="{4756E1A6-C46D-4631-AD61-0683C494E4C2}" type="datetimeFigureOut">
              <a:rPr lang="tr-TR" smtClean="0"/>
              <a:t>26.09.2025</a:t>
            </a:fld>
            <a:endParaRPr lang="tr-TR"/>
          </a:p>
        </p:txBody>
      </p:sp>
      <p:sp>
        <p:nvSpPr>
          <p:cNvPr id="6" name="Alt Bilgi Yer Tutucusu 5">
            <a:extLst>
              <a:ext uri="{FF2B5EF4-FFF2-40B4-BE49-F238E27FC236}">
                <a16:creationId xmlns:a16="http://schemas.microsoft.com/office/drawing/2014/main" id="{EFB9D326-C051-AF93-2389-C16EB96B5B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886D18-CE7F-763E-1F30-191BA817B367}"/>
              </a:ext>
            </a:extLst>
          </p:cNvPr>
          <p:cNvSpPr>
            <a:spLocks noGrp="1"/>
          </p:cNvSpPr>
          <p:nvPr>
            <p:ph type="sldNum" sz="quarter" idx="12"/>
          </p:nvPr>
        </p:nvSpPr>
        <p:spPr/>
        <p:txBody>
          <a:bodyPr/>
          <a:lstStyle/>
          <a:p>
            <a:fld id="{53A1BC60-3218-4159-9635-0CC0821F59C9}" type="slidenum">
              <a:rPr lang="tr-TR" smtClean="0"/>
              <a:t>‹#›</a:t>
            </a:fld>
            <a:endParaRPr lang="tr-TR"/>
          </a:p>
        </p:txBody>
      </p:sp>
    </p:spTree>
    <p:extLst>
      <p:ext uri="{BB962C8B-B14F-4D97-AF65-F5344CB8AC3E}">
        <p14:creationId xmlns:p14="http://schemas.microsoft.com/office/powerpoint/2010/main" val="24496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E01E3BA-47D4-6FED-21A3-9039E7EDE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1E738F-EEA8-AF65-5ABD-AF3FDB5C0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5D9648-1B68-0F4D-8627-818B1BEB4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56E1A6-C46D-4631-AD61-0683C494E4C2}" type="datetimeFigureOut">
              <a:rPr lang="tr-TR" smtClean="0"/>
              <a:t>26.09.2025</a:t>
            </a:fld>
            <a:endParaRPr lang="tr-TR"/>
          </a:p>
        </p:txBody>
      </p:sp>
      <p:sp>
        <p:nvSpPr>
          <p:cNvPr id="5" name="Alt Bilgi Yer Tutucusu 4">
            <a:extLst>
              <a:ext uri="{FF2B5EF4-FFF2-40B4-BE49-F238E27FC236}">
                <a16:creationId xmlns:a16="http://schemas.microsoft.com/office/drawing/2014/main" id="{011675EC-C21D-6698-B982-19C9315E4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4B7F09CE-E25C-643D-9623-F7F3611A8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A1BC60-3218-4159-9635-0CC0821F59C9}" type="slidenum">
              <a:rPr lang="tr-TR" smtClean="0"/>
              <a:t>‹#›</a:t>
            </a:fld>
            <a:endParaRPr lang="tr-TR"/>
          </a:p>
        </p:txBody>
      </p:sp>
    </p:spTree>
    <p:extLst>
      <p:ext uri="{BB962C8B-B14F-4D97-AF65-F5344CB8AC3E}">
        <p14:creationId xmlns:p14="http://schemas.microsoft.com/office/powerpoint/2010/main" val="170706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AEF6D0D-9014-F6CC-A69A-1550C022A789}"/>
              </a:ext>
            </a:extLst>
          </p:cNvPr>
          <p:cNvSpPr>
            <a:spLocks noGrp="1"/>
          </p:cNvSpPr>
          <p:nvPr>
            <p:ph type="ctrTitle"/>
          </p:nvPr>
        </p:nvSpPr>
        <p:spPr>
          <a:xfrm>
            <a:off x="638881" y="390525"/>
            <a:ext cx="10909640" cy="1510301"/>
          </a:xfrm>
        </p:spPr>
        <p:txBody>
          <a:bodyPr anchor="ctr">
            <a:normAutofit/>
          </a:bodyPr>
          <a:lstStyle/>
          <a:p>
            <a:r>
              <a:rPr lang="tr-TR" sz="6600" dirty="0">
                <a:solidFill>
                  <a:srgbClr val="FFFFFF"/>
                </a:solidFill>
              </a:rPr>
              <a:t>SAĞLIK OKURYAZARLIĞI</a:t>
            </a:r>
          </a:p>
        </p:txBody>
      </p:sp>
      <p:sp>
        <p:nvSpPr>
          <p:cNvPr id="3" name="Alt Başlık 2">
            <a:extLst>
              <a:ext uri="{FF2B5EF4-FFF2-40B4-BE49-F238E27FC236}">
                <a16:creationId xmlns:a16="http://schemas.microsoft.com/office/drawing/2014/main" id="{515F7E62-E08C-4876-DC4D-E4A5B20CBE11}"/>
              </a:ext>
            </a:extLst>
          </p:cNvPr>
          <p:cNvSpPr>
            <a:spLocks noGrp="1"/>
          </p:cNvSpPr>
          <p:nvPr>
            <p:ph type="subTitle" idx="1"/>
          </p:nvPr>
        </p:nvSpPr>
        <p:spPr>
          <a:xfrm>
            <a:off x="2895599" y="2267124"/>
            <a:ext cx="6396204" cy="662542"/>
          </a:xfrm>
        </p:spPr>
        <p:txBody>
          <a:bodyPr anchor="ctr">
            <a:normAutofit/>
          </a:bodyPr>
          <a:lstStyle/>
          <a:p>
            <a:r>
              <a:rPr lang="tr-TR" sz="2000" dirty="0">
                <a:solidFill>
                  <a:srgbClr val="FFFFFF"/>
                </a:solidFill>
                <a:latin typeface="+mj-lt"/>
                <a:ea typeface="+mj-ea"/>
                <a:cs typeface="+mj-cs"/>
              </a:rPr>
              <a:t>Öğr. Gör. Adem BİLGİN</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yazı tipi, metin, logo, grafik içeren bir resim&#10;&#10;Yapay zeka tarafından oluşturulmuş içerik yanlış olabilir.">
            <a:extLst>
              <a:ext uri="{FF2B5EF4-FFF2-40B4-BE49-F238E27FC236}">
                <a16:creationId xmlns:a16="http://schemas.microsoft.com/office/drawing/2014/main" id="{F88EDE8F-5388-A470-2254-343F640A9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046" y="3538847"/>
            <a:ext cx="8967887" cy="2712786"/>
          </a:xfrm>
          <a:prstGeom prst="rect">
            <a:avLst/>
          </a:prstGeom>
        </p:spPr>
      </p:pic>
      <p:sp>
        <p:nvSpPr>
          <p:cNvPr id="5" name="Alt Başlık 2">
            <a:extLst>
              <a:ext uri="{FF2B5EF4-FFF2-40B4-BE49-F238E27FC236}">
                <a16:creationId xmlns:a16="http://schemas.microsoft.com/office/drawing/2014/main" id="{8ED664E7-CB70-979D-BF88-36FB38B5D154}"/>
              </a:ext>
            </a:extLst>
          </p:cNvPr>
          <p:cNvSpPr txBox="1">
            <a:spLocks/>
          </p:cNvSpPr>
          <p:nvPr/>
        </p:nvSpPr>
        <p:spPr>
          <a:xfrm>
            <a:off x="2895599" y="1726787"/>
            <a:ext cx="6396204" cy="66254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dirty="0">
                <a:solidFill>
                  <a:srgbClr val="FFFFFF"/>
                </a:solidFill>
                <a:latin typeface="+mj-lt"/>
                <a:ea typeface="+mj-ea"/>
                <a:cs typeface="+mj-cs"/>
              </a:rPr>
              <a:t>DERSİN KODU: OSD-141</a:t>
            </a:r>
          </a:p>
        </p:txBody>
      </p:sp>
    </p:spTree>
    <p:extLst>
      <p:ext uri="{BB962C8B-B14F-4D97-AF65-F5344CB8AC3E}">
        <p14:creationId xmlns:p14="http://schemas.microsoft.com/office/powerpoint/2010/main" val="394622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BEA2E3E-9D7F-B770-82A4-8BCB6BED5C6F}"/>
              </a:ext>
            </a:extLst>
          </p:cNvPr>
          <p:cNvSpPr>
            <a:spLocks noGrp="1"/>
          </p:cNvSpPr>
          <p:nvPr>
            <p:ph type="title"/>
          </p:nvPr>
        </p:nvSpPr>
        <p:spPr>
          <a:xfrm>
            <a:off x="804672" y="457200"/>
            <a:ext cx="10579608" cy="1188720"/>
          </a:xfrm>
        </p:spPr>
        <p:txBody>
          <a:bodyPr>
            <a:normAutofit/>
          </a:bodyPr>
          <a:lstStyle/>
          <a:p>
            <a:r>
              <a:rPr lang="tr-TR" sz="3700">
                <a:solidFill>
                  <a:schemeClr val="tx2"/>
                </a:solidFill>
              </a:rPr>
              <a:t>Biyomedikal Sağlık Anlayışı vs. Bütüncül (Holistik) Sağlık Anlayışı</a:t>
            </a:r>
          </a:p>
        </p:txBody>
      </p:sp>
      <p:grpSp>
        <p:nvGrpSpPr>
          <p:cNvPr id="13" name="Group 12">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4" name="Freeform: Shape 13">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0" name="Freeform: Shape 19">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İçerik Yer Tutucusu 3">
            <a:extLst>
              <a:ext uri="{FF2B5EF4-FFF2-40B4-BE49-F238E27FC236}">
                <a16:creationId xmlns:a16="http://schemas.microsoft.com/office/drawing/2014/main" id="{2D4DE70A-685C-F131-7168-BDC4C10D3AEC}"/>
              </a:ext>
            </a:extLst>
          </p:cNvPr>
          <p:cNvGraphicFramePr>
            <a:graphicFrameLocks noGrp="1"/>
          </p:cNvGraphicFramePr>
          <p:nvPr>
            <p:ph idx="1"/>
            <p:extLst>
              <p:ext uri="{D42A27DB-BD31-4B8C-83A1-F6EECF244321}">
                <p14:modId xmlns:p14="http://schemas.microsoft.com/office/powerpoint/2010/main" val="1090433361"/>
              </p:ext>
            </p:extLst>
          </p:nvPr>
        </p:nvGraphicFramePr>
        <p:xfrm>
          <a:off x="1534076" y="2560320"/>
          <a:ext cx="9123848" cy="3566163"/>
        </p:xfrm>
        <a:graphic>
          <a:graphicData uri="http://schemas.openxmlformats.org/drawingml/2006/table">
            <a:tbl>
              <a:tblPr/>
              <a:tblGrid>
                <a:gridCol w="2519848">
                  <a:extLst>
                    <a:ext uri="{9D8B030D-6E8A-4147-A177-3AD203B41FA5}">
                      <a16:colId xmlns:a16="http://schemas.microsoft.com/office/drawing/2014/main" val="2189417163"/>
                    </a:ext>
                  </a:extLst>
                </a:gridCol>
                <a:gridCol w="3302000">
                  <a:extLst>
                    <a:ext uri="{9D8B030D-6E8A-4147-A177-3AD203B41FA5}">
                      <a16:colId xmlns:a16="http://schemas.microsoft.com/office/drawing/2014/main" val="3195519108"/>
                    </a:ext>
                  </a:extLst>
                </a:gridCol>
                <a:gridCol w="3302000">
                  <a:extLst>
                    <a:ext uri="{9D8B030D-6E8A-4147-A177-3AD203B41FA5}">
                      <a16:colId xmlns:a16="http://schemas.microsoft.com/office/drawing/2014/main" val="370123061"/>
                    </a:ext>
                  </a:extLst>
                </a:gridCol>
              </a:tblGrid>
              <a:tr h="379013">
                <a:tc>
                  <a:txBody>
                    <a:bodyPr/>
                    <a:lstStyle/>
                    <a:p>
                      <a:pPr>
                        <a:buNone/>
                      </a:pPr>
                      <a:r>
                        <a:rPr lang="tr-TR" sz="1700"/>
                        <a:t>Özellik</a:t>
                      </a:r>
                    </a:p>
                  </a:txBody>
                  <a:tcPr marL="86139" marR="86139" marT="43070" marB="43070" anchor="ctr">
                    <a:lnL>
                      <a:noFill/>
                    </a:lnL>
                    <a:lnR>
                      <a:noFill/>
                    </a:lnR>
                    <a:lnT>
                      <a:noFill/>
                    </a:lnT>
                    <a:lnB>
                      <a:noFill/>
                    </a:lnB>
                    <a:noFill/>
                  </a:tcPr>
                </a:tc>
                <a:tc>
                  <a:txBody>
                    <a:bodyPr/>
                    <a:lstStyle/>
                    <a:p>
                      <a:pPr>
                        <a:buNone/>
                      </a:pPr>
                      <a:r>
                        <a:rPr lang="tr-TR" sz="1700" b="1"/>
                        <a:t>Biyomedikal Anlayış</a:t>
                      </a:r>
                      <a:endParaRPr lang="tr-TR" sz="1700"/>
                    </a:p>
                  </a:txBody>
                  <a:tcPr marL="86139" marR="86139" marT="43070" marB="43070" anchor="ctr">
                    <a:lnL>
                      <a:noFill/>
                    </a:lnL>
                    <a:lnR>
                      <a:noFill/>
                    </a:lnR>
                    <a:lnT>
                      <a:noFill/>
                    </a:lnT>
                    <a:lnB>
                      <a:noFill/>
                    </a:lnB>
                    <a:noFill/>
                  </a:tcPr>
                </a:tc>
                <a:tc>
                  <a:txBody>
                    <a:bodyPr/>
                    <a:lstStyle/>
                    <a:p>
                      <a:pPr>
                        <a:buNone/>
                      </a:pPr>
                      <a:r>
                        <a:rPr lang="tr-TR" sz="1700" b="1"/>
                        <a:t>Bütüncül (Holistik) Anlayış</a:t>
                      </a:r>
                      <a:endParaRPr lang="tr-TR" sz="1700"/>
                    </a:p>
                  </a:txBody>
                  <a:tcPr marL="86139" marR="86139" marT="43070" marB="43070" anchor="ctr">
                    <a:lnL>
                      <a:noFill/>
                    </a:lnL>
                    <a:lnR>
                      <a:noFill/>
                    </a:lnR>
                    <a:lnT>
                      <a:noFill/>
                    </a:lnT>
                    <a:lnB>
                      <a:noFill/>
                    </a:lnB>
                    <a:noFill/>
                  </a:tcPr>
                </a:tc>
                <a:extLst>
                  <a:ext uri="{0D108BD9-81ED-4DB2-BD59-A6C34878D82A}">
                    <a16:rowId xmlns:a16="http://schemas.microsoft.com/office/drawing/2014/main" val="534477584"/>
                  </a:ext>
                </a:extLst>
              </a:tr>
              <a:tr h="637430">
                <a:tc>
                  <a:txBody>
                    <a:bodyPr/>
                    <a:lstStyle/>
                    <a:p>
                      <a:pPr>
                        <a:buNone/>
                      </a:pPr>
                      <a:r>
                        <a:rPr lang="tr-TR" sz="1700"/>
                        <a:t>Odak noktası</a:t>
                      </a:r>
                    </a:p>
                  </a:txBody>
                  <a:tcPr marL="86139" marR="86139" marT="43070" marB="43070" anchor="ctr">
                    <a:lnL>
                      <a:noFill/>
                    </a:lnL>
                    <a:lnR>
                      <a:noFill/>
                    </a:lnR>
                    <a:lnT>
                      <a:noFill/>
                    </a:lnT>
                    <a:lnB>
                      <a:noFill/>
                    </a:lnB>
                    <a:noFill/>
                  </a:tcPr>
                </a:tc>
                <a:tc>
                  <a:txBody>
                    <a:bodyPr/>
                    <a:lstStyle/>
                    <a:p>
                      <a:pPr>
                        <a:buNone/>
                      </a:pPr>
                      <a:r>
                        <a:rPr lang="tr-TR" sz="1700"/>
                        <a:t>Hastalık ve patoloji</a:t>
                      </a:r>
                    </a:p>
                  </a:txBody>
                  <a:tcPr marL="86139" marR="86139" marT="43070" marB="43070" anchor="ctr">
                    <a:lnL>
                      <a:noFill/>
                    </a:lnL>
                    <a:lnR>
                      <a:noFill/>
                    </a:lnR>
                    <a:lnT>
                      <a:noFill/>
                    </a:lnT>
                    <a:lnB>
                      <a:noFill/>
                    </a:lnB>
                    <a:noFill/>
                  </a:tcPr>
                </a:tc>
                <a:tc>
                  <a:txBody>
                    <a:bodyPr/>
                    <a:lstStyle/>
                    <a:p>
                      <a:pPr>
                        <a:buNone/>
                      </a:pPr>
                      <a:r>
                        <a:rPr lang="tr-TR" sz="1700"/>
                        <a:t>Bireyin tüm yönleri (beden, ruh, sosyal çevre)</a:t>
                      </a:r>
                    </a:p>
                  </a:txBody>
                  <a:tcPr marL="86139" marR="86139" marT="43070" marB="43070" anchor="ctr">
                    <a:lnL>
                      <a:noFill/>
                    </a:lnL>
                    <a:lnR>
                      <a:noFill/>
                    </a:lnR>
                    <a:lnT>
                      <a:noFill/>
                    </a:lnT>
                    <a:lnB>
                      <a:noFill/>
                    </a:lnB>
                    <a:noFill/>
                  </a:tcPr>
                </a:tc>
                <a:extLst>
                  <a:ext uri="{0D108BD9-81ED-4DB2-BD59-A6C34878D82A}">
                    <a16:rowId xmlns:a16="http://schemas.microsoft.com/office/drawing/2014/main" val="1021442156"/>
                  </a:ext>
                </a:extLst>
              </a:tr>
              <a:tr h="379013">
                <a:tc>
                  <a:txBody>
                    <a:bodyPr/>
                    <a:lstStyle/>
                    <a:p>
                      <a:pPr>
                        <a:buNone/>
                      </a:pPr>
                      <a:r>
                        <a:rPr lang="tr-TR" sz="1700"/>
                        <a:t>Yaklaşım</a:t>
                      </a:r>
                    </a:p>
                  </a:txBody>
                  <a:tcPr marL="86139" marR="86139" marT="43070" marB="43070" anchor="ctr">
                    <a:lnL>
                      <a:noFill/>
                    </a:lnL>
                    <a:lnR>
                      <a:noFill/>
                    </a:lnR>
                    <a:lnT>
                      <a:noFill/>
                    </a:lnT>
                    <a:lnB>
                      <a:noFill/>
                    </a:lnB>
                    <a:noFill/>
                  </a:tcPr>
                </a:tc>
                <a:tc>
                  <a:txBody>
                    <a:bodyPr/>
                    <a:lstStyle/>
                    <a:p>
                      <a:pPr>
                        <a:buNone/>
                      </a:pPr>
                      <a:r>
                        <a:rPr lang="tr-TR" sz="1700"/>
                        <a:t>Tedavi odaklı</a:t>
                      </a:r>
                    </a:p>
                  </a:txBody>
                  <a:tcPr marL="86139" marR="86139" marT="43070" marB="43070" anchor="ctr">
                    <a:lnL>
                      <a:noFill/>
                    </a:lnL>
                    <a:lnR>
                      <a:noFill/>
                    </a:lnR>
                    <a:lnT>
                      <a:noFill/>
                    </a:lnT>
                    <a:lnB>
                      <a:noFill/>
                    </a:lnB>
                    <a:noFill/>
                  </a:tcPr>
                </a:tc>
                <a:tc>
                  <a:txBody>
                    <a:bodyPr/>
                    <a:lstStyle/>
                    <a:p>
                      <a:pPr>
                        <a:buNone/>
                      </a:pPr>
                      <a:r>
                        <a:rPr lang="tr-TR" sz="1700"/>
                        <a:t>Koruyucu + geliştirici sağlık</a:t>
                      </a:r>
                    </a:p>
                  </a:txBody>
                  <a:tcPr marL="86139" marR="86139" marT="43070" marB="43070" anchor="ctr">
                    <a:lnL>
                      <a:noFill/>
                    </a:lnL>
                    <a:lnR>
                      <a:noFill/>
                    </a:lnR>
                    <a:lnT>
                      <a:noFill/>
                    </a:lnT>
                    <a:lnB>
                      <a:noFill/>
                    </a:lnB>
                    <a:noFill/>
                  </a:tcPr>
                </a:tc>
                <a:extLst>
                  <a:ext uri="{0D108BD9-81ED-4DB2-BD59-A6C34878D82A}">
                    <a16:rowId xmlns:a16="http://schemas.microsoft.com/office/drawing/2014/main" val="3379007671"/>
                  </a:ext>
                </a:extLst>
              </a:tr>
              <a:tr h="637430">
                <a:tc>
                  <a:txBody>
                    <a:bodyPr/>
                    <a:lstStyle/>
                    <a:p>
                      <a:pPr>
                        <a:buNone/>
                      </a:pPr>
                      <a:r>
                        <a:rPr lang="tr-TR" sz="1700"/>
                        <a:t>Sağlık ölçütü</a:t>
                      </a:r>
                    </a:p>
                  </a:txBody>
                  <a:tcPr marL="86139" marR="86139" marT="43070" marB="43070" anchor="ctr">
                    <a:lnL>
                      <a:noFill/>
                    </a:lnL>
                    <a:lnR>
                      <a:noFill/>
                    </a:lnR>
                    <a:lnT>
                      <a:noFill/>
                    </a:lnT>
                    <a:lnB>
                      <a:noFill/>
                    </a:lnB>
                    <a:noFill/>
                  </a:tcPr>
                </a:tc>
                <a:tc>
                  <a:txBody>
                    <a:bodyPr/>
                    <a:lstStyle/>
                    <a:p>
                      <a:pPr>
                        <a:buNone/>
                      </a:pPr>
                      <a:r>
                        <a:rPr lang="tr-TR" sz="1700"/>
                        <a:t>Hastalık yokluğu</a:t>
                      </a:r>
                    </a:p>
                  </a:txBody>
                  <a:tcPr marL="86139" marR="86139" marT="43070" marB="43070" anchor="ctr">
                    <a:lnL>
                      <a:noFill/>
                    </a:lnL>
                    <a:lnR>
                      <a:noFill/>
                    </a:lnR>
                    <a:lnT>
                      <a:noFill/>
                    </a:lnT>
                    <a:lnB>
                      <a:noFill/>
                    </a:lnB>
                    <a:noFill/>
                  </a:tcPr>
                </a:tc>
                <a:tc>
                  <a:txBody>
                    <a:bodyPr/>
                    <a:lstStyle/>
                    <a:p>
                      <a:pPr>
                        <a:buNone/>
                      </a:pPr>
                      <a:r>
                        <a:rPr lang="da-DK" sz="1700"/>
                        <a:t>Fiziksel, ruhsal, sosyal, çevresel denge</a:t>
                      </a:r>
                    </a:p>
                  </a:txBody>
                  <a:tcPr marL="86139" marR="86139" marT="43070" marB="43070" anchor="ctr">
                    <a:lnL>
                      <a:noFill/>
                    </a:lnL>
                    <a:lnR>
                      <a:noFill/>
                    </a:lnR>
                    <a:lnT>
                      <a:noFill/>
                    </a:lnT>
                    <a:lnB>
                      <a:noFill/>
                    </a:lnB>
                    <a:noFill/>
                  </a:tcPr>
                </a:tc>
                <a:extLst>
                  <a:ext uri="{0D108BD9-81ED-4DB2-BD59-A6C34878D82A}">
                    <a16:rowId xmlns:a16="http://schemas.microsoft.com/office/drawing/2014/main" val="2574275546"/>
                  </a:ext>
                </a:extLst>
              </a:tr>
              <a:tr h="637430">
                <a:tc>
                  <a:txBody>
                    <a:bodyPr/>
                    <a:lstStyle/>
                    <a:p>
                      <a:pPr>
                        <a:buNone/>
                      </a:pPr>
                      <a:r>
                        <a:rPr lang="tr-TR" sz="1700"/>
                        <a:t>Sağlık hizmeti</a:t>
                      </a:r>
                    </a:p>
                  </a:txBody>
                  <a:tcPr marL="86139" marR="86139" marT="43070" marB="43070" anchor="ctr">
                    <a:lnL>
                      <a:noFill/>
                    </a:lnL>
                    <a:lnR>
                      <a:noFill/>
                    </a:lnR>
                    <a:lnT>
                      <a:noFill/>
                    </a:lnT>
                    <a:lnB>
                      <a:noFill/>
                    </a:lnB>
                    <a:noFill/>
                  </a:tcPr>
                </a:tc>
                <a:tc>
                  <a:txBody>
                    <a:bodyPr/>
                    <a:lstStyle/>
                    <a:p>
                      <a:pPr>
                        <a:buNone/>
                      </a:pPr>
                      <a:r>
                        <a:rPr lang="tr-TR" sz="1700"/>
                        <a:t>Doktor ve hastane merkezli</a:t>
                      </a:r>
                    </a:p>
                  </a:txBody>
                  <a:tcPr marL="86139" marR="86139" marT="43070" marB="43070" anchor="ctr">
                    <a:lnL>
                      <a:noFill/>
                    </a:lnL>
                    <a:lnR>
                      <a:noFill/>
                    </a:lnR>
                    <a:lnT>
                      <a:noFill/>
                    </a:lnT>
                    <a:lnB>
                      <a:noFill/>
                    </a:lnB>
                    <a:noFill/>
                  </a:tcPr>
                </a:tc>
                <a:tc>
                  <a:txBody>
                    <a:bodyPr/>
                    <a:lstStyle/>
                    <a:p>
                      <a:pPr>
                        <a:buNone/>
                      </a:pPr>
                      <a:r>
                        <a:rPr lang="tr-TR" sz="1700"/>
                        <a:t>Multidisipliner (doktor, hemşire, psikolog, sosyal hizmet vb.)</a:t>
                      </a:r>
                    </a:p>
                  </a:txBody>
                  <a:tcPr marL="86139" marR="86139" marT="43070" marB="43070" anchor="ctr">
                    <a:lnL>
                      <a:noFill/>
                    </a:lnL>
                    <a:lnR>
                      <a:noFill/>
                    </a:lnR>
                    <a:lnT>
                      <a:noFill/>
                    </a:lnT>
                    <a:lnB>
                      <a:noFill/>
                    </a:lnB>
                    <a:noFill/>
                  </a:tcPr>
                </a:tc>
                <a:extLst>
                  <a:ext uri="{0D108BD9-81ED-4DB2-BD59-A6C34878D82A}">
                    <a16:rowId xmlns:a16="http://schemas.microsoft.com/office/drawing/2014/main" val="4152558583"/>
                  </a:ext>
                </a:extLst>
              </a:tr>
              <a:tr h="895847">
                <a:tc>
                  <a:txBody>
                    <a:bodyPr/>
                    <a:lstStyle/>
                    <a:p>
                      <a:pPr>
                        <a:buNone/>
                      </a:pPr>
                      <a:r>
                        <a:rPr lang="tr-TR" sz="1700"/>
                        <a:t>Örnek</a:t>
                      </a:r>
                    </a:p>
                  </a:txBody>
                  <a:tcPr marL="86139" marR="86139" marT="43070" marB="43070" anchor="ctr">
                    <a:lnL>
                      <a:noFill/>
                    </a:lnL>
                    <a:lnR>
                      <a:noFill/>
                    </a:lnR>
                    <a:lnT>
                      <a:noFill/>
                    </a:lnT>
                    <a:lnB>
                      <a:noFill/>
                    </a:lnB>
                    <a:noFill/>
                  </a:tcPr>
                </a:tc>
                <a:tc>
                  <a:txBody>
                    <a:bodyPr/>
                    <a:lstStyle/>
                    <a:p>
                      <a:pPr>
                        <a:buNone/>
                      </a:pPr>
                      <a:r>
                        <a:rPr lang="tr-TR" sz="1700"/>
                        <a:t>Antibiyotik ile enfeksiyonu tedavi etmek</a:t>
                      </a:r>
                    </a:p>
                  </a:txBody>
                  <a:tcPr marL="86139" marR="86139" marT="43070" marB="43070" anchor="ctr">
                    <a:lnL>
                      <a:noFill/>
                    </a:lnL>
                    <a:lnR>
                      <a:noFill/>
                    </a:lnR>
                    <a:lnT>
                      <a:noFill/>
                    </a:lnT>
                    <a:lnB>
                      <a:noFill/>
                    </a:lnB>
                    <a:noFill/>
                  </a:tcPr>
                </a:tc>
                <a:tc>
                  <a:txBody>
                    <a:bodyPr/>
                    <a:lstStyle/>
                    <a:p>
                      <a:pPr>
                        <a:buNone/>
                      </a:pPr>
                      <a:r>
                        <a:rPr lang="tr-TR" sz="1700"/>
                        <a:t>Sağlık eğitimleri, yaşam tarzı değişiklikleri, psikososyal destek ile bütüncül iyileşme sağlamak</a:t>
                      </a:r>
                    </a:p>
                  </a:txBody>
                  <a:tcPr marL="86139" marR="86139" marT="43070" marB="43070" anchor="ctr">
                    <a:lnL>
                      <a:noFill/>
                    </a:lnL>
                    <a:lnR>
                      <a:noFill/>
                    </a:lnR>
                    <a:lnT>
                      <a:noFill/>
                    </a:lnT>
                    <a:lnB>
                      <a:noFill/>
                    </a:lnB>
                    <a:noFill/>
                  </a:tcPr>
                </a:tc>
                <a:extLst>
                  <a:ext uri="{0D108BD9-81ED-4DB2-BD59-A6C34878D82A}">
                    <a16:rowId xmlns:a16="http://schemas.microsoft.com/office/drawing/2014/main" val="2951652025"/>
                  </a:ext>
                </a:extLst>
              </a:tr>
            </a:tbl>
          </a:graphicData>
        </a:graphic>
      </p:graphicFrame>
    </p:spTree>
    <p:extLst>
      <p:ext uri="{BB962C8B-B14F-4D97-AF65-F5344CB8AC3E}">
        <p14:creationId xmlns:p14="http://schemas.microsoft.com/office/powerpoint/2010/main" val="361189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8A8AE8-840A-E37F-46A6-2859EE985DB8}"/>
              </a:ext>
            </a:extLst>
          </p:cNvPr>
          <p:cNvSpPr>
            <a:spLocks noGrp="1"/>
          </p:cNvSpPr>
          <p:nvPr>
            <p:ph type="title"/>
          </p:nvPr>
        </p:nvSpPr>
        <p:spPr/>
        <p:txBody>
          <a:bodyPr/>
          <a:lstStyle/>
          <a:p>
            <a:endParaRPr lang="tr-TR"/>
          </a:p>
        </p:txBody>
      </p:sp>
      <p:graphicFrame>
        <p:nvGraphicFramePr>
          <p:cNvPr id="5" name="İçerik Yer Tutucusu 2">
            <a:extLst>
              <a:ext uri="{FF2B5EF4-FFF2-40B4-BE49-F238E27FC236}">
                <a16:creationId xmlns:a16="http://schemas.microsoft.com/office/drawing/2014/main" id="{C5EC6627-E51D-6267-906B-C8937465916B}"/>
              </a:ext>
            </a:extLst>
          </p:cNvPr>
          <p:cNvGraphicFramePr>
            <a:graphicFrameLocks noGrp="1"/>
          </p:cNvGraphicFramePr>
          <p:nvPr>
            <p:ph idx="1"/>
            <p:extLst>
              <p:ext uri="{D42A27DB-BD31-4B8C-83A1-F6EECF244321}">
                <p14:modId xmlns:p14="http://schemas.microsoft.com/office/powerpoint/2010/main" val="4121311751"/>
              </p:ext>
            </p:extLst>
          </p:nvPr>
        </p:nvGraphicFramePr>
        <p:xfrm>
          <a:off x="838199" y="231006"/>
          <a:ext cx="11145254" cy="594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2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C1B1886-E5C9-E350-66B5-9975D27AB5BD}"/>
              </a:ext>
            </a:extLst>
          </p:cNvPr>
          <p:cNvSpPr>
            <a:spLocks noGrp="1"/>
          </p:cNvSpPr>
          <p:nvPr>
            <p:ph type="title"/>
          </p:nvPr>
        </p:nvSpPr>
        <p:spPr>
          <a:xfrm>
            <a:off x="1371597" y="348865"/>
            <a:ext cx="10044023" cy="877729"/>
          </a:xfrm>
        </p:spPr>
        <p:txBody>
          <a:bodyPr anchor="ctr">
            <a:normAutofit/>
          </a:bodyPr>
          <a:lstStyle/>
          <a:p>
            <a:endParaRPr lang="tr-TR" sz="4000">
              <a:solidFill>
                <a:srgbClr val="FFFFFF"/>
              </a:solidFill>
            </a:endParaRPr>
          </a:p>
        </p:txBody>
      </p:sp>
      <p:graphicFrame>
        <p:nvGraphicFramePr>
          <p:cNvPr id="5" name="İçerik Yer Tutucusu 2">
            <a:extLst>
              <a:ext uri="{FF2B5EF4-FFF2-40B4-BE49-F238E27FC236}">
                <a16:creationId xmlns:a16="http://schemas.microsoft.com/office/drawing/2014/main" id="{B68DF909-B647-993C-EC7C-39F23BAFDBD8}"/>
              </a:ext>
            </a:extLst>
          </p:cNvPr>
          <p:cNvGraphicFramePr>
            <a:graphicFrameLocks noGrp="1"/>
          </p:cNvGraphicFramePr>
          <p:nvPr>
            <p:ph idx="1"/>
            <p:extLst>
              <p:ext uri="{D42A27DB-BD31-4B8C-83A1-F6EECF244321}">
                <p14:modId xmlns:p14="http://schemas.microsoft.com/office/powerpoint/2010/main" val="160299092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47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5BC1B27-2B05-24D7-F3B3-F2870F08B529}"/>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SAĞLIK OKURYAZARLIĞI NEDİR?</a:t>
            </a:r>
          </a:p>
        </p:txBody>
      </p:sp>
      <p:graphicFrame>
        <p:nvGraphicFramePr>
          <p:cNvPr id="5" name="İçerik Yer Tutucusu 2">
            <a:extLst>
              <a:ext uri="{FF2B5EF4-FFF2-40B4-BE49-F238E27FC236}">
                <a16:creationId xmlns:a16="http://schemas.microsoft.com/office/drawing/2014/main" id="{13CBE5EA-B971-64A9-F8FE-A69DF4DA0B88}"/>
              </a:ext>
            </a:extLst>
          </p:cNvPr>
          <p:cNvGraphicFramePr>
            <a:graphicFrameLocks noGrp="1"/>
          </p:cNvGraphicFramePr>
          <p:nvPr>
            <p:ph idx="1"/>
            <p:extLst>
              <p:ext uri="{D42A27DB-BD31-4B8C-83A1-F6EECF244321}">
                <p14:modId xmlns:p14="http://schemas.microsoft.com/office/powerpoint/2010/main" val="213108950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92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5A1F7E-E4E2-DC50-BC18-E1706553BED2}"/>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kern="1200">
                <a:latin typeface="+mj-lt"/>
                <a:ea typeface="+mj-ea"/>
                <a:cs typeface="+mj-cs"/>
              </a:rPr>
              <a:t>Dersin Amacı</a:t>
            </a:r>
          </a:p>
        </p:txBody>
      </p:sp>
      <p:sp>
        <p:nvSpPr>
          <p:cNvPr id="6" name="İçerik Yer Tutucusu 5">
            <a:extLst>
              <a:ext uri="{FF2B5EF4-FFF2-40B4-BE49-F238E27FC236}">
                <a16:creationId xmlns:a16="http://schemas.microsoft.com/office/drawing/2014/main" id="{395B0F93-591C-5414-04A4-81E20BC8EEE1}"/>
              </a:ext>
            </a:extLst>
          </p:cNvPr>
          <p:cNvSpPr>
            <a:spLocks noGrp="1"/>
          </p:cNvSpPr>
          <p:nvPr>
            <p:ph idx="1"/>
          </p:nvPr>
        </p:nvSpPr>
        <p:spPr>
          <a:xfrm>
            <a:off x="761802" y="2743200"/>
            <a:ext cx="4646905" cy="3613149"/>
          </a:xfrm>
        </p:spPr>
        <p:txBody>
          <a:bodyPr anchor="ctr">
            <a:normAutofit/>
          </a:bodyPr>
          <a:lstStyle/>
          <a:p>
            <a:pPr fontAlgn="b"/>
            <a:r>
              <a:rPr lang="tr-TR" sz="2000" b="1"/>
              <a:t>Sağlık okuryazarlığının temel kavramlarını tanımlar ve açıklar.</a:t>
            </a:r>
            <a:endParaRPr lang="tr-TR" sz="2000"/>
          </a:p>
          <a:p>
            <a:pPr fontAlgn="t"/>
            <a:r>
              <a:rPr lang="tr-TR" sz="2000" b="1"/>
              <a:t>Sağlığı geliştirme modellerini karşılaştırır ve yorumlar.</a:t>
            </a:r>
            <a:endParaRPr lang="tr-TR" sz="2000"/>
          </a:p>
          <a:p>
            <a:pPr fontAlgn="t"/>
            <a:r>
              <a:rPr lang="tr-TR" sz="2000" b="1"/>
              <a:t>Sağlık okuryazarlığını etkileyen faktörleri açıklar ve değerlendirir.</a:t>
            </a:r>
            <a:endParaRPr lang="tr-TR" sz="2000"/>
          </a:p>
          <a:p>
            <a:pPr fontAlgn="t"/>
            <a:r>
              <a:rPr lang="tr-TR" sz="2000" b="1"/>
              <a:t>Bireylerin sağlık bilgisini artırmaya yönelik yöntemleri uygular.</a:t>
            </a:r>
            <a:endParaRPr lang="tr-TR" sz="2000"/>
          </a:p>
          <a:p>
            <a:pPr fontAlgn="t"/>
            <a:r>
              <a:rPr lang="tr-TR" sz="2000" b="1"/>
              <a:t>Sağlık okuryazarlığını geliştirmeye yönelik stratejileri belirler ve önerir.</a:t>
            </a:r>
            <a:endParaRPr lang="tr-TR" sz="2000"/>
          </a:p>
          <a:p>
            <a:endParaRPr lang="tr-TR" sz="2000"/>
          </a:p>
        </p:txBody>
      </p:sp>
      <p:pic>
        <p:nvPicPr>
          <p:cNvPr id="13" name="Picture 12" descr="Asılanan piller ve tabletler">
            <a:extLst>
              <a:ext uri="{FF2B5EF4-FFF2-40B4-BE49-F238E27FC236}">
                <a16:creationId xmlns:a16="http://schemas.microsoft.com/office/drawing/2014/main" id="{D469C882-4B4F-4C16-990F-5162D6B78E78}"/>
              </a:ext>
            </a:extLst>
          </p:cNvPr>
          <p:cNvPicPr>
            <a:picLocks noChangeAspect="1"/>
          </p:cNvPicPr>
          <p:nvPr/>
        </p:nvPicPr>
        <p:blipFill>
          <a:blip r:embed="rId2"/>
          <a:srcRect l="23406" r="17193" b="-2"/>
          <a:stretch>
            <a:fillRect/>
          </a:stretch>
        </p:blipFill>
        <p:spPr>
          <a:xfrm>
            <a:off x="6096000" y="1"/>
            <a:ext cx="6102825" cy="6858000"/>
          </a:xfrm>
          <a:prstGeom prst="rect">
            <a:avLst/>
          </a:prstGeom>
        </p:spPr>
      </p:pic>
    </p:spTree>
    <p:extLst>
      <p:ext uri="{BB962C8B-B14F-4D97-AF65-F5344CB8AC3E}">
        <p14:creationId xmlns:p14="http://schemas.microsoft.com/office/powerpoint/2010/main" val="93133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8EB6530-B0E1-4268-34AC-82276EF9DE73}"/>
              </a:ext>
            </a:extLst>
          </p:cNvPr>
          <p:cNvSpPr>
            <a:spLocks noGrp="1"/>
          </p:cNvSpPr>
          <p:nvPr>
            <p:ph type="title"/>
          </p:nvPr>
        </p:nvSpPr>
        <p:spPr>
          <a:xfrm>
            <a:off x="761800" y="762001"/>
            <a:ext cx="5334197" cy="1708242"/>
          </a:xfrm>
        </p:spPr>
        <p:txBody>
          <a:bodyPr anchor="ctr">
            <a:normAutofit/>
          </a:bodyPr>
          <a:lstStyle/>
          <a:p>
            <a:r>
              <a:rPr lang="tr-TR" sz="4000"/>
              <a:t>Dersin İçeriği:</a:t>
            </a:r>
          </a:p>
        </p:txBody>
      </p:sp>
      <p:sp>
        <p:nvSpPr>
          <p:cNvPr id="3" name="İçerik Yer Tutucusu 2">
            <a:extLst>
              <a:ext uri="{FF2B5EF4-FFF2-40B4-BE49-F238E27FC236}">
                <a16:creationId xmlns:a16="http://schemas.microsoft.com/office/drawing/2014/main" id="{83D414B1-2F0E-D78D-C1A4-E297DCB4DB3B}"/>
              </a:ext>
            </a:extLst>
          </p:cNvPr>
          <p:cNvSpPr>
            <a:spLocks noGrp="1"/>
          </p:cNvSpPr>
          <p:nvPr>
            <p:ph idx="1"/>
          </p:nvPr>
        </p:nvSpPr>
        <p:spPr>
          <a:xfrm>
            <a:off x="761800" y="2470244"/>
            <a:ext cx="5334197" cy="3769835"/>
          </a:xfrm>
        </p:spPr>
        <p:txBody>
          <a:bodyPr anchor="ctr">
            <a:normAutofit/>
          </a:bodyPr>
          <a:lstStyle/>
          <a:p>
            <a:r>
              <a:rPr lang="tr-TR" sz="2000"/>
              <a:t>Öğrenciler, sağlık okuryazarlığı kavramının temel ilkelerini tanımlayarak; kişisel sağlık ve toplum sağlığı ile olan ilişkisini açıklayacak, farklı yaş gruplarındaki önemini analiz edecek, interdisipliner çalışma ve sağlık iletişimi süreçlerinde uygulayacak, kurumsal sağlık okuryazarlığını değerlendirecek ve sağlıkta kanıta dayalı bilgiye dayalı uygulamalar geliştirebilecektir.</a:t>
            </a:r>
          </a:p>
        </p:txBody>
      </p:sp>
      <p:pic>
        <p:nvPicPr>
          <p:cNvPr id="5" name="Picture 4" descr="Üzerinde doktorların kullandığı gereçler bulunan pembe bir masa">
            <a:extLst>
              <a:ext uri="{FF2B5EF4-FFF2-40B4-BE49-F238E27FC236}">
                <a16:creationId xmlns:a16="http://schemas.microsoft.com/office/drawing/2014/main" id="{76C45FA1-8EC1-6CE6-DBC8-7066806C8519}"/>
              </a:ext>
            </a:extLst>
          </p:cNvPr>
          <p:cNvPicPr>
            <a:picLocks noChangeAspect="1"/>
          </p:cNvPicPr>
          <p:nvPr/>
        </p:nvPicPr>
        <p:blipFill>
          <a:blip r:embed="rId2"/>
          <a:srcRect l="45349" r="2815"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8420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8ED058F1-D869-04BD-8BC2-A123A28DDF41}"/>
              </a:ext>
            </a:extLst>
          </p:cNvPr>
          <p:cNvSpPr>
            <a:spLocks noGrp="1"/>
          </p:cNvSpPr>
          <p:nvPr>
            <p:ph type="title"/>
          </p:nvPr>
        </p:nvSpPr>
        <p:spPr>
          <a:xfrm>
            <a:off x="630936" y="630936"/>
            <a:ext cx="3599688" cy="1463040"/>
          </a:xfrm>
        </p:spPr>
        <p:txBody>
          <a:bodyPr vert="horz" lIns="91440" tIns="45720" rIns="91440" bIns="45720" rtlCol="0" anchor="ctr">
            <a:normAutofit/>
          </a:bodyPr>
          <a:lstStyle/>
          <a:p>
            <a:endParaRPr lang="en-US" sz="4800" kern="1200">
              <a:solidFill>
                <a:srgbClr val="FFFFFF"/>
              </a:solidFill>
              <a:latin typeface="+mj-lt"/>
              <a:ea typeface="+mj-ea"/>
              <a:cs typeface="+mj-cs"/>
            </a:endParaRPr>
          </a:p>
        </p:txBody>
      </p:sp>
      <p:sp>
        <p:nvSpPr>
          <p:cNvPr id="23"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0777998-28B9-6698-5FED-FA7FDFA8CE35}"/>
              </a:ext>
            </a:extLst>
          </p:cNvPr>
          <p:cNvSpPr>
            <a:spLocks noGrp="1"/>
          </p:cNvSpPr>
          <p:nvPr>
            <p:ph idx="1"/>
          </p:nvPr>
        </p:nvSpPr>
        <p:spPr>
          <a:xfrm>
            <a:off x="4474462" y="630936"/>
            <a:ext cx="7074409" cy="1463040"/>
          </a:xfrm>
        </p:spPr>
        <p:txBody>
          <a:bodyPr anchor="ctr">
            <a:normAutofit/>
          </a:bodyPr>
          <a:lstStyle/>
          <a:p>
            <a:endParaRPr lang="en-US" sz="2200">
              <a:solidFill>
                <a:srgbClr val="FFFFFF"/>
              </a:solidFill>
            </a:endParaRPr>
          </a:p>
        </p:txBody>
      </p:sp>
      <p:graphicFrame>
        <p:nvGraphicFramePr>
          <p:cNvPr id="14" name="İçerik Yer Tutucusu 3">
            <a:extLst>
              <a:ext uri="{FF2B5EF4-FFF2-40B4-BE49-F238E27FC236}">
                <a16:creationId xmlns:a16="http://schemas.microsoft.com/office/drawing/2014/main" id="{91689F84-9B47-316B-02F3-AD72A99CB515}"/>
              </a:ext>
            </a:extLst>
          </p:cNvPr>
          <p:cNvGraphicFramePr>
            <a:graphicFrameLocks/>
          </p:cNvGraphicFramePr>
          <p:nvPr>
            <p:extLst>
              <p:ext uri="{D42A27DB-BD31-4B8C-83A1-F6EECF244321}">
                <p14:modId xmlns:p14="http://schemas.microsoft.com/office/powerpoint/2010/main" val="2604633357"/>
              </p:ext>
            </p:extLst>
          </p:nvPr>
        </p:nvGraphicFramePr>
        <p:xfrm>
          <a:off x="1001876" y="2971800"/>
          <a:ext cx="10176058" cy="3278493"/>
        </p:xfrm>
        <a:graphic>
          <a:graphicData uri="http://schemas.openxmlformats.org/drawingml/2006/table">
            <a:tbl>
              <a:tblPr firstRow="1" firstCol="1" lastRow="1" lastCol="1" bandRow="1" bandCol="1">
                <a:tableStyleId>{69012ECD-51FC-41F1-AA8D-1B2483CD663E}</a:tableStyleId>
              </a:tblPr>
              <a:tblGrid>
                <a:gridCol w="815271">
                  <a:extLst>
                    <a:ext uri="{9D8B030D-6E8A-4147-A177-3AD203B41FA5}">
                      <a16:colId xmlns:a16="http://schemas.microsoft.com/office/drawing/2014/main" val="1568200323"/>
                    </a:ext>
                  </a:extLst>
                </a:gridCol>
                <a:gridCol w="3983145">
                  <a:extLst>
                    <a:ext uri="{9D8B030D-6E8A-4147-A177-3AD203B41FA5}">
                      <a16:colId xmlns:a16="http://schemas.microsoft.com/office/drawing/2014/main" val="3921266498"/>
                    </a:ext>
                  </a:extLst>
                </a:gridCol>
                <a:gridCol w="2166617">
                  <a:extLst>
                    <a:ext uri="{9D8B030D-6E8A-4147-A177-3AD203B41FA5}">
                      <a16:colId xmlns:a16="http://schemas.microsoft.com/office/drawing/2014/main" val="318689922"/>
                    </a:ext>
                  </a:extLst>
                </a:gridCol>
                <a:gridCol w="3211025">
                  <a:extLst>
                    <a:ext uri="{9D8B030D-6E8A-4147-A177-3AD203B41FA5}">
                      <a16:colId xmlns:a16="http://schemas.microsoft.com/office/drawing/2014/main" val="2182630949"/>
                    </a:ext>
                  </a:extLst>
                </a:gridCol>
              </a:tblGrid>
              <a:tr h="248891">
                <a:tc>
                  <a:txBody>
                    <a:bodyPr/>
                    <a:lstStyle/>
                    <a:p>
                      <a:pPr algn="ctr">
                        <a:buNone/>
                      </a:pPr>
                      <a:r>
                        <a:rPr lang="tr-TR" sz="1400">
                          <a:effectLst/>
                        </a:rPr>
                        <a:t>Hafta</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lgn="ctr">
                        <a:buNone/>
                      </a:pPr>
                      <a:r>
                        <a:rPr lang="tr-TR" sz="1400">
                          <a:effectLst/>
                        </a:rPr>
                        <a:t>Konu</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lgn="ctr">
                        <a:buNone/>
                      </a:pPr>
                      <a:r>
                        <a:rPr lang="tr-TR" sz="1400">
                          <a:effectLst/>
                        </a:rPr>
                        <a:t>Hazırlık</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indent="182880" algn="ctr">
                        <a:buNone/>
                      </a:pPr>
                      <a:r>
                        <a:rPr lang="tr-TR" sz="1400">
                          <a:effectLst/>
                        </a:rPr>
                        <a:t>Öğretim Yöntem ve Teknikleri</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extLst>
                  <a:ext uri="{0D108BD9-81ED-4DB2-BD59-A6C34878D82A}">
                    <a16:rowId xmlns:a16="http://schemas.microsoft.com/office/drawing/2014/main" val="3140263001"/>
                  </a:ext>
                </a:extLst>
              </a:tr>
              <a:tr h="248891">
                <a:tc>
                  <a:txBody>
                    <a:bodyPr/>
                    <a:lstStyle/>
                    <a:p>
                      <a:pPr algn="ctr">
                        <a:buNone/>
                      </a:pPr>
                      <a:r>
                        <a:rPr lang="tr-TR" sz="1400">
                          <a:effectLst/>
                        </a:rPr>
                        <a:t>1</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Dersin tanıtımı,Ders izlencesinin Paylaşımı</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Yok</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Anlatım, beklenti haritası (Padlet)</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4233551596"/>
                  </a:ext>
                </a:extLst>
              </a:tr>
              <a:tr h="463452">
                <a:tc>
                  <a:txBody>
                    <a:bodyPr/>
                    <a:lstStyle/>
                    <a:p>
                      <a:pPr algn="ctr">
                        <a:buNone/>
                      </a:pPr>
                      <a:r>
                        <a:rPr lang="tr-TR" sz="1400">
                          <a:effectLst/>
                        </a:rPr>
                        <a:t>2</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Sağlık Kavramı, Sağlık Hizmetleri Kavramı</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Öğrencilerden beklenti formu</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Sistemli bir şekilde anlatım</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1080758929"/>
                  </a:ext>
                </a:extLst>
              </a:tr>
              <a:tr h="678012">
                <a:tc>
                  <a:txBody>
                    <a:bodyPr/>
                    <a:lstStyle/>
                    <a:p>
                      <a:pPr algn="ctr">
                        <a:buNone/>
                      </a:pPr>
                      <a:r>
                        <a:rPr lang="tr-TR" sz="1400">
                          <a:effectLst/>
                        </a:rPr>
                        <a:t>3</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Sağlık okuryazarlığı kavramı ve önemi</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“Sağlık okuryazarlığı nedir?” konulu kısa okuma</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Sistemli bir şekilde anlatım ,Kavram haritası, tartışma</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3643553175"/>
                  </a:ext>
                </a:extLst>
              </a:tr>
              <a:tr h="463452">
                <a:tc>
                  <a:txBody>
                    <a:bodyPr/>
                    <a:lstStyle/>
                    <a:p>
                      <a:pPr algn="ctr">
                        <a:buNone/>
                      </a:pPr>
                      <a:r>
                        <a:rPr lang="tr-TR" sz="1400">
                          <a:effectLst/>
                        </a:rPr>
                        <a:t>4</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Sağlık okuryazarlığı düzeyleri ve ölçüm araçları</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Sağlık Bakanlığı raporu inceleme</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Sistemli bir şekilde anlatım, vaka analizi</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3355740466"/>
                  </a:ext>
                </a:extLst>
              </a:tr>
              <a:tr h="463452">
                <a:tc>
                  <a:txBody>
                    <a:bodyPr/>
                    <a:lstStyle/>
                    <a:p>
                      <a:pPr algn="ctr">
                        <a:buNone/>
                      </a:pPr>
                      <a:r>
                        <a:rPr lang="tr-TR" sz="1400">
                          <a:effectLst/>
                        </a:rPr>
                        <a:t>5</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Sağlığı geliştirme ve koruma kavramları</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Dünya Sağlık Örgütü (DSÖ) kaynak taraması</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Sistemli bir şekilde anlatım, beyin fırtınası</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1565334317"/>
                  </a:ext>
                </a:extLst>
              </a:tr>
              <a:tr h="248891">
                <a:tc>
                  <a:txBody>
                    <a:bodyPr/>
                    <a:lstStyle/>
                    <a:p>
                      <a:pPr algn="ctr">
                        <a:buNone/>
                      </a:pPr>
                      <a:r>
                        <a:rPr lang="tr-TR" sz="1400">
                          <a:effectLst/>
                        </a:rPr>
                        <a:t>6</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Sağlık iletişimi ve risk iletişimi</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Haber/makale tarama</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Vaka çözümü, tartışma</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398276577"/>
                  </a:ext>
                </a:extLst>
              </a:tr>
              <a:tr h="463452">
                <a:tc>
                  <a:txBody>
                    <a:bodyPr/>
                    <a:lstStyle/>
                    <a:p>
                      <a:pPr algn="ctr">
                        <a:buNone/>
                      </a:pPr>
                      <a:r>
                        <a:rPr lang="tr-TR" sz="1400">
                          <a:effectLst/>
                        </a:rPr>
                        <a:t>7</a:t>
                      </a:r>
                      <a:endParaRPr lang="tr-TR" sz="1700">
                        <a:effectLst/>
                        <a:latin typeface="Times New Roman" panose="02020603050405020304" pitchFamily="18" charset="0"/>
                        <a:ea typeface="Times New Roman" panose="02020603050405020304" pitchFamily="18" charset="0"/>
                      </a:endParaRPr>
                    </a:p>
                  </a:txBody>
                  <a:tcPr marL="98461" marR="98461" marT="0" marB="0" anchor="ctr"/>
                </a:tc>
                <a:tc>
                  <a:txBody>
                    <a:bodyPr/>
                    <a:lstStyle/>
                    <a:p>
                      <a:pPr>
                        <a:buNone/>
                      </a:pPr>
                      <a:r>
                        <a:rPr lang="tr-TR" sz="1400">
                          <a:effectLst/>
                        </a:rPr>
                        <a:t>Sağlık okuryazarlığını etkileyen faktörler (sosyo-ekonomik, kültürel, dijital)</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Haber/makale tarama</a:t>
                      </a:r>
                      <a:endParaRPr lang="tr-TR" sz="1700">
                        <a:effectLst/>
                        <a:latin typeface="Times New Roman" panose="02020603050405020304" pitchFamily="18" charset="0"/>
                        <a:ea typeface="Times New Roman" panose="02020603050405020304" pitchFamily="18" charset="0"/>
                      </a:endParaRPr>
                    </a:p>
                  </a:txBody>
                  <a:tcPr marL="98461" marR="98461" marT="0" marB="0"/>
                </a:tc>
                <a:tc>
                  <a:txBody>
                    <a:bodyPr/>
                    <a:lstStyle/>
                    <a:p>
                      <a:pPr>
                        <a:buNone/>
                      </a:pPr>
                      <a:r>
                        <a:rPr lang="tr-TR" sz="1400">
                          <a:effectLst/>
                        </a:rPr>
                        <a:t>Sistemli bir şekilde anlatım Problem tabanlı öğrenme</a:t>
                      </a:r>
                      <a:endParaRPr lang="tr-TR" sz="1700">
                        <a:effectLst/>
                        <a:latin typeface="Times New Roman" panose="02020603050405020304" pitchFamily="18" charset="0"/>
                        <a:ea typeface="Times New Roman" panose="02020603050405020304" pitchFamily="18" charset="0"/>
                      </a:endParaRPr>
                    </a:p>
                  </a:txBody>
                  <a:tcPr marL="98461" marR="98461" marT="0" marB="0"/>
                </a:tc>
                <a:extLst>
                  <a:ext uri="{0D108BD9-81ED-4DB2-BD59-A6C34878D82A}">
                    <a16:rowId xmlns:a16="http://schemas.microsoft.com/office/drawing/2014/main" val="828913409"/>
                  </a:ext>
                </a:extLst>
              </a:tr>
            </a:tbl>
          </a:graphicData>
        </a:graphic>
      </p:graphicFrame>
    </p:spTree>
    <p:extLst>
      <p:ext uri="{BB962C8B-B14F-4D97-AF65-F5344CB8AC3E}">
        <p14:creationId xmlns:p14="http://schemas.microsoft.com/office/powerpoint/2010/main" val="397509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9D0C0A22-072E-A56A-43A8-825322B4F91C}"/>
              </a:ext>
            </a:extLst>
          </p:cNvPr>
          <p:cNvSpPr>
            <a:spLocks noGrp="1"/>
          </p:cNvSpPr>
          <p:nvPr>
            <p:ph type="title"/>
          </p:nvPr>
        </p:nvSpPr>
        <p:spPr>
          <a:xfrm>
            <a:off x="630936" y="630936"/>
            <a:ext cx="3599688" cy="1463040"/>
          </a:xfrm>
        </p:spPr>
        <p:txBody>
          <a:bodyPr anchor="ctr">
            <a:normAutofit/>
          </a:bodyPr>
          <a:lstStyle/>
          <a:p>
            <a:endParaRPr lang="tr-TR" sz="4800">
              <a:solidFill>
                <a:srgbClr val="FFFFFF"/>
              </a:solidFill>
            </a:endParaRPr>
          </a:p>
        </p:txBody>
      </p:sp>
      <p:sp>
        <p:nvSpPr>
          <p:cNvPr id="16"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8F0AE3F-ADF8-AED5-0B0A-0151EFACC46B}"/>
              </a:ext>
            </a:extLst>
          </p:cNvPr>
          <p:cNvSpPr>
            <a:spLocks noGrp="1"/>
          </p:cNvSpPr>
          <p:nvPr>
            <p:ph idx="1"/>
          </p:nvPr>
        </p:nvSpPr>
        <p:spPr>
          <a:xfrm>
            <a:off x="4474462" y="630936"/>
            <a:ext cx="7074409" cy="1463040"/>
          </a:xfrm>
        </p:spPr>
        <p:txBody>
          <a:bodyPr anchor="ctr">
            <a:normAutofit/>
          </a:bodyPr>
          <a:lstStyle/>
          <a:p>
            <a:endParaRPr lang="en-US" sz="2200">
              <a:solidFill>
                <a:srgbClr val="FFFFFF"/>
              </a:solidFill>
            </a:endParaRPr>
          </a:p>
        </p:txBody>
      </p:sp>
      <p:graphicFrame>
        <p:nvGraphicFramePr>
          <p:cNvPr id="7" name="İçerik Yer Tutucusu 3">
            <a:extLst>
              <a:ext uri="{FF2B5EF4-FFF2-40B4-BE49-F238E27FC236}">
                <a16:creationId xmlns:a16="http://schemas.microsoft.com/office/drawing/2014/main" id="{7E66CA4D-26F0-51F6-82BD-261C29BD3603}"/>
              </a:ext>
            </a:extLst>
          </p:cNvPr>
          <p:cNvGraphicFramePr>
            <a:graphicFrameLocks/>
          </p:cNvGraphicFramePr>
          <p:nvPr>
            <p:extLst>
              <p:ext uri="{D42A27DB-BD31-4B8C-83A1-F6EECF244321}">
                <p14:modId xmlns:p14="http://schemas.microsoft.com/office/powerpoint/2010/main" val="1464881945"/>
              </p:ext>
            </p:extLst>
          </p:nvPr>
        </p:nvGraphicFramePr>
        <p:xfrm>
          <a:off x="630936" y="3235663"/>
          <a:ext cx="10917938" cy="2750764"/>
        </p:xfrm>
        <a:graphic>
          <a:graphicData uri="http://schemas.openxmlformats.org/drawingml/2006/table">
            <a:tbl>
              <a:tblPr firstRow="1" firstCol="1" lastRow="1" lastCol="1" bandRow="1" bandCol="1"/>
              <a:tblGrid>
                <a:gridCol w="986325">
                  <a:extLst>
                    <a:ext uri="{9D8B030D-6E8A-4147-A177-3AD203B41FA5}">
                      <a16:colId xmlns:a16="http://schemas.microsoft.com/office/drawing/2014/main" val="4003065442"/>
                    </a:ext>
                  </a:extLst>
                </a:gridCol>
                <a:gridCol w="4218631">
                  <a:extLst>
                    <a:ext uri="{9D8B030D-6E8A-4147-A177-3AD203B41FA5}">
                      <a16:colId xmlns:a16="http://schemas.microsoft.com/office/drawing/2014/main" val="3343215164"/>
                    </a:ext>
                  </a:extLst>
                </a:gridCol>
                <a:gridCol w="2287256">
                  <a:extLst>
                    <a:ext uri="{9D8B030D-6E8A-4147-A177-3AD203B41FA5}">
                      <a16:colId xmlns:a16="http://schemas.microsoft.com/office/drawing/2014/main" val="613022172"/>
                    </a:ext>
                  </a:extLst>
                </a:gridCol>
                <a:gridCol w="3425726">
                  <a:extLst>
                    <a:ext uri="{9D8B030D-6E8A-4147-A177-3AD203B41FA5}">
                      <a16:colId xmlns:a16="http://schemas.microsoft.com/office/drawing/2014/main" val="3819217424"/>
                    </a:ext>
                  </a:extLst>
                </a:gridCol>
              </a:tblGrid>
              <a:tr h="289720">
                <a:tc gridSpan="4">
                  <a:txBody>
                    <a:bodyPr/>
                    <a:lstStyle/>
                    <a:p>
                      <a:pPr algn="ctr" fontAlgn="ctr">
                        <a:buNone/>
                      </a:pPr>
                      <a:r>
                        <a:rPr lang="tr-TR" sz="1000" b="1" i="0" u="none" strike="noStrike" dirty="0">
                          <a:solidFill>
                            <a:schemeClr val="tx1"/>
                          </a:solidFill>
                          <a:effectLst/>
                          <a:latin typeface="Arial" panose="020B0604020202020204" pitchFamily="34" charset="0"/>
                          <a:ea typeface="Times New Roman" panose="02020603050405020304" pitchFamily="18" charset="0"/>
                        </a:rPr>
                        <a:t>Ders İçerikleri: (Haftalık Ders Planı)</a:t>
                      </a:r>
                      <a:endParaRPr lang="tr-TR" sz="1900" b="0" i="0" u="none" strike="noStrike" dirty="0">
                        <a:solidFill>
                          <a:schemeClr val="tx1"/>
                        </a:solidFill>
                        <a:effectLst/>
                        <a:latin typeface="Arial" panose="020B0604020202020204" pitchFamily="34" charset="0"/>
                      </a:endParaRPr>
                    </a:p>
                  </a:txBody>
                  <a:tcPr marL="94474" marR="94474" marT="47237" marB="47237">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DAE9F7"/>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64910386"/>
                  </a:ext>
                </a:extLst>
              </a:tr>
              <a:tr h="205087">
                <a:tc>
                  <a:txBody>
                    <a:bodyPr/>
                    <a:lstStyle/>
                    <a:p>
                      <a:pPr algn="ctr" fontAlgn="ctr">
                        <a:buNone/>
                      </a:pPr>
                      <a:r>
                        <a:rPr lang="tr-TR" sz="1000" b="1" i="0" u="none" strike="noStrike">
                          <a:solidFill>
                            <a:srgbClr val="000000"/>
                          </a:solidFill>
                          <a:effectLst/>
                          <a:latin typeface="Arial" panose="020B0604020202020204" pitchFamily="34" charset="0"/>
                          <a:ea typeface="Times New Roman" panose="02020603050405020304" pitchFamily="18" charset="0"/>
                        </a:rPr>
                        <a:t>Hafta</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ctr" fontAlgn="ctr">
                        <a:buNone/>
                      </a:pPr>
                      <a:r>
                        <a:rPr lang="tr-TR" sz="1000" b="1" i="0" u="none" strike="noStrike">
                          <a:solidFill>
                            <a:srgbClr val="000000"/>
                          </a:solidFill>
                          <a:effectLst/>
                          <a:latin typeface="Arial" panose="020B0604020202020204" pitchFamily="34" charset="0"/>
                          <a:ea typeface="Times New Roman" panose="02020603050405020304" pitchFamily="18" charset="0"/>
                        </a:rPr>
                        <a:t>Konu</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ctr" fontAlgn="ctr">
                        <a:buNone/>
                      </a:pPr>
                      <a:r>
                        <a:rPr lang="tr-TR" sz="1000" b="1" i="0" u="none" strike="noStrike">
                          <a:solidFill>
                            <a:srgbClr val="000000"/>
                          </a:solidFill>
                          <a:effectLst/>
                          <a:latin typeface="Arial" panose="020B0604020202020204" pitchFamily="34" charset="0"/>
                          <a:ea typeface="Times New Roman" panose="02020603050405020304" pitchFamily="18" charset="0"/>
                        </a:rPr>
                        <a:t>Hazırlık</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indent="182880" algn="ctr" fontAlgn="ctr">
                        <a:buNone/>
                      </a:pPr>
                      <a:r>
                        <a:rPr lang="tr-TR" sz="1000" b="1" i="0" u="none" strike="noStrike">
                          <a:solidFill>
                            <a:srgbClr val="000000"/>
                          </a:solidFill>
                          <a:effectLst/>
                          <a:latin typeface="Arial" panose="020B0604020202020204" pitchFamily="34" charset="0"/>
                          <a:ea typeface="Times New Roman" panose="02020603050405020304" pitchFamily="18" charset="0"/>
                        </a:rPr>
                        <a:t>Öğretim Yöntem ve Teknikleri</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2908075424"/>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8</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Ara Sınav</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effectLst/>
                          <a:latin typeface="Arial" panose="020B0604020202020204" pitchFamily="34" charset="0"/>
                          <a:ea typeface="Times New Roman" panose="02020603050405020304" pitchFamily="18" charset="0"/>
                        </a:rPr>
                        <a:t> </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Yazılı Sınav</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2768679075"/>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9</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Ara Sınav</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effectLst/>
                          <a:latin typeface="Arial" panose="020B0604020202020204" pitchFamily="34" charset="0"/>
                          <a:ea typeface="Times New Roman" panose="02020603050405020304" pitchFamily="18" charset="0"/>
                        </a:rPr>
                        <a:t> </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Yazılı Sınav</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extLst>
                  <a:ext uri="{0D108BD9-81ED-4DB2-BD59-A6C34878D82A}">
                    <a16:rowId xmlns:a16="http://schemas.microsoft.com/office/drawing/2014/main" val="2786585246"/>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10</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Sağlık bilgisinin bireylere aktarılması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Broşür/afiş örnekleri getirme</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862643632"/>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11</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Dijital sağlık okuryazarlığı (e-sağlık, mobil uygulamalar)</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Mobil uygulama inceleme</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extLst>
                  <a:ext uri="{0D108BD9-81ED-4DB2-BD59-A6C34878D82A}">
                    <a16:rowId xmlns:a16="http://schemas.microsoft.com/office/drawing/2014/main" val="3391614393"/>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12</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Kırılgan gruplarda sağlık okuryazarlığı (yaşlı, çocuk, göçmen vb.)</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Vaka seçme</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1435022637"/>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13</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Sağlık politikaları ve mevzuat bağlamında sağlık okuryazarlığı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Mevzuat araştırma</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extLst>
                  <a:ext uri="{0D108BD9-81ED-4DB2-BD59-A6C34878D82A}">
                    <a16:rowId xmlns:a16="http://schemas.microsoft.com/office/drawing/2014/main" val="2085416244"/>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14</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Sağlık okuryazarlığını geliştirme stratejileri</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Öğrencilerden öneri geliştirmesi</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3339073345"/>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15</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Sağlık bilgisinin bireylere aktarılması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Broşür/afiş örnekleri araştırma</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1488698188"/>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16</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Genel tekrar</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effectLst/>
                          <a:latin typeface="Arial" panose="020B0604020202020204" pitchFamily="34" charset="0"/>
                          <a:ea typeface="Times New Roman" panose="02020603050405020304" pitchFamily="18" charset="0"/>
                        </a:rPr>
                        <a:t> </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Sistemli bir şekilde anlatım, sınıf tartışması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extLst>
                  <a:ext uri="{0D108BD9-81ED-4DB2-BD59-A6C34878D82A}">
                    <a16:rowId xmlns:a16="http://schemas.microsoft.com/office/drawing/2014/main" val="1156547035"/>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17</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Final Sınavı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effectLst/>
                          <a:latin typeface="Arial" panose="020B0604020202020204" pitchFamily="34" charset="0"/>
                          <a:ea typeface="Times New Roman" panose="02020603050405020304" pitchFamily="18" charset="0"/>
                        </a:rPr>
                        <a:t> </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tc>
                  <a:txBody>
                    <a:bodyPr/>
                    <a:lstStyle/>
                    <a:p>
                      <a:pPr algn="l"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Yazılı Sınav</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rgbClr val="DAE9F7"/>
                    </a:solidFill>
                  </a:tcPr>
                </a:tc>
                <a:extLst>
                  <a:ext uri="{0D108BD9-81ED-4DB2-BD59-A6C34878D82A}">
                    <a16:rowId xmlns:a16="http://schemas.microsoft.com/office/drawing/2014/main" val="252823883"/>
                  </a:ext>
                </a:extLst>
              </a:tr>
              <a:tr h="205087">
                <a:tc>
                  <a:txBody>
                    <a:bodyPr/>
                    <a:lstStyle/>
                    <a:p>
                      <a:pPr algn="ctr" fontAlgn="ctr">
                        <a:buNone/>
                      </a:pPr>
                      <a:r>
                        <a:rPr lang="tr-TR" sz="1000" b="0" i="0" u="none" strike="noStrike">
                          <a:solidFill>
                            <a:srgbClr val="000000"/>
                          </a:solidFill>
                          <a:effectLst/>
                          <a:latin typeface="Arial" panose="020B0604020202020204" pitchFamily="34" charset="0"/>
                          <a:ea typeface="Times New Roman" panose="02020603050405020304" pitchFamily="18" charset="0"/>
                        </a:rPr>
                        <a:t>18</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1" i="0" u="none" strike="noStrike">
                          <a:solidFill>
                            <a:srgbClr val="000000"/>
                          </a:solidFill>
                          <a:effectLst/>
                          <a:latin typeface="Arial" panose="020B0604020202020204" pitchFamily="34" charset="0"/>
                          <a:ea typeface="Times New Roman" panose="02020603050405020304" pitchFamily="18" charset="0"/>
                        </a:rPr>
                        <a:t>Final Sınavı</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1" i="0" u="none" strike="noStrike">
                          <a:effectLst/>
                          <a:latin typeface="Arial" panose="020B0604020202020204" pitchFamily="34" charset="0"/>
                          <a:ea typeface="Times New Roman" panose="02020603050405020304" pitchFamily="18" charset="0"/>
                        </a:rPr>
                        <a:t> </a:t>
                      </a:r>
                      <a:endParaRPr lang="tr-TR" sz="1900" b="0" i="0" u="none" strike="noStrike">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tc>
                  <a:txBody>
                    <a:bodyPr/>
                    <a:lstStyle/>
                    <a:p>
                      <a:pPr algn="l" fontAlgn="ctr">
                        <a:buNone/>
                      </a:pPr>
                      <a:r>
                        <a:rPr lang="tr-TR" sz="1000" b="1" i="0" u="none" strike="noStrike" dirty="0">
                          <a:solidFill>
                            <a:srgbClr val="000000"/>
                          </a:solidFill>
                          <a:effectLst/>
                          <a:latin typeface="Arial" panose="020B0604020202020204" pitchFamily="34" charset="0"/>
                          <a:ea typeface="Times New Roman" panose="02020603050405020304" pitchFamily="18" charset="0"/>
                        </a:rPr>
                        <a:t>Yazılı Sınav</a:t>
                      </a:r>
                      <a:endParaRPr lang="tr-TR" sz="1900" b="0" i="0" u="none" strike="noStrike" dirty="0">
                        <a:effectLst/>
                        <a:latin typeface="Arial" panose="020B0604020202020204" pitchFamily="34" charset="0"/>
                      </a:endParaRPr>
                    </a:p>
                  </a:txBody>
                  <a:tcPr marL="70855" marR="70855" marT="9841" marB="0" anchor="ctr">
                    <a:lnL w="12700" cap="flat" cmpd="sng" algn="ctr">
                      <a:solidFill>
                        <a:srgbClr val="45B0E1"/>
                      </a:solidFill>
                      <a:prstDash val="solid"/>
                      <a:round/>
                      <a:headEnd type="none" w="med" len="med"/>
                      <a:tailEnd type="none" w="med" len="med"/>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noFill/>
                  </a:tcPr>
                </a:tc>
                <a:extLst>
                  <a:ext uri="{0D108BD9-81ED-4DB2-BD59-A6C34878D82A}">
                    <a16:rowId xmlns:a16="http://schemas.microsoft.com/office/drawing/2014/main" val="1803875591"/>
                  </a:ext>
                </a:extLst>
              </a:tr>
            </a:tbl>
          </a:graphicData>
        </a:graphic>
      </p:graphicFrame>
    </p:spTree>
    <p:extLst>
      <p:ext uri="{BB962C8B-B14F-4D97-AF65-F5344CB8AC3E}">
        <p14:creationId xmlns:p14="http://schemas.microsoft.com/office/powerpoint/2010/main" val="8641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00A465-FB5E-C179-6E78-7B32A04FF1B9}"/>
              </a:ext>
            </a:extLst>
          </p:cNvPr>
          <p:cNvSpPr>
            <a:spLocks noGrp="1"/>
          </p:cNvSpPr>
          <p:nvPr>
            <p:ph type="title"/>
          </p:nvPr>
        </p:nvSpPr>
        <p:spPr>
          <a:xfrm>
            <a:off x="841248" y="256032"/>
            <a:ext cx="10506456" cy="1014984"/>
          </a:xfrm>
        </p:spPr>
        <p:txBody>
          <a:bodyPr anchor="b">
            <a:normAutofit/>
          </a:bodyPr>
          <a:lstStyle/>
          <a:p>
            <a:endParaRPr lang="tr-T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26D348DB-0312-3352-4235-A8136BBA06D5}"/>
              </a:ext>
            </a:extLst>
          </p:cNvPr>
          <p:cNvGraphicFramePr>
            <a:graphicFrameLocks noGrp="1"/>
          </p:cNvGraphicFramePr>
          <p:nvPr>
            <p:ph idx="1"/>
            <p:extLst>
              <p:ext uri="{D42A27DB-BD31-4B8C-83A1-F6EECF244321}">
                <p14:modId xmlns:p14="http://schemas.microsoft.com/office/powerpoint/2010/main" val="31545557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7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F5C9F0E-C6F9-2CF7-BDCB-33DA0A8483C7}"/>
              </a:ext>
            </a:extLst>
          </p:cNvPr>
          <p:cNvSpPr>
            <a:spLocks noGrp="1"/>
          </p:cNvSpPr>
          <p:nvPr>
            <p:ph type="title"/>
          </p:nvPr>
        </p:nvSpPr>
        <p:spPr>
          <a:xfrm>
            <a:off x="630936" y="630936"/>
            <a:ext cx="3599688" cy="1463040"/>
          </a:xfrm>
        </p:spPr>
        <p:txBody>
          <a:bodyPr anchor="ctr">
            <a:normAutofit/>
          </a:bodyPr>
          <a:lstStyle/>
          <a:p>
            <a:endParaRPr lang="tr-TR" sz="4800" dirty="0">
              <a:solidFill>
                <a:srgbClr val="FFFFFF"/>
              </a:solidFill>
            </a:endParaRPr>
          </a:p>
        </p:txBody>
      </p:sp>
      <p:sp>
        <p:nvSpPr>
          <p:cNvPr id="19"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2C099719-4D69-280A-73F0-A82A97A736F6}"/>
              </a:ext>
            </a:extLst>
          </p:cNvPr>
          <p:cNvSpPr>
            <a:spLocks noGrp="1"/>
          </p:cNvSpPr>
          <p:nvPr>
            <p:ph idx="1"/>
          </p:nvPr>
        </p:nvSpPr>
        <p:spPr>
          <a:xfrm>
            <a:off x="4474462" y="630936"/>
            <a:ext cx="7074409" cy="1463040"/>
          </a:xfrm>
        </p:spPr>
        <p:txBody>
          <a:bodyPr anchor="ctr">
            <a:normAutofit/>
          </a:bodyPr>
          <a:lstStyle/>
          <a:p>
            <a:endParaRPr lang="en-US" sz="2200">
              <a:solidFill>
                <a:srgbClr val="FFFFFF"/>
              </a:solidFill>
            </a:endParaRPr>
          </a:p>
        </p:txBody>
      </p:sp>
      <p:graphicFrame>
        <p:nvGraphicFramePr>
          <p:cNvPr id="10" name="İçerik Yer Tutucusu 6">
            <a:extLst>
              <a:ext uri="{FF2B5EF4-FFF2-40B4-BE49-F238E27FC236}">
                <a16:creationId xmlns:a16="http://schemas.microsoft.com/office/drawing/2014/main" id="{D68EA41D-A772-5491-F252-0A1A50763F53}"/>
              </a:ext>
            </a:extLst>
          </p:cNvPr>
          <p:cNvGraphicFramePr>
            <a:graphicFrameLocks/>
          </p:cNvGraphicFramePr>
          <p:nvPr/>
        </p:nvGraphicFramePr>
        <p:xfrm>
          <a:off x="1269028" y="2971800"/>
          <a:ext cx="9641753" cy="3278488"/>
        </p:xfrm>
        <a:graphic>
          <a:graphicData uri="http://schemas.openxmlformats.org/drawingml/2006/table">
            <a:tbl>
              <a:tblPr firstRow="1" firstCol="1" lastRow="1" lastCol="1" bandRow="1" bandCol="1">
                <a:solidFill>
                  <a:schemeClr val="bg1"/>
                </a:solidFill>
                <a:tableStyleId>{5C22544A-7EE6-4342-B048-85BDC9FD1C3A}</a:tableStyleId>
              </a:tblPr>
              <a:tblGrid>
                <a:gridCol w="3440282">
                  <a:extLst>
                    <a:ext uri="{9D8B030D-6E8A-4147-A177-3AD203B41FA5}">
                      <a16:colId xmlns:a16="http://schemas.microsoft.com/office/drawing/2014/main" val="3215252061"/>
                    </a:ext>
                  </a:extLst>
                </a:gridCol>
                <a:gridCol w="1199221">
                  <a:extLst>
                    <a:ext uri="{9D8B030D-6E8A-4147-A177-3AD203B41FA5}">
                      <a16:colId xmlns:a16="http://schemas.microsoft.com/office/drawing/2014/main" val="3132889400"/>
                    </a:ext>
                  </a:extLst>
                </a:gridCol>
                <a:gridCol w="1333939">
                  <a:extLst>
                    <a:ext uri="{9D8B030D-6E8A-4147-A177-3AD203B41FA5}">
                      <a16:colId xmlns:a16="http://schemas.microsoft.com/office/drawing/2014/main" val="1929745812"/>
                    </a:ext>
                  </a:extLst>
                </a:gridCol>
                <a:gridCol w="3668311">
                  <a:extLst>
                    <a:ext uri="{9D8B030D-6E8A-4147-A177-3AD203B41FA5}">
                      <a16:colId xmlns:a16="http://schemas.microsoft.com/office/drawing/2014/main" val="3484525928"/>
                    </a:ext>
                  </a:extLst>
                </a:gridCol>
              </a:tblGrid>
              <a:tr h="819622">
                <a:tc gridSpan="4">
                  <a:txBody>
                    <a:bodyPr/>
                    <a:lstStyle/>
                    <a:p>
                      <a:pPr algn="l">
                        <a:buNone/>
                      </a:pPr>
                      <a:r>
                        <a:rPr lang="tr-TR" sz="2700" b="0" cap="none" spc="0">
                          <a:solidFill>
                            <a:schemeClr val="bg1"/>
                          </a:solidFill>
                          <a:effectLst/>
                        </a:rPr>
                        <a:t>Dersin Ölçme ve Değerlendirmesi</a:t>
                      </a:r>
                      <a:endParaRPr lang="tr-TR" sz="2700" b="0" cap="none" spc="0">
                        <a:solidFill>
                          <a:schemeClr val="bg1"/>
                        </a:solidFill>
                        <a:effectLst/>
                        <a:latin typeface="Times New Roman" panose="02020603050405020304" pitchFamily="18" charset="0"/>
                        <a:ea typeface="Times New Roman" panose="02020603050405020304" pitchFamily="18" charset="0"/>
                      </a:endParaRPr>
                    </a:p>
                  </a:txBody>
                  <a:tcPr marL="225107" marR="129870" marT="173160" marB="17316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9759075"/>
                  </a:ext>
                </a:extLst>
              </a:tr>
              <a:tr h="819622">
                <a:tc>
                  <a:txBody>
                    <a:bodyPr/>
                    <a:lstStyle/>
                    <a:p>
                      <a:pPr algn="ctr">
                        <a:buNone/>
                      </a:pPr>
                      <a:r>
                        <a:rPr lang="tr-TR" sz="2700" cap="none" spc="0">
                          <a:solidFill>
                            <a:schemeClr val="bg1"/>
                          </a:solidFill>
                          <a:effectLst/>
                        </a:rPr>
                        <a:t>Etkinlikler</a:t>
                      </a:r>
                      <a:endParaRPr lang="tr-TR" sz="2700" cap="none" spc="0">
                        <a:solidFill>
                          <a:schemeClr val="bg1"/>
                        </a:solidFill>
                        <a:effectLst/>
                        <a:latin typeface="Times New Roman" panose="02020603050405020304" pitchFamily="18" charset="0"/>
                        <a:ea typeface="Times New Roman" panose="02020603050405020304" pitchFamily="18" charset="0"/>
                      </a:endParaRPr>
                    </a:p>
                  </a:txBody>
                  <a:tcPr marL="225107" marR="129870" marT="173160" marB="173160"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a:buNone/>
                      </a:pPr>
                      <a:r>
                        <a:rPr lang="tr-TR" sz="2700" cap="none" spc="0">
                          <a:solidFill>
                            <a:schemeClr val="tx1"/>
                          </a:solidFill>
                          <a:effectLst/>
                        </a:rPr>
                        <a:t>Sayı</a:t>
                      </a:r>
                      <a:endParaRPr lang="tr-TR" sz="2700"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a:buNone/>
                      </a:pPr>
                      <a:r>
                        <a:rPr lang="tr-TR" sz="2700" cap="none" spc="0">
                          <a:solidFill>
                            <a:schemeClr val="tx1"/>
                          </a:solidFill>
                          <a:effectLst/>
                        </a:rPr>
                        <a:t>Katkı</a:t>
                      </a:r>
                      <a:endParaRPr lang="tr-TR" sz="2700"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12700" cmpd="sng">
                      <a:noFill/>
                      <a:prstDash val="solid"/>
                    </a:lnR>
                    <a:lnT w="38100" cmpd="sng">
                      <a:noFill/>
                    </a:lnT>
                    <a:lnB w="19050" cap="flat" cmpd="sng" algn="ctr">
                      <a:solidFill>
                        <a:schemeClr val="tx1"/>
                      </a:solidFill>
                      <a:prstDash val="solid"/>
                    </a:lnB>
                    <a:solidFill>
                      <a:schemeClr val="bg1">
                        <a:lumMod val="85000"/>
                      </a:schemeClr>
                    </a:solidFill>
                  </a:tcPr>
                </a:tc>
                <a:tc>
                  <a:txBody>
                    <a:bodyPr/>
                    <a:lstStyle/>
                    <a:p>
                      <a:pPr algn="l">
                        <a:buNone/>
                      </a:pPr>
                      <a:r>
                        <a:rPr lang="tr-TR" sz="2700" b="0" cap="none" spc="0">
                          <a:solidFill>
                            <a:schemeClr val="bg1"/>
                          </a:solidFill>
                          <a:effectLst/>
                        </a:rPr>
                        <a:t>Notlar</a:t>
                      </a:r>
                      <a:endParaRPr lang="tr-TR" sz="2700" b="0" cap="none" spc="0">
                        <a:solidFill>
                          <a:schemeClr val="bg1"/>
                        </a:solidFill>
                        <a:effectLst/>
                        <a:latin typeface="Times New Roman" panose="02020603050405020304" pitchFamily="18" charset="0"/>
                        <a:ea typeface="Times New Roman" panose="02020603050405020304" pitchFamily="18" charset="0"/>
                      </a:endParaRPr>
                    </a:p>
                  </a:txBody>
                  <a:tcPr marL="225107" marR="129870" marT="173160" marB="173160" anchor="ctr">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518798857"/>
                  </a:ext>
                </a:extLst>
              </a:tr>
              <a:tr h="819622">
                <a:tc>
                  <a:txBody>
                    <a:bodyPr/>
                    <a:lstStyle/>
                    <a:p>
                      <a:pPr>
                        <a:buNone/>
                      </a:pPr>
                      <a:r>
                        <a:rPr lang="tr-TR" sz="2700" cap="none" spc="0">
                          <a:solidFill>
                            <a:schemeClr val="bg1"/>
                          </a:solidFill>
                          <a:effectLst/>
                        </a:rPr>
                        <a:t>Ara Sınav </a:t>
                      </a:r>
                      <a:endParaRPr lang="tr-TR" sz="2700" cap="none" spc="0">
                        <a:solidFill>
                          <a:schemeClr val="bg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28575" cap="flat" cmpd="sng" algn="ctr">
                      <a:solidFill>
                        <a:schemeClr val="tx1"/>
                      </a:solidFill>
                      <a:prstDash val="solid"/>
                    </a:lnB>
                    <a:solidFill>
                      <a:schemeClr val="bg1">
                        <a:lumMod val="85000"/>
                      </a:schemeClr>
                    </a:solidFill>
                  </a:tcPr>
                </a:tc>
                <a:tc>
                  <a:txBody>
                    <a:bodyPr/>
                    <a:lstStyle/>
                    <a:p>
                      <a:pPr algn="ctr">
                        <a:buNone/>
                      </a:pPr>
                      <a:r>
                        <a:rPr lang="tr-TR" sz="2700" cap="none" spc="0">
                          <a:solidFill>
                            <a:schemeClr val="tx1"/>
                          </a:solidFill>
                          <a:effectLst/>
                        </a:rPr>
                        <a:t> </a:t>
                      </a:r>
                      <a:endParaRPr lang="tr-TR" sz="2700"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28575" cap="flat" cmpd="sng" algn="ctr">
                      <a:solidFill>
                        <a:schemeClr val="tx1"/>
                      </a:solidFill>
                      <a:prstDash val="solid"/>
                    </a:lnB>
                    <a:solidFill>
                      <a:schemeClr val="bg1">
                        <a:lumMod val="85000"/>
                      </a:schemeClr>
                    </a:solidFill>
                  </a:tcPr>
                </a:tc>
                <a:tc>
                  <a:txBody>
                    <a:bodyPr/>
                    <a:lstStyle/>
                    <a:p>
                      <a:pPr algn="ctr">
                        <a:buNone/>
                      </a:pPr>
                      <a:r>
                        <a:rPr lang="tr-TR" sz="2700" cap="none" spc="0">
                          <a:solidFill>
                            <a:schemeClr val="tx1"/>
                          </a:solidFill>
                          <a:effectLst/>
                        </a:rPr>
                        <a:t>%40</a:t>
                      </a:r>
                      <a:endParaRPr lang="tr-TR" sz="2700"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28575" cap="flat" cmpd="sng" algn="ctr">
                      <a:solidFill>
                        <a:schemeClr val="tx1"/>
                      </a:solidFill>
                      <a:prstDash val="solid"/>
                    </a:lnB>
                    <a:solidFill>
                      <a:schemeClr val="bg1">
                        <a:lumMod val="85000"/>
                      </a:schemeClr>
                    </a:solidFill>
                  </a:tcPr>
                </a:tc>
                <a:tc>
                  <a:txBody>
                    <a:bodyPr/>
                    <a:lstStyle/>
                    <a:p>
                      <a:pPr algn="l">
                        <a:buNone/>
                      </a:pPr>
                      <a:r>
                        <a:rPr lang="tr-TR" sz="2700" b="0" cap="none" spc="0">
                          <a:solidFill>
                            <a:schemeClr val="bg1"/>
                          </a:solidFill>
                          <a:effectLst/>
                        </a:rPr>
                        <a:t>Yazılı Sınav</a:t>
                      </a:r>
                      <a:endParaRPr lang="tr-TR" sz="2700" b="0" cap="none" spc="0">
                        <a:solidFill>
                          <a:schemeClr val="bg1"/>
                        </a:solidFill>
                        <a:effectLst/>
                        <a:latin typeface="Times New Roman" panose="02020603050405020304" pitchFamily="18" charset="0"/>
                        <a:ea typeface="Times New Roman" panose="02020603050405020304" pitchFamily="18" charset="0"/>
                      </a:endParaRPr>
                    </a:p>
                  </a:txBody>
                  <a:tcPr marL="225107" marR="129870" marT="173160" marB="173160" anchor="ctr">
                    <a:lnL w="12700" cmpd="sng">
                      <a:noFill/>
                      <a:prstDash val="solid"/>
                    </a:lnL>
                    <a:lnR w="12700" cmpd="sng">
                      <a:noFill/>
                      <a:prstDash val="solid"/>
                    </a:lnR>
                    <a:lnT w="19050" cap="flat" cmpd="sng" algn="ctr">
                      <a:solidFill>
                        <a:schemeClr val="tx1"/>
                      </a:solidFill>
                      <a:prstDash val="solid"/>
                    </a:lnT>
                    <a:lnB w="28575"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1024704104"/>
                  </a:ext>
                </a:extLst>
              </a:tr>
              <a:tr h="819622">
                <a:tc>
                  <a:txBody>
                    <a:bodyPr/>
                    <a:lstStyle/>
                    <a:p>
                      <a:pPr>
                        <a:buNone/>
                      </a:pPr>
                      <a:r>
                        <a:rPr lang="tr-TR" sz="2700" b="1" cap="none" spc="0">
                          <a:solidFill>
                            <a:schemeClr val="tx1"/>
                          </a:solidFill>
                          <a:effectLst/>
                        </a:rPr>
                        <a:t>Final</a:t>
                      </a:r>
                      <a:endParaRPr lang="tr-TR" sz="2700" b="1"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19050" cap="flat" cmpd="sng" algn="ctr">
                      <a:solidFill>
                        <a:schemeClr val="tx1"/>
                      </a:solidFill>
                      <a:prstDash val="solid"/>
                    </a:lnL>
                    <a:lnR w="6350" cap="flat" cmpd="sng" algn="ctr">
                      <a:solidFill>
                        <a:schemeClr val="tx1">
                          <a:lumMod val="50000"/>
                          <a:lumOff val="50000"/>
                        </a:schemeClr>
                      </a:solidFill>
                      <a:prstDash val="solid"/>
                    </a:lnR>
                    <a:lnT w="28575" cap="flat" cmpd="sng" algn="ctr">
                      <a:solidFill>
                        <a:schemeClr val="tx1"/>
                      </a:solidFill>
                      <a:prstDash val="solid"/>
                    </a:lnT>
                    <a:lnB w="19050" cap="flat" cmpd="sng" algn="ctr">
                      <a:noFill/>
                      <a:prstDash val="solid"/>
                    </a:lnB>
                    <a:noFill/>
                  </a:tcPr>
                </a:tc>
                <a:tc>
                  <a:txBody>
                    <a:bodyPr/>
                    <a:lstStyle/>
                    <a:p>
                      <a:pPr algn="ctr">
                        <a:buNone/>
                      </a:pPr>
                      <a:r>
                        <a:rPr lang="tr-TR" sz="2700" b="1" cap="none" spc="0">
                          <a:solidFill>
                            <a:schemeClr val="tx1"/>
                          </a:solidFill>
                          <a:effectLst/>
                        </a:rPr>
                        <a:t> </a:t>
                      </a:r>
                      <a:endParaRPr lang="tr-TR" sz="2700" b="1"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28575" cap="flat" cmpd="sng" algn="ctr">
                      <a:solidFill>
                        <a:schemeClr val="tx1"/>
                      </a:solidFill>
                      <a:prstDash val="solid"/>
                    </a:lnT>
                    <a:lnB w="19050" cap="flat" cmpd="sng" algn="ctr">
                      <a:noFill/>
                      <a:prstDash val="solid"/>
                    </a:lnB>
                    <a:noFill/>
                  </a:tcPr>
                </a:tc>
                <a:tc>
                  <a:txBody>
                    <a:bodyPr/>
                    <a:lstStyle/>
                    <a:p>
                      <a:pPr algn="ctr">
                        <a:buNone/>
                      </a:pPr>
                      <a:r>
                        <a:rPr lang="tr-TR" sz="2700" b="1" cap="none" spc="0">
                          <a:solidFill>
                            <a:schemeClr val="tx1"/>
                          </a:solidFill>
                          <a:effectLst/>
                        </a:rPr>
                        <a:t>%60</a:t>
                      </a:r>
                      <a:endParaRPr lang="tr-TR" sz="2700" b="1"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28575" cap="flat" cmpd="sng" algn="ctr">
                      <a:solidFill>
                        <a:schemeClr val="tx1"/>
                      </a:solidFill>
                      <a:prstDash val="solid"/>
                    </a:lnT>
                    <a:lnB w="19050" cap="flat" cmpd="sng" algn="ctr">
                      <a:noFill/>
                      <a:prstDash val="solid"/>
                    </a:lnB>
                    <a:noFill/>
                  </a:tcPr>
                </a:tc>
                <a:tc>
                  <a:txBody>
                    <a:bodyPr/>
                    <a:lstStyle/>
                    <a:p>
                      <a:pPr algn="l">
                        <a:buNone/>
                      </a:pPr>
                      <a:r>
                        <a:rPr lang="tr-TR" sz="2700" b="1" cap="none" spc="0">
                          <a:solidFill>
                            <a:schemeClr val="tx1"/>
                          </a:solidFill>
                          <a:effectLst/>
                        </a:rPr>
                        <a:t>Yazılı Sınav</a:t>
                      </a:r>
                      <a:endParaRPr lang="tr-TR" sz="2700" b="1" cap="none" spc="0">
                        <a:solidFill>
                          <a:schemeClr val="tx1"/>
                        </a:solidFill>
                        <a:effectLst/>
                        <a:latin typeface="Times New Roman" panose="02020603050405020304" pitchFamily="18" charset="0"/>
                        <a:ea typeface="Times New Roman" panose="02020603050405020304" pitchFamily="18" charset="0"/>
                      </a:endParaRPr>
                    </a:p>
                  </a:txBody>
                  <a:tcPr marL="225107" marR="129870" marT="173160" marB="173160" anchor="ctr">
                    <a:lnL w="6350" cap="flat" cmpd="sng" algn="ctr">
                      <a:solidFill>
                        <a:schemeClr val="tx1">
                          <a:lumMod val="50000"/>
                          <a:lumOff val="50000"/>
                        </a:schemeClr>
                      </a:solidFill>
                      <a:prstDash val="solid"/>
                    </a:lnL>
                    <a:lnR w="19050" cap="flat" cmpd="sng" algn="ctr">
                      <a:noFill/>
                      <a:prstDash val="solid"/>
                    </a:lnR>
                    <a:lnT w="28575" cap="flat" cmpd="sng" algn="ctr">
                      <a:solidFill>
                        <a:schemeClr val="tx1"/>
                      </a:solidFill>
                      <a:prstDash val="solid"/>
                    </a:lnT>
                    <a:lnB w="19050" cap="flat" cmpd="sng" algn="ctr">
                      <a:noFill/>
                      <a:prstDash val="solid"/>
                    </a:lnB>
                    <a:noFill/>
                  </a:tcPr>
                </a:tc>
                <a:extLst>
                  <a:ext uri="{0D108BD9-81ED-4DB2-BD59-A6C34878D82A}">
                    <a16:rowId xmlns:a16="http://schemas.microsoft.com/office/drawing/2014/main" val="1686510838"/>
                  </a:ext>
                </a:extLst>
              </a:tr>
            </a:tbl>
          </a:graphicData>
        </a:graphic>
      </p:graphicFrame>
    </p:spTree>
    <p:extLst>
      <p:ext uri="{BB962C8B-B14F-4D97-AF65-F5344CB8AC3E}">
        <p14:creationId xmlns:p14="http://schemas.microsoft.com/office/powerpoint/2010/main" val="119948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Başlık 1">
            <a:extLst>
              <a:ext uri="{FF2B5EF4-FFF2-40B4-BE49-F238E27FC236}">
                <a16:creationId xmlns:a16="http://schemas.microsoft.com/office/drawing/2014/main" id="{9299DC0E-C773-0E2F-8278-F9F7E4E62DDA}"/>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SAĞLIK NEDİR ? </a:t>
            </a:r>
          </a:p>
        </p:txBody>
      </p:sp>
      <p:sp>
        <p:nvSpPr>
          <p:cNvPr id="3" name="İçerik Yer Tutucusu 2">
            <a:extLst>
              <a:ext uri="{FF2B5EF4-FFF2-40B4-BE49-F238E27FC236}">
                <a16:creationId xmlns:a16="http://schemas.microsoft.com/office/drawing/2014/main" id="{D6EEF8DA-6AFC-051B-110E-E7262F99594F}"/>
              </a:ext>
            </a:extLst>
          </p:cNvPr>
          <p:cNvSpPr>
            <a:spLocks noGrp="1"/>
          </p:cNvSpPr>
          <p:nvPr>
            <p:ph idx="1"/>
          </p:nvPr>
        </p:nvSpPr>
        <p:spPr>
          <a:xfrm>
            <a:off x="6172200" y="804672"/>
            <a:ext cx="5221224" cy="5230368"/>
          </a:xfrm>
        </p:spPr>
        <p:txBody>
          <a:bodyPr anchor="ctr">
            <a:normAutofit/>
          </a:bodyPr>
          <a:lstStyle/>
          <a:p>
            <a:pPr marL="0" indent="0">
              <a:buNone/>
            </a:pPr>
            <a:endParaRPr lang="tr-TR" sz="1800" b="1">
              <a:solidFill>
                <a:schemeClr val="tx2"/>
              </a:solidFill>
            </a:endParaRPr>
          </a:p>
          <a:p>
            <a:pPr marL="0" indent="0">
              <a:buNone/>
            </a:pPr>
            <a:r>
              <a:rPr lang="tr-TR" sz="1800" b="1">
                <a:solidFill>
                  <a:schemeClr val="tx2"/>
                </a:solidFill>
              </a:rPr>
              <a:t>Dünya Sağlık Örgütü-WHO</a:t>
            </a:r>
            <a:br>
              <a:rPr lang="tr-TR" sz="1800">
                <a:solidFill>
                  <a:schemeClr val="tx2"/>
                </a:solidFill>
              </a:rPr>
            </a:br>
            <a:r>
              <a:rPr lang="tr-TR" sz="1800" i="1">
                <a:solidFill>
                  <a:schemeClr val="tx2"/>
                </a:solidFill>
              </a:rPr>
              <a:t>“Sağlık, yalnızca hastalık veya sakatlığın olmaması değil, bedensel, ruhsal ve sosyal yönden tam bir iyilik halidir.”</a:t>
            </a:r>
            <a:endParaRPr lang="tr-TR" sz="1800">
              <a:solidFill>
                <a:schemeClr val="tx2"/>
              </a:solidFill>
            </a:endParaRPr>
          </a:p>
        </p:txBody>
      </p:sp>
    </p:spTree>
    <p:extLst>
      <p:ext uri="{BB962C8B-B14F-4D97-AF65-F5344CB8AC3E}">
        <p14:creationId xmlns:p14="http://schemas.microsoft.com/office/powerpoint/2010/main" val="404339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1BC10-E809-A066-8E0B-E68B580F3798}"/>
              </a:ext>
            </a:extLst>
          </p:cNvPr>
          <p:cNvPicPr>
            <a:picLocks noChangeAspect="1"/>
          </p:cNvPicPr>
          <p:nvPr/>
        </p:nvPicPr>
        <p:blipFill>
          <a:blip r:embed="rId2">
            <a:duotone>
              <a:schemeClr val="bg2">
                <a:shade val="45000"/>
                <a:satMod val="135000"/>
              </a:schemeClr>
              <a:prstClr val="white"/>
            </a:duotone>
          </a:blip>
          <a:srcRect b="625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334FDE9B-043F-0C6F-AB5A-D876C85BD781}"/>
              </a:ext>
            </a:extLst>
          </p:cNvPr>
          <p:cNvGraphicFramePr>
            <a:graphicFrameLocks noGrp="1"/>
          </p:cNvGraphicFramePr>
          <p:nvPr>
            <p:ph idx="1"/>
            <p:extLst>
              <p:ext uri="{D42A27DB-BD31-4B8C-83A1-F6EECF244321}">
                <p14:modId xmlns:p14="http://schemas.microsoft.com/office/powerpoint/2010/main" val="17701414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6912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TotalTime>
  <Words>924</Words>
  <Application>Microsoft Office PowerPoint</Application>
  <PresentationFormat>Geniş ekran</PresentationFormat>
  <Paragraphs>152</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Aptos</vt:lpstr>
      <vt:lpstr>Aptos Display</vt:lpstr>
      <vt:lpstr>Arial</vt:lpstr>
      <vt:lpstr>Calibri</vt:lpstr>
      <vt:lpstr>Times New Roman</vt:lpstr>
      <vt:lpstr>Office Teması</vt:lpstr>
      <vt:lpstr>SAĞLIK OKURYAZARLIĞI</vt:lpstr>
      <vt:lpstr>Dersin Amacı</vt:lpstr>
      <vt:lpstr>Dersin İçeriği:</vt:lpstr>
      <vt:lpstr>PowerPoint Sunusu</vt:lpstr>
      <vt:lpstr>PowerPoint Sunusu</vt:lpstr>
      <vt:lpstr>PowerPoint Sunusu</vt:lpstr>
      <vt:lpstr>PowerPoint Sunusu</vt:lpstr>
      <vt:lpstr>SAĞLIK NEDİR ? </vt:lpstr>
      <vt:lpstr>PowerPoint Sunusu</vt:lpstr>
      <vt:lpstr>Biyomedikal Sağlık Anlayışı vs. Bütüncül (Holistik) Sağlık Anlayışı</vt:lpstr>
      <vt:lpstr>PowerPoint Sunusu</vt:lpstr>
      <vt:lpstr>PowerPoint Sunusu</vt:lpstr>
      <vt:lpstr>SAĞLIK OKURYAZARLIĞI NEDİR?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Gönül Parçam Bilgin</dc:creator>
  <cp:lastModifiedBy>Gönül Parçam Bilgin</cp:lastModifiedBy>
  <cp:revision>4</cp:revision>
  <dcterms:created xsi:type="dcterms:W3CDTF">2025-09-26T08:50:45Z</dcterms:created>
  <dcterms:modified xsi:type="dcterms:W3CDTF">2025-09-26T14:22:11Z</dcterms:modified>
</cp:coreProperties>
</file>