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310" r:id="rId3"/>
    <p:sldId id="266" r:id="rId4"/>
    <p:sldId id="267" r:id="rId5"/>
    <p:sldId id="268" r:id="rId6"/>
    <p:sldId id="269" r:id="rId7"/>
    <p:sldId id="270" r:id="rId8"/>
    <p:sldId id="271" r:id="rId9"/>
    <p:sldId id="272" r:id="rId10"/>
    <p:sldId id="281" r:id="rId11"/>
    <p:sldId id="295" r:id="rId12"/>
    <p:sldId id="283" r:id="rId13"/>
    <p:sldId id="284" r:id="rId14"/>
    <p:sldId id="280" r:id="rId15"/>
    <p:sldId id="298" r:id="rId16"/>
    <p:sldId id="309" r:id="rId17"/>
    <p:sldId id="285" r:id="rId18"/>
    <p:sldId id="287" r:id="rId19"/>
    <p:sldId id="288" r:id="rId20"/>
    <p:sldId id="289" r:id="rId21"/>
    <p:sldId id="275" r:id="rId22"/>
    <p:sldId id="278" r:id="rId23"/>
    <p:sldId id="277" r:id="rId24"/>
    <p:sldId id="291" r:id="rId25"/>
    <p:sldId id="279" r:id="rId26"/>
    <p:sldId id="292" r:id="rId27"/>
    <p:sldId id="293" r:id="rId28"/>
    <p:sldId id="276"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720" y="-72"/>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D6F49-C0B6-4A09-84B4-D613159A1C69}" type="datetimeFigureOut">
              <a:rPr lang="tr-TR" smtClean="0"/>
              <a:t>29.09.2022</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07553-0A14-4A1C-89E2-D77F9282AE1B}" type="slidenum">
              <a:rPr lang="tr-TR" smtClean="0"/>
              <a:t>‹#›</a:t>
            </a:fld>
            <a:endParaRPr lang="tr-TR"/>
          </a:p>
        </p:txBody>
      </p:sp>
    </p:spTree>
    <p:extLst>
      <p:ext uri="{BB962C8B-B14F-4D97-AF65-F5344CB8AC3E}">
        <p14:creationId xmlns:p14="http://schemas.microsoft.com/office/powerpoint/2010/main" val="28822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978069-83E1-4991-80A0-47677E66E62F}"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94341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856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73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39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3149600" y="4038600"/>
            <a:ext cx="8636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45EFAF46-4417-47A8-BB43-9D8CBF9B2F83}" type="datetimeFigureOut">
              <a:rPr lang="tr-TR" smtClean="0"/>
              <a:t>29.09.2022</a:t>
            </a:fld>
            <a:endParaRPr lang="tr-TR"/>
          </a:p>
        </p:txBody>
      </p:sp>
      <p:sp>
        <p:nvSpPr>
          <p:cNvPr id="17" name="Altbilgi Yer Tutucusu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9E720F8A-0F54-40D8-8EF1-8A76D68FC9F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6864" y="228600"/>
            <a:ext cx="10871200" cy="990600"/>
          </a:xfrm>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45EFAF46-4417-47A8-BB43-9D8CBF9B2F83}" type="datetimeFigureOut">
              <a:rPr lang="tr-TR" smtClean="0"/>
              <a:t>29.09.2022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9E720F8A-0F54-40D8-8EF1-8A76D68FC9F9}" type="slidenum">
              <a:rPr lang="tr-TR" smtClean="0"/>
              <a:t>‹#›</a:t>
            </a:fld>
            <a:endParaRPr lang="tr-TR"/>
          </a:p>
        </p:txBody>
      </p:sp>
      <p:sp>
        <p:nvSpPr>
          <p:cNvPr id="8" name="İçerik Yer Tutucusu 7"/>
          <p:cNvSpPr>
            <a:spLocks noGrp="1"/>
          </p:cNvSpPr>
          <p:nvPr>
            <p:ph sz="quarter" idx="1"/>
          </p:nvPr>
        </p:nvSpPr>
        <p:spPr>
          <a:xfrm>
            <a:off x="816864" y="1600200"/>
            <a:ext cx="108712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45EFAF46-4417-47A8-BB43-9D8CBF9B2F83}" type="datetimeFigureOut">
              <a:rPr lang="tr-TR" smtClean="0"/>
              <a:t>29.09.2022</a:t>
            </a:fld>
            <a:endParaRPr lang="tr-TR"/>
          </a:p>
        </p:txBody>
      </p:sp>
      <p:sp>
        <p:nvSpPr>
          <p:cNvPr id="13" name="Slayt Numarası Yer Tutucusu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9E720F8A-0F54-40D8-8EF1-8A76D68FC9F9}" type="slidenum">
              <a:rPr lang="tr-TR" smtClean="0"/>
              <a:t>‹#›</a:t>
            </a:fld>
            <a:endParaRPr lang="tr-TR"/>
          </a:p>
        </p:txBody>
      </p:sp>
      <p:sp>
        <p:nvSpPr>
          <p:cNvPr id="14" name="Altbilgi Yer Tutucusu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812800" y="1589567"/>
            <a:ext cx="5181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459868" y="1589567"/>
            <a:ext cx="5181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fld id="{45EFAF46-4417-47A8-BB43-9D8CBF9B2F83}" type="datetimeFigureOut">
              <a:rPr lang="tr-TR" smtClean="0"/>
              <a:t>29.09.2022</a:t>
            </a:fld>
            <a:endParaRPr lang="tr-TR"/>
          </a:p>
        </p:txBody>
      </p:sp>
      <p:sp>
        <p:nvSpPr>
          <p:cNvPr id="10" name="Slayt Numarası Yer Tutucusu 9"/>
          <p:cNvSpPr>
            <a:spLocks noGrp="1"/>
          </p:cNvSpPr>
          <p:nvPr>
            <p:ph type="sldNum" sz="quarter" idx="16"/>
          </p:nvPr>
        </p:nvSpPr>
        <p:spPr/>
        <p:txBody>
          <a:bodyPr rtlCol="0"/>
          <a:lstStyle/>
          <a:p>
            <a:fld id="{9E720F8A-0F54-40D8-8EF1-8A76D68FC9F9}" type="slidenum">
              <a:rPr lang="tr-TR" smtClean="0"/>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711200" y="273050"/>
            <a:ext cx="108712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812800" y="2438400"/>
            <a:ext cx="51816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6400800" y="2438400"/>
            <a:ext cx="51816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fld id="{45EFAF46-4417-47A8-BB43-9D8CBF9B2F83}" type="datetimeFigureOut">
              <a:rPr lang="tr-TR" smtClean="0"/>
              <a:t>29.09.2022</a:t>
            </a:fld>
            <a:endParaRPr lang="tr-TR"/>
          </a:p>
        </p:txBody>
      </p:sp>
      <p:sp>
        <p:nvSpPr>
          <p:cNvPr id="12" name="Slayt Numarası Yer Tutucusu 11"/>
          <p:cNvSpPr>
            <a:spLocks noGrp="1"/>
          </p:cNvSpPr>
          <p:nvPr>
            <p:ph type="sldNum" sz="quarter" idx="16"/>
          </p:nvPr>
        </p:nvSpPr>
        <p:spPr/>
        <p:txBody>
          <a:bodyPr rtlCol="0"/>
          <a:lstStyle/>
          <a:p>
            <a:fld id="{9E720F8A-0F54-40D8-8EF1-8A76D68FC9F9}" type="slidenum">
              <a:rPr lang="tr-TR" smtClean="0"/>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45EFAF46-4417-47A8-BB43-9D8CBF9B2F83}" type="datetimeFigureOut">
              <a:rPr lang="tr-TR" smtClean="0"/>
              <a:t>29.09.2022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9E720F8A-0F54-40D8-8EF1-8A76D68FC9F9}" type="slidenum">
              <a:rPr lang="tr-TR" smtClean="0"/>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5EFAF46-4417-47A8-BB43-9D8CBF9B2F83}" type="datetimeFigureOut">
              <a:rPr lang="tr-TR" smtClean="0"/>
              <a:t>29.09.2022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711200" cy="381000"/>
          </a:xfrm>
        </p:spPr>
        <p:txBody>
          <a:bodyPr/>
          <a:lstStyle>
            <a:lvl1pPr>
              <a:defRPr>
                <a:solidFill>
                  <a:schemeClr val="tx2"/>
                </a:solidFill>
              </a:defRPr>
            </a:lvl1pPr>
          </a:lstStyle>
          <a:p>
            <a:fld id="{9E720F8A-0F54-40D8-8EF1-8A76D68FC9F9}"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2800" y="273050"/>
            <a:ext cx="107696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45EFAF46-4417-47A8-BB43-9D8CBF9B2F83}" type="datetimeFigureOut">
              <a:rPr lang="tr-TR" smtClean="0"/>
              <a:t>29.09.2022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9E720F8A-0F54-40D8-8EF1-8A76D68FC9F9}" type="slidenum">
              <a:rPr lang="tr-TR" smtClean="0"/>
              <a:t>‹#›</a:t>
            </a:fld>
            <a:endParaRPr lang="tr-TR"/>
          </a:p>
        </p:txBody>
      </p:sp>
      <p:sp>
        <p:nvSpPr>
          <p:cNvPr id="3" name="Metin Yer Tutucusu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3149600" y="1752600"/>
            <a:ext cx="85344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63482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8331200" y="6248401"/>
            <a:ext cx="3556000" cy="365125"/>
          </a:xfrm>
        </p:spPr>
        <p:txBody>
          <a:bodyPr rtlCol="0"/>
          <a:lstStyle/>
          <a:p>
            <a:fld id="{45EFAF46-4417-47A8-BB43-9D8CBF9B2F83}" type="datetimeFigureOut">
              <a:rPr lang="tr-TR" smtClean="0"/>
              <a:t>29.09.2022</a:t>
            </a:fld>
            <a:endParaRPr lang="tr-TR"/>
          </a:p>
        </p:txBody>
      </p:sp>
      <p:sp>
        <p:nvSpPr>
          <p:cNvPr id="13" name="Slayt Numarası Yer Tutucusu 12"/>
          <p:cNvSpPr>
            <a:spLocks noGrp="1"/>
          </p:cNvSpPr>
          <p:nvPr>
            <p:ph type="sldNum" sz="quarter" idx="11"/>
          </p:nvPr>
        </p:nvSpPr>
        <p:spPr>
          <a:xfrm>
            <a:off x="0" y="4667249"/>
            <a:ext cx="1930400" cy="663578"/>
          </a:xfrm>
        </p:spPr>
        <p:txBody>
          <a:bodyPr rtlCol="0"/>
          <a:lstStyle>
            <a:lvl1pPr>
              <a:defRPr sz="2800"/>
            </a:lvl1pPr>
          </a:lstStyle>
          <a:p>
            <a:fld id="{9E720F8A-0F54-40D8-8EF1-8A76D68FC9F9}" type="slidenum">
              <a:rPr lang="tr-TR" smtClean="0"/>
              <a:t>‹#›</a:t>
            </a:fld>
            <a:endParaRPr lang="tr-TR"/>
          </a:p>
        </p:txBody>
      </p:sp>
      <p:sp>
        <p:nvSpPr>
          <p:cNvPr id="14" name="Altbilgi Yer Tutucusu 13"/>
          <p:cNvSpPr>
            <a:spLocks noGrp="1"/>
          </p:cNvSpPr>
          <p:nvPr>
            <p:ph type="ftr" sz="quarter" idx="12"/>
          </p:nvPr>
        </p:nvSpPr>
        <p:spPr>
          <a:xfrm>
            <a:off x="2133600" y="6248207"/>
            <a:ext cx="6096000" cy="365125"/>
          </a:xfrm>
        </p:spPr>
        <p:txBody>
          <a:bodyPr rtlCol="0"/>
          <a:lstStyle/>
          <a:p>
            <a:endParaRPr lang="tr-TR"/>
          </a:p>
        </p:txBody>
      </p:sp>
      <p:sp>
        <p:nvSpPr>
          <p:cNvPr id="3" name="Resim Yer Tutucusu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45EFAF46-4417-47A8-BB43-9D8CBF9B2F83}" type="datetimeFigureOut">
              <a:rPr lang="tr-TR" smtClean="0"/>
              <a:t>29.09.2022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720F8A-0F54-40D8-8EF1-8A76D68FC9F9}"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37600" y="609601"/>
            <a:ext cx="27432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609600"/>
            <a:ext cx="74168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8737600" y="6248403"/>
            <a:ext cx="2946400" cy="365125"/>
          </a:xfrm>
        </p:spPr>
        <p:txBody>
          <a:bodyPr/>
          <a:lstStyle/>
          <a:p>
            <a:fld id="{45EFAF46-4417-47A8-BB43-9D8CBF9B2F83}" type="datetimeFigureOut">
              <a:rPr lang="tr-TR" smtClean="0"/>
              <a:t>29.09.2022</a:t>
            </a:fld>
            <a:endParaRPr lang="tr-TR"/>
          </a:p>
        </p:txBody>
      </p:sp>
      <p:sp>
        <p:nvSpPr>
          <p:cNvPr id="5" name="Altbilgi Yer Tutucusu 4"/>
          <p:cNvSpPr>
            <a:spLocks noGrp="1"/>
          </p:cNvSpPr>
          <p:nvPr>
            <p:ph type="ftr" sz="quarter" idx="11"/>
          </p:nvPr>
        </p:nvSpPr>
        <p:spPr>
          <a:xfrm>
            <a:off x="609602" y="6248208"/>
            <a:ext cx="7431311" cy="365125"/>
          </a:xfrm>
        </p:spPr>
        <p:txBody>
          <a:bodyPr/>
          <a:lstStyle/>
          <a:p>
            <a:endParaRPr lang="tr-TR"/>
          </a:p>
        </p:txBody>
      </p:sp>
      <p:sp>
        <p:nvSpPr>
          <p:cNvPr id="7" name="Dikdörtgen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8075084" y="103716"/>
            <a:ext cx="533400" cy="325968"/>
          </a:xfrm>
        </p:spPr>
        <p:txBody>
          <a:bodyPr/>
          <a:lstStyle/>
          <a:p>
            <a:fld id="{9E720F8A-0F54-40D8-8EF1-8A76D68FC9F9}"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171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272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408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575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34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9" y="273050"/>
            <a:ext cx="4011084"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65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2"/>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173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6024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812800" y="228600"/>
            <a:ext cx="108712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45EFAF46-4417-47A8-BB43-9D8CBF9B2F83}" type="datetimeFigureOut">
              <a:rPr lang="tr-TR" smtClean="0"/>
              <a:t>29.09.2022</a:t>
            </a:fld>
            <a:endParaRPr lang="tr-TR"/>
          </a:p>
        </p:txBody>
      </p:sp>
      <p:sp>
        <p:nvSpPr>
          <p:cNvPr id="3" name="Altbilgi Yer Tutucusu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E720F8A-0F54-40D8-8EF1-8A76D68FC9F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dergipark.org.tr/en/download/article-file/1166726" TargetMode="External"/><Relationship Id="rId2" Type="http://schemas.openxmlformats.org/officeDocument/2006/relationships/hyperlink" Target="https://dergipark.org.tr/en/download/article-file/340272"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yzx\Desktop\模板.pptx\ppt\media\imag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2" y="2468896"/>
            <a:ext cx="12192001" cy="15361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dirty="0" smtClean="0">
                <a:solidFill>
                  <a:prstClr val="white"/>
                </a:solidFill>
              </a:rPr>
              <a:t>;</a:t>
            </a:r>
            <a:endParaRPr lang="zh-CN" altLang="en-US" dirty="0">
              <a:solidFill>
                <a:prstClr val="white"/>
              </a:solidFill>
            </a:endParaRPr>
          </a:p>
        </p:txBody>
      </p:sp>
      <p:sp>
        <p:nvSpPr>
          <p:cNvPr id="2" name="标题 1"/>
          <p:cNvSpPr>
            <a:spLocks noGrp="1"/>
          </p:cNvSpPr>
          <p:nvPr>
            <p:ph type="ctrTitle"/>
          </p:nvPr>
        </p:nvSpPr>
        <p:spPr>
          <a:xfrm>
            <a:off x="914401" y="2345914"/>
            <a:ext cx="10363200" cy="1782134"/>
          </a:xfrm>
        </p:spPr>
        <p:txBody>
          <a:bodyPr>
            <a:normAutofit/>
          </a:bodyPr>
          <a:lstStyle/>
          <a:p>
            <a:r>
              <a:rPr lang="tr-TR" altLang="zh-CN" b="1" dirty="0" smtClean="0">
                <a:solidFill>
                  <a:schemeClr val="tx2">
                    <a:lumMod val="75000"/>
                  </a:schemeClr>
                </a:solidFill>
                <a:effectLst>
                  <a:outerShdw blurRad="38100" dist="38100" dir="2700000" algn="tl">
                    <a:srgbClr val="000000">
                      <a:alpha val="43137"/>
                    </a:srgbClr>
                  </a:outerShdw>
                </a:effectLst>
                <a:latin typeface="微软雅黑" pitchFamily="34" charset="-122"/>
                <a:ea typeface="微软雅黑" pitchFamily="34" charset="-122"/>
              </a:rPr>
              <a:t>Sağlık Hizmetleri Yönetimi </a:t>
            </a:r>
            <a:r>
              <a:rPr lang="tr-TR" altLang="zh-CN" sz="4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
            </a:r>
            <a:br>
              <a:rPr lang="tr-TR" altLang="zh-CN" sz="4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br>
            <a:r>
              <a:rPr lang="tr-TR" altLang="zh-CN" sz="3200" b="1" dirty="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Sağlık Güvencesi ve Finansmanı</a:t>
            </a:r>
            <a:endParaRPr lang="zh-CN" altLang="en-US" sz="4000" b="1" dirty="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endParaRPr>
          </a:p>
        </p:txBody>
      </p:sp>
      <p:sp>
        <p:nvSpPr>
          <p:cNvPr id="3" name="矩形 2"/>
          <p:cNvSpPr/>
          <p:nvPr/>
        </p:nvSpPr>
        <p:spPr>
          <a:xfrm>
            <a:off x="8332315" y="5954321"/>
            <a:ext cx="3859685" cy="9036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b="1" dirty="0" smtClean="0">
                <a:solidFill>
                  <a:prstClr val="black"/>
                </a:solidFill>
                <a:latin typeface="Times New Roman" pitchFamily="18" charset="0"/>
                <a:cs typeface="Times New Roman" pitchFamily="18" charset="0"/>
              </a:rPr>
              <a:t>Öğr. Gör. Şeyda ÇAVMAK</a:t>
            </a:r>
          </a:p>
          <a:p>
            <a:pPr algn="ctr"/>
            <a:r>
              <a:rPr lang="tr-TR" altLang="zh-CN" b="1" dirty="0" smtClean="0">
                <a:solidFill>
                  <a:prstClr val="black"/>
                </a:solidFill>
                <a:latin typeface="Times New Roman" pitchFamily="18" charset="0"/>
                <a:cs typeface="Times New Roman" pitchFamily="18" charset="0"/>
              </a:rPr>
              <a:t>seydacavmak@cag.edu.tr</a:t>
            </a:r>
            <a:endParaRPr lang="zh-CN" altLang="en-US" b="1" dirty="0">
              <a:solidFill>
                <a:prstClr val="black"/>
              </a:solidFill>
              <a:latin typeface="Times New Roman" pitchFamily="18" charset="0"/>
              <a:cs typeface="Times New Roman" pitchFamily="18" charset="0"/>
            </a:endParaRPr>
          </a:p>
        </p:txBody>
      </p:sp>
      <p:pic>
        <p:nvPicPr>
          <p:cNvPr id="6" name="Picture 10" descr="çağ üniversitesi logo png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247" y="19743"/>
            <a:ext cx="1651452" cy="165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81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179929" y="32630"/>
            <a:ext cx="5345508" cy="6611338"/>
          </a:xfrm>
          <a:prstGeom prst="rect">
            <a:avLst/>
          </a:prstGeom>
        </p:spPr>
      </p:pic>
    </p:spTree>
    <p:extLst>
      <p:ext uri="{BB962C8B-B14F-4D97-AF65-F5344CB8AC3E}">
        <p14:creationId xmlns:p14="http://schemas.microsoft.com/office/powerpoint/2010/main" val="175517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Genel Sağlık Sigortası</a:t>
            </a:r>
            <a:endParaRPr lang="tr-TR" dirty="0"/>
          </a:p>
        </p:txBody>
      </p:sp>
      <p:sp>
        <p:nvSpPr>
          <p:cNvPr id="3" name="İçerik Yer Tutucusu 2"/>
          <p:cNvSpPr>
            <a:spLocks noGrp="1"/>
          </p:cNvSpPr>
          <p:nvPr>
            <p:ph sz="quarter" idx="1"/>
          </p:nvPr>
        </p:nvSpPr>
        <p:spPr>
          <a:xfrm>
            <a:off x="838200" y="1690688"/>
            <a:ext cx="10515600" cy="4351338"/>
          </a:xfrm>
        </p:spPr>
        <p:txBody>
          <a:bodyPr>
            <a:normAutofit fontScale="85000" lnSpcReduction="10000"/>
          </a:bodyPr>
          <a:lstStyle/>
          <a:p>
            <a:pPr algn="just"/>
            <a:r>
              <a:rPr lang="tr-TR" dirty="0" smtClean="0">
                <a:latin typeface="Times New Roman" panose="02020603050405020304" pitchFamily="18" charset="0"/>
                <a:cs typeface="Times New Roman" panose="02020603050405020304" pitchFamily="18" charset="0"/>
              </a:rPr>
              <a:t>Bütün vatandaşlar kapsam altında</a:t>
            </a:r>
          </a:p>
          <a:p>
            <a:pPr algn="just"/>
            <a:r>
              <a:rPr lang="tr-TR" dirty="0" smtClean="0">
                <a:latin typeface="Times New Roman" panose="02020603050405020304" pitchFamily="18" charset="0"/>
                <a:cs typeface="Times New Roman" panose="02020603050405020304" pitchFamily="18" charset="0"/>
              </a:rPr>
              <a:t>25 yaşına kadar sağlık güvencesine sahip </a:t>
            </a:r>
            <a:r>
              <a:rPr lang="tr-TR" i="1" dirty="0" smtClean="0">
                <a:latin typeface="Times New Roman" panose="02020603050405020304" pitchFamily="18" charset="0"/>
                <a:cs typeface="Times New Roman" panose="02020603050405020304" pitchFamily="18" charset="0"/>
              </a:rPr>
              <a:t>olma-yükseköğrenime devam etme durumunda</a:t>
            </a:r>
          </a:p>
          <a:p>
            <a:pPr algn="just"/>
            <a:r>
              <a:rPr lang="tr-TR" dirty="0" smtClean="0">
                <a:latin typeface="Times New Roman" panose="02020603050405020304" pitchFamily="18" charset="0"/>
                <a:cs typeface="Times New Roman" panose="02020603050405020304" pitchFamily="18" charset="0"/>
              </a:rPr>
              <a:t>Koruyucu ve tedavi edici hizmetler kapsam altında</a:t>
            </a:r>
          </a:p>
          <a:p>
            <a:pPr algn="just"/>
            <a:r>
              <a:rPr lang="tr-TR" dirty="0" smtClean="0">
                <a:latin typeface="Times New Roman" panose="02020603050405020304" pitchFamily="18" charset="0"/>
                <a:cs typeface="Times New Roman" panose="02020603050405020304" pitchFamily="18" charset="0"/>
              </a:rPr>
              <a:t>İşçi ve memurların maaşlarından yapılan prim kesintileri ve kendi namına çalışanların ödemek zorunda olduğu primlerle sistemin desteklenmesi</a:t>
            </a:r>
          </a:p>
          <a:p>
            <a:pPr algn="just"/>
            <a:r>
              <a:rPr lang="tr-TR" dirty="0" smtClean="0">
                <a:latin typeface="Times New Roman" panose="02020603050405020304" pitchFamily="18" charset="0"/>
                <a:cs typeface="Times New Roman" panose="02020603050405020304" pitchFamily="18" charset="0"/>
              </a:rPr>
              <a:t>Çalışmayan (işsiz) nüfusun aylık asgari ücretin %3’ü kadar prim ödeyerek sağlık güvencesine sahip olması </a:t>
            </a:r>
          </a:p>
          <a:p>
            <a:pPr algn="just"/>
            <a:r>
              <a:rPr lang="tr-TR" dirty="0" smtClean="0">
                <a:latin typeface="Times New Roman" panose="02020603050405020304" pitchFamily="18" charset="0"/>
                <a:cs typeface="Times New Roman" panose="02020603050405020304" pitchFamily="18" charset="0"/>
              </a:rPr>
              <a:t>Hane </a:t>
            </a:r>
            <a:r>
              <a:rPr lang="tr-TR" dirty="0">
                <a:latin typeface="Times New Roman" panose="02020603050405020304" pitchFamily="18" charset="0"/>
                <a:cs typeface="Times New Roman" panose="02020603050405020304" pitchFamily="18" charset="0"/>
              </a:rPr>
              <a:t>içerisinde kişi başına düşen aylık geliri brüt asgari ücretin üçte birinden </a:t>
            </a:r>
            <a:r>
              <a:rPr lang="tr-TR" dirty="0" smtClean="0">
                <a:latin typeface="Times New Roman" panose="02020603050405020304" pitchFamily="18" charset="0"/>
                <a:cs typeface="Times New Roman" panose="02020603050405020304" pitchFamily="18" charset="0"/>
              </a:rPr>
              <a:t>az olan kişilerin prim ödemeden sağlık hizmetlerinden yararlanması-yeşil kart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27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0" y="320302"/>
            <a:ext cx="11791666" cy="1003532"/>
          </a:xfrm>
        </p:spPr>
        <p:txBody>
          <a:bodyPr>
            <a:normAutofit fontScale="90000"/>
          </a:bodyPr>
          <a:lstStyle/>
          <a:p>
            <a:pPr algn="ctr"/>
            <a:r>
              <a:rPr lang="tr-TR" sz="3200" dirty="0">
                <a:latin typeface="Times New Roman" panose="02020603050405020304" pitchFamily="18" charset="0"/>
                <a:cs typeface="Times New Roman" panose="02020603050405020304" pitchFamily="18" charset="0"/>
              </a:rPr>
              <a:t>Genel Sağlık </a:t>
            </a:r>
            <a:r>
              <a:rPr lang="tr-TR" sz="3200" dirty="0" smtClean="0">
                <a:latin typeface="Times New Roman" panose="02020603050405020304" pitchFamily="18" charset="0"/>
                <a:cs typeface="Times New Roman" panose="02020603050405020304" pitchFamily="18" charset="0"/>
              </a:rPr>
              <a:t>Sigortası</a:t>
            </a:r>
            <a:br>
              <a:rPr lang="tr-TR" sz="3200" dirty="0" smtClean="0">
                <a:latin typeface="Times New Roman" panose="02020603050405020304" pitchFamily="18" charset="0"/>
                <a:cs typeface="Times New Roman" panose="02020603050405020304" pitchFamily="18" charset="0"/>
              </a:rPr>
            </a:br>
            <a:r>
              <a:rPr lang="tr-TR" sz="3200" dirty="0" smtClean="0">
                <a:latin typeface="Times New Roman" panose="02020603050405020304" pitchFamily="18" charset="0"/>
                <a:cs typeface="Times New Roman" panose="02020603050405020304" pitchFamily="18" charset="0"/>
              </a:rPr>
              <a:t>Sigortalılar</a:t>
            </a:r>
            <a:endParaRPr lang="tr-TR" sz="3200" dirty="0"/>
          </a:p>
        </p:txBody>
      </p:sp>
      <p:sp>
        <p:nvSpPr>
          <p:cNvPr id="3" name="İçerik Yer Tutucusu 2"/>
          <p:cNvSpPr>
            <a:spLocks noGrp="1"/>
          </p:cNvSpPr>
          <p:nvPr>
            <p:ph sz="quarter" idx="1"/>
          </p:nvPr>
        </p:nvSpPr>
        <p:spPr>
          <a:xfrm>
            <a:off x="368490" y="1600200"/>
            <a:ext cx="11319574" cy="4495800"/>
          </a:xfrm>
        </p:spPr>
        <p:txBody>
          <a:bodyPr>
            <a:normAutofit fontScale="92500" lnSpcReduction="10000"/>
          </a:bodyPr>
          <a:lstStyle/>
          <a:p>
            <a:pPr marL="0" indent="0" algn="just">
              <a:lnSpc>
                <a:spcPct val="150000"/>
              </a:lnSpc>
              <a:buNone/>
            </a:pPr>
            <a:r>
              <a:rPr lang="tr-TR" sz="2400" dirty="0" smtClean="0">
                <a:latin typeface="Times New Roman" panose="02020603050405020304" pitchFamily="18" charset="0"/>
                <a:cs typeface="Times New Roman" panose="02020603050405020304" pitchFamily="18" charset="0"/>
              </a:rPr>
              <a:t>5510 sayılı kanunun 4. maddesine göre;</a:t>
            </a:r>
          </a:p>
          <a:p>
            <a:pPr algn="just">
              <a:lnSpc>
                <a:spcPct val="150000"/>
              </a:lnSpc>
              <a:buFont typeface="Wingdings" panose="05000000000000000000" pitchFamily="2" charset="2"/>
              <a:buChar char="ü"/>
            </a:pPr>
            <a:r>
              <a:rPr lang="tr-TR" sz="2400" dirty="0" smtClean="0">
                <a:solidFill>
                  <a:srgbClr val="FF0000"/>
                </a:solidFill>
                <a:latin typeface="Times New Roman" panose="02020603050405020304" pitchFamily="18" charset="0"/>
                <a:cs typeface="Times New Roman" panose="02020603050405020304" pitchFamily="18" charset="0"/>
              </a:rPr>
              <a:t>4/a: </a:t>
            </a:r>
            <a:r>
              <a:rPr lang="tr-TR" sz="2400" dirty="0" smtClean="0">
                <a:latin typeface="Times New Roman" panose="02020603050405020304" pitchFamily="18" charset="0"/>
                <a:cs typeface="Times New Roman" panose="02020603050405020304" pitchFamily="18" charset="0"/>
              </a:rPr>
              <a:t>hizmet akdi ile bir veya birden fazla yerde işveren tarafından çalıştırılanlar = Eski SSK</a:t>
            </a:r>
          </a:p>
          <a:p>
            <a:pPr algn="just">
              <a:lnSpc>
                <a:spcPct val="150000"/>
              </a:lnSpc>
              <a:buFont typeface="Wingdings" panose="05000000000000000000" pitchFamily="2" charset="2"/>
              <a:buChar char="ü"/>
            </a:pPr>
            <a:r>
              <a:rPr lang="tr-TR" sz="2400" dirty="0" smtClean="0">
                <a:solidFill>
                  <a:srgbClr val="FF0000"/>
                </a:solidFill>
                <a:latin typeface="Times New Roman" panose="02020603050405020304" pitchFamily="18" charset="0"/>
                <a:cs typeface="Times New Roman" panose="02020603050405020304" pitchFamily="18" charset="0"/>
              </a:rPr>
              <a:t>4/b</a:t>
            </a:r>
            <a:r>
              <a:rPr lang="tr-TR" sz="2400" dirty="0" smtClean="0">
                <a:latin typeface="Times New Roman" panose="02020603050405020304" pitchFamily="18" charset="0"/>
                <a:cs typeface="Times New Roman" panose="02020603050405020304" pitchFamily="18" charset="0"/>
              </a:rPr>
              <a:t>: hizmet akdine bağlı olmaksızın kendi adı ve namına çalışanlar=Eski </a:t>
            </a:r>
            <a:r>
              <a:rPr lang="tr-TR" sz="2400" dirty="0" err="1" smtClean="0">
                <a:latin typeface="Times New Roman" panose="02020603050405020304" pitchFamily="18" charset="0"/>
                <a:cs typeface="Times New Roman" panose="02020603050405020304" pitchFamily="18" charset="0"/>
              </a:rPr>
              <a:t>Bağ-kur</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ü"/>
            </a:pPr>
            <a:r>
              <a:rPr lang="tr-TR" sz="2400" dirty="0" smtClean="0">
                <a:solidFill>
                  <a:srgbClr val="FF0000"/>
                </a:solidFill>
                <a:latin typeface="Times New Roman" panose="02020603050405020304" pitchFamily="18" charset="0"/>
                <a:cs typeface="Times New Roman" panose="02020603050405020304" pitchFamily="18" charset="0"/>
              </a:rPr>
              <a:t>4/c: </a:t>
            </a:r>
            <a:r>
              <a:rPr lang="tr-TR" sz="2400" dirty="0" smtClean="0">
                <a:latin typeface="Times New Roman" panose="02020603050405020304" pitchFamily="18" charset="0"/>
                <a:cs typeface="Times New Roman" panose="02020603050405020304" pitchFamily="18" charset="0"/>
              </a:rPr>
              <a:t>kamu idarelerinde a) ve b) </a:t>
            </a:r>
            <a:r>
              <a:rPr lang="tr-TR" sz="2400" dirty="0" err="1" smtClean="0">
                <a:latin typeface="Times New Roman" panose="02020603050405020304" pitchFamily="18" charset="0"/>
                <a:cs typeface="Times New Roman" panose="02020603050405020304" pitchFamily="18" charset="0"/>
              </a:rPr>
              <a:t>bendlerine</a:t>
            </a:r>
            <a:r>
              <a:rPr lang="tr-TR" sz="2400" dirty="0" smtClean="0">
                <a:latin typeface="Times New Roman" panose="02020603050405020304" pitchFamily="18" charset="0"/>
                <a:cs typeface="Times New Roman" panose="02020603050405020304" pitchFamily="18" charset="0"/>
              </a:rPr>
              <a:t> tabi olmadan çalışanlar =</a:t>
            </a:r>
            <a:r>
              <a:rPr lang="tr-TR" sz="2600" dirty="0" smtClean="0">
                <a:latin typeface="Times New Roman" panose="02020603050405020304" pitchFamily="18" charset="0"/>
                <a:cs typeface="Times New Roman" panose="02020603050405020304" pitchFamily="18" charset="0"/>
              </a:rPr>
              <a:t>Emekli Sandığı</a:t>
            </a:r>
          </a:p>
          <a:p>
            <a:pPr algn="just">
              <a:lnSpc>
                <a:spcPct val="150000"/>
              </a:lnSpc>
              <a:buFont typeface="Wingdings" panose="05000000000000000000" pitchFamily="2" charset="2"/>
              <a:buChar char="ü"/>
            </a:pPr>
            <a:r>
              <a:rPr lang="tr-TR" sz="2400" dirty="0" smtClean="0">
                <a:solidFill>
                  <a:srgbClr val="FF0000"/>
                </a:solidFill>
                <a:latin typeface="Times New Roman" panose="02020603050405020304" pitchFamily="18" charset="0"/>
                <a:cs typeface="Times New Roman" panose="02020603050405020304" pitchFamily="18" charset="0"/>
              </a:rPr>
              <a:t>60c-1</a:t>
            </a:r>
            <a:r>
              <a:rPr lang="tr-TR" sz="2400" dirty="0">
                <a:latin typeface="Times New Roman" panose="02020603050405020304" pitchFamily="18" charset="0"/>
                <a:cs typeface="Times New Roman" panose="02020603050405020304" pitchFamily="18" charset="0"/>
              </a:rPr>
              <a:t>: aile içindeki geliri kişi başına düşen aylık tutarı asgari ücretin üçte birinden az olan vatandaşlar ile gelir tespiti yapılmaksızın genel sağlık sigortalılığı ya da bakmakla yükümlü olduğu kişi bulunmayan Türk vatandaşlarından 18 yaşını doldurmamış </a:t>
            </a:r>
            <a:r>
              <a:rPr lang="tr-TR" sz="2400" dirty="0" smtClean="0">
                <a:latin typeface="Times New Roman" panose="02020603050405020304" pitchFamily="18" charset="0"/>
                <a:cs typeface="Times New Roman" panose="02020603050405020304" pitchFamily="18" charset="0"/>
              </a:rPr>
              <a:t>çocuklar –Yeşil Kart </a:t>
            </a:r>
          </a:p>
          <a:p>
            <a:pPr marL="0" indent="0" algn="just">
              <a:lnSpc>
                <a:spcPct val="150000"/>
              </a:lnSpc>
              <a:buNone/>
            </a:pPr>
            <a:r>
              <a:rPr lang="tr-TR" sz="2400" dirty="0" smtClean="0">
                <a:latin typeface="Times New Roman" panose="02020603050405020304" pitchFamily="18" charset="0"/>
                <a:cs typeface="Times New Roman" panose="02020603050405020304" pitchFamily="18" charset="0"/>
              </a:rPr>
              <a:t>= </a:t>
            </a:r>
            <a:r>
              <a:rPr lang="tr-TR" sz="2400" u="sng" dirty="0" smtClean="0">
                <a:latin typeface="Times New Roman" panose="02020603050405020304" pitchFamily="18" charset="0"/>
                <a:cs typeface="Times New Roman" panose="02020603050405020304" pitchFamily="18" charset="0"/>
              </a:rPr>
              <a:t>PRİMLERİ HAZİNE TARAFINDAN KARŞILANIR</a:t>
            </a:r>
          </a:p>
        </p:txBody>
      </p:sp>
    </p:spTree>
    <p:extLst>
      <p:ext uri="{BB962C8B-B14F-4D97-AF65-F5344CB8AC3E}">
        <p14:creationId xmlns:p14="http://schemas.microsoft.com/office/powerpoint/2010/main" val="345978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05904" y="1718798"/>
            <a:ext cx="3590365" cy="522380"/>
          </a:xfrm>
        </p:spPr>
        <p:txBody>
          <a:bodyPr>
            <a:normAutofit/>
          </a:bodyPr>
          <a:lstStyle/>
          <a:p>
            <a:pPr algn="ctr"/>
            <a:r>
              <a:rPr lang="tr-TR" sz="2400" dirty="0">
                <a:latin typeface="Times New Roman" panose="02020603050405020304" pitchFamily="18" charset="0"/>
                <a:cs typeface="Times New Roman" panose="02020603050405020304" pitchFamily="18" charset="0"/>
              </a:rPr>
              <a:t>Genel Sağlık Sigortası</a:t>
            </a:r>
            <a:endParaRPr lang="tr-TR" sz="2400" dirty="0"/>
          </a:p>
        </p:txBody>
      </p:sp>
      <p:pic>
        <p:nvPicPr>
          <p:cNvPr id="4" name="Resim 3"/>
          <p:cNvPicPr>
            <a:picLocks noChangeAspect="1"/>
          </p:cNvPicPr>
          <p:nvPr/>
        </p:nvPicPr>
        <p:blipFill>
          <a:blip r:embed="rId2"/>
          <a:stretch>
            <a:fillRect/>
          </a:stretch>
        </p:blipFill>
        <p:spPr>
          <a:xfrm>
            <a:off x="-1" y="0"/>
            <a:ext cx="8025339" cy="6858000"/>
          </a:xfrm>
          <a:prstGeom prst="rect">
            <a:avLst/>
          </a:prstGeom>
        </p:spPr>
      </p:pic>
    </p:spTree>
    <p:extLst>
      <p:ext uri="{BB962C8B-B14F-4D97-AF65-F5344CB8AC3E}">
        <p14:creationId xmlns:p14="http://schemas.microsoft.com/office/powerpoint/2010/main" val="310105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6483" y="230655"/>
            <a:ext cx="10515600" cy="710640"/>
          </a:xfrm>
        </p:spPr>
        <p:txBody>
          <a:bodyPr>
            <a:normAutofit fontScale="90000"/>
          </a:bodyPr>
          <a:lstStyle/>
          <a:p>
            <a:pPr algn="ctr"/>
            <a:r>
              <a:rPr lang="tr-TR" dirty="0" smtClean="0">
                <a:latin typeface="Times New Roman" panose="02020603050405020304" pitchFamily="18" charset="0"/>
                <a:cs typeface="Times New Roman" panose="02020603050405020304" pitchFamily="18" charset="0"/>
              </a:rPr>
              <a:t>Güncel Bazı Gelişmeler</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2"/>
          <a:srcRect r="14092"/>
          <a:stretch/>
        </p:blipFill>
        <p:spPr>
          <a:xfrm>
            <a:off x="1" y="1081148"/>
            <a:ext cx="3906868" cy="3786687"/>
          </a:xfrm>
          <a:prstGeom prst="rect">
            <a:avLst/>
          </a:prstGeom>
        </p:spPr>
      </p:pic>
      <p:pic>
        <p:nvPicPr>
          <p:cNvPr id="5" name="Resim 4"/>
          <p:cNvPicPr>
            <a:picLocks noChangeAspect="1"/>
          </p:cNvPicPr>
          <p:nvPr/>
        </p:nvPicPr>
        <p:blipFill>
          <a:blip r:embed="rId3"/>
          <a:stretch>
            <a:fillRect/>
          </a:stretch>
        </p:blipFill>
        <p:spPr>
          <a:xfrm>
            <a:off x="4124326" y="1081148"/>
            <a:ext cx="3823691" cy="4763840"/>
          </a:xfrm>
          <a:prstGeom prst="rect">
            <a:avLst/>
          </a:prstGeom>
        </p:spPr>
      </p:pic>
      <p:pic>
        <p:nvPicPr>
          <p:cNvPr id="6" name="Resim 5"/>
          <p:cNvPicPr>
            <a:picLocks noChangeAspect="1"/>
          </p:cNvPicPr>
          <p:nvPr/>
        </p:nvPicPr>
        <p:blipFill rotWithShape="1">
          <a:blip r:embed="rId4"/>
          <a:srcRect l="1190" t="-510" r="7344" b="510"/>
          <a:stretch/>
        </p:blipFill>
        <p:spPr>
          <a:xfrm>
            <a:off x="7827870" y="1287866"/>
            <a:ext cx="4131048" cy="3516685"/>
          </a:xfrm>
          <a:prstGeom prst="rect">
            <a:avLst/>
          </a:prstGeom>
        </p:spPr>
      </p:pic>
    </p:spTree>
    <p:extLst>
      <p:ext uri="{BB962C8B-B14F-4D97-AF65-F5344CB8AC3E}">
        <p14:creationId xmlns:p14="http://schemas.microsoft.com/office/powerpoint/2010/main" val="306113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1658" y="188260"/>
            <a:ext cx="10515600" cy="946617"/>
          </a:xfrm>
        </p:spPr>
        <p:txBody>
          <a:bodyPr/>
          <a:lstStyle/>
          <a:p>
            <a:pPr algn="ctr"/>
            <a:r>
              <a:rPr lang="tr-TR" dirty="0">
                <a:latin typeface="Times New Roman" panose="02020603050405020304" pitchFamily="18" charset="0"/>
                <a:cs typeface="Times New Roman" panose="02020603050405020304" pitchFamily="18" charset="0"/>
              </a:rPr>
              <a:t>Güncel Bazı Gelişmeler</a:t>
            </a:r>
            <a:endParaRPr lang="tr-TR" dirty="0"/>
          </a:p>
        </p:txBody>
      </p:sp>
      <p:pic>
        <p:nvPicPr>
          <p:cNvPr id="5" name="Resim 4"/>
          <p:cNvPicPr>
            <a:picLocks noChangeAspect="1"/>
          </p:cNvPicPr>
          <p:nvPr/>
        </p:nvPicPr>
        <p:blipFill>
          <a:blip r:embed="rId2"/>
          <a:stretch>
            <a:fillRect/>
          </a:stretch>
        </p:blipFill>
        <p:spPr>
          <a:xfrm>
            <a:off x="2393015" y="984997"/>
            <a:ext cx="6948208" cy="5688476"/>
          </a:xfrm>
          <a:prstGeom prst="rect">
            <a:avLst/>
          </a:prstGeom>
        </p:spPr>
      </p:pic>
    </p:spTree>
    <p:extLst>
      <p:ext uri="{BB962C8B-B14F-4D97-AF65-F5344CB8AC3E}">
        <p14:creationId xmlns:p14="http://schemas.microsoft.com/office/powerpoint/2010/main" val="235806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4742" y="2444938"/>
            <a:ext cx="10515600" cy="988546"/>
          </a:xfrm>
        </p:spPr>
        <p:txBody>
          <a:bodyPr>
            <a:normAutofit fontScale="90000"/>
          </a:bodyPr>
          <a:lstStyle/>
          <a:p>
            <a:pPr algn="ctr"/>
            <a:r>
              <a:rPr lang="tr-TR" dirty="0" smtClean="0">
                <a:latin typeface="Times New Roman" panose="02020603050405020304" pitchFamily="18" charset="0"/>
                <a:cs typeface="Times New Roman" panose="02020603050405020304" pitchFamily="18" charset="0"/>
              </a:rPr>
              <a:t>Tarihsel Gelişime Dair Bazı Veriler</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SAĞLIK İSTATİSTİKLER YILLIĞI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37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00162" y="359147"/>
            <a:ext cx="9686286" cy="6389046"/>
          </a:xfrm>
          <a:prstGeom prst="rect">
            <a:avLst/>
          </a:prstGeom>
        </p:spPr>
      </p:pic>
    </p:spTree>
    <p:extLst>
      <p:ext uri="{BB962C8B-B14F-4D97-AF65-F5344CB8AC3E}">
        <p14:creationId xmlns:p14="http://schemas.microsoft.com/office/powerpoint/2010/main" val="404249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78578" y="402010"/>
            <a:ext cx="9579069" cy="6110270"/>
          </a:xfrm>
          <a:prstGeom prst="rect">
            <a:avLst/>
          </a:prstGeom>
        </p:spPr>
      </p:pic>
    </p:spTree>
    <p:extLst>
      <p:ext uri="{BB962C8B-B14F-4D97-AF65-F5344CB8AC3E}">
        <p14:creationId xmlns:p14="http://schemas.microsoft.com/office/powerpoint/2010/main" val="51671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69626" y="175091"/>
            <a:ext cx="9359162" cy="6521544"/>
          </a:xfrm>
          <a:prstGeom prst="rect">
            <a:avLst/>
          </a:prstGeom>
        </p:spPr>
      </p:pic>
    </p:spTree>
    <p:extLst>
      <p:ext uri="{BB962C8B-B14F-4D97-AF65-F5344CB8AC3E}">
        <p14:creationId xmlns:p14="http://schemas.microsoft.com/office/powerpoint/2010/main" val="29636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6699" y="477631"/>
            <a:ext cx="8229600" cy="600542"/>
          </a:xfrm>
        </p:spPr>
        <p:txBody>
          <a:bodyPr>
            <a:normAutofit fontScale="90000"/>
          </a:bodyPr>
          <a:lstStyle/>
          <a:p>
            <a:pPr algn="ctr"/>
            <a:r>
              <a:rPr lang="tr-TR" dirty="0" smtClean="0">
                <a:latin typeface="Times New Roman" panose="02020603050405020304" pitchFamily="18" charset="0"/>
                <a:cs typeface="Times New Roman" panose="02020603050405020304" pitchFamily="18" charset="0"/>
              </a:rPr>
              <a:t>Sağlık Güvencesi-GSS Öncesi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1269242" y="2177389"/>
            <a:ext cx="9049135" cy="3186181"/>
          </a:xfrm>
        </p:spPr>
        <p:txBody>
          <a:bodyPr>
            <a:normAutofit/>
          </a:bodyPr>
          <a:lstStyle/>
          <a:p>
            <a:pPr>
              <a:lnSpc>
                <a:spcPct val="150000"/>
              </a:lnSpc>
            </a:pPr>
            <a:r>
              <a:rPr lang="tr-TR" dirty="0" smtClean="0">
                <a:latin typeface="Times New Roman" pitchFamily="18" charset="0"/>
                <a:cs typeface="Times New Roman" pitchFamily="18" charset="0"/>
              </a:rPr>
              <a:t>Emekli Sandığı</a:t>
            </a:r>
          </a:p>
          <a:p>
            <a:pPr>
              <a:lnSpc>
                <a:spcPct val="150000"/>
              </a:lnSpc>
            </a:pPr>
            <a:r>
              <a:rPr lang="tr-TR" dirty="0" smtClean="0">
                <a:latin typeface="Times New Roman" pitchFamily="18" charset="0"/>
                <a:cs typeface="Times New Roman" pitchFamily="18" charset="0"/>
              </a:rPr>
              <a:t>Sosyal Sigortalar Kurumu (SSK)</a:t>
            </a:r>
          </a:p>
          <a:p>
            <a:pPr>
              <a:lnSpc>
                <a:spcPct val="150000"/>
              </a:lnSpc>
            </a:pPr>
            <a:r>
              <a:rPr lang="tr-TR" dirty="0" err="1" smtClean="0">
                <a:latin typeface="Times New Roman" pitchFamily="18" charset="0"/>
                <a:cs typeface="Times New Roman" pitchFamily="18" charset="0"/>
              </a:rPr>
              <a:t>Bağ-Kur</a:t>
            </a:r>
            <a:endParaRPr lang="tr-TR" dirty="0" smtClean="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Yeşil Kart</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99808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707216" y="677676"/>
            <a:ext cx="8404972" cy="5479837"/>
          </a:xfrm>
          <a:prstGeom prst="rect">
            <a:avLst/>
          </a:prstGeom>
        </p:spPr>
      </p:pic>
    </p:spTree>
    <p:extLst>
      <p:ext uri="{BB962C8B-B14F-4D97-AF65-F5344CB8AC3E}">
        <p14:creationId xmlns:p14="http://schemas.microsoft.com/office/powerpoint/2010/main" val="39210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41917" y="333935"/>
            <a:ext cx="9208154" cy="5977053"/>
          </a:xfrm>
          <a:prstGeom prst="rect">
            <a:avLst/>
          </a:prstGeom>
        </p:spPr>
      </p:pic>
    </p:spTree>
    <p:extLst>
      <p:ext uri="{BB962C8B-B14F-4D97-AF65-F5344CB8AC3E}">
        <p14:creationId xmlns:p14="http://schemas.microsoft.com/office/powerpoint/2010/main" val="230026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52538" y="416018"/>
            <a:ext cx="9756121" cy="6091177"/>
          </a:xfrm>
          <a:prstGeom prst="rect">
            <a:avLst/>
          </a:prstGeom>
        </p:spPr>
      </p:pic>
    </p:spTree>
    <p:extLst>
      <p:ext uri="{BB962C8B-B14F-4D97-AF65-F5344CB8AC3E}">
        <p14:creationId xmlns:p14="http://schemas.microsoft.com/office/powerpoint/2010/main" val="88717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58152" y="271462"/>
            <a:ext cx="9112623" cy="6400073"/>
          </a:xfrm>
          <a:prstGeom prst="rect">
            <a:avLst/>
          </a:prstGeom>
        </p:spPr>
      </p:pic>
    </p:spTree>
    <p:extLst>
      <p:ext uri="{BB962C8B-B14F-4D97-AF65-F5344CB8AC3E}">
        <p14:creationId xmlns:p14="http://schemas.microsoft.com/office/powerpoint/2010/main" val="804117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82182" y="341780"/>
            <a:ext cx="8943975" cy="6210300"/>
          </a:xfrm>
          <a:prstGeom prst="rect">
            <a:avLst/>
          </a:prstGeom>
        </p:spPr>
      </p:pic>
    </p:spTree>
    <p:extLst>
      <p:ext uri="{BB962C8B-B14F-4D97-AF65-F5344CB8AC3E}">
        <p14:creationId xmlns:p14="http://schemas.microsoft.com/office/powerpoint/2010/main" val="1679984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3094" y="228601"/>
            <a:ext cx="5553635" cy="3482788"/>
          </a:xfrm>
          <a:prstGeom prst="rect">
            <a:avLst/>
          </a:prstGeom>
        </p:spPr>
      </p:pic>
      <p:pic>
        <p:nvPicPr>
          <p:cNvPr id="5" name="Resim 4"/>
          <p:cNvPicPr>
            <a:picLocks noChangeAspect="1"/>
          </p:cNvPicPr>
          <p:nvPr/>
        </p:nvPicPr>
        <p:blipFill>
          <a:blip r:embed="rId3"/>
          <a:stretch>
            <a:fillRect/>
          </a:stretch>
        </p:blipFill>
        <p:spPr>
          <a:xfrm>
            <a:off x="5656729" y="2620540"/>
            <a:ext cx="6176683" cy="4062368"/>
          </a:xfrm>
          <a:prstGeom prst="rect">
            <a:avLst/>
          </a:prstGeom>
        </p:spPr>
      </p:pic>
    </p:spTree>
    <p:extLst>
      <p:ext uri="{BB962C8B-B14F-4D97-AF65-F5344CB8AC3E}">
        <p14:creationId xmlns:p14="http://schemas.microsoft.com/office/powerpoint/2010/main" val="2192749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116540"/>
            <a:ext cx="6000312" cy="3845859"/>
          </a:xfrm>
          <a:prstGeom prst="rect">
            <a:avLst/>
          </a:prstGeom>
        </p:spPr>
      </p:pic>
      <p:pic>
        <p:nvPicPr>
          <p:cNvPr id="5" name="Resim 4"/>
          <p:cNvPicPr>
            <a:picLocks noChangeAspect="1"/>
          </p:cNvPicPr>
          <p:nvPr/>
        </p:nvPicPr>
        <p:blipFill>
          <a:blip r:embed="rId3"/>
          <a:stretch>
            <a:fillRect/>
          </a:stretch>
        </p:blipFill>
        <p:spPr>
          <a:xfrm>
            <a:off x="5928594" y="2169248"/>
            <a:ext cx="6263406" cy="4180812"/>
          </a:xfrm>
          <a:prstGeom prst="rect">
            <a:avLst/>
          </a:prstGeom>
        </p:spPr>
      </p:pic>
    </p:spTree>
    <p:extLst>
      <p:ext uri="{BB962C8B-B14F-4D97-AF65-F5344CB8AC3E}">
        <p14:creationId xmlns:p14="http://schemas.microsoft.com/office/powerpoint/2010/main" val="814822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Yararlanılan Kaynaklar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a:bodyPr>
          <a:lstStyle/>
          <a:p>
            <a:pPr algn="just">
              <a:lnSpc>
                <a:spcPct val="150000"/>
              </a:lnSpc>
            </a:pPr>
            <a:r>
              <a:rPr lang="tr-TR" sz="1800" dirty="0" smtClean="0">
                <a:latin typeface="Times New Roman" panose="02020603050405020304" pitchFamily="18" charset="0"/>
                <a:cs typeface="Times New Roman" panose="02020603050405020304" pitchFamily="18" charset="0"/>
              </a:rPr>
              <a:t>Çavmak, Ş., Çavmak, D.(2017): Türkiye’de Sağlık Hizmetlerinin Tarihsel Gelişimi. Sağlık Yönetimi Dergisi, 1(1) </a:t>
            </a:r>
            <a:r>
              <a:rPr lang="tr-TR" sz="1800" dirty="0" smtClean="0">
                <a:latin typeface="Times New Roman" panose="02020603050405020304" pitchFamily="18" charset="0"/>
                <a:cs typeface="Times New Roman" panose="02020603050405020304" pitchFamily="18" charset="0"/>
                <a:hlinkClick r:id="rId2"/>
              </a:rPr>
              <a:t>Https://Dergipark.Org.Tr/En/Download/Article-file/340272</a:t>
            </a:r>
            <a:endParaRPr lang="tr-TR" sz="1800" dirty="0" smtClean="0">
              <a:latin typeface="Times New Roman" panose="02020603050405020304" pitchFamily="18" charset="0"/>
              <a:cs typeface="Times New Roman" panose="02020603050405020304" pitchFamily="18" charset="0"/>
            </a:endParaRPr>
          </a:p>
          <a:p>
            <a:pPr algn="just">
              <a:lnSpc>
                <a:spcPct val="150000"/>
              </a:lnSpc>
            </a:pPr>
            <a:r>
              <a:rPr lang="tr-TR" sz="1800" dirty="0" smtClean="0">
                <a:latin typeface="Times New Roman" panose="02020603050405020304" pitchFamily="18" charset="0"/>
                <a:cs typeface="Times New Roman" panose="02020603050405020304" pitchFamily="18" charset="0"/>
              </a:rPr>
              <a:t>Altındağ, Ö., &amp; Yıldız, A. (2020). Türkiye’de Sağlık Politikalarının Dönüşümü. </a:t>
            </a:r>
            <a:r>
              <a:rPr lang="tr-TR" sz="1800" i="1" dirty="0" smtClean="0">
                <a:latin typeface="Times New Roman" panose="02020603050405020304" pitchFamily="18" charset="0"/>
                <a:cs typeface="Times New Roman" panose="02020603050405020304" pitchFamily="18" charset="0"/>
              </a:rPr>
              <a:t>Birey Ve Toplum Sosyal Bilimler Dergisi</a:t>
            </a:r>
            <a:r>
              <a:rPr lang="tr-TR" sz="1800" dirty="0" smtClean="0">
                <a:latin typeface="Times New Roman" panose="02020603050405020304" pitchFamily="18" charset="0"/>
                <a:cs typeface="Times New Roman" panose="02020603050405020304" pitchFamily="18" charset="0"/>
              </a:rPr>
              <a:t>, </a:t>
            </a:r>
            <a:r>
              <a:rPr lang="tr-TR" sz="1800" i="1" dirty="0" smtClean="0">
                <a:latin typeface="Times New Roman" panose="02020603050405020304" pitchFamily="18" charset="0"/>
                <a:cs typeface="Times New Roman" panose="02020603050405020304" pitchFamily="18" charset="0"/>
              </a:rPr>
              <a:t>10</a:t>
            </a:r>
            <a:r>
              <a:rPr lang="tr-TR" sz="1800" dirty="0" smtClean="0">
                <a:latin typeface="Times New Roman" panose="02020603050405020304" pitchFamily="18" charset="0"/>
                <a:cs typeface="Times New Roman" panose="02020603050405020304" pitchFamily="18" charset="0"/>
              </a:rPr>
              <a:t>(1), 157-184. </a:t>
            </a:r>
          </a:p>
          <a:p>
            <a:pPr marL="0" indent="0" algn="just">
              <a:lnSpc>
                <a:spcPct val="150000"/>
              </a:lnSpc>
              <a:buNone/>
            </a:pPr>
            <a:r>
              <a:rPr lang="tr-TR"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hlinkClick r:id="rId3"/>
              </a:rPr>
              <a:t>Https://Dergipark.Org.Tr/En/Download/Article-file/1166726</a:t>
            </a:r>
            <a:endParaRPr lang="tr-TR" sz="1800" dirty="0" smtClean="0">
              <a:latin typeface="Times New Roman" panose="02020603050405020304" pitchFamily="18" charset="0"/>
              <a:cs typeface="Times New Roman" panose="02020603050405020304" pitchFamily="18" charset="0"/>
            </a:endParaRPr>
          </a:p>
          <a:p>
            <a:pPr algn="just">
              <a:lnSpc>
                <a:spcPct val="150000"/>
              </a:lnSpc>
            </a:pPr>
            <a:r>
              <a:rPr lang="tr-TR" sz="1800" dirty="0" smtClean="0">
                <a:latin typeface="Times New Roman" panose="02020603050405020304" pitchFamily="18" charset="0"/>
                <a:cs typeface="Times New Roman" panose="02020603050405020304" pitchFamily="18" charset="0"/>
              </a:rPr>
              <a:t>Dost, Z. (2016). Genel Sağlık Sigortası'nın Uygulanabilirliğinin İncelenmesi. </a:t>
            </a:r>
            <a:r>
              <a:rPr lang="tr-TR" sz="1800" i="1" dirty="0" err="1" smtClean="0">
                <a:latin typeface="Times New Roman" panose="02020603050405020304" pitchFamily="18" charset="0"/>
                <a:cs typeface="Times New Roman" panose="02020603050405020304" pitchFamily="18" charset="0"/>
              </a:rPr>
              <a:t>Journal</a:t>
            </a:r>
            <a:r>
              <a:rPr lang="tr-TR" sz="1800" i="1" dirty="0" smtClean="0">
                <a:latin typeface="Times New Roman" panose="02020603050405020304" pitchFamily="18" charset="0"/>
                <a:cs typeface="Times New Roman" panose="02020603050405020304" pitchFamily="18" charset="0"/>
              </a:rPr>
              <a:t> Of </a:t>
            </a:r>
            <a:r>
              <a:rPr lang="tr-TR" sz="1800" i="1" dirty="0" err="1" smtClean="0">
                <a:latin typeface="Times New Roman" panose="02020603050405020304" pitchFamily="18" charset="0"/>
                <a:cs typeface="Times New Roman" panose="02020603050405020304" pitchFamily="18" charset="0"/>
              </a:rPr>
              <a:t>Academic</a:t>
            </a:r>
            <a:r>
              <a:rPr lang="tr-TR" sz="1800" i="1" dirty="0" smtClean="0">
                <a:latin typeface="Times New Roman" panose="02020603050405020304" pitchFamily="18" charset="0"/>
                <a:cs typeface="Times New Roman" panose="02020603050405020304" pitchFamily="18" charset="0"/>
              </a:rPr>
              <a:t> </a:t>
            </a:r>
            <a:r>
              <a:rPr lang="tr-TR" sz="1800" i="1" dirty="0" err="1" smtClean="0">
                <a:latin typeface="Times New Roman" panose="02020603050405020304" pitchFamily="18" charset="0"/>
                <a:cs typeface="Times New Roman" panose="02020603050405020304" pitchFamily="18" charset="0"/>
              </a:rPr>
              <a:t>Studies</a:t>
            </a:r>
            <a:r>
              <a:rPr lang="tr-TR" sz="1800" dirty="0" smtClean="0">
                <a:latin typeface="Times New Roman" panose="02020603050405020304" pitchFamily="18" charset="0"/>
                <a:cs typeface="Times New Roman" panose="02020603050405020304" pitchFamily="18" charset="0"/>
              </a:rPr>
              <a:t>, </a:t>
            </a:r>
            <a:r>
              <a:rPr lang="tr-TR" sz="1800" i="1" dirty="0" smtClean="0">
                <a:latin typeface="Times New Roman" panose="02020603050405020304" pitchFamily="18" charset="0"/>
                <a:cs typeface="Times New Roman" panose="02020603050405020304" pitchFamily="18" charset="0"/>
              </a:rPr>
              <a:t>17</a:t>
            </a:r>
            <a:r>
              <a:rPr lang="tr-TR" sz="1800" dirty="0" smtClean="0">
                <a:latin typeface="Times New Roman" panose="02020603050405020304" pitchFamily="18" charset="0"/>
                <a:cs typeface="Times New Roman" panose="02020603050405020304" pitchFamily="18" charset="0"/>
              </a:rPr>
              <a:t>(68).</a:t>
            </a:r>
            <a:endParaRPr lang="tr-TR" sz="1800" dirty="0">
              <a:latin typeface="Times New Roman" panose="02020603050405020304" pitchFamily="18" charset="0"/>
              <a:cs typeface="Times New Roman" panose="02020603050405020304" pitchFamily="18" charset="0"/>
            </a:endParaRPr>
          </a:p>
          <a:p>
            <a:pPr algn="just">
              <a:lnSpc>
                <a:spcPct val="150000"/>
              </a:lnSpc>
            </a:pPr>
            <a:r>
              <a:rPr lang="tr-TR" sz="1800" dirty="0" smtClean="0">
                <a:latin typeface="Times New Roman" panose="02020603050405020304" pitchFamily="18" charset="0"/>
                <a:cs typeface="Times New Roman" panose="02020603050405020304" pitchFamily="18" charset="0"/>
              </a:rPr>
              <a:t>www.sgk.gov.tr</a:t>
            </a:r>
          </a:p>
        </p:txBody>
      </p:sp>
    </p:spTree>
    <p:extLst>
      <p:ext uri="{BB962C8B-B14F-4D97-AF65-F5344CB8AC3E}">
        <p14:creationId xmlns:p14="http://schemas.microsoft.com/office/powerpoint/2010/main" val="400781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476672"/>
            <a:ext cx="8229600" cy="901752"/>
          </a:xfrm>
        </p:spPr>
        <p:txBody>
          <a:bodyPr/>
          <a:lstStyle/>
          <a:p>
            <a:r>
              <a:rPr lang="tr-TR" dirty="0">
                <a:latin typeface="Times New Roman" panose="02020603050405020304" pitchFamily="18" charset="0"/>
                <a:cs typeface="Times New Roman" panose="02020603050405020304" pitchFamily="18" charset="0"/>
              </a:rPr>
              <a:t>Sağlık Güvencesi-GSS Öncesi</a:t>
            </a:r>
          </a:p>
        </p:txBody>
      </p:sp>
      <p:sp>
        <p:nvSpPr>
          <p:cNvPr id="3" name="İçerik Yer Tutucusu 2"/>
          <p:cNvSpPr>
            <a:spLocks noGrp="1"/>
          </p:cNvSpPr>
          <p:nvPr>
            <p:ph sz="quarter" idx="1"/>
          </p:nvPr>
        </p:nvSpPr>
        <p:spPr>
          <a:xfrm>
            <a:off x="805218" y="2060848"/>
            <a:ext cx="10413242" cy="3917032"/>
          </a:xfrm>
        </p:spPr>
        <p:txBody>
          <a:bodyPr/>
          <a:lstStyle/>
          <a:p>
            <a:pPr algn="just">
              <a:lnSpc>
                <a:spcPct val="150000"/>
              </a:lnSpc>
            </a:pPr>
            <a:r>
              <a:rPr lang="tr-TR" sz="2400" b="1" i="1" dirty="0" smtClean="0">
                <a:latin typeface="Times New Roman" pitchFamily="18" charset="0"/>
                <a:cs typeface="Times New Roman" pitchFamily="18" charset="0"/>
              </a:rPr>
              <a:t>Emekli sandığı</a:t>
            </a:r>
            <a:r>
              <a:rPr lang="tr-TR" sz="2400" dirty="0" smtClean="0">
                <a:latin typeface="Times New Roman" pitchFamily="18" charset="0"/>
                <a:cs typeface="Times New Roman" pitchFamily="18" charset="0"/>
              </a:rPr>
              <a:t>; devlete hizmet ediyor olmanın verdiği ayrıcalık duygusu ve kapsamdan daha yüksek memnuniyet</a:t>
            </a:r>
          </a:p>
          <a:p>
            <a:pPr algn="just">
              <a:lnSpc>
                <a:spcPct val="150000"/>
              </a:lnSpc>
            </a:pPr>
            <a:r>
              <a:rPr lang="tr-TR" sz="2400" dirty="0" smtClean="0">
                <a:latin typeface="Times New Roman" pitchFamily="18" charset="0"/>
                <a:cs typeface="Times New Roman" pitchFamily="18" charset="0"/>
              </a:rPr>
              <a:t>Nispeten daha kolay erişilebilirlik</a:t>
            </a:r>
          </a:p>
          <a:p>
            <a:pPr algn="just">
              <a:lnSpc>
                <a:spcPct val="150000"/>
              </a:lnSpc>
            </a:pPr>
            <a:r>
              <a:rPr lang="tr-TR" sz="2400" dirty="0" smtClean="0">
                <a:latin typeface="Times New Roman" pitchFamily="18" charset="0"/>
                <a:cs typeface="Times New Roman" pitchFamily="18" charset="0"/>
              </a:rPr>
              <a:t>Özel hastanelere ilk başvuru hakkı</a:t>
            </a:r>
          </a:p>
          <a:p>
            <a:pPr algn="just">
              <a:lnSpc>
                <a:spcPct val="150000"/>
              </a:lnSpc>
            </a:pPr>
            <a:r>
              <a:rPr lang="tr-TR" sz="2400" dirty="0" smtClean="0">
                <a:latin typeface="Times New Roman" pitchFamily="18" charset="0"/>
                <a:cs typeface="Times New Roman" pitchFamily="18" charset="0"/>
              </a:rPr>
              <a:t>Doğrudan üçüncü basamağa geçebiliyordu.</a:t>
            </a:r>
          </a:p>
          <a:p>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79966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Sağlık Güvencesi-GSS Öncesi</a:t>
            </a:r>
          </a:p>
        </p:txBody>
      </p:sp>
      <p:sp>
        <p:nvSpPr>
          <p:cNvPr id="3" name="İçerik Yer Tutucusu 2"/>
          <p:cNvSpPr>
            <a:spLocks noGrp="1"/>
          </p:cNvSpPr>
          <p:nvPr>
            <p:ph sz="quarter" idx="1"/>
          </p:nvPr>
        </p:nvSpPr>
        <p:spPr/>
        <p:txBody>
          <a:bodyPr/>
          <a:lstStyle/>
          <a:p>
            <a:pPr algn="just">
              <a:lnSpc>
                <a:spcPct val="150000"/>
              </a:lnSpc>
            </a:pPr>
            <a:r>
              <a:rPr lang="tr-TR" sz="2400" dirty="0" smtClean="0">
                <a:latin typeface="Times New Roman" pitchFamily="18" charset="0"/>
                <a:cs typeface="Times New Roman" pitchFamily="18" charset="0"/>
              </a:rPr>
              <a:t>SSK; hem finansör hem hizmet sunucuydu.</a:t>
            </a:r>
          </a:p>
          <a:p>
            <a:pPr algn="just">
              <a:lnSpc>
                <a:spcPct val="150000"/>
              </a:lnSpc>
            </a:pPr>
            <a:r>
              <a:rPr lang="tr-TR" sz="2400" dirty="0" smtClean="0">
                <a:latin typeface="Times New Roman" pitchFamily="18" charset="0"/>
                <a:cs typeface="Times New Roman" pitchFamily="18" charset="0"/>
              </a:rPr>
              <a:t>Ödedikleri primlerden dolayı, sağlık hakkı hayatlarında önemli yer tutuyordu.</a:t>
            </a:r>
          </a:p>
          <a:p>
            <a:pPr algn="just">
              <a:lnSpc>
                <a:spcPct val="150000"/>
              </a:lnSpc>
            </a:pPr>
            <a:r>
              <a:rPr lang="tr-TR" sz="2400" dirty="0" smtClean="0">
                <a:latin typeface="Times New Roman" pitchFamily="18" charset="0"/>
                <a:cs typeface="Times New Roman" pitchFamily="18" charset="0"/>
              </a:rPr>
              <a:t>Sadece kendi hastanelerinden hizmet alabiliyorlardı.</a:t>
            </a:r>
          </a:p>
          <a:p>
            <a:pPr algn="just">
              <a:lnSpc>
                <a:spcPct val="150000"/>
              </a:lnSpc>
            </a:pPr>
            <a:r>
              <a:rPr lang="tr-TR" sz="2400" dirty="0" smtClean="0">
                <a:latin typeface="Times New Roman" pitchFamily="18" charset="0"/>
                <a:cs typeface="Times New Roman" pitchFamily="18" charset="0"/>
              </a:rPr>
              <a:t>Teçhizat ve donanım eksikliği en büyük şikayet alanıydı.</a:t>
            </a:r>
          </a:p>
          <a:p>
            <a:pPr algn="just">
              <a:lnSpc>
                <a:spcPct val="150000"/>
              </a:lnSpc>
            </a:pPr>
            <a:r>
              <a:rPr lang="tr-TR" sz="2400" i="1" dirty="0" smtClean="0">
                <a:latin typeface="Times New Roman" pitchFamily="18" charset="0"/>
                <a:cs typeface="Times New Roman" pitchFamily="18" charset="0"/>
              </a:rPr>
              <a:t>Cepten yapılan ödemeler!!</a:t>
            </a:r>
          </a:p>
          <a:p>
            <a:pPr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68530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Güvencesi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lstStyle/>
          <a:p>
            <a:pPr>
              <a:lnSpc>
                <a:spcPct val="150000"/>
              </a:lnSpc>
            </a:pPr>
            <a:r>
              <a:rPr lang="tr-TR" dirty="0" err="1" smtClean="0">
                <a:latin typeface="Times New Roman" pitchFamily="18" charset="0"/>
                <a:cs typeface="Times New Roman" pitchFamily="18" charset="0"/>
              </a:rPr>
              <a:t>Bağ-Kur</a:t>
            </a:r>
            <a:r>
              <a:rPr lang="tr-TR" dirty="0" smtClean="0">
                <a:latin typeface="Times New Roman" pitchFamily="18" charset="0"/>
                <a:cs typeface="Times New Roman" pitchFamily="18" charset="0"/>
              </a:rPr>
              <a:t>; kendi namına çalışan kişilerin kapsamda olduğu sistemdi.</a:t>
            </a:r>
          </a:p>
          <a:p>
            <a:pPr>
              <a:lnSpc>
                <a:spcPct val="150000"/>
              </a:lnSpc>
            </a:pPr>
            <a:r>
              <a:rPr lang="tr-TR" dirty="0" smtClean="0">
                <a:latin typeface="Times New Roman" pitchFamily="18" charset="0"/>
                <a:cs typeface="Times New Roman" pitchFamily="18" charset="0"/>
              </a:rPr>
              <a:t>Prim toplamanın en zor olduğu yapıydı;</a:t>
            </a:r>
          </a:p>
          <a:p>
            <a:pPr algn="ctr">
              <a:lnSpc>
                <a:spcPct val="150000"/>
              </a:lnSpc>
              <a:buFont typeface="Wingdings" panose="05000000000000000000" pitchFamily="2" charset="2"/>
              <a:buChar char="ü"/>
            </a:pPr>
            <a:r>
              <a:rPr lang="tr-TR" i="1" dirty="0">
                <a:latin typeface="Times New Roman" pitchFamily="18" charset="0"/>
                <a:cs typeface="Times New Roman" pitchFamily="18" charset="0"/>
              </a:rPr>
              <a:t>Düzensiz ve düşük gelir</a:t>
            </a:r>
          </a:p>
          <a:p>
            <a:pPr>
              <a:lnSpc>
                <a:spcPct val="150000"/>
              </a:lnSpc>
            </a:pPr>
            <a:r>
              <a:rPr lang="tr-TR" dirty="0">
                <a:latin typeface="Times New Roman" pitchFamily="18" charset="0"/>
                <a:cs typeface="Times New Roman" pitchFamily="18" charset="0"/>
              </a:rPr>
              <a:t>Gelir saklama olayları</a:t>
            </a:r>
          </a:p>
        </p:txBody>
      </p:sp>
    </p:spTree>
    <p:extLst>
      <p:ext uri="{BB962C8B-B14F-4D97-AF65-F5344CB8AC3E}">
        <p14:creationId xmlns:p14="http://schemas.microsoft.com/office/powerpoint/2010/main" val="66485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1982" y="387604"/>
            <a:ext cx="10515600" cy="676921"/>
          </a:xfrm>
        </p:spPr>
        <p:txBody>
          <a:bodyPr>
            <a:normAutofit fontScale="90000"/>
          </a:bodyPr>
          <a:lstStyle/>
          <a:p>
            <a:pPr algn="ctr"/>
            <a:r>
              <a:rPr lang="tr-TR" dirty="0" smtClean="0">
                <a:latin typeface="Times New Roman" panose="02020603050405020304" pitchFamily="18" charset="0"/>
                <a:cs typeface="Times New Roman" panose="02020603050405020304" pitchFamily="18" charset="0"/>
              </a:rPr>
              <a:t>Sağlık Güvencesi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64090" y="1876336"/>
            <a:ext cx="10515600" cy="2531892"/>
          </a:xfrm>
        </p:spPr>
        <p:txBody>
          <a:bodyPr>
            <a:normAutofit/>
          </a:bodyPr>
          <a:lstStyle/>
          <a:p>
            <a:pPr algn="just">
              <a:lnSpc>
                <a:spcPct val="150000"/>
              </a:lnSpc>
            </a:pPr>
            <a:r>
              <a:rPr lang="tr-TR" sz="2800" dirty="0" smtClean="0">
                <a:latin typeface="Times New Roman" pitchFamily="18" charset="0"/>
                <a:cs typeface="Times New Roman" pitchFamily="18" charset="0"/>
              </a:rPr>
              <a:t>Yeşil Kart; geliri asgari ücretin 1/3ünden az olanlar.</a:t>
            </a:r>
          </a:p>
          <a:p>
            <a:pPr algn="just">
              <a:lnSpc>
                <a:spcPct val="150000"/>
              </a:lnSpc>
            </a:pPr>
            <a:r>
              <a:rPr lang="tr-TR" sz="2800" dirty="0" smtClean="0">
                <a:latin typeface="Times New Roman" pitchFamily="18" charset="0"/>
                <a:cs typeface="Times New Roman" pitchFamily="18" charset="0"/>
              </a:rPr>
              <a:t>Sağlık ocaklarına başvurabiliyorlardı. </a:t>
            </a:r>
            <a:endParaRPr lang="tr-TR" sz="2800" dirty="0">
              <a:latin typeface="Times New Roman" pitchFamily="18" charset="0"/>
              <a:cs typeface="Times New Roman" pitchFamily="18" charset="0"/>
            </a:endParaRPr>
          </a:p>
          <a:p>
            <a:pPr algn="just">
              <a:lnSpc>
                <a:spcPct val="150000"/>
              </a:lnSpc>
            </a:pPr>
            <a:r>
              <a:rPr lang="tr-TR" sz="2800" dirty="0" smtClean="0">
                <a:latin typeface="Times New Roman" pitchFamily="18" charset="0"/>
                <a:cs typeface="Times New Roman" pitchFamily="18" charset="0"/>
              </a:rPr>
              <a:t>İlaç alım hizmeti sonradan kazanılmıştır.</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118083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Sağlık Güvencesi-GSS Öncesi</a:t>
            </a:r>
          </a:p>
        </p:txBody>
      </p:sp>
      <p:sp>
        <p:nvSpPr>
          <p:cNvPr id="3" name="İçerik Yer Tutucusu 2"/>
          <p:cNvSpPr>
            <a:spLocks noGrp="1"/>
          </p:cNvSpPr>
          <p:nvPr>
            <p:ph sz="quarter" idx="1"/>
          </p:nvPr>
        </p:nvSpPr>
        <p:spPr>
          <a:xfrm>
            <a:off x="1624853" y="1834590"/>
            <a:ext cx="8942294" cy="3347010"/>
          </a:xfrm>
        </p:spPr>
        <p:txBody>
          <a:bodyPr/>
          <a:lstStyle/>
          <a:p>
            <a:r>
              <a:rPr lang="tr-TR" dirty="0" smtClean="0">
                <a:latin typeface="Times New Roman" pitchFamily="18" charset="0"/>
                <a:cs typeface="Times New Roman" pitchFamily="18" charset="0"/>
              </a:rPr>
              <a:t>Kayıt dışı çalışma</a:t>
            </a:r>
          </a:p>
          <a:p>
            <a:r>
              <a:rPr lang="tr-TR" dirty="0" smtClean="0">
                <a:latin typeface="Times New Roman" pitchFamily="18" charset="0"/>
                <a:cs typeface="Times New Roman" pitchFamily="18" charset="0"/>
              </a:rPr>
              <a:t>Sisteme giriş çıkışlar olması</a:t>
            </a:r>
          </a:p>
          <a:p>
            <a:r>
              <a:rPr lang="tr-TR" dirty="0" smtClean="0">
                <a:latin typeface="Times New Roman" pitchFamily="18" charset="0"/>
                <a:cs typeface="Times New Roman" pitchFamily="18" charset="0"/>
              </a:rPr>
              <a:t>«Başkasının kartına yazdırma»</a:t>
            </a:r>
          </a:p>
          <a:p>
            <a:r>
              <a:rPr lang="tr-TR" dirty="0" smtClean="0">
                <a:latin typeface="Times New Roman" pitchFamily="18" charset="0"/>
                <a:cs typeface="Times New Roman" pitchFamily="18" charset="0"/>
              </a:rPr>
              <a:t>«Babadan faydalanmak için resmi nikah yapmama»</a:t>
            </a:r>
          </a:p>
          <a:p>
            <a:r>
              <a:rPr lang="tr-TR" dirty="0" smtClean="0">
                <a:latin typeface="Times New Roman" pitchFamily="18" charset="0"/>
                <a:cs typeface="Times New Roman" pitchFamily="18" charset="0"/>
              </a:rPr>
              <a:t>«Yeşil kart alım süreçlerinde sahtecilik»</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63895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Genel Sağlık Sigortası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1044388" y="1969060"/>
            <a:ext cx="10515600" cy="2468469"/>
          </a:xfrm>
        </p:spPr>
        <p:txBody>
          <a:bodyPr/>
          <a:lstStyle/>
          <a:p>
            <a:r>
              <a:rPr lang="tr-TR" dirty="0" smtClean="0">
                <a:latin typeface="Times New Roman" pitchFamily="18" charset="0"/>
                <a:cs typeface="Times New Roman" pitchFamily="18" charset="0"/>
              </a:rPr>
              <a:t>GSS neyi getirdi?</a:t>
            </a:r>
          </a:p>
          <a:p>
            <a:r>
              <a:rPr lang="tr-TR" dirty="0" smtClean="0">
                <a:latin typeface="Times New Roman" pitchFamily="18" charset="0"/>
                <a:cs typeface="Times New Roman" pitchFamily="18" charset="0"/>
              </a:rPr>
              <a:t>Nasıl bir uygulama mevcut?</a:t>
            </a:r>
          </a:p>
          <a:p>
            <a:r>
              <a:rPr lang="tr-TR" dirty="0" err="1" smtClean="0">
                <a:latin typeface="Times New Roman" pitchFamily="18" charset="0"/>
                <a:cs typeface="Times New Roman" pitchFamily="18" charset="0"/>
              </a:rPr>
              <a:t>Erişebilirliğe</a:t>
            </a:r>
            <a:r>
              <a:rPr lang="tr-TR" dirty="0" smtClean="0">
                <a:latin typeface="Times New Roman" pitchFamily="18" charset="0"/>
                <a:cs typeface="Times New Roman" pitchFamily="18" charset="0"/>
              </a:rPr>
              <a:t> etkileri neler oldu?</a:t>
            </a:r>
          </a:p>
          <a:p>
            <a:r>
              <a:rPr lang="tr-TR" dirty="0" smtClean="0">
                <a:latin typeface="Times New Roman" pitchFamily="18" charset="0"/>
                <a:cs typeface="Times New Roman" pitchFamily="18" charset="0"/>
              </a:rPr>
              <a:t>SGK sürdürülebilir mi?</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86764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1" y="0"/>
            <a:ext cx="12192000" cy="6858000"/>
            <a:chOff x="904024" y="603619"/>
            <a:chExt cx="11190524" cy="6042678"/>
          </a:xfrm>
        </p:grpSpPr>
        <p:pic>
          <p:nvPicPr>
            <p:cNvPr id="4" name="Resim 3"/>
            <p:cNvPicPr>
              <a:picLocks noChangeAspect="1"/>
            </p:cNvPicPr>
            <p:nvPr/>
          </p:nvPicPr>
          <p:blipFill>
            <a:blip r:embed="rId2"/>
            <a:stretch>
              <a:fillRect/>
            </a:stretch>
          </p:blipFill>
          <p:spPr>
            <a:xfrm>
              <a:off x="904024" y="603619"/>
              <a:ext cx="10597597" cy="5348945"/>
            </a:xfrm>
            <a:prstGeom prst="rect">
              <a:avLst/>
            </a:prstGeom>
          </p:spPr>
        </p:pic>
        <p:sp>
          <p:nvSpPr>
            <p:cNvPr id="5" name="Oval 4"/>
            <p:cNvSpPr/>
            <p:nvPr/>
          </p:nvSpPr>
          <p:spPr>
            <a:xfrm>
              <a:off x="7612195" y="4315474"/>
              <a:ext cx="4482353" cy="23308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45099031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alpha val="27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435</Words>
  <Application>Microsoft Office PowerPoint</Application>
  <PresentationFormat>Özel</PresentationFormat>
  <Paragraphs>65</Paragraphs>
  <Slides>27</Slides>
  <Notes>1</Notes>
  <HiddenSlides>0</HiddenSlides>
  <MMClips>0</MMClips>
  <ScaleCrop>false</ScaleCrop>
  <HeadingPairs>
    <vt:vector size="4" baseType="variant">
      <vt:variant>
        <vt:lpstr>Tema</vt:lpstr>
      </vt:variant>
      <vt:variant>
        <vt:i4>2</vt:i4>
      </vt:variant>
      <vt:variant>
        <vt:lpstr>Slayt Başlıkları</vt:lpstr>
      </vt:variant>
      <vt:variant>
        <vt:i4>27</vt:i4>
      </vt:variant>
    </vt:vector>
  </HeadingPairs>
  <TitlesOfParts>
    <vt:vector size="29" baseType="lpstr">
      <vt:lpstr>Office 主题​​</vt:lpstr>
      <vt:lpstr>Medyan</vt:lpstr>
      <vt:lpstr>Sağlık Hizmetleri Yönetimi  Sağlık Güvencesi ve Finansmanı</vt:lpstr>
      <vt:lpstr>Sağlık Güvencesi-GSS Öncesi</vt:lpstr>
      <vt:lpstr>Sağlık Güvencesi-GSS Öncesi</vt:lpstr>
      <vt:lpstr>Sağlık Güvencesi-GSS Öncesi</vt:lpstr>
      <vt:lpstr>Sağlık Güvencesi</vt:lpstr>
      <vt:lpstr>Sağlık Güvencesi</vt:lpstr>
      <vt:lpstr>Sağlık Güvencesi-GSS Öncesi</vt:lpstr>
      <vt:lpstr>Genel Sağlık Sigortası</vt:lpstr>
      <vt:lpstr>PowerPoint Sunusu</vt:lpstr>
      <vt:lpstr>PowerPoint Sunusu</vt:lpstr>
      <vt:lpstr>Genel Sağlık Sigortası</vt:lpstr>
      <vt:lpstr>Genel Sağlık Sigortası Sigortalılar</vt:lpstr>
      <vt:lpstr>Genel Sağlık Sigortası</vt:lpstr>
      <vt:lpstr>Güncel Bazı Gelişmeler</vt:lpstr>
      <vt:lpstr>Güncel Bazı Gelişmeler</vt:lpstr>
      <vt:lpstr>Tarihsel Gelişime Dair Bazı Veriler SAĞLIK İSTATİSTİKLER YILLIĞI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Yararlanılan Kaynaklar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2022 Türkiye’de Sağlık Hizmetlerinin Tarihsel Gelişimi</dc:title>
  <dc:creator>Windows User</dc:creator>
  <cp:lastModifiedBy>Şeyda ÇAVMAK</cp:lastModifiedBy>
  <cp:revision>22</cp:revision>
  <dcterms:created xsi:type="dcterms:W3CDTF">2022-09-02T06:48:08Z</dcterms:created>
  <dcterms:modified xsi:type="dcterms:W3CDTF">2022-09-29T07:06:53Z</dcterms:modified>
</cp:coreProperties>
</file>