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89" r:id="rId3"/>
    <p:sldId id="290" r:id="rId4"/>
    <p:sldId id="291" r:id="rId5"/>
    <p:sldId id="292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93" r:id="rId21"/>
    <p:sldId id="280" r:id="rId22"/>
    <p:sldId id="281" r:id="rId23"/>
    <p:sldId id="288" r:id="rId24"/>
    <p:sldId id="282" r:id="rId25"/>
    <p:sldId id="283" r:id="rId26"/>
    <p:sldId id="284" r:id="rId27"/>
    <p:sldId id="285" r:id="rId28"/>
  </p:sldIdLst>
  <p:sldSz cx="18288000" cy="10287000"/>
  <p:notesSz cx="6858000" cy="9144000"/>
  <p:embeddedFontLs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6" d="100"/>
          <a:sy n="46" d="100"/>
        </p:scale>
        <p:origin x="-7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92075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4426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974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8385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9285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9502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937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7414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9497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69228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5078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3528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1544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08472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87145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29964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22067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16540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83775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8390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3528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3528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3528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4931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6306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6361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6045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C6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869045" y="1209419"/>
            <a:ext cx="8990946" cy="8121211"/>
          </a:xfrm>
          <a:custGeom>
            <a:avLst/>
            <a:gdLst/>
            <a:ahLst/>
            <a:cxnLst/>
            <a:rect l="l" t="t" r="r" b="b"/>
            <a:pathLst>
              <a:path w="8990946" h="8121211" extrusionOk="0">
                <a:moveTo>
                  <a:pt x="0" y="0"/>
                </a:moveTo>
                <a:lnTo>
                  <a:pt x="8990946" y="0"/>
                </a:lnTo>
                <a:lnTo>
                  <a:pt x="8990946" y="8121211"/>
                </a:lnTo>
                <a:lnTo>
                  <a:pt x="0" y="8121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570"/>
            </a:stretch>
          </a:blipFill>
          <a:ln>
            <a:noFill/>
          </a:ln>
        </p:spPr>
      </p:sp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13"/>
          <p:cNvSpPr/>
          <p:nvPr/>
        </p:nvSpPr>
        <p:spPr>
          <a:xfrm flipH="1">
            <a:off x="9467069" y="1216308"/>
            <a:ext cx="10218404" cy="6744147"/>
          </a:xfrm>
          <a:custGeom>
            <a:avLst/>
            <a:gdLst/>
            <a:ahLst/>
            <a:cxnLst/>
            <a:rect l="l" t="t" r="r" b="b"/>
            <a:pathLst>
              <a:path w="10218404" h="6744147" extrusionOk="0">
                <a:moveTo>
                  <a:pt x="10218404" y="0"/>
                </a:moveTo>
                <a:lnTo>
                  <a:pt x="0" y="0"/>
                </a:lnTo>
                <a:lnTo>
                  <a:pt x="0" y="6744147"/>
                </a:lnTo>
                <a:lnTo>
                  <a:pt x="10218404" y="6744147"/>
                </a:lnTo>
                <a:lnTo>
                  <a:pt x="1021840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>
            <a:off x="821765" y="907130"/>
            <a:ext cx="1329534" cy="1239113"/>
          </a:xfrm>
          <a:custGeom>
            <a:avLst/>
            <a:gdLst/>
            <a:ahLst/>
            <a:cxnLst/>
            <a:rect l="l" t="t" r="r" b="b"/>
            <a:pathLst>
              <a:path w="1329534" h="1239113" extrusionOk="0">
                <a:moveTo>
                  <a:pt x="0" y="0"/>
                </a:moveTo>
                <a:lnTo>
                  <a:pt x="1329533" y="0"/>
                </a:lnTo>
                <a:lnTo>
                  <a:pt x="1329533" y="1239113"/>
                </a:lnTo>
                <a:lnTo>
                  <a:pt x="0" y="12391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27093" r="-235638" b="-188016"/>
            </a:stretch>
          </a:blipFill>
          <a:ln>
            <a:noFill/>
          </a:ln>
        </p:spPr>
      </p:sp>
      <p:sp>
        <p:nvSpPr>
          <p:cNvPr id="90" name="Google Shape;90;p13"/>
          <p:cNvSpPr/>
          <p:nvPr/>
        </p:nvSpPr>
        <p:spPr>
          <a:xfrm>
            <a:off x="13473936" y="8111600"/>
            <a:ext cx="715822" cy="718961"/>
          </a:xfrm>
          <a:custGeom>
            <a:avLst/>
            <a:gdLst/>
            <a:ahLst/>
            <a:cxnLst/>
            <a:rect l="l" t="t" r="r" b="b"/>
            <a:pathLst>
              <a:path w="715822" h="718961" extrusionOk="0">
                <a:moveTo>
                  <a:pt x="0" y="0"/>
                </a:moveTo>
                <a:lnTo>
                  <a:pt x="715821" y="0"/>
                </a:lnTo>
                <a:lnTo>
                  <a:pt x="715821" y="718961"/>
                </a:lnTo>
                <a:lnTo>
                  <a:pt x="0" y="7189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138105" r="-239404" b="-316007"/>
            </a:stretch>
          </a:blipFill>
          <a:ln>
            <a:noFill/>
          </a:ln>
        </p:spPr>
      </p:sp>
      <p:sp>
        <p:nvSpPr>
          <p:cNvPr id="93" name="Google Shape;93;p13"/>
          <p:cNvSpPr/>
          <p:nvPr/>
        </p:nvSpPr>
        <p:spPr>
          <a:xfrm rot="982742">
            <a:off x="9538180" y="1210724"/>
            <a:ext cx="586128" cy="588698"/>
          </a:xfrm>
          <a:custGeom>
            <a:avLst/>
            <a:gdLst/>
            <a:ahLst/>
            <a:cxnLst/>
            <a:rect l="l" t="t" r="r" b="b"/>
            <a:pathLst>
              <a:path w="586128" h="588698" extrusionOk="0">
                <a:moveTo>
                  <a:pt x="0" y="0"/>
                </a:moveTo>
                <a:lnTo>
                  <a:pt x="586128" y="0"/>
                </a:lnTo>
                <a:lnTo>
                  <a:pt x="586128" y="588698"/>
                </a:lnTo>
                <a:lnTo>
                  <a:pt x="0" y="588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138105" r="-239404" b="-316007"/>
            </a:stretch>
          </a:blipFill>
          <a:ln>
            <a:noFill/>
          </a:ln>
        </p:spPr>
      </p:sp>
      <p:pic>
        <p:nvPicPr>
          <p:cNvPr id="25" name="Resim 24">
            <a:extLst>
              <a:ext uri="{FF2B5EF4-FFF2-40B4-BE49-F238E27FC236}">
                <a16:creationId xmlns="" xmlns:a16="http://schemas.microsoft.com/office/drawing/2014/main" id="{D2DA6D40-A8CA-483C-8A3C-ACBA6108C9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7009" y="1542851"/>
            <a:ext cx="7915017" cy="7643118"/>
          </a:xfrm>
          <a:prstGeom prst="rect">
            <a:avLst/>
          </a:prstGeom>
        </p:spPr>
      </p:pic>
      <p:sp>
        <p:nvSpPr>
          <p:cNvPr id="11" name="Google Shape;107;p14"/>
          <p:cNvSpPr/>
          <p:nvPr/>
        </p:nvSpPr>
        <p:spPr>
          <a:xfrm>
            <a:off x="11436413" y="7881984"/>
            <a:ext cx="4075045" cy="905094"/>
          </a:xfrm>
          <a:custGeom>
            <a:avLst/>
            <a:gdLst/>
            <a:ahLst/>
            <a:cxnLst/>
            <a:rect l="l" t="t" r="r" b="b"/>
            <a:pathLst>
              <a:path w="9090781" h="2125019" extrusionOk="0">
                <a:moveTo>
                  <a:pt x="0" y="0"/>
                </a:moveTo>
                <a:lnTo>
                  <a:pt x="9090780" y="0"/>
                </a:lnTo>
                <a:lnTo>
                  <a:pt x="9090780" y="2125019"/>
                </a:lnTo>
                <a:lnTo>
                  <a:pt x="0" y="21250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t="-22189" b="-22187"/>
            </a:stretch>
          </a:blipFill>
          <a:ln>
            <a:noFill/>
          </a:ln>
        </p:spPr>
        <p:txBody>
          <a:bodyPr/>
          <a:lstStyle/>
          <a:p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Dr. Sami DOĞRU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311727" y="2556165"/>
            <a:ext cx="17706109" cy="4339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Brundtland</a:t>
            </a:r>
            <a:r>
              <a:rPr lang="tr-TR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Raporu'nun Kapsamlı Çerçevesi: Ortak Endişeler, Zorluklar ve Çabalar (Devam)</a:t>
            </a:r>
            <a:endParaRPr lang="tr-TR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Bölüm, s</a:t>
            </a:r>
            <a:r>
              <a:rPr lang="tr-TR" sz="3200" spc="7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ürdürülemez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kalkınma nedenlerinden birini </a:t>
            </a:r>
            <a:r>
              <a:rPr lang="tr-TR" sz="40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çatışma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olarak tanımlamış ve </a:t>
            </a:r>
            <a:r>
              <a:rPr lang="tr-TR" sz="32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çevresel stresin </a:t>
            </a:r>
            <a:r>
              <a:rPr lang="tr-TR" sz="3200" b="1" i="1" spc="7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etkilerini,</a:t>
            </a:r>
            <a:r>
              <a:rPr lang="tr-TR" sz="3200" spc="7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32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barış ve güvenlik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konularını ele almıştır. 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Bölüm son olarak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kurumsal ve yasal değişimlerinin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zorluğunu ele alarak bu düzenlemeler için önerilerde bulunmuştur.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tr-TR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2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394855" y="2556165"/>
            <a:ext cx="17643763" cy="609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Sürdürülebilir Kalkınma: Gelecek Nesillerin Refahı İçin Stratejik Yaklaşım</a:t>
            </a:r>
            <a:endParaRPr lang="tr-T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spc="7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Brundtland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Raporu, </a:t>
            </a:r>
            <a:r>
              <a:rPr lang="tr-TR" sz="40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küresel çevre krizinin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4000" spc="7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aciliyetini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vurgulayarak, «</a:t>
            </a:r>
            <a:r>
              <a:rPr lang="tr-TR" sz="40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ekonomik büyümenin»</a:t>
            </a:r>
            <a:r>
              <a:rPr lang="tr-TR" sz="40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tr-TR" sz="40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çevresel sürdürülebilirlik» 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ile uyumlu olması gerektiğini öne sürmüştür.</a:t>
            </a:r>
            <a:endParaRPr lang="tr-T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Rapor, </a:t>
            </a:r>
            <a:r>
              <a:rPr lang="tr-TR" sz="40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çevre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ve </a:t>
            </a:r>
            <a:r>
              <a:rPr lang="tr-TR" sz="40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kalkınma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arasında sinerji oluşturarak, </a:t>
            </a:r>
            <a:r>
              <a:rPr lang="tr-TR" sz="40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gelecek nesiller için </a:t>
            </a:r>
            <a:r>
              <a:rPr lang="tr-TR" sz="4000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sürdürülebilir bir yol haritası çizmiştir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tr-T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 bağlamda, günümüzde yaygın olarak kullanılan “</a:t>
            </a:r>
            <a:r>
              <a:rPr lang="tr-TR" sz="40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sürdürülebilir kalkınma”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kavramı ortaya çıkmıştır.</a:t>
            </a:r>
            <a:endParaRPr lang="tr-T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tr-TR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960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394855" y="2556165"/>
            <a:ext cx="17706109" cy="6216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WCED'nin</a:t>
            </a:r>
            <a:r>
              <a:rPr lang="tr-TR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Sürdürülebilir Kalkınma Tanımı ve Stratejileri</a:t>
            </a:r>
            <a:endParaRPr lang="tr-T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Dünya Çevre ve Kalkınma Komisyonu (WCED),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sürdürülebilir kalkınmayı teşvik etmek ve bu hedefleri 21. yüzyıl boyunca ilerletmek için </a:t>
            </a:r>
            <a:r>
              <a:rPr lang="tr-TR" sz="3200" b="1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stratejiler geliştirmeyi </a:t>
            </a:r>
            <a:r>
              <a:rPr lang="tr-TR" sz="3200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amaçlamıştır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Raporda sunulan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sürdürülebilir kalkınma tanımı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günümüz kurumsal ve politik çevrelerinde hala geçerliliğini korumaktadır: 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tr-TR" sz="4000" b="1" i="1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Sürdürülebilir kalkınma</a:t>
            </a:r>
            <a:r>
              <a:rPr lang="tr-TR" sz="40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gelecek nesillerin kendi ihtiyaçlarını karşılama kabiliyetinden ödün vermeksizin bugünün ihtiyaçlarını karşılayan kalkınmadır."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tr-T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 tanım, nesiller arası eşitlik ve çevresel sorumluluk ilkelerini ön plana çıkarmıştır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tr-TR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093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519545" y="2556165"/>
            <a:ext cx="17269691" cy="6831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Brundtland</a:t>
            </a:r>
            <a:r>
              <a:rPr lang="tr-T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Raporu'nun Kapsamlı Politika Önerileri</a:t>
            </a: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spc="7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Brundtland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Raporu, sürdürülebilir kalkınma çerçevesinde geniş bir yelpazede politika önerileri sunmuştur. </a:t>
            </a: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Rapor, </a:t>
            </a: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U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luslararası ekonomi, nüfus ve insan kaynakları, gıda güvenliği, </a:t>
            </a:r>
            <a:r>
              <a:rPr lang="tr-TR" sz="4000" spc="7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biyoçeşitlilik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enerji, sanayi ve çevre koruma gibi kritik alanlarda kapsamlı stratejiler geliştirirken,</a:t>
            </a: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Temel insan ihtiyaçlarının karşılanması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ve </a:t>
            </a:r>
            <a:r>
              <a:rPr lang="tr-TR" sz="40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sosyal eşitliğin sağlanması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konularına da özel önem vermiştir.</a:t>
            </a:r>
            <a:endParaRPr lang="tr-T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tr-TR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158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644236" y="1953487"/>
            <a:ext cx="17373600" cy="8248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Küresel Nüfus Dinamikleri ve Sürdürülebilir Kalkınma</a:t>
            </a:r>
            <a:endParaRPr lang="tr-T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Rapor, küresel nüfus dinamikleri konusunda öngörülerde </a:t>
            </a:r>
            <a:r>
              <a:rPr lang="tr-TR" sz="4000" spc="7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bulunarak (1987: 5 milyar), 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21. yüzyılda dünya nüfusunun </a:t>
            </a:r>
            <a:r>
              <a:rPr lang="tr-TR" sz="40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7,7 milyar 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ile </a:t>
            </a:r>
            <a:r>
              <a:rPr lang="tr-TR" sz="40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14,2 milyar 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arasında bir noktada dengeleneceğini ve </a:t>
            </a:r>
            <a:r>
              <a:rPr lang="tr-TR" sz="4000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şehirleşme oranının artacağını </a:t>
            </a:r>
            <a:r>
              <a:rPr lang="tr-TR" sz="4000" spc="7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öngörmüştür (2025:8,2 milyar). </a:t>
            </a:r>
            <a:endParaRPr lang="tr-T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Özellikle dikkat çeken bir nokta, gelişmekte olan ülkelerdeki nüfus artışının çevresel etkisinin, sanayileşmiş ülkelerdekine </a:t>
            </a:r>
            <a:r>
              <a:rPr lang="tr-TR" sz="4000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kıyasla daha az olduğudur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tr-T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 bağlamda rapor, </a:t>
            </a: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Gelişmekte olan ülkelerde </a:t>
            </a:r>
            <a:r>
              <a:rPr lang="tr-TR" sz="4000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kadınların sağlık ve eğitim 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olanaklarının iyileştirilmesini önermiştir. </a:t>
            </a: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Ayrıca, sanayileşmiş ülkelerdeki </a:t>
            </a:r>
            <a:r>
              <a:rPr lang="tr-TR" sz="4000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düşük doğum 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oranlarının gelecekte </a:t>
            </a:r>
            <a:r>
              <a:rPr lang="tr-TR" sz="4000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genç nesillere ek sorumluluklar yükleyeceğine işaret </a:t>
            </a:r>
            <a:r>
              <a:rPr lang="tr-TR" sz="4000" u="sng" spc="7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etmiştir.</a:t>
            </a:r>
            <a:endParaRPr lang="tr-TR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061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311727" y="1932705"/>
            <a:ext cx="17768455" cy="7762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tr-TR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Brundtland</a:t>
            </a:r>
            <a:r>
              <a:rPr lang="tr-TR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Raporu'nun Küresel Etkileri ve BM Girişimleri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Günümüzde artan </a:t>
            </a:r>
            <a:r>
              <a:rPr lang="tr-TR" sz="3200" b="1" i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çevre tahribatı, iklim krizi, </a:t>
            </a:r>
            <a:r>
              <a:rPr lang="tr-TR" sz="3200" b="1" i="1" spc="7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biyoçeşitlilikteki</a:t>
            </a:r>
            <a:r>
              <a:rPr lang="tr-TR" sz="3200" b="1" i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azalma, içme suyu sıkıntısı, yoksulluk, açlık, hızlı nüfus artışı 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gibi konular </a:t>
            </a:r>
            <a:r>
              <a:rPr lang="tr-TR" sz="3200" b="1" u="sng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Sürdürülebilir Kalkınma (SK)</a:t>
            </a:r>
            <a:r>
              <a:rPr lang="tr-TR" sz="32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kavramını giderek daha önemli hale getirmektedir. </a:t>
            </a:r>
            <a:endParaRPr lang="tr-T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Tüm bu olumsuzlukların önüne geçebilmek için yerel, ulusal ve küresel düzeyde bir dizi toplantı yapılmakta ve bunların sonucunda hem bugün için hem de ileriye yönelik </a:t>
            </a:r>
            <a:r>
              <a:rPr lang="tr-TR" sz="32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hedefler belirlenmektedir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b="1" spc="7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Brundtland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Raporu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sunduğu stratejilerin hayata geçirilmesi için </a:t>
            </a:r>
            <a:r>
              <a:rPr lang="tr-TR" sz="3200" b="1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Birleşmiş </a:t>
            </a:r>
            <a:r>
              <a:rPr lang="tr-TR" sz="3200" b="1" u="sng" spc="7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Milletler</a:t>
            </a:r>
            <a:r>
              <a:rPr lang="tr-TR" sz="3200" u="sng" spc="7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'e</a:t>
            </a:r>
            <a:r>
              <a:rPr lang="tr-TR" sz="3200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çağrıda bulunmuştur. </a:t>
            </a:r>
            <a:endParaRPr lang="tr-TR" sz="32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 çağrı, </a:t>
            </a: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b="1" spc="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tr-TR" sz="3200" b="1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BM Sürdürülebilir Kalkınma Eylem Programı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'nın oluşturulmasına öncülük etmiş, </a:t>
            </a: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tr-TR" sz="3200" b="1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1992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'de Rio de Janeiro'da düzenlenen </a:t>
            </a:r>
            <a:r>
              <a:rPr lang="tr-TR" sz="3200" b="1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Rio Zirvesi (diğer adıyla </a:t>
            </a:r>
            <a:r>
              <a:rPr lang="tr-T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BM 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Çevre ve Kalkınma Konferansı -UNCED)'</a:t>
            </a:r>
            <a:r>
              <a:rPr lang="tr-TR" sz="3200" spc="7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nin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b="1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BM Sürdürülebilir Kalkınma Komisyonu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'nun kurulmasına zemin hazırlamıştır.</a:t>
            </a:r>
            <a:endParaRPr lang="tr-TR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249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290945" y="1808013"/>
            <a:ext cx="17664547" cy="8414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Brundtland</a:t>
            </a:r>
            <a:r>
              <a:rPr lang="tr-TR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Raporu'nun Küresel Etkileri ve BM Girişimleri (Devam)</a:t>
            </a:r>
            <a:endParaRPr lang="tr-T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Rio </a:t>
            </a:r>
            <a:r>
              <a:rPr lang="tr-TR" sz="4000" spc="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Zirvesinde (1992), </a:t>
            </a:r>
            <a:r>
              <a:rPr lang="tr-TR" sz="4000" b="1" i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“insanoğlunun SK olgusunun merkezinde yer aldığı, her insanın </a:t>
            </a:r>
            <a:r>
              <a:rPr lang="tr-TR" sz="4000" b="1" i="1" spc="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«doğa </a:t>
            </a:r>
            <a:r>
              <a:rPr lang="tr-TR" sz="4000" b="1" i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ile </a:t>
            </a:r>
            <a:r>
              <a:rPr lang="tr-TR" sz="4000" b="1" i="1" spc="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uyumlu», «sağlıklı </a:t>
            </a:r>
            <a:r>
              <a:rPr lang="tr-TR" sz="4000" b="1" i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4000" b="1" i="1" spc="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verimli» </a:t>
            </a:r>
            <a:r>
              <a:rPr lang="tr-TR" sz="4000" b="1" i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tr-TR" sz="4000" b="1" i="1" spc="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«yaşam </a:t>
            </a:r>
            <a:r>
              <a:rPr lang="tr-TR" sz="4000" b="1" i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hakkı </a:t>
            </a:r>
            <a:r>
              <a:rPr lang="tr-TR" sz="4000" b="1" i="1" spc="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olduğu»”</a:t>
            </a:r>
            <a:r>
              <a:rPr lang="tr-TR" sz="4000" spc="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kabul edilmiştir.</a:t>
            </a:r>
            <a:endParaRPr lang="tr-T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Rio Zirvesi sonucu;</a:t>
            </a:r>
            <a:endParaRPr lang="tr-T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b="1" i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Rio Bildirgesi, </a:t>
            </a:r>
            <a:endParaRPr lang="tr-TR" sz="4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b="1" i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Gündem 21, </a:t>
            </a:r>
            <a:endParaRPr lang="tr-TR" sz="4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b="1" i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-Orman İlkeleri,</a:t>
            </a:r>
            <a:endParaRPr lang="tr-TR" sz="4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b="1" i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İklim Değişikliği Sözleşmesi </a:t>
            </a:r>
            <a:r>
              <a:rPr lang="tr-TR" sz="4000" b="1" i="1" spc="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endParaRPr lang="tr-TR" sz="4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b="1" i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Biyolojik </a:t>
            </a:r>
            <a:r>
              <a:rPr lang="tr-TR" sz="4000" b="1" i="1" spc="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Çeşitlilik </a:t>
            </a:r>
            <a:r>
              <a:rPr lang="tr-TR" sz="4000" b="1" i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Sözleşmesi” </a:t>
            </a:r>
            <a:r>
              <a:rPr lang="tr-TR" sz="40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olmak üzere </a:t>
            </a:r>
            <a:r>
              <a:rPr lang="tr-TR" sz="4000" b="1" u="sng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beş temel belge </a:t>
            </a:r>
            <a:r>
              <a:rPr lang="tr-TR" sz="40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ortaya çıkmıştır</a:t>
            </a:r>
            <a:r>
              <a:rPr lang="tr-TR" sz="4000" spc="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82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415636" y="2556165"/>
            <a:ext cx="17373600" cy="7141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Brundtland</a:t>
            </a:r>
            <a:r>
              <a:rPr lang="tr-TR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Raporu'nun Küresel Etkileri ve BM Girişimleri (Devam)</a:t>
            </a:r>
            <a:endParaRPr lang="tr-T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Rio Zirvesi’nde BM üyeleri tarafından kabul edilen, SK hedeflerine ulaşmaya yönelik ilkeler ve eylem planlarının yer aldığı </a:t>
            </a:r>
            <a:r>
              <a:rPr lang="tr-TR" sz="40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“Gündem 21”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zirvenin temel çıktısı kabul edilmiştir. </a:t>
            </a:r>
            <a:endParaRPr lang="tr-TR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 bağlamda </a:t>
            </a:r>
            <a:r>
              <a:rPr lang="tr-TR" sz="32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Gündem 21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b="1" spc="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sz="32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“İnsanlık, tarihsel bir dönüm noktasındadır”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sözü ile başlamakta, </a:t>
            </a: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Başta </a:t>
            </a:r>
            <a:r>
              <a:rPr lang="tr-TR" sz="32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çevre sorunları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olmak üzere, </a:t>
            </a:r>
            <a:r>
              <a:rPr lang="tr-TR" sz="32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gelir eşitsizliği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2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artan yoksulluk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2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hastalık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2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açlık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gibi sorunların küresel ortaklık kavramı ile çözülebileceği vurgulanmaktadır.</a:t>
            </a:r>
            <a:endParaRPr lang="tr-TR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Zirve sonrasında, yürütülen programların tutarlılığını ve koordinasyonunu sağlamak amacıyla, 53 üye ülkenin temsilcilerinden oluşan </a:t>
            </a:r>
            <a:r>
              <a:rPr lang="tr-TR" sz="40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BM Sürdürülebilir Kalkınma Komisyonu 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kurulmuştur.</a:t>
            </a:r>
            <a:endParaRPr lang="tr-TR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tr-TR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73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415636" y="1974274"/>
            <a:ext cx="17685328" cy="8364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Brundtland</a:t>
            </a:r>
            <a:r>
              <a:rPr lang="tr-TR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Raporu'nun Küresel Etkileri ve BM Girişimleri (Devam)</a:t>
            </a:r>
            <a:endParaRPr lang="tr-T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Rio Zirvesinden sonra 2015 yılına kadar çeşitli toplantılar düzenlenmiştir:</a:t>
            </a:r>
            <a:endParaRPr lang="tr-T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BM İnsan Yerleşimleri Konferansı (Habitat II) (1996)</a:t>
            </a:r>
            <a:endParaRPr lang="tr-T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Rio +5 Zirvesi (1997)</a:t>
            </a:r>
            <a:endParaRPr lang="tr-T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BM Binyıl Kalkınma Bildirgesi (2000)</a:t>
            </a:r>
            <a:endParaRPr lang="tr-T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tr-TR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Johannesburg</a:t>
            </a:r>
            <a:r>
              <a:rPr lang="tr-TR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Zirvesi (Rio +10) (2002)</a:t>
            </a:r>
            <a:endParaRPr lang="tr-T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BM Sürdürülebilir Kalkınma Konferansı Rio +20 (2012)</a:t>
            </a:r>
            <a:endParaRPr lang="tr-T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tr-TR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BM Sürdürülebilir Kalkınma Amaçları (SKA) (2015)</a:t>
            </a:r>
            <a:endParaRPr lang="tr-T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 girişimler, küresel sürdürülebilirlik çabalarının kurumsallaşmasında önemli dönüm noktaları olmuştur.</a:t>
            </a:r>
            <a:endParaRPr lang="tr-TR" sz="4000" b="1" spc="75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tr-TR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059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644236" y="2556165"/>
            <a:ext cx="17145000" cy="7215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Sürdürülebilir Kalkınma Hedefleri Raporu 2024: 17 Sürdürülebilir Kalkınma Hedefi</a:t>
            </a:r>
            <a:endParaRPr lang="tr-T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BM’nin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25 Eylül 2015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tarihinde New York’ta düzenlenen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Sürdürülebilir Kalkınma Zirvesi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’nde bir araya gelen ülke liderleri </a:t>
            </a:r>
            <a:r>
              <a:rPr lang="tr-TR" sz="3200" b="1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2030 </a:t>
            </a:r>
            <a:r>
              <a:rPr lang="tr-TR" sz="3200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yılına kadar dünyada yoksulluğun tüm boyutlarıyla ortadan kaldırılması ve insanlığın ortak refahının sağlanması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için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 amaç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169 hedeften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oluşan </a:t>
            </a:r>
            <a:r>
              <a:rPr lang="tr-TR" sz="4000" b="1" spc="7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Sürdürülebilir Kalkınma Amaçlarını</a:t>
            </a:r>
            <a:r>
              <a:rPr lang="tr-TR" sz="4000" spc="7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(SKA)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kabul etmişlerdir.</a:t>
            </a:r>
            <a:r>
              <a:rPr lang="tr-T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SKA 1 Ocak 2016 tarihinde yürürlüğe girmiştir.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"Dünyamızı Değiştirmek: Sürdürülebilir Kalkınma için 2030 Gündemi (Gündem 2030)" 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başlığı ile duyurulan deklarasyonda 17 amaç ve 169 hedef belirlenmiştir. </a:t>
            </a: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SKA’da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i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yoksulluğun ortadan kaldırılması, iklim değişikliği, küresel barış ve işbirliği, adalet ve ekonomik eşitsizlik 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gibi temel konular ele alınmıştır.</a:t>
            </a:r>
            <a:endParaRPr lang="tr-T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tr-TR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8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904670" y="2522560"/>
            <a:ext cx="16478656" cy="5142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b="1" kern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Tanım:</a:t>
            </a:r>
            <a:endParaRPr lang="tr-TR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b="1" u="sng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Sürdürülebilir kalkınma</a:t>
            </a:r>
            <a:r>
              <a:rPr lang="tr-TR" sz="40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r-TR" sz="4000" b="1" spc="75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b="1" spc="7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</a:t>
            </a:r>
            <a:r>
              <a:rPr lang="tr-TR" sz="4000" b="1" spc="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evcut </a:t>
            </a:r>
            <a:r>
              <a:rPr lang="tr-TR" sz="40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kuşakların ihtiyaçlarını, </a:t>
            </a:r>
            <a:endParaRPr lang="tr-TR" sz="4000" b="1" spc="75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b="1" spc="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Gelecek </a:t>
            </a:r>
            <a:r>
              <a:rPr lang="tr-TR" sz="40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kuşakların kendi ihtiyaçlarını karşılama imkânlarını tehlikeye atmadan karşılayan </a:t>
            </a:r>
            <a:r>
              <a:rPr lang="tr-TR" sz="4000" b="1" u="sng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kalkınma</a:t>
            </a:r>
            <a:r>
              <a:rPr lang="tr-TR" sz="40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olarak tanımlanmaktadır.</a:t>
            </a: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tr-TR" sz="3200" b="1" spc="75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tr-TR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443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8501BB6C-38EB-498A-9A99-B7011B09DBD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63782" y="2493817"/>
            <a:ext cx="15835745" cy="731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13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581891" y="1808021"/>
            <a:ext cx="17207345" cy="7600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BM, ülkelere destek sağlayarak, paydaş olarak görülen hükümetler, sivil toplum kuruluşları ve özel sektörle birlikte </a:t>
            </a:r>
            <a:r>
              <a:rPr lang="tr-TR" sz="3200" u="sng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2030 yılına kadar SKA hedeflerine ulaşmayı amaçlamaktadır</a:t>
            </a:r>
            <a:endParaRPr lang="tr-TR" sz="32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b="1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Sürdürülebilir Kalkınma Amaçları;</a:t>
            </a: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b="1" i="1" spc="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tr-TR" sz="3200" b="1" i="1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Yoksulluğun son erdirilmesi, </a:t>
            </a: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b="1" i="1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Çevrenin korunması, </a:t>
            </a: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b="1" i="1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İklim krizine karşı önlem alınması, </a:t>
            </a: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b="1" i="1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Refahın adil paylaşımı ve </a:t>
            </a: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b="1" i="1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Barışın sağlanması için küresel bir eylem 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çağrısıdır. </a:t>
            </a:r>
            <a:endParaRPr lang="tr-T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Hedef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insanlık ve gelecek nesiller için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daha güzel ve yaşanabilir bir dünya sunmaktır.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Sürdürülebilir Kalkınma Hedefleri, güncel olarak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çevresel, sosyal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ekonomik alanlarda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toplam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 maddeden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oluşmaktadır.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tr-TR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558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1787236" y="2556165"/>
            <a:ext cx="16002000" cy="7170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2024 SKH Raporu: İlerleme, Zorluklar ve Küresel Krizlerin Etkileri</a:t>
            </a: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Geçtiğimiz Eylül ayında gerçekleşen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New York SKA Zirvesi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'nde, devlet ve hükümet başkanları </a:t>
            </a:r>
            <a:r>
              <a:rPr lang="tr-TR" sz="3200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2030 yılına kadar Sürdürülebilir Kalkınma Amaçlarına ulaşma konusundaki kararlılıklarını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yinelemişlerdir. 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Ancak, son bir yıldaki gelişmeler </a:t>
            </a:r>
            <a:r>
              <a:rPr lang="tr-TR" sz="3200" spc="75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SKA’larının</a:t>
            </a:r>
            <a:r>
              <a:rPr lang="tr-TR" sz="3200" spc="7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ilerleyişinde ciddi bir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yavaşlama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 hatta bazı alanlarda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gerileme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olduğunu göstermiştir. 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 durumun temel nedenleri arasında;</a:t>
            </a: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b="1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K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üresel iklim krizi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Ekonomik dalgalanmalar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COVID-19 </a:t>
            </a:r>
            <a:r>
              <a:rPr lang="tr-TR" sz="3200" b="1" spc="7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pandemisinin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süregelen etkileri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yer almıştır.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tr-TR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743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519545" y="1932705"/>
            <a:ext cx="17269691" cy="7060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Sosyo</a:t>
            </a:r>
            <a:r>
              <a:rPr lang="tr-T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-Ekonomik Eşitsizlikler: Artan Küresel Zorluklar</a:t>
            </a: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Özellikle </a:t>
            </a:r>
            <a:r>
              <a:rPr lang="tr-TR" sz="40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sosyal eşitsizlikler 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alanında kaygı verici bir artış gözlemlenmiştir. </a:t>
            </a: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2019-2022 yılları arasında </a:t>
            </a:r>
            <a:r>
              <a:rPr lang="tr-TR" sz="40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23 milyondan 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fazla insanın </a:t>
            </a:r>
            <a:r>
              <a:rPr lang="tr-TR" sz="40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aşırı yoksulluk</a:t>
            </a:r>
            <a:r>
              <a:rPr lang="tr-TR" sz="40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sınırının altına düşmesi, bu trendin en çarpıcı göstergelerinden biri olmuştur.</a:t>
            </a:r>
            <a:endParaRPr lang="tr-T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Sağlık 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alanında bazı olumlu gelişmeler kaydedilmesine rağmen, genel olarak küresel sağlık hedeflerinde 2015'ten bu yana </a:t>
            </a:r>
            <a:r>
              <a:rPr lang="tr-TR" sz="4000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belirgin bir yavaşlama 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söz konusu olmuştur. </a:t>
            </a: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COVID-19 salgınının, </a:t>
            </a:r>
            <a:r>
              <a:rPr lang="tr-TR" sz="4000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ortalama yaşam süresindeki 10 yıllık artış trendini tersine çevirmes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i, bu alandaki zorluklara işaret etmiştir.</a:t>
            </a:r>
            <a:endParaRPr lang="tr-T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tr-TR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588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519545" y="2015836"/>
            <a:ext cx="17602200" cy="8831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Sürdürülebilir Kalkınma Hedefleri 2024 Raporu: Küresel İlerleyiş, Zorluklar ve Acil Eylem Çağrısı</a:t>
            </a:r>
            <a:endParaRPr lang="tr-T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 yılı 28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Haziran'da yayınlanan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Sürdürülebilir Kalkınma Hedefleri (SKH) raporu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küresel sürdürülebilir kalkınma hedeflerinin önündeki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engeller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en güncel verilerle kapsamlı bir şekilde analiz etmiştir. </a:t>
            </a:r>
            <a:endParaRPr lang="tr-T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Rapor, 2030 yılına kadar ulaşılması </a:t>
            </a:r>
            <a:r>
              <a:rPr lang="tr-TR" sz="3200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hedeflenen kritik dönüm noktalarının oldukça gerisinde kalındığını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vurgulayarak, yoksulluğun azaltılması ve çevrenin korunması gibi temel hedeflere ulaşmak için alınması gereken acil önlemleri ve uygulanması gereken etkili stratejileri detaylı bir şekilde ele almıştır. </a:t>
            </a: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 bağlamda, </a:t>
            </a:r>
            <a:r>
              <a:rPr lang="tr-TR" sz="40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rapor </a:t>
            </a:r>
            <a:r>
              <a:rPr lang="tr-TR" sz="3200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hem politika yapıcılara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hem de </a:t>
            </a:r>
            <a:r>
              <a:rPr lang="tr-TR" sz="3200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kurumlara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sürdürülebilir bir gelecek için </a:t>
            </a:r>
            <a:r>
              <a:rPr lang="tr-TR" sz="3200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atılması gereken adımlar konusunda yol gösterici nitelikte öneriler sunmuştur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“Önümüzde, Sürdürülebilir Kalkınma Hedefleri Zirvesi’nin siyasi bildirgesinde yer alan bir </a:t>
            </a:r>
            <a:r>
              <a:rPr lang="tr-TR" sz="32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kurtarma planı </a:t>
            </a:r>
            <a:r>
              <a:rPr lang="tr-TR" sz="3200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var. Şimdi bildirgenin sözlerini sayfadan kaldırmanın ve kalkınmaya daha önce hiç olmadığı kadar büyük ölçekte yatırım yapmanın zamanıdır.“</a:t>
            </a:r>
            <a:endParaRPr lang="tr-T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tr-TR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101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477982" y="1808020"/>
            <a:ext cx="17311254" cy="8449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Sonuç olarak </a:t>
            </a:r>
            <a:r>
              <a:rPr lang="tr-TR" sz="3200" spc="7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SK’nin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başarıya ulaşması ve gelecek nesillere yaşanabilir bir çevrenin bırakılabilmesi için </a:t>
            </a:r>
            <a:r>
              <a:rPr lang="tr-TR" sz="3200" b="1" u="sng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çevre</a:t>
            </a:r>
            <a:r>
              <a:rPr lang="tr-TR" sz="3200" u="sng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üzerinde var olan baskıların hafifletilmesi 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 da </a:t>
            </a:r>
            <a:r>
              <a:rPr lang="tr-TR" sz="3200" u="sng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ortadan kaldırılması 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gerekmektedir. </a:t>
            </a: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Bunun için de bireylerin, firmaların, sivil ve resmi tüm kurum ve kuruluşların çevre koruma konusunda üzerine düşeni yapmaları </a:t>
            </a:r>
            <a:r>
              <a:rPr lang="tr-TR" sz="3200" spc="7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SK’nin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başarısı için son derece önem </a:t>
            </a:r>
            <a:r>
              <a:rPr lang="tr-TR" sz="3200" spc="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arz etmektedir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 bağlamda;</a:t>
            </a: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spc="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Sürdürülebilir 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kalkınma anlayışının bir </a:t>
            </a:r>
            <a:r>
              <a:rPr lang="tr-TR" sz="32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hayat tarzı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olarak kabul edilmesi, </a:t>
            </a: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sz="3200" spc="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Çevreye 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ilişkin </a:t>
            </a:r>
            <a:r>
              <a:rPr lang="tr-TR" sz="32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uluslararası anlaşmalara taraf olunması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uluslararası sürdürülebilirlik göstergelerinin dikkate alınarak </a:t>
            </a:r>
            <a:r>
              <a:rPr lang="tr-TR" sz="32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politika ve planlama yapıl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ması, </a:t>
            </a: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sz="3200" b="1" spc="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Çevre </a:t>
            </a:r>
            <a:r>
              <a:rPr lang="tr-TR" sz="32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ile ilgili endüstrilere önem verilmesi 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 bunun için uygun ortamın yaratılması ve kirli atıkların ülkeden ülkeye transferinin engellenmesi politika önerileri olarak sayılabilir.</a:t>
            </a: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Ayrıca </a:t>
            </a:r>
            <a:r>
              <a:rPr lang="tr-TR" sz="3200" b="1" i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çevreyi tahrip edici ve ekolojik dengeyi bozucu (yüksek) büyüme 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hedeflemek, kısa vadede olumlu gibi görünse de uzun vadede SK için olumsuzluk teşkil edecektir.</a:t>
            </a:r>
            <a:endParaRPr lang="tr-T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tr-TR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23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187036" y="2556165"/>
            <a:ext cx="18100960" cy="6277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>
              <a:spcBef>
                <a:spcPts val="600"/>
              </a:spcBef>
              <a:spcAft>
                <a:spcPts val="600"/>
              </a:spcAft>
            </a:pPr>
            <a:r>
              <a:rPr lang="tr-T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BM’nin </a:t>
            </a:r>
            <a:r>
              <a:rPr lang="tr-T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Sürdürülebilir Kalkınma Hedefleri (</a:t>
            </a:r>
            <a:r>
              <a:rPr lang="tr-T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Sustainable</a:t>
            </a:r>
            <a:r>
              <a:rPr lang="tr-T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Development </a:t>
            </a:r>
            <a:r>
              <a:rPr lang="tr-T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Goals</a:t>
            </a:r>
            <a:r>
              <a:rPr lang="tr-T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tr-T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SDGs</a:t>
            </a:r>
            <a:r>
              <a:rPr lang="tr-T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tr-T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içinde doğrudan </a:t>
            </a:r>
            <a:r>
              <a:rPr lang="tr-T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iklim eylemi ve çevre</a:t>
            </a:r>
            <a:r>
              <a:rPr lang="tr-T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ile bağlantılı olanlar şunlardır:</a:t>
            </a:r>
          </a:p>
          <a:p>
            <a:pPr indent="288290">
              <a:spcBef>
                <a:spcPts val="600"/>
              </a:spcBef>
              <a:spcAft>
                <a:spcPts val="600"/>
              </a:spcAft>
            </a:pPr>
            <a:r>
              <a:rPr lang="tr-T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Doğrudan çevre ve iklim odaklı hedefler: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Hedef 6: Temiz Su ve Sanitasyon</a:t>
            </a:r>
            <a:r>
              <a:rPr lang="tr-T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→ Su kaynaklarının korunması, su kalitesi, atık su yönetimi.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Hedef 7: Erişilebilir ve Temiz Enerji</a:t>
            </a:r>
            <a:r>
              <a:rPr lang="tr-T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→ Yenilenebilir enerji, enerji verimliliği, fosil yakıtlardan uzaklaşma.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Hedef 13: İklim Eylemi</a:t>
            </a:r>
            <a:r>
              <a:rPr lang="tr-T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→ İklim değişikliğine karşı önlem alma, adaptasyon ve </a:t>
            </a:r>
            <a:r>
              <a:rPr lang="tr-T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azaltım</a:t>
            </a:r>
            <a:r>
              <a:rPr lang="tr-T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stratejileri.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Hedef 14: Sudaki Yaşam</a:t>
            </a:r>
            <a:r>
              <a:rPr lang="tr-T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→ Okyanuslar, denizler ve deniz kaynaklarının sürdürülebilir kullanımı.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Hedef 15: Karasal Yaşam</a:t>
            </a:r>
            <a:r>
              <a:rPr lang="tr-T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→ Ormanların, kara ekosistemlerinin, </a:t>
            </a:r>
            <a:r>
              <a:rPr lang="tr-T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biyoçeşitliliğin</a:t>
            </a:r>
            <a:r>
              <a:rPr lang="tr-T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korunması.</a:t>
            </a: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tr-TR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141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332509" y="2556165"/>
            <a:ext cx="17456727" cy="5877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>
              <a:spcBef>
                <a:spcPts val="600"/>
              </a:spcBef>
              <a:spcAft>
                <a:spcPts val="600"/>
              </a:spcAft>
            </a:pPr>
            <a:r>
              <a:rPr lang="tr-T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BM’nin </a:t>
            </a:r>
            <a:r>
              <a:rPr lang="tr-T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Sürdürülebilir Kalkınma Hedefleri (</a:t>
            </a:r>
            <a:r>
              <a:rPr lang="tr-T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Sustainable</a:t>
            </a:r>
            <a:r>
              <a:rPr lang="tr-T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Development </a:t>
            </a:r>
            <a:r>
              <a:rPr lang="tr-T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Goals</a:t>
            </a:r>
            <a:r>
              <a:rPr lang="tr-T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tr-T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SDGs</a:t>
            </a:r>
            <a:r>
              <a:rPr lang="tr-T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tr-T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içinde doğrudan </a:t>
            </a:r>
            <a:r>
              <a:rPr lang="tr-T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iklim eylemi ve çevre</a:t>
            </a:r>
            <a:r>
              <a:rPr lang="tr-T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ile bağlantılı olanlar şunlardır:</a:t>
            </a:r>
          </a:p>
          <a:p>
            <a:pPr indent="288290">
              <a:spcBef>
                <a:spcPts val="600"/>
              </a:spcBef>
              <a:spcAft>
                <a:spcPts val="600"/>
              </a:spcAft>
            </a:pPr>
            <a:r>
              <a:rPr lang="tr-T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Dolaylı olarak çevre ile ilgili olanlar: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Hedef 2: Açlığa Son</a:t>
            </a:r>
            <a:r>
              <a:rPr lang="tr-T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→ Tarımın sürdürülebilir hale getirilmesi, gıda güvenliği.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Hedef 11: Sürdürülebilir Şehirler ve Topluluklar</a:t>
            </a:r>
            <a:r>
              <a:rPr lang="tr-T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→ Yeşil alanlar, sürdürülebilir ulaşım, çevresel risklerin azaltılması.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Hedef 12: Sorumlu Tüketim ve Üretim</a:t>
            </a:r>
            <a:r>
              <a:rPr lang="tr-T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→ Atık </a:t>
            </a:r>
            <a:r>
              <a:rPr lang="tr-T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azaltımı</a:t>
            </a:r>
            <a:r>
              <a:rPr lang="tr-T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döngüsel ekonomi, sürdürülebilir üretim.</a:t>
            </a:r>
          </a:p>
          <a:p>
            <a:pPr indent="288290">
              <a:spcBef>
                <a:spcPts val="600"/>
              </a:spcBef>
              <a:spcAft>
                <a:spcPts val="600"/>
              </a:spcAft>
            </a:pPr>
            <a:r>
              <a:rPr lang="tr-T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Yani özellikle </a:t>
            </a:r>
            <a:r>
              <a:rPr lang="tr-T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6, 7, 13, 14, 15</a:t>
            </a:r>
            <a:r>
              <a:rPr lang="tr-T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doğrudan; </a:t>
            </a:r>
            <a:r>
              <a:rPr lang="tr-T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2, 11, 12</a:t>
            </a:r>
            <a:r>
              <a:rPr lang="tr-T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ise dolaylı şekilde iklim ve çevre boyutuyla bağlantılıdır.</a:t>
            </a: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tr-TR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183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914400" y="2556165"/>
            <a:ext cx="16874836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000">
              <a:spcBef>
                <a:spcPts val="600"/>
              </a:spcBef>
              <a:spcAft>
                <a:spcPts val="600"/>
              </a:spcAft>
            </a:pP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Sürdürülebilir kalkınmanın üç temel dayanağı</a:t>
            </a:r>
          </a:p>
          <a:p>
            <a:pPr indent="288000">
              <a:spcBef>
                <a:spcPts val="600"/>
              </a:spcBef>
              <a:spcAft>
                <a:spcPts val="600"/>
              </a:spcAft>
            </a:pPr>
            <a:r>
              <a:rPr lang="tr-TR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Ekonomik büyüme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indent="288000">
              <a:spcBef>
                <a:spcPts val="600"/>
              </a:spcBef>
              <a:spcAft>
                <a:spcPts val="600"/>
              </a:spcAft>
            </a:pPr>
            <a:r>
              <a:rPr lang="tr-TR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Çevresel sürdürülebilirlik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- Sosyal eşitlik</a:t>
            </a:r>
            <a:endParaRPr lang="tr-TR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88000">
              <a:spcBef>
                <a:spcPts val="600"/>
              </a:spcBef>
              <a:spcAft>
                <a:spcPts val="600"/>
              </a:spcAft>
            </a:pP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Ancak çok sayıda ülkenin sürdürülebilir kalkınmanın önceliğini </a:t>
            </a:r>
            <a:r>
              <a:rPr lang="tr-TR" sz="4000" b="1" u="sng" dirty="0">
                <a:latin typeface="Times New Roman" pitchFamily="18" charset="0"/>
                <a:cs typeface="Times New Roman" pitchFamily="18" charset="0"/>
              </a:rPr>
              <a:t>ekonomik büyümeye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 vermesi nedeniyle, diğer </a:t>
            </a:r>
            <a:r>
              <a:rPr lang="tr-TR" sz="4000" b="1" u="sng" dirty="0">
                <a:latin typeface="Times New Roman" pitchFamily="18" charset="0"/>
                <a:cs typeface="Times New Roman" pitchFamily="18" charset="0"/>
              </a:rPr>
              <a:t>iki dayanağın zayıfladığı açıktır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288000">
              <a:spcBef>
                <a:spcPts val="600"/>
              </a:spcBef>
              <a:spcAft>
                <a:spcPts val="600"/>
              </a:spcAft>
            </a:pP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Özellikle </a:t>
            </a:r>
            <a:r>
              <a:rPr lang="tr-TR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çevrenin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 genel durumunun tehlikeli biçimde </a:t>
            </a:r>
            <a:r>
              <a:rPr lang="tr-TR" sz="4000" b="1" u="sng" dirty="0">
                <a:latin typeface="Times New Roman" pitchFamily="18" charset="0"/>
                <a:cs typeface="Times New Roman" pitchFamily="18" charset="0"/>
              </a:rPr>
              <a:t>sağlıksız bir hale gelmesi 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bu durumun göstergesidir.</a:t>
            </a:r>
          </a:p>
          <a:p>
            <a:pPr marL="457200" indent="2880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803042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914400" y="2556165"/>
            <a:ext cx="16874836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000">
              <a:spcBef>
                <a:spcPts val="600"/>
              </a:spcBef>
              <a:spcAft>
                <a:spcPts val="600"/>
              </a:spcAft>
            </a:pPr>
            <a:r>
              <a:rPr lang="tr-TR" sz="4000" dirty="0"/>
              <a:t>Bu </a:t>
            </a:r>
            <a:r>
              <a:rPr lang="tr-TR" sz="4000" dirty="0" smtClean="0"/>
              <a:t>nedenle, </a:t>
            </a:r>
            <a:r>
              <a:rPr lang="tr-TR" sz="4000" dirty="0"/>
              <a:t>uluslararası toplum </a:t>
            </a:r>
            <a:r>
              <a:rPr lang="tr-TR" sz="4000" b="1" dirty="0"/>
              <a:t>yerkürenin geleceği</a:t>
            </a:r>
            <a:r>
              <a:rPr lang="tr-TR" sz="4000" dirty="0"/>
              <a:t> için çeşitli çalışmalar içine girmiştir</a:t>
            </a:r>
            <a:r>
              <a:rPr lang="tr-TR" sz="4000" dirty="0" smtClean="0"/>
              <a:t>.</a:t>
            </a:r>
          </a:p>
          <a:p>
            <a:pPr indent="288000">
              <a:spcBef>
                <a:spcPts val="600"/>
              </a:spcBef>
              <a:spcAft>
                <a:spcPts val="600"/>
              </a:spcAft>
            </a:pPr>
            <a:r>
              <a:rPr lang="tr-TR" sz="4000" dirty="0" smtClean="0"/>
              <a:t>Bu çerçevede, </a:t>
            </a:r>
            <a:r>
              <a:rPr lang="tr-TR" sz="4000" dirty="0"/>
              <a:t>BM tarafından 1972 yılında düzenlenen </a:t>
            </a:r>
            <a:r>
              <a:rPr lang="tr-TR" sz="4000" b="1" dirty="0"/>
              <a:t>Stockholm Konferansı</a:t>
            </a:r>
            <a:r>
              <a:rPr lang="tr-TR" sz="4000" dirty="0"/>
              <a:t>’nda </a:t>
            </a:r>
            <a:r>
              <a:rPr lang="tr-TR" sz="4000" b="1" dirty="0">
                <a:solidFill>
                  <a:srgbClr val="00B050"/>
                </a:solidFill>
              </a:rPr>
              <a:t>çevre</a:t>
            </a:r>
            <a:r>
              <a:rPr lang="tr-TR" sz="4000" b="1" dirty="0"/>
              <a:t> </a:t>
            </a:r>
            <a:r>
              <a:rPr lang="tr-TR" sz="4000" b="1" dirty="0" smtClean="0"/>
              <a:t>konusu</a:t>
            </a:r>
            <a:r>
              <a:rPr lang="tr-TR" sz="4000" dirty="0" smtClean="0"/>
              <a:t>;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r-TR" sz="4000" u="sng" dirty="0" smtClean="0">
                <a:solidFill>
                  <a:srgbClr val="0070C0"/>
                </a:solidFill>
              </a:rPr>
              <a:t>Ekonomik </a:t>
            </a:r>
            <a:r>
              <a:rPr lang="tr-TR" sz="4000" u="sng" dirty="0">
                <a:solidFill>
                  <a:srgbClr val="0070C0"/>
                </a:solidFill>
              </a:rPr>
              <a:t>kalkınmayı </a:t>
            </a:r>
            <a:r>
              <a:rPr lang="tr-TR" sz="4000" u="sng" dirty="0"/>
              <a:t>da içerecek şekilde ele alınmış</a:t>
            </a:r>
            <a:r>
              <a:rPr lang="tr-TR" sz="4000" dirty="0"/>
              <a:t>, </a:t>
            </a:r>
            <a:endParaRPr lang="tr-TR" sz="4000" dirty="0" smtClean="0"/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r-TR" sz="4000" b="1" dirty="0"/>
              <a:t>İ</a:t>
            </a:r>
            <a:r>
              <a:rPr lang="tr-TR" sz="4000" b="1" dirty="0" smtClean="0"/>
              <a:t>nsan </a:t>
            </a:r>
            <a:r>
              <a:rPr lang="tr-TR" sz="4000" b="1" dirty="0"/>
              <a:t>merkezli</a:t>
            </a:r>
            <a:r>
              <a:rPr lang="tr-TR" sz="4000" dirty="0"/>
              <a:t> bakış açısıyla gelecek kuşakların ihtiyaç duyacağı kaynakların korunması gibi konular gündeme getirilmiştir.</a:t>
            </a:r>
          </a:p>
        </p:txBody>
      </p:sp>
    </p:spTree>
    <p:extLst>
      <p:ext uri="{BB962C8B-B14F-4D97-AF65-F5344CB8AC3E}">
        <p14:creationId xmlns:p14="http://schemas.microsoft.com/office/powerpoint/2010/main" val="25753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914400" y="2556165"/>
            <a:ext cx="1687483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000" algn="just">
              <a:spcBef>
                <a:spcPts val="600"/>
              </a:spcBef>
              <a:spcAft>
                <a:spcPts val="600"/>
              </a:spcAft>
            </a:pP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Küresel </a:t>
            </a:r>
            <a:r>
              <a:rPr lang="tr-TR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çevre </a:t>
            </a: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problemlerinin daha büyük yankı uyandırdığı dönemde, </a:t>
            </a:r>
            <a:endParaRPr lang="tr-TR" sz="4000" dirty="0" smtClean="0">
              <a:latin typeface="Times New Roman" pitchFamily="18" charset="0"/>
              <a:cs typeface="Times New Roman" pitchFamily="18" charset="0"/>
            </a:endParaRPr>
          </a:p>
          <a:p>
            <a:pPr indent="288000" algn="just">
              <a:spcBef>
                <a:spcPts val="600"/>
              </a:spcBef>
              <a:spcAft>
                <a:spcPts val="600"/>
              </a:spcAft>
            </a:pP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- 1982 </a:t>
            </a: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yılında kurulan 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Dünya Çevre ve Kalkınma Komisyonu </a:t>
            </a: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(World </a:t>
            </a:r>
            <a:r>
              <a:rPr lang="tr-TR" sz="4000" dirty="0" err="1">
                <a:latin typeface="Times New Roman" pitchFamily="18" charset="0"/>
                <a:cs typeface="Times New Roman" pitchFamily="18" charset="0"/>
              </a:rPr>
              <a:t>Commission</a:t>
            </a: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 on Environment </a:t>
            </a:r>
            <a:r>
              <a:rPr lang="tr-TR" sz="40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Development-WCED), BM ile </a:t>
            </a: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beraber 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1987</a:t>
            </a: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’de </a:t>
            </a:r>
            <a:r>
              <a:rPr lang="tr-TR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Ortak Geleceğimiz (</a:t>
            </a:r>
            <a:r>
              <a:rPr lang="tr-TR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tr-TR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Common</a:t>
            </a:r>
            <a:r>
              <a:rPr lang="tr-TR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Future</a:t>
            </a:r>
            <a:r>
              <a:rPr lang="tr-TR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raporunu yayınlamıştır.</a:t>
            </a:r>
          </a:p>
          <a:p>
            <a:pPr indent="288000" algn="just">
              <a:spcBef>
                <a:spcPts val="600"/>
              </a:spcBef>
              <a:spcAft>
                <a:spcPts val="600"/>
              </a:spcAft>
            </a:pP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Günümüzde </a:t>
            </a:r>
            <a:r>
              <a:rPr lang="tr-TR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000" b="1" dirty="0" err="1" smtClean="0">
                <a:latin typeface="Times New Roman" pitchFamily="18" charset="0"/>
                <a:cs typeface="Times New Roman" pitchFamily="18" charset="0"/>
              </a:rPr>
              <a:t>Brundtland</a:t>
            </a:r>
            <a:r>
              <a:rPr lang="tr-TR" sz="4000" b="1" dirty="0" smtClean="0">
                <a:latin typeface="Times New Roman" pitchFamily="18" charset="0"/>
                <a:cs typeface="Times New Roman" pitchFamily="18" charset="0"/>
              </a:rPr>
              <a:t> Raporu (Ortak Geleceğimiz) 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olarak </a:t>
            </a: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anılan bu yayın ismini 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WCED</a:t>
            </a: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 başkanı ve Norveç Başbakanı olarak görev yapan </a:t>
            </a:r>
            <a:r>
              <a:rPr lang="tr-TR" sz="4000" b="1" dirty="0" err="1">
                <a:latin typeface="Times New Roman" pitchFamily="18" charset="0"/>
                <a:cs typeface="Times New Roman" pitchFamily="18" charset="0"/>
              </a:rPr>
              <a:t>Gro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000" b="1" dirty="0" err="1">
                <a:latin typeface="Times New Roman" pitchFamily="18" charset="0"/>
                <a:cs typeface="Times New Roman" pitchFamily="18" charset="0"/>
              </a:rPr>
              <a:t>Harlem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000" b="1" dirty="0" err="1">
                <a:latin typeface="Times New Roman" pitchFamily="18" charset="0"/>
                <a:cs typeface="Times New Roman" pitchFamily="18" charset="0"/>
              </a:rPr>
              <a:t>Brundtland</a:t>
            </a:r>
            <a:r>
              <a:rPr lang="tr-TR" sz="4000" dirty="0" err="1">
                <a:latin typeface="Times New Roman" pitchFamily="18" charset="0"/>
                <a:cs typeface="Times New Roman" pitchFamily="18" charset="0"/>
              </a:rPr>
              <a:t>’dan</a:t>
            </a: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 almıştır.</a:t>
            </a:r>
          </a:p>
        </p:txBody>
      </p:sp>
    </p:spTree>
    <p:extLst>
      <p:ext uri="{BB962C8B-B14F-4D97-AF65-F5344CB8AC3E}">
        <p14:creationId xmlns:p14="http://schemas.microsoft.com/office/powerpoint/2010/main" val="2262534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540327" y="1704114"/>
            <a:ext cx="17248909" cy="812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Brundtland</a:t>
            </a:r>
            <a:r>
              <a:rPr lang="tr-TR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Raporu: Sürdürülebilir Kalkınma Kavramının Öncüsü</a:t>
            </a:r>
            <a:endParaRPr lang="tr-TR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Brundtland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Raporu,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sürdürülebilir kalkınma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kavramını ilk kez sistematik bir şekilde ele alarak,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küresel politika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çevre yönetimi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alanında paradigma değişikliğine öncülük etmiştir. </a:t>
            </a:r>
            <a:endParaRPr lang="tr-TR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Rapor,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sosyal eşitlik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ekonomik büyüme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çevresel sürdürülebilirlik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arasındaki karmaşık ilişkileri inceleyerek,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bütüncül bir kalkınma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modeli önermiştir. </a:t>
            </a: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 yaklaşım, </a:t>
            </a:r>
            <a:r>
              <a:rPr lang="tr-TR" sz="3200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günümüz kurumsal sürdürülebilirlik stratejilerinin temelini oluşturmuştur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Raporda ayrıca, uygulanan </a:t>
            </a:r>
            <a:r>
              <a:rPr lang="tr-TR" sz="3200" u="sng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mevcut politikaların bir kısmının insanlığın geleceğini tehdit ettiği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hemen önlem alınması koşuluyla bu durumun tersine çevrilebileceği de vurgulanmıştır.</a:t>
            </a: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Raporda, </a:t>
            </a:r>
            <a:r>
              <a:rPr lang="tr-TR" sz="32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temel kaygı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2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çevre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ile </a:t>
            </a:r>
            <a:r>
              <a:rPr lang="tr-TR" sz="32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ekonomik kalkınma 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ilişkisinin uyumsuzluğu ve çevrenin ekonomik kalkınma uğruna feda edilmesi temel kaygı olarak ortaya çıkmaktadır.</a:t>
            </a: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Ayrıca raporda, kalkınmanın sürdürülebilir olması için, </a:t>
            </a:r>
            <a:r>
              <a:rPr lang="tr-TR" sz="40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çevrenin</a:t>
            </a:r>
            <a:r>
              <a:rPr lang="tr-TR" sz="3200" b="1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u="sng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ekonomik gelişmenin birincil kaynağı olduğu 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fikrinin ve bu </a:t>
            </a:r>
            <a:r>
              <a:rPr lang="tr-TR" sz="3200" u="sng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kaynakların da bir sınırı olduğu </a:t>
            </a:r>
            <a:r>
              <a:rPr lang="tr-TR" sz="32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düşüncesinin benimsenmesi gerektiğine vurgu yapılmıştır.</a:t>
            </a:r>
            <a:endParaRPr lang="tr-TR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188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498763" y="2556165"/>
            <a:ext cx="17498291" cy="631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Küresel Çevre Sorunlarının Kökenleri: Sürdürülemez Tüketim</a:t>
            </a:r>
            <a:endParaRPr lang="tr-T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Raporun en dikkat çekici bulgularından biri, küresel çevre sorunlarının kökenleriyle ilgili analizidir. </a:t>
            </a:r>
            <a:endParaRPr lang="tr-T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Brundtland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Raporu, bu sorunların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iki ana kaynağını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net bir şekilde ortaya koymuştur: </a:t>
            </a:r>
            <a:endParaRPr lang="tr-T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-Güney ülkelerindeki yoksulluk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endParaRPr lang="tr-T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-Kuzey ülkelerinin sürdürülemez üretim ve tüketim alışkanlıkları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 tespit, sürdürülebilir kalkınmanın </a:t>
            </a:r>
            <a:r>
              <a:rPr lang="tr-TR" sz="3200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yalnızca </a:t>
            </a:r>
            <a:r>
              <a:rPr lang="tr-TR" sz="3200" b="1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çevresel</a:t>
            </a:r>
            <a:r>
              <a:rPr lang="tr-TR" sz="3200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bir mesele olmadığını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aynı zamanda </a:t>
            </a:r>
            <a:r>
              <a:rPr lang="tr-TR" sz="3200" b="1" i="1" u="sng" spc="7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sosyo</a:t>
            </a:r>
            <a:r>
              <a:rPr lang="tr-TR" sz="3200" b="1" i="1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-ekonomik</a:t>
            </a:r>
            <a:r>
              <a:rPr lang="tr-TR" sz="3200" u="sng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faktörlerle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doğrudan ilişkili olduğunu vurgulamış ve günümüzde kurumsal </a:t>
            </a:r>
            <a:r>
              <a:rPr lang="tr-TR" sz="32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sosyal sorumluluk politikalarının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şekillenmesinde önemli bir rol oynamıştır.</a:t>
            </a:r>
            <a:endParaRPr lang="tr-T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tr-TR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414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374073" y="2556165"/>
            <a:ext cx="17726891" cy="5871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Brundtland</a:t>
            </a:r>
            <a:r>
              <a:rPr lang="tr-TR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Raporu'nun Kapsamlı Çerçevesi: Ortak Endişeler, Zorluklar ve Çabalar</a:t>
            </a:r>
            <a:endParaRPr lang="tr-TR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Brundtland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Raporu, sürdürülebilir kalkınma konusunda kapsamlı bir çerçeve sunmuştur. 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Rapor, 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üç ana bölümden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oluşur: 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Ortak Endişeler, </a:t>
            </a:r>
            <a:endParaRPr lang="tr-TR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Ortak Zorluklar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Ortak Çabalar. </a:t>
            </a:r>
            <a:endParaRPr lang="tr-TR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 yapı, küresel sorunları sistematik bir şekilde ele almamızı sağlamıştır.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tr-TR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960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38100"/>
              <a:ext cx="4816593" cy="23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Resim 15" descr="sdg-header-tr">
            <a:extLst>
              <a:ext uri="{FF2B5EF4-FFF2-40B4-BE49-F238E27FC236}">
                <a16:creationId xmlns="" xmlns:a16="http://schemas.microsoft.com/office/drawing/2014/main" id="{D736441F-8021-451D-A75F-C0F0775BA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207818"/>
            <a:ext cx="14942128" cy="14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186A22DB-7400-477B-9805-F4AD061B0532}"/>
              </a:ext>
            </a:extLst>
          </p:cNvPr>
          <p:cNvSpPr txBox="1"/>
          <p:nvPr/>
        </p:nvSpPr>
        <p:spPr>
          <a:xfrm>
            <a:off x="207819" y="1828795"/>
            <a:ext cx="17872363" cy="8186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Brundtland</a:t>
            </a:r>
            <a:r>
              <a:rPr lang="tr-TR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Raporu'nun Kapsamlı Çerçevesi: Ortak Endişeler, Zorluklar ve Çabalar (Devam)</a:t>
            </a:r>
            <a:endParaRPr lang="tr-TR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Ortak Endişeler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bölümü, </a:t>
            </a:r>
            <a:r>
              <a:rPr lang="tr-TR" sz="32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geleceğimizi tehdit eden unsurları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tr-TR" sz="32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sürdürülebilir kalkınma kavramını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ve </a:t>
            </a:r>
            <a:r>
              <a:rPr lang="tr-TR" sz="32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uluslararası ekonomik dinamikleri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derinlemesine incelemiştir. 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 bölüm, küresel toplumun karşı karşıya olduğu </a:t>
            </a:r>
            <a:r>
              <a:rPr lang="tr-TR" sz="32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temel zorlukları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net bir şekilde ortaya koymuştur.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Ortak Zorluklar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bölümü, mevcut gidişatın yarattığı </a:t>
            </a:r>
            <a:r>
              <a:rPr lang="tr-TR" sz="32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spesifik problemleri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 almıştır. 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Nüfus ve kaynaklar</a:t>
            </a:r>
            <a:r>
              <a:rPr lang="tr-TR" sz="3200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tr-TR" sz="32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gıda güvenliği, </a:t>
            </a:r>
            <a:r>
              <a:rPr lang="tr-TR" sz="3200" b="1" i="1" spc="7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biyoçeşitlilik</a:t>
            </a:r>
            <a:r>
              <a:rPr lang="tr-TR" sz="32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enerji, üretim, endüstri ve kentleşme</a:t>
            </a:r>
            <a:r>
              <a:rPr lang="tr-TR" sz="32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gibi kritik konuları detaylı bir şekilde analiz etmiştir. 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 bölüm, sürdürülebilir kalkınmanın önündeki </a:t>
            </a:r>
            <a:r>
              <a:rPr lang="tr-TR" sz="32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engelleri ve fırsatları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belirlememize yardımcı olmuştur.</a:t>
            </a:r>
            <a:endParaRPr lang="tr-T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4000" b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Ortak Çabalar</a:t>
            </a:r>
            <a:r>
              <a:rPr lang="tr-TR" sz="40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bölümü </a:t>
            </a:r>
            <a:r>
              <a:rPr lang="tr-TR" sz="3200" spc="7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ise, </a:t>
            </a:r>
            <a:r>
              <a:rPr lang="tr-TR" sz="32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ortak mekanların yönetimi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tr-TR" sz="3200" b="1" i="1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barış, güvenlik ve kurumsal-yasal düzenleme konula</a:t>
            </a:r>
            <a:r>
              <a:rPr lang="tr-TR" sz="320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rı üzerinde durmuştur. </a:t>
            </a:r>
          </a:p>
          <a:p>
            <a:pPr indent="288290" algn="just">
              <a:spcBef>
                <a:spcPts val="600"/>
              </a:spcBef>
              <a:spcAft>
                <a:spcPts val="600"/>
              </a:spcAft>
            </a:pPr>
            <a:r>
              <a:rPr lang="tr-TR" sz="3200" spc="75" dirty="0">
                <a:latin typeface="Times New Roman" panose="02020603050405020304" pitchFamily="18" charset="0"/>
              </a:rPr>
              <a:t>Okyanuslar, uzay ve Antarktika gibi müştereklerin yönetiminde küresel işbirliğinden bahsedilmiştir.</a:t>
            </a:r>
            <a:endParaRPr lang="tr-TR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988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2028</Words>
  <Application>Microsoft Office PowerPoint</Application>
  <PresentationFormat>Özel</PresentationFormat>
  <Paragraphs>151</Paragraphs>
  <Slides>27</Slides>
  <Notes>27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2" baseType="lpstr">
      <vt:lpstr>Arial</vt:lpstr>
      <vt:lpstr>Calibri</vt:lpstr>
      <vt:lpstr>Symbol</vt:lpstr>
      <vt:lpstr>Times New Roman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TOSHIBA</dc:creator>
  <cp:lastModifiedBy>Sami DOGRU</cp:lastModifiedBy>
  <cp:revision>13</cp:revision>
  <dcterms:modified xsi:type="dcterms:W3CDTF">2025-10-02T08:04:14Z</dcterms:modified>
</cp:coreProperties>
</file>