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5"/>
  </p:notesMasterIdLst>
  <p:sldIdLst>
    <p:sldId id="256" r:id="rId2"/>
    <p:sldId id="339" r:id="rId3"/>
    <p:sldId id="333" r:id="rId4"/>
    <p:sldId id="352" r:id="rId5"/>
    <p:sldId id="346" r:id="rId6"/>
    <p:sldId id="348" r:id="rId7"/>
    <p:sldId id="351" r:id="rId8"/>
    <p:sldId id="354" r:id="rId9"/>
    <p:sldId id="365" r:id="rId10"/>
    <p:sldId id="261" r:id="rId11"/>
    <p:sldId id="260" r:id="rId12"/>
    <p:sldId id="369" r:id="rId13"/>
    <p:sldId id="370" r:id="rId14"/>
    <p:sldId id="371" r:id="rId15"/>
    <p:sldId id="345" r:id="rId16"/>
    <p:sldId id="259" r:id="rId17"/>
    <p:sldId id="372" r:id="rId18"/>
    <p:sldId id="262" r:id="rId19"/>
    <p:sldId id="291" r:id="rId20"/>
    <p:sldId id="264" r:id="rId21"/>
    <p:sldId id="342" r:id="rId22"/>
    <p:sldId id="292" r:id="rId23"/>
    <p:sldId id="293" r:id="rId24"/>
    <p:sldId id="294" r:id="rId25"/>
    <p:sldId id="265" r:id="rId26"/>
    <p:sldId id="341" r:id="rId27"/>
    <p:sldId id="267" r:id="rId28"/>
    <p:sldId id="268" r:id="rId29"/>
    <p:sldId id="269" r:id="rId30"/>
    <p:sldId id="263" r:id="rId31"/>
    <p:sldId id="359" r:id="rId32"/>
    <p:sldId id="320" r:id="rId33"/>
    <p:sldId id="364" r:id="rId34"/>
    <p:sldId id="344" r:id="rId35"/>
    <p:sldId id="282" r:id="rId36"/>
    <p:sldId id="334" r:id="rId37"/>
    <p:sldId id="336" r:id="rId38"/>
    <p:sldId id="335" r:id="rId39"/>
    <p:sldId id="337" r:id="rId40"/>
    <p:sldId id="308" r:id="rId41"/>
    <p:sldId id="304" r:id="rId42"/>
    <p:sldId id="360" r:id="rId43"/>
    <p:sldId id="361" r:id="rId44"/>
    <p:sldId id="305" r:id="rId45"/>
    <p:sldId id="338" r:id="rId46"/>
    <p:sldId id="306" r:id="rId47"/>
    <p:sldId id="307" r:id="rId48"/>
    <p:sldId id="315" r:id="rId49"/>
    <p:sldId id="314" r:id="rId50"/>
    <p:sldId id="272" r:id="rId51"/>
    <p:sldId id="340" r:id="rId52"/>
    <p:sldId id="316" r:id="rId53"/>
    <p:sldId id="309" r:id="rId54"/>
    <p:sldId id="321" r:id="rId55"/>
    <p:sldId id="362" r:id="rId56"/>
    <p:sldId id="270" r:id="rId57"/>
    <p:sldId id="363" r:id="rId58"/>
    <p:sldId id="271" r:id="rId59"/>
    <p:sldId id="324" r:id="rId60"/>
    <p:sldId id="273" r:id="rId61"/>
    <p:sldId id="355" r:id="rId62"/>
    <p:sldId id="366" r:id="rId63"/>
    <p:sldId id="274" r:id="rId64"/>
    <p:sldId id="327" r:id="rId65"/>
    <p:sldId id="275" r:id="rId66"/>
    <p:sldId id="367" r:id="rId67"/>
    <p:sldId id="326" r:id="rId68"/>
    <p:sldId id="318" r:id="rId69"/>
    <p:sldId id="357" r:id="rId70"/>
    <p:sldId id="322" r:id="rId71"/>
    <p:sldId id="276" r:id="rId72"/>
    <p:sldId id="368" r:id="rId73"/>
    <p:sldId id="296" r:id="rId74"/>
    <p:sldId id="343" r:id="rId75"/>
    <p:sldId id="323" r:id="rId76"/>
    <p:sldId id="297" r:id="rId77"/>
    <p:sldId id="358" r:id="rId78"/>
    <p:sldId id="319" r:id="rId79"/>
    <p:sldId id="328" r:id="rId80"/>
    <p:sldId id="329" r:id="rId81"/>
    <p:sldId id="298" r:id="rId82"/>
    <p:sldId id="299" r:id="rId83"/>
    <p:sldId id="356" r:id="rId84"/>
    <p:sldId id="277" r:id="rId85"/>
    <p:sldId id="278" r:id="rId86"/>
    <p:sldId id="310" r:id="rId87"/>
    <p:sldId id="311" r:id="rId88"/>
    <p:sldId id="312" r:id="rId89"/>
    <p:sldId id="279" r:id="rId90"/>
    <p:sldId id="280" r:id="rId91"/>
    <p:sldId id="313" r:id="rId92"/>
    <p:sldId id="300" r:id="rId93"/>
    <p:sldId id="301" r:id="rId94"/>
    <p:sldId id="302" r:id="rId95"/>
    <p:sldId id="286" r:id="rId96"/>
    <p:sldId id="295" r:id="rId97"/>
    <p:sldId id="317" r:id="rId98"/>
    <p:sldId id="325" r:id="rId99"/>
    <p:sldId id="281" r:id="rId100"/>
    <p:sldId id="330" r:id="rId101"/>
    <p:sldId id="331" r:id="rId102"/>
    <p:sldId id="332" r:id="rId103"/>
    <p:sldId id="289" r:id="rId10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7" d="100"/>
          <a:sy n="117" d="100"/>
        </p:scale>
        <p:origin x="-144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C274B2-43F5-40A3-B229-3150232B85D0}" type="datetimeFigureOut">
              <a:rPr lang="tr-TR" smtClean="0"/>
              <a:t>19.02.2019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1EE2F0-E949-483F-B5EF-C48D5AC84E59}" type="slidenum">
              <a:rPr lang="tr-TR" smtClean="0"/>
              <a:t>‹#›</a:t>
            </a:fld>
            <a:endParaRPr lang="tr-TR"/>
          </a:p>
        </p:txBody>
      </p:sp>
    </p:spTree>
    <p:extLst>
      <p:ext uri="{BB962C8B-B14F-4D97-AF65-F5344CB8AC3E}">
        <p14:creationId xmlns:p14="http://schemas.microsoft.com/office/powerpoint/2010/main" val="3265564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Vergi riskleri</a:t>
            </a:r>
            <a:endParaRPr lang="tr-TR" dirty="0"/>
          </a:p>
        </p:txBody>
      </p:sp>
      <p:sp>
        <p:nvSpPr>
          <p:cNvPr id="4" name="Slayt Numarası Yer Tutucusu 3"/>
          <p:cNvSpPr>
            <a:spLocks noGrp="1"/>
          </p:cNvSpPr>
          <p:nvPr>
            <p:ph type="sldNum" sz="quarter" idx="10"/>
          </p:nvPr>
        </p:nvSpPr>
        <p:spPr/>
        <p:txBody>
          <a:bodyPr/>
          <a:lstStyle/>
          <a:p>
            <a:fld id="{6A1EE2F0-E949-483F-B5EF-C48D5AC84E59}" type="slidenum">
              <a:rPr lang="tr-TR" smtClean="0"/>
              <a:t>91</a:t>
            </a:fld>
            <a:endParaRPr lang="tr-TR"/>
          </a:p>
        </p:txBody>
      </p:sp>
    </p:spTree>
    <p:extLst>
      <p:ext uri="{BB962C8B-B14F-4D97-AF65-F5344CB8AC3E}">
        <p14:creationId xmlns:p14="http://schemas.microsoft.com/office/powerpoint/2010/main" val="4168884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557DFF7E-D347-4BE9-AF52-883AD2F94331}" type="datetime1">
              <a:rPr lang="tr-TR" smtClean="0"/>
              <a:t>19.02.2019</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C0F81F67-40D6-4134-B72C-076FDBF91536}" type="datetime1">
              <a:rPr lang="tr-TR" smtClean="0"/>
              <a:t>19.02.2019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D052819-FA44-42C9-BDF9-7D34B5B3FCF6}" type="datetime1">
              <a:rPr lang="tr-TR" smtClean="0"/>
              <a:t>19.02.2019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02CFD8A4-BF33-4B94-89A6-539114A1EC39}" type="datetime1">
              <a:rPr lang="tr-TR" smtClean="0"/>
              <a:t>19.02.2019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F8183CDF-B221-4025-B0F6-07CB7951B915}" type="datetime1">
              <a:rPr lang="tr-TR" smtClean="0"/>
              <a:t>19.02.2019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18E09B2-93B6-4133-ADE4-EF2ACB22A5C5}" type="datetime1">
              <a:rPr lang="tr-TR" smtClean="0"/>
              <a:t>19.02.2019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2DC25575-0D3A-438B-8CCF-90E006BB3180}" type="datetime1">
              <a:rPr lang="tr-TR" smtClean="0"/>
              <a:t>19.02.2019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0C7F2DA5-1262-4BF3-B300-8099EFE00AB4}" type="datetime1">
              <a:rPr lang="tr-TR" smtClean="0"/>
              <a:t>19.02.2019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D22E0-D896-457F-9023-0A6EF9D1F2FC}" type="datetime1">
              <a:rPr lang="tr-TR" smtClean="0"/>
              <a:t>19.02.2019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73B7D66-8201-40D9-8F02-36B459487AC4}" type="datetime1">
              <a:rPr lang="tr-TR" smtClean="0"/>
              <a:t>19.02.2019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E05CFF76-F588-46E9-97C8-09571C3902E2}" type="datetime1">
              <a:rPr lang="tr-TR" smtClean="0"/>
              <a:t>19.02.2019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D6A1CC-D993-4A16-8372-557D3CDBC079}" type="datetime1">
              <a:rPr lang="tr-TR" smtClean="0"/>
              <a:t>19.02.2019</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HAYALLERİN SONRASI</a:t>
            </a:r>
            <a:endParaRPr lang="tr-TR" dirty="0"/>
          </a:p>
        </p:txBody>
      </p:sp>
      <p:sp>
        <p:nvSpPr>
          <p:cNvPr id="3" name="Alt Başlık 2"/>
          <p:cNvSpPr>
            <a:spLocks noGrp="1"/>
          </p:cNvSpPr>
          <p:nvPr>
            <p:ph type="subTitle" idx="1"/>
          </p:nvPr>
        </p:nvSpPr>
        <p:spPr/>
        <p:txBody>
          <a:bodyPr/>
          <a:lstStyle/>
          <a:p>
            <a:r>
              <a:rPr lang="tr-TR" dirty="0" smtClean="0"/>
              <a:t>ÇAĞ ÜNİVERSİTESİ</a:t>
            </a:r>
          </a:p>
          <a:p>
            <a:r>
              <a:rPr lang="tr-TR" dirty="0" smtClean="0"/>
              <a:t>2019BAHAR </a:t>
            </a:r>
          </a:p>
          <a:p>
            <a:r>
              <a:rPr lang="tr-TR" dirty="0" smtClean="0"/>
              <a:t>GİRİŞİMCİLİK SEMİNERLERİ</a:t>
            </a:r>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a:t>
            </a:fld>
            <a:endParaRPr lang="tr-TR"/>
          </a:p>
        </p:txBody>
      </p:sp>
    </p:spTree>
    <p:extLst>
      <p:ext uri="{BB962C8B-B14F-4D97-AF65-F5344CB8AC3E}">
        <p14:creationId xmlns:p14="http://schemas.microsoft.com/office/powerpoint/2010/main" val="210336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692696"/>
            <a:ext cx="8229600" cy="1152128"/>
          </a:xfrm>
        </p:spPr>
        <p:txBody>
          <a:bodyPr>
            <a:normAutofit/>
          </a:bodyPr>
          <a:lstStyle/>
          <a:p>
            <a:r>
              <a:rPr lang="tr-TR" sz="3600" dirty="0" smtClean="0"/>
              <a:t>VİZYON VE MİSYON</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Vizyon, geleceğe </a:t>
            </a:r>
            <a:r>
              <a:rPr lang="tr-TR" sz="2000" dirty="0"/>
              <a:t>yönelik bir resim çizer, kurumun bu resimde yerine işaret eder</a:t>
            </a:r>
          </a:p>
          <a:p>
            <a:r>
              <a:rPr lang="tr-TR" sz="2000" dirty="0" smtClean="0"/>
              <a:t>Vizyonlar </a:t>
            </a:r>
            <a:r>
              <a:rPr lang="tr-TR" sz="2000" dirty="0"/>
              <a:t>hemen sık sık değişmez, ancak zaman zaman yeniden     </a:t>
            </a:r>
          </a:p>
          <a:p>
            <a:pPr marL="0" indent="0">
              <a:buNone/>
            </a:pPr>
            <a:r>
              <a:rPr lang="tr-TR" sz="2000" dirty="0"/>
              <a:t>     ziyaret edip geçerliliğini test etmek katkı verir. </a:t>
            </a:r>
            <a:endParaRPr lang="tr-TR" sz="2000" dirty="0" smtClean="0"/>
          </a:p>
          <a:p>
            <a:r>
              <a:rPr lang="tr-TR" sz="2000" dirty="0" smtClean="0"/>
              <a:t>Niye vizyon?</a:t>
            </a:r>
          </a:p>
          <a:p>
            <a:r>
              <a:rPr lang="tr-TR" sz="2000" dirty="0" smtClean="0"/>
              <a:t>Çalışanları </a:t>
            </a:r>
            <a:r>
              <a:rPr lang="tr-TR" sz="2000" dirty="0"/>
              <a:t>yönlendirir, liderlik etmenizi kolaylaştırır</a:t>
            </a:r>
          </a:p>
          <a:p>
            <a:r>
              <a:rPr lang="tr-TR" sz="2000" dirty="0" smtClean="0"/>
              <a:t>ARGE, yeni </a:t>
            </a:r>
            <a:r>
              <a:rPr lang="tr-TR" sz="2000" dirty="0"/>
              <a:t>ürün ve pazar çalışmalarına  ışık tutar.  </a:t>
            </a:r>
          </a:p>
          <a:p>
            <a:r>
              <a:rPr lang="tr-TR" sz="2000" dirty="0"/>
              <a:t>Kısa, akılda kalıcı ve ilham verici </a:t>
            </a:r>
            <a:r>
              <a:rPr lang="tr-TR" sz="2000" dirty="0" smtClean="0"/>
              <a:t>olmalıdır</a:t>
            </a:r>
          </a:p>
          <a:p>
            <a:r>
              <a:rPr lang="tr-TR" sz="2000" dirty="0" smtClean="0"/>
              <a:t>Hayallerin kurumsallaşması</a:t>
            </a:r>
          </a:p>
          <a:p>
            <a:r>
              <a:rPr lang="tr-TR" sz="2000" dirty="0" smtClean="0"/>
              <a:t>Net bir vizyon belirledikten sonra bir stratejik plan ve bir yol haritasının belirlenmesi önemlidir</a:t>
            </a:r>
          </a:p>
          <a:p>
            <a:r>
              <a:rPr lang="tr-TR" sz="2000" dirty="0" smtClean="0"/>
              <a:t>Hayallerinizi yıllarla, planlarınızı aylarla, değerlendirmeyi haftalarla, sevkiyatları günlük ölçünüz</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104140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3600" dirty="0" smtClean="0"/>
              <a:t>CEO VE LİDERLİK</a:t>
            </a:r>
            <a:endParaRPr lang="tr-TR" sz="3600" dirty="0"/>
          </a:p>
        </p:txBody>
      </p:sp>
      <p:sp>
        <p:nvSpPr>
          <p:cNvPr id="3" name="İçerik Yer Tutucusu 2"/>
          <p:cNvSpPr>
            <a:spLocks noGrp="1"/>
          </p:cNvSpPr>
          <p:nvPr>
            <p:ph idx="1"/>
          </p:nvPr>
        </p:nvSpPr>
        <p:spPr>
          <a:xfrm>
            <a:off x="457200" y="1556792"/>
            <a:ext cx="8229600" cy="4824536"/>
          </a:xfrm>
        </p:spPr>
        <p:txBody>
          <a:bodyPr>
            <a:noAutofit/>
          </a:bodyPr>
          <a:lstStyle/>
          <a:p>
            <a:r>
              <a:rPr lang="tr-TR" sz="2000" dirty="0" smtClean="0"/>
              <a:t>Başarılı bir CEO’nun belki de en önemli özelliği liderliktir. Lider:</a:t>
            </a:r>
          </a:p>
          <a:p>
            <a:pPr marL="0" indent="0">
              <a:buNone/>
            </a:pPr>
            <a:r>
              <a:rPr lang="tr-TR" sz="2000" dirty="0"/>
              <a:t> </a:t>
            </a:r>
            <a:r>
              <a:rPr lang="tr-TR" sz="2000" dirty="0" smtClean="0"/>
              <a:t>   -bir vizyonu sergileyebilmeli; bir hikayesi olmalı</a:t>
            </a:r>
          </a:p>
          <a:p>
            <a:pPr marL="0" indent="0">
              <a:buNone/>
            </a:pPr>
            <a:r>
              <a:rPr lang="tr-TR" sz="2000" dirty="0"/>
              <a:t> </a:t>
            </a:r>
            <a:r>
              <a:rPr lang="tr-TR" sz="2000" dirty="0" smtClean="0"/>
              <a:t>   -hırsı, hedefi olmalı</a:t>
            </a:r>
          </a:p>
          <a:p>
            <a:pPr marL="0" indent="0">
              <a:buNone/>
            </a:pPr>
            <a:r>
              <a:rPr lang="tr-TR" sz="2000" dirty="0"/>
              <a:t> </a:t>
            </a:r>
            <a:r>
              <a:rPr lang="tr-TR" sz="2000" dirty="0" smtClean="0"/>
              <a:t>   -vizyonuna ulaşabilmeli</a:t>
            </a:r>
          </a:p>
          <a:p>
            <a:r>
              <a:rPr lang="tr-TR" sz="2000" dirty="0" smtClean="0"/>
              <a:t>Şirketin rahat bir ortamda olduğu zamanlarla baskı altında olduğu zamanlarda CEO’nun görevleri farklılaşır:</a:t>
            </a:r>
          </a:p>
          <a:p>
            <a:r>
              <a:rPr lang="tr-TR" sz="2000" dirty="0" smtClean="0"/>
              <a:t>Rahat zamanlarda:</a:t>
            </a:r>
          </a:p>
          <a:p>
            <a:pPr marL="0" indent="0">
              <a:buNone/>
            </a:pPr>
            <a:r>
              <a:rPr lang="tr-TR" sz="2000" dirty="0"/>
              <a:t> </a:t>
            </a:r>
            <a:r>
              <a:rPr lang="tr-TR" sz="2000" dirty="0" smtClean="0"/>
              <a:t>   -yaratıcılığı destekler</a:t>
            </a:r>
          </a:p>
          <a:p>
            <a:pPr marL="0" indent="0">
              <a:buNone/>
            </a:pPr>
            <a:r>
              <a:rPr lang="tr-TR" sz="2000" dirty="0"/>
              <a:t> </a:t>
            </a:r>
            <a:r>
              <a:rPr lang="tr-TR" sz="2000" dirty="0" smtClean="0"/>
              <a:t>   -farklı hedeflere odaklanabilir</a:t>
            </a:r>
          </a:p>
          <a:p>
            <a:pPr marL="0" indent="0">
              <a:buNone/>
            </a:pPr>
            <a:r>
              <a:rPr lang="tr-TR" sz="2000" dirty="0"/>
              <a:t> </a:t>
            </a:r>
            <a:r>
              <a:rPr lang="tr-TR" sz="2000" dirty="0" smtClean="0"/>
              <a:t>   -çalışanlara yetki verir, kendisi daha büyük hedefe odaklanır</a:t>
            </a:r>
          </a:p>
          <a:p>
            <a:pPr marL="0" indent="0">
              <a:buNone/>
            </a:pPr>
            <a:r>
              <a:rPr lang="tr-TR" sz="2000" dirty="0"/>
              <a:t> </a:t>
            </a:r>
            <a:r>
              <a:rPr lang="tr-TR" sz="2000" dirty="0" smtClean="0"/>
              <a:t>   -şirket kültürünü geliştirmeye yoğunlaşır</a:t>
            </a:r>
          </a:p>
          <a:p>
            <a:pPr marL="0" indent="0">
              <a:buNone/>
            </a:pPr>
            <a:r>
              <a:rPr lang="tr-TR" sz="2000" dirty="0"/>
              <a:t> </a:t>
            </a:r>
            <a:r>
              <a:rPr lang="tr-TR" sz="2000" dirty="0" smtClean="0"/>
              <a:t>   -pazarı genişletmeye çalışır</a:t>
            </a:r>
          </a:p>
          <a:p>
            <a:pPr marL="0" indent="0">
              <a:buNone/>
            </a:pPr>
            <a:r>
              <a:rPr lang="tr-TR" sz="2000" dirty="0"/>
              <a:t> </a:t>
            </a:r>
            <a:r>
              <a:rPr lang="tr-TR" sz="2000" dirty="0" smtClean="0"/>
              <a:t>   -şirketin stratejik planından yaratıcı sapmalar gösterir</a:t>
            </a:r>
          </a:p>
          <a:p>
            <a:pPr marL="0" indent="0">
              <a:buNone/>
            </a:pPr>
            <a:r>
              <a:rPr lang="tr-TR" sz="2000" dirty="0"/>
              <a:t> </a:t>
            </a:r>
            <a:r>
              <a:rPr lang="tr-TR" sz="2000" dirty="0" smtClean="0"/>
              <a:t>   -eleman istihdam edecek mekanizmalar oluşturur</a:t>
            </a:r>
          </a:p>
          <a:p>
            <a:pPr marL="0" indent="0">
              <a:buNone/>
            </a:pPr>
            <a:r>
              <a:rPr lang="tr-TR" sz="2000" dirty="0"/>
              <a:t> </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100</a:t>
            </a:fld>
            <a:endParaRPr lang="tr-TR"/>
          </a:p>
        </p:txBody>
      </p:sp>
    </p:spTree>
    <p:extLst>
      <p:ext uri="{BB962C8B-B14F-4D97-AF65-F5344CB8AC3E}">
        <p14:creationId xmlns:p14="http://schemas.microsoft.com/office/powerpoint/2010/main" val="116033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CEO VE LİDERLİK</a:t>
            </a:r>
          </a:p>
        </p:txBody>
      </p:sp>
      <p:sp>
        <p:nvSpPr>
          <p:cNvPr id="3" name="İçerik Yer Tutucusu 2"/>
          <p:cNvSpPr>
            <a:spLocks noGrp="1"/>
          </p:cNvSpPr>
          <p:nvPr>
            <p:ph idx="1"/>
          </p:nvPr>
        </p:nvSpPr>
        <p:spPr/>
        <p:txBody>
          <a:bodyPr>
            <a:normAutofit/>
          </a:bodyPr>
          <a:lstStyle/>
          <a:p>
            <a:r>
              <a:rPr lang="tr-TR" sz="2000" dirty="0" smtClean="0"/>
              <a:t>Zor zamanlarda:</a:t>
            </a:r>
          </a:p>
          <a:p>
            <a:pPr marL="0" indent="0">
              <a:buNone/>
            </a:pPr>
            <a:r>
              <a:rPr lang="tr-TR" sz="2000" dirty="0"/>
              <a:t> </a:t>
            </a:r>
            <a:r>
              <a:rPr lang="tr-TR" sz="2000" dirty="0" smtClean="0"/>
              <a:t>   -sadece hedefe odaklanır</a:t>
            </a:r>
          </a:p>
          <a:p>
            <a:pPr marL="0" indent="0">
              <a:buNone/>
            </a:pPr>
            <a:r>
              <a:rPr lang="tr-TR" sz="2000" dirty="0"/>
              <a:t> </a:t>
            </a:r>
            <a:r>
              <a:rPr lang="tr-TR" sz="2000" dirty="0" smtClean="0"/>
              <a:t>   -hedefin dışındaki hiçbir sapmaya müsaade etmez</a:t>
            </a:r>
          </a:p>
          <a:p>
            <a:pPr marL="0" indent="0">
              <a:buNone/>
            </a:pPr>
            <a:r>
              <a:rPr lang="tr-TR" sz="2000" dirty="0"/>
              <a:t> </a:t>
            </a:r>
            <a:r>
              <a:rPr lang="tr-TR" sz="2000" dirty="0" smtClean="0"/>
              <a:t>   -eleman çıkartmalarına imkan verecek İK bölümü oluşturur</a:t>
            </a:r>
          </a:p>
          <a:p>
            <a:pPr marL="0" indent="0">
              <a:buNone/>
            </a:pPr>
            <a:r>
              <a:rPr lang="tr-TR" sz="2000" dirty="0"/>
              <a:t> </a:t>
            </a:r>
            <a:r>
              <a:rPr lang="tr-TR" sz="2000" dirty="0" smtClean="0"/>
              <a:t>   -şartların kültürü oluşturmasına izin verir</a:t>
            </a:r>
          </a:p>
          <a:p>
            <a:pPr marL="0" indent="0">
              <a:buNone/>
            </a:pPr>
            <a:r>
              <a:rPr lang="tr-TR" sz="2000" dirty="0"/>
              <a:t> </a:t>
            </a:r>
            <a:r>
              <a:rPr lang="tr-TR" sz="2000" dirty="0" smtClean="0"/>
              <a:t>   -pazar kazanmaya çalışır</a:t>
            </a:r>
          </a:p>
          <a:p>
            <a:pPr marL="0" indent="0">
              <a:buNone/>
            </a:pPr>
            <a:r>
              <a:rPr lang="tr-TR" sz="2000" dirty="0"/>
              <a:t> </a:t>
            </a:r>
            <a:r>
              <a:rPr lang="tr-TR" sz="2000" dirty="0" smtClean="0"/>
              <a:t>   -kesinlikle şirketin stratejik planından sapmaya müsaade etmez</a:t>
            </a:r>
          </a:p>
          <a:p>
            <a:pPr marL="0" indent="0">
              <a:buNone/>
            </a:pPr>
            <a:r>
              <a:rPr lang="tr-TR" sz="2000" dirty="0"/>
              <a:t> </a:t>
            </a:r>
            <a:r>
              <a:rPr lang="tr-TR" sz="2000" dirty="0" smtClean="0"/>
              <a:t>   -paranoyaktır</a:t>
            </a:r>
          </a:p>
          <a:p>
            <a:r>
              <a:rPr lang="tr-TR" sz="2000" dirty="0" smtClean="0"/>
              <a:t>CEO’nun çalışanlarla ilişkisi sürprizlere açık olmamalıdır</a:t>
            </a:r>
          </a:p>
          <a:p>
            <a:r>
              <a:rPr lang="tr-TR" sz="2000" dirty="0" smtClean="0"/>
              <a:t>CEO çalışanlarını sürekli değerlendirmelidir, yılda en az 1-2 kez </a:t>
            </a:r>
          </a:p>
          <a:p>
            <a:r>
              <a:rPr lang="tr-TR" sz="2000" dirty="0" smtClean="0"/>
              <a:t>İki kulağınız, bir ağzınız var, bunları orantısal olarak kullanın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101</a:t>
            </a:fld>
            <a:endParaRPr lang="tr-TR"/>
          </a:p>
        </p:txBody>
      </p:sp>
    </p:spTree>
    <p:extLst>
      <p:ext uri="{BB962C8B-B14F-4D97-AF65-F5344CB8AC3E}">
        <p14:creationId xmlns:p14="http://schemas.microsoft.com/office/powerpoint/2010/main" val="2085526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CEO NASIL DEĞERLENDİRİLMELİ?</a:t>
            </a:r>
            <a:endParaRPr lang="tr-TR" sz="3600" dirty="0"/>
          </a:p>
        </p:txBody>
      </p:sp>
      <p:sp>
        <p:nvSpPr>
          <p:cNvPr id="3" name="İçerik Yer Tutucusu 2"/>
          <p:cNvSpPr>
            <a:spLocks noGrp="1"/>
          </p:cNvSpPr>
          <p:nvPr>
            <p:ph idx="1"/>
          </p:nvPr>
        </p:nvSpPr>
        <p:spPr/>
        <p:txBody>
          <a:bodyPr>
            <a:normAutofit/>
          </a:bodyPr>
          <a:lstStyle/>
          <a:p>
            <a:r>
              <a:rPr lang="tr-TR" sz="2000" dirty="0" smtClean="0"/>
              <a:t>CEO ne yapması gerektiğini biliyor mu?</a:t>
            </a:r>
          </a:p>
          <a:p>
            <a:r>
              <a:rPr lang="tr-TR" sz="2000" dirty="0" smtClean="0"/>
              <a:t>Şirkete yapılması gerekeni yaptırabiliyor mu?</a:t>
            </a:r>
          </a:p>
          <a:p>
            <a:r>
              <a:rPr lang="tr-TR" sz="2000" dirty="0" smtClean="0"/>
              <a:t>Hedeflere ulaşabiliyor mu?</a:t>
            </a:r>
          </a:p>
          <a:p>
            <a:r>
              <a:rPr lang="tr-TR" sz="2000" dirty="0" smtClean="0"/>
              <a:t>Doğru elemanları kritik pozisyonlara yerleştire biliyor mu?/İK</a:t>
            </a:r>
          </a:p>
          <a:p>
            <a:r>
              <a:rPr lang="tr-TR" sz="2000" dirty="0" smtClean="0"/>
              <a:t>Şirket atmosferi çalışanların işlerini beklendiği şekilde yapabilmesine olanak veriyor mu?</a:t>
            </a:r>
          </a:p>
          <a:p>
            <a:r>
              <a:rPr lang="tr-TR" sz="2000" dirty="0"/>
              <a:t>Kurucu CEO şirketi ne zaman satmalı?</a:t>
            </a:r>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102</a:t>
            </a:fld>
            <a:endParaRPr lang="tr-TR"/>
          </a:p>
        </p:txBody>
      </p:sp>
    </p:spTree>
    <p:extLst>
      <p:ext uri="{BB962C8B-B14F-4D97-AF65-F5344CB8AC3E}">
        <p14:creationId xmlns:p14="http://schemas.microsoft.com/office/powerpoint/2010/main" val="4230063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AKLIMIZDA KALSIN</a:t>
            </a:r>
            <a:endParaRPr lang="tr-TR" sz="3600" dirty="0"/>
          </a:p>
        </p:txBody>
      </p:sp>
      <p:sp>
        <p:nvSpPr>
          <p:cNvPr id="3" name="İçerik Yer Tutucusu 2"/>
          <p:cNvSpPr>
            <a:spLocks noGrp="1"/>
          </p:cNvSpPr>
          <p:nvPr>
            <p:ph idx="1"/>
          </p:nvPr>
        </p:nvSpPr>
        <p:spPr/>
        <p:txBody>
          <a:bodyPr>
            <a:normAutofit/>
          </a:bodyPr>
          <a:lstStyle/>
          <a:p>
            <a:r>
              <a:rPr lang="tr-TR" sz="2000" dirty="0"/>
              <a:t> An </a:t>
            </a:r>
            <a:r>
              <a:rPr lang="tr-TR" sz="2000" dirty="0" err="1"/>
              <a:t>entrepreneur</a:t>
            </a:r>
            <a:r>
              <a:rPr lang="tr-TR" sz="2000" dirty="0"/>
              <a:t> </a:t>
            </a:r>
            <a:r>
              <a:rPr lang="tr-TR" sz="2000" dirty="0" err="1"/>
              <a:t>tends</a:t>
            </a:r>
            <a:r>
              <a:rPr lang="tr-TR" sz="2000" dirty="0"/>
              <a:t> </a:t>
            </a:r>
            <a:r>
              <a:rPr lang="tr-TR" sz="2000" dirty="0" err="1"/>
              <a:t>to</a:t>
            </a:r>
            <a:r>
              <a:rPr lang="tr-TR" sz="2000" dirty="0"/>
              <a:t> bite </a:t>
            </a:r>
            <a:r>
              <a:rPr lang="tr-TR" sz="2000" dirty="0" err="1"/>
              <a:t>off</a:t>
            </a:r>
            <a:r>
              <a:rPr lang="tr-TR" sz="2000" dirty="0"/>
              <a:t> a </a:t>
            </a:r>
            <a:r>
              <a:rPr lang="tr-TR" sz="2000" dirty="0" err="1"/>
              <a:t>little</a:t>
            </a:r>
            <a:r>
              <a:rPr lang="tr-TR" sz="2000" dirty="0"/>
              <a:t> </a:t>
            </a:r>
            <a:r>
              <a:rPr lang="tr-TR" sz="2000" dirty="0" err="1"/>
              <a:t>more</a:t>
            </a:r>
            <a:r>
              <a:rPr lang="tr-TR" sz="2000" dirty="0"/>
              <a:t> </a:t>
            </a:r>
            <a:r>
              <a:rPr lang="tr-TR" sz="2000" dirty="0" err="1"/>
              <a:t>than</a:t>
            </a:r>
            <a:r>
              <a:rPr lang="tr-TR" sz="2000" dirty="0"/>
              <a:t> he can </a:t>
            </a:r>
            <a:r>
              <a:rPr lang="tr-TR" sz="2000" dirty="0" err="1"/>
              <a:t>chew</a:t>
            </a:r>
            <a:r>
              <a:rPr lang="tr-TR" sz="2000" dirty="0"/>
              <a:t> </a:t>
            </a:r>
            <a:r>
              <a:rPr lang="tr-TR" sz="2000" dirty="0" err="1"/>
              <a:t>hoping</a:t>
            </a:r>
            <a:r>
              <a:rPr lang="tr-TR" sz="2000" dirty="0"/>
              <a:t> </a:t>
            </a:r>
            <a:r>
              <a:rPr lang="tr-TR" sz="2000" dirty="0" err="1"/>
              <a:t>he’ll</a:t>
            </a:r>
            <a:r>
              <a:rPr lang="tr-TR" sz="2000" dirty="0"/>
              <a:t> </a:t>
            </a:r>
            <a:r>
              <a:rPr lang="tr-TR" sz="2000" dirty="0" err="1"/>
              <a:t>quickly</a:t>
            </a:r>
            <a:r>
              <a:rPr lang="tr-TR" sz="2000" dirty="0"/>
              <a:t> </a:t>
            </a:r>
            <a:r>
              <a:rPr lang="tr-TR" sz="2000" dirty="0" err="1"/>
              <a:t>learn</a:t>
            </a:r>
            <a:r>
              <a:rPr lang="tr-TR" sz="2000" dirty="0"/>
              <a:t> how </a:t>
            </a:r>
            <a:r>
              <a:rPr lang="tr-TR" sz="2000" dirty="0" err="1"/>
              <a:t>to</a:t>
            </a:r>
            <a:r>
              <a:rPr lang="tr-TR" sz="2000" dirty="0"/>
              <a:t> do it (</a:t>
            </a:r>
            <a:r>
              <a:rPr lang="tr-TR" sz="2000" dirty="0" err="1"/>
              <a:t>Roy</a:t>
            </a:r>
            <a:r>
              <a:rPr lang="tr-TR" sz="2000" dirty="0"/>
              <a:t> </a:t>
            </a:r>
            <a:r>
              <a:rPr lang="tr-TR" sz="2000" dirty="0" err="1"/>
              <a:t>Ash</a:t>
            </a:r>
            <a:r>
              <a:rPr lang="tr-TR" sz="2000" dirty="0"/>
              <a:t>, </a:t>
            </a:r>
            <a:r>
              <a:rPr lang="tr-TR" sz="2000" dirty="0" err="1"/>
              <a:t>co-founder</a:t>
            </a:r>
            <a:r>
              <a:rPr lang="tr-TR" sz="2000" dirty="0"/>
              <a:t> of </a:t>
            </a:r>
            <a:r>
              <a:rPr lang="tr-TR" sz="2000" dirty="0" err="1"/>
              <a:t>Litton</a:t>
            </a:r>
            <a:r>
              <a:rPr lang="tr-TR" sz="2000" dirty="0"/>
              <a:t> </a:t>
            </a:r>
            <a:r>
              <a:rPr lang="tr-TR" sz="2000" dirty="0" err="1"/>
              <a:t>Industries</a:t>
            </a:r>
            <a:r>
              <a:rPr lang="tr-TR" sz="2000" dirty="0"/>
              <a:t>)</a:t>
            </a:r>
          </a:p>
          <a:p>
            <a:r>
              <a:rPr lang="tr-TR" sz="2000" dirty="0"/>
              <a:t> </a:t>
            </a:r>
            <a:r>
              <a:rPr lang="tr-TR" sz="2000" dirty="0" smtClean="0"/>
              <a:t>Listen </a:t>
            </a:r>
            <a:r>
              <a:rPr lang="tr-TR" sz="2000" dirty="0" err="1"/>
              <a:t>to</a:t>
            </a:r>
            <a:r>
              <a:rPr lang="tr-TR" sz="2000" dirty="0"/>
              <a:t> </a:t>
            </a:r>
            <a:r>
              <a:rPr lang="tr-TR" sz="2000" dirty="0" err="1"/>
              <a:t>your</a:t>
            </a:r>
            <a:r>
              <a:rPr lang="tr-TR" sz="2000" dirty="0"/>
              <a:t> gut, </a:t>
            </a:r>
            <a:r>
              <a:rPr lang="tr-TR" sz="2000" dirty="0" err="1"/>
              <a:t>no</a:t>
            </a:r>
            <a:r>
              <a:rPr lang="tr-TR" sz="2000" dirty="0"/>
              <a:t> </a:t>
            </a:r>
            <a:r>
              <a:rPr lang="tr-TR" sz="2000" dirty="0" err="1"/>
              <a:t>matter</a:t>
            </a:r>
            <a:r>
              <a:rPr lang="tr-TR" sz="2000" dirty="0"/>
              <a:t> how </a:t>
            </a:r>
            <a:r>
              <a:rPr lang="tr-TR" sz="2000" dirty="0" err="1"/>
              <a:t>good</a:t>
            </a:r>
            <a:r>
              <a:rPr lang="tr-TR" sz="2000" dirty="0"/>
              <a:t> </a:t>
            </a:r>
            <a:r>
              <a:rPr lang="tr-TR" sz="2000" dirty="0" err="1"/>
              <a:t>something</a:t>
            </a:r>
            <a:r>
              <a:rPr lang="tr-TR" sz="2000" dirty="0"/>
              <a:t> </a:t>
            </a:r>
            <a:r>
              <a:rPr lang="tr-TR" sz="2000" dirty="0" err="1"/>
              <a:t>sounds</a:t>
            </a:r>
            <a:r>
              <a:rPr lang="tr-TR" sz="2000" dirty="0"/>
              <a:t> on </a:t>
            </a:r>
            <a:r>
              <a:rPr lang="tr-TR" sz="2000" dirty="0" err="1"/>
              <a:t>paper</a:t>
            </a:r>
            <a:r>
              <a:rPr lang="tr-TR" sz="2000" dirty="0"/>
              <a:t> (Donald </a:t>
            </a:r>
            <a:r>
              <a:rPr lang="tr-TR" sz="2000" dirty="0" err="1"/>
              <a:t>Trump</a:t>
            </a:r>
            <a:r>
              <a:rPr lang="tr-TR" sz="2000" dirty="0"/>
              <a:t>)</a:t>
            </a:r>
          </a:p>
          <a:p>
            <a:r>
              <a:rPr lang="tr-TR" sz="2000" dirty="0"/>
              <a:t> </a:t>
            </a:r>
            <a:r>
              <a:rPr lang="tr-TR" sz="2000" dirty="0" smtClean="0"/>
              <a:t>My </a:t>
            </a:r>
            <a:r>
              <a:rPr lang="tr-TR" sz="2000" dirty="0"/>
              <a:t>son is </a:t>
            </a:r>
            <a:r>
              <a:rPr lang="tr-TR" sz="2000" dirty="0" err="1"/>
              <a:t>now</a:t>
            </a:r>
            <a:r>
              <a:rPr lang="tr-TR" sz="2000" dirty="0"/>
              <a:t> an “</a:t>
            </a:r>
            <a:r>
              <a:rPr lang="tr-TR" sz="2000" dirty="0" err="1"/>
              <a:t>entrepreneur</a:t>
            </a:r>
            <a:r>
              <a:rPr lang="tr-TR" sz="2000" dirty="0"/>
              <a:t>”. </a:t>
            </a:r>
            <a:r>
              <a:rPr lang="tr-TR" sz="2000" dirty="0" err="1"/>
              <a:t>That’s</a:t>
            </a:r>
            <a:r>
              <a:rPr lang="tr-TR" sz="2000" dirty="0"/>
              <a:t> </a:t>
            </a:r>
            <a:r>
              <a:rPr lang="tr-TR" sz="2000" dirty="0" err="1"/>
              <a:t>what</a:t>
            </a:r>
            <a:r>
              <a:rPr lang="tr-TR" sz="2000" dirty="0"/>
              <a:t> </a:t>
            </a:r>
            <a:r>
              <a:rPr lang="tr-TR" sz="2000" dirty="0" err="1"/>
              <a:t>you</a:t>
            </a:r>
            <a:r>
              <a:rPr lang="tr-TR" sz="2000" dirty="0"/>
              <a:t> </a:t>
            </a:r>
            <a:r>
              <a:rPr lang="tr-TR" sz="2000" dirty="0" err="1"/>
              <a:t>are</a:t>
            </a:r>
            <a:r>
              <a:rPr lang="tr-TR" sz="2000" dirty="0"/>
              <a:t> </a:t>
            </a:r>
            <a:r>
              <a:rPr lang="tr-TR" sz="2000" dirty="0" err="1"/>
              <a:t>called</a:t>
            </a:r>
            <a:r>
              <a:rPr lang="tr-TR" sz="2000" dirty="0"/>
              <a:t>, </a:t>
            </a:r>
            <a:r>
              <a:rPr lang="tr-TR" sz="2000" dirty="0" err="1"/>
              <a:t>when</a:t>
            </a:r>
            <a:r>
              <a:rPr lang="tr-TR" sz="2000" dirty="0"/>
              <a:t> </a:t>
            </a:r>
            <a:r>
              <a:rPr lang="tr-TR" sz="2000" dirty="0" err="1"/>
              <a:t>you</a:t>
            </a:r>
            <a:r>
              <a:rPr lang="tr-TR" sz="2000" dirty="0"/>
              <a:t> do not </a:t>
            </a:r>
            <a:r>
              <a:rPr lang="tr-TR" sz="2000" dirty="0" err="1"/>
              <a:t>have</a:t>
            </a:r>
            <a:r>
              <a:rPr lang="tr-TR" sz="2000" dirty="0"/>
              <a:t> a </a:t>
            </a:r>
            <a:r>
              <a:rPr lang="tr-TR" sz="2000" dirty="0" err="1"/>
              <a:t>job</a:t>
            </a:r>
            <a:r>
              <a:rPr lang="tr-TR" sz="2000" dirty="0"/>
              <a:t> (</a:t>
            </a:r>
            <a:r>
              <a:rPr lang="tr-TR" sz="2000" dirty="0" err="1"/>
              <a:t>Ted</a:t>
            </a:r>
            <a:r>
              <a:rPr lang="tr-TR" sz="2000" dirty="0"/>
              <a:t> </a:t>
            </a:r>
            <a:r>
              <a:rPr lang="tr-TR" sz="2000" dirty="0" err="1"/>
              <a:t>Turner</a:t>
            </a:r>
            <a:r>
              <a:rPr lang="tr-TR" sz="2000" dirty="0" smtClean="0"/>
              <a:t>)</a:t>
            </a:r>
          </a:p>
          <a:p>
            <a:r>
              <a:rPr lang="tr-TR" sz="2000" dirty="0" err="1" smtClean="0"/>
              <a:t>Experience</a:t>
            </a:r>
            <a:r>
              <a:rPr lang="tr-TR" sz="2000" dirty="0" smtClean="0"/>
              <a:t> </a:t>
            </a:r>
            <a:r>
              <a:rPr lang="tr-TR" sz="2000" dirty="0" err="1" smtClean="0"/>
              <a:t>keeps</a:t>
            </a:r>
            <a:r>
              <a:rPr lang="tr-TR" sz="2000" dirty="0" smtClean="0"/>
              <a:t> an </a:t>
            </a:r>
            <a:r>
              <a:rPr lang="tr-TR" sz="2000" dirty="0" err="1" smtClean="0"/>
              <a:t>expensive</a:t>
            </a:r>
            <a:r>
              <a:rPr lang="tr-TR" sz="2000" dirty="0" smtClean="0"/>
              <a:t> </a:t>
            </a:r>
            <a:r>
              <a:rPr lang="tr-TR" sz="2000" dirty="0" err="1" smtClean="0"/>
              <a:t>school</a:t>
            </a:r>
            <a:r>
              <a:rPr lang="tr-TR" sz="2000" dirty="0" smtClean="0"/>
              <a:t>, but </a:t>
            </a:r>
            <a:r>
              <a:rPr lang="tr-TR" sz="2000" dirty="0" err="1" smtClean="0"/>
              <a:t>fools</a:t>
            </a:r>
            <a:r>
              <a:rPr lang="tr-TR" sz="2000" dirty="0" smtClean="0"/>
              <a:t> </a:t>
            </a:r>
            <a:r>
              <a:rPr lang="tr-TR" sz="2000" dirty="0" err="1" smtClean="0"/>
              <a:t>learn</a:t>
            </a:r>
            <a:r>
              <a:rPr lang="tr-TR" sz="2000" dirty="0" smtClean="0"/>
              <a:t> in </a:t>
            </a:r>
            <a:r>
              <a:rPr lang="tr-TR" sz="2000" dirty="0" err="1" smtClean="0"/>
              <a:t>no</a:t>
            </a:r>
            <a:r>
              <a:rPr lang="tr-TR" sz="2000" dirty="0" smtClean="0"/>
              <a:t> </a:t>
            </a:r>
            <a:r>
              <a:rPr lang="tr-TR" sz="2000" dirty="0" err="1" smtClean="0"/>
              <a:t>other</a:t>
            </a:r>
            <a:r>
              <a:rPr lang="tr-TR" sz="2000" dirty="0" smtClean="0"/>
              <a:t> (Benjamin Franklin/David S. </a:t>
            </a:r>
            <a:r>
              <a:rPr lang="tr-TR" sz="2000" dirty="0" err="1" smtClean="0"/>
              <a:t>Rose</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103</a:t>
            </a:fld>
            <a:endParaRPr lang="tr-TR"/>
          </a:p>
        </p:txBody>
      </p:sp>
    </p:spTree>
    <p:extLst>
      <p:ext uri="{BB962C8B-B14F-4D97-AF65-F5344CB8AC3E}">
        <p14:creationId xmlns:p14="http://schemas.microsoft.com/office/powerpoint/2010/main" val="219830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VİZYON VE MİSYON</a:t>
            </a:r>
            <a:endParaRPr lang="tr-TR" sz="3600" dirty="0"/>
          </a:p>
        </p:txBody>
      </p:sp>
      <p:sp>
        <p:nvSpPr>
          <p:cNvPr id="3" name="İçerik Yer Tutucusu 2"/>
          <p:cNvSpPr>
            <a:spLocks noGrp="1"/>
          </p:cNvSpPr>
          <p:nvPr>
            <p:ph idx="1"/>
          </p:nvPr>
        </p:nvSpPr>
        <p:spPr/>
        <p:txBody>
          <a:bodyPr>
            <a:normAutofit/>
          </a:bodyPr>
          <a:lstStyle/>
          <a:p>
            <a:endParaRPr lang="tr-TR" sz="2000" dirty="0" smtClean="0"/>
          </a:p>
          <a:p>
            <a:r>
              <a:rPr lang="tr-TR" sz="2000" dirty="0" smtClean="0"/>
              <a:t>Misyon, var </a:t>
            </a:r>
            <a:r>
              <a:rPr lang="tr-TR" sz="2000" dirty="0"/>
              <a:t>olmanın </a:t>
            </a:r>
            <a:r>
              <a:rPr lang="tr-TR" sz="2000" dirty="0" smtClean="0"/>
              <a:t>nedenidir</a:t>
            </a:r>
            <a:endParaRPr lang="tr-TR" sz="2000" dirty="0"/>
          </a:p>
          <a:p>
            <a:r>
              <a:rPr lang="tr-TR" sz="2000" dirty="0" smtClean="0"/>
              <a:t>Vizyon </a:t>
            </a:r>
            <a:r>
              <a:rPr lang="tr-TR" sz="2000" dirty="0"/>
              <a:t>ile birlikte düşünmek </a:t>
            </a:r>
            <a:r>
              <a:rPr lang="tr-TR" sz="2000" dirty="0" smtClean="0"/>
              <a:t>gerekir</a:t>
            </a:r>
          </a:p>
          <a:p>
            <a:r>
              <a:rPr lang="tr-TR" sz="2000" dirty="0" smtClean="0"/>
              <a:t>Kısa</a:t>
            </a:r>
            <a:r>
              <a:rPr lang="tr-TR" sz="2000" dirty="0"/>
              <a:t>, net ve çarpıcı olmalıdır</a:t>
            </a:r>
          </a:p>
          <a:p>
            <a:r>
              <a:rPr lang="tr-TR" sz="2000" dirty="0" smtClean="0"/>
              <a:t>Vizyonlar </a:t>
            </a:r>
            <a:r>
              <a:rPr lang="tr-TR" sz="2000" dirty="0"/>
              <a:t>değiştikçe, </a:t>
            </a:r>
            <a:r>
              <a:rPr lang="tr-TR" sz="2000" dirty="0" smtClean="0"/>
              <a:t>kurumun </a:t>
            </a:r>
            <a:r>
              <a:rPr lang="tr-TR" sz="2000" dirty="0"/>
              <a:t>misyonu da zaman içinde değişebilir</a:t>
            </a:r>
            <a:r>
              <a:rPr lang="tr-TR" sz="2000" dirty="0" smtClean="0"/>
              <a:t>.</a:t>
            </a:r>
          </a:p>
          <a:p>
            <a:r>
              <a:rPr lang="tr-TR" sz="2000" dirty="0" smtClean="0"/>
              <a:t>Başarılı </a:t>
            </a:r>
            <a:r>
              <a:rPr lang="tr-TR" sz="2000" dirty="0"/>
              <a:t>yöneticiler </a:t>
            </a:r>
            <a:r>
              <a:rPr lang="tr-TR" sz="2000" dirty="0" smtClean="0"/>
              <a:t>temel </a:t>
            </a:r>
            <a:r>
              <a:rPr lang="tr-TR" sz="2000" dirty="0"/>
              <a:t>varsayımlarının doğruluğunu erken tanıya bilip, kendi pozisyonlarını </a:t>
            </a:r>
            <a:r>
              <a:rPr lang="tr-TR" sz="2000" dirty="0" smtClean="0"/>
              <a:t>buna </a:t>
            </a:r>
            <a:r>
              <a:rPr lang="tr-TR" sz="2000" dirty="0"/>
              <a:t>göre yeniden tarif edip, stratejilerini zamanında adapte edebilenlerdir.</a:t>
            </a:r>
          </a:p>
          <a:p>
            <a:r>
              <a:rPr lang="tr-TR" sz="2000" dirty="0" smtClean="0"/>
              <a:t>Değişiklikler </a:t>
            </a:r>
            <a:r>
              <a:rPr lang="tr-TR" sz="2000" dirty="0"/>
              <a:t>niye gecikir</a:t>
            </a:r>
            <a:r>
              <a:rPr lang="tr-TR" sz="2000" dirty="0" smtClean="0"/>
              <a:t>?</a:t>
            </a:r>
            <a:endParaRPr lang="tr-TR" sz="2000" dirty="0"/>
          </a:p>
          <a:p>
            <a:pPr marL="0" indent="0">
              <a:buNone/>
            </a:pPr>
            <a:r>
              <a:rPr lang="tr-TR" sz="2000" dirty="0"/>
              <a:t>   </a:t>
            </a:r>
            <a:r>
              <a:rPr lang="tr-TR" sz="2000" dirty="0" smtClean="0"/>
              <a:t>  </a:t>
            </a:r>
            <a:r>
              <a:rPr lang="tr-TR" sz="2000" dirty="0"/>
              <a:t>-yanlış verilere bakılır</a:t>
            </a:r>
          </a:p>
          <a:p>
            <a:pPr marL="0" indent="0">
              <a:buNone/>
            </a:pPr>
            <a:r>
              <a:rPr lang="tr-TR" sz="2000" dirty="0"/>
              <a:t>    </a:t>
            </a:r>
            <a:r>
              <a:rPr lang="tr-TR" sz="2000" dirty="0" smtClean="0"/>
              <a:t> </a:t>
            </a:r>
            <a:r>
              <a:rPr lang="tr-TR" sz="2000" dirty="0"/>
              <a:t>-varsayımlar yeterince net değildir</a:t>
            </a:r>
          </a:p>
          <a:p>
            <a:pPr marL="0" indent="0">
              <a:buNone/>
            </a:pPr>
            <a:r>
              <a:rPr lang="tr-TR" sz="2000" dirty="0"/>
              <a:t>    </a:t>
            </a:r>
            <a:r>
              <a:rPr lang="tr-TR" sz="2000" dirty="0" smtClean="0"/>
              <a:t> </a:t>
            </a:r>
            <a:r>
              <a:rPr lang="tr-TR" sz="2000" dirty="0"/>
              <a:t>-liderler isimlerine leke gelmesinden çekinirler </a:t>
            </a:r>
          </a:p>
          <a:p>
            <a:endParaRPr lang="tr-TR" sz="2000" dirty="0"/>
          </a:p>
        </p:txBody>
      </p:sp>
      <p:sp>
        <p:nvSpPr>
          <p:cNvPr id="4" name="Slayt Numarası Yer Tutucusu 3"/>
          <p:cNvSpPr>
            <a:spLocks noGrp="1"/>
          </p:cNvSpPr>
          <p:nvPr>
            <p:ph type="sldNum" sz="quarter" idx="12"/>
          </p:nvPr>
        </p:nvSpPr>
        <p:spPr/>
        <p:txBody>
          <a:bodyPr/>
          <a:lstStyle/>
          <a:p>
            <a:fld id="{50CEF332-FE77-438F-AACF-CAF76545DD00}" type="slidenum">
              <a:rPr lang="tr-TR" smtClean="0"/>
              <a:t>11</a:t>
            </a:fld>
            <a:endParaRPr lang="tr-TR"/>
          </a:p>
        </p:txBody>
      </p:sp>
    </p:spTree>
    <p:extLst>
      <p:ext uri="{BB962C8B-B14F-4D97-AF65-F5344CB8AC3E}">
        <p14:creationId xmlns:p14="http://schemas.microsoft.com/office/powerpoint/2010/main" val="128637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VE MİSYON</a:t>
            </a:r>
          </a:p>
        </p:txBody>
      </p:sp>
      <p:sp>
        <p:nvSpPr>
          <p:cNvPr id="3" name="İçerik Yer Tutucusu 2"/>
          <p:cNvSpPr>
            <a:spLocks noGrp="1"/>
          </p:cNvSpPr>
          <p:nvPr>
            <p:ph idx="1"/>
          </p:nvPr>
        </p:nvSpPr>
        <p:spPr/>
        <p:txBody>
          <a:bodyPr>
            <a:normAutofit/>
          </a:bodyPr>
          <a:lstStyle/>
          <a:p>
            <a:r>
              <a:rPr lang="tr-TR" sz="2000" dirty="0" smtClean="0"/>
              <a:t>Her şey </a:t>
            </a:r>
            <a:r>
              <a:rPr lang="tr-TR" sz="2000" dirty="0"/>
              <a:t>hayal etmekle </a:t>
            </a:r>
            <a:r>
              <a:rPr lang="tr-TR" sz="2000" dirty="0" smtClean="0"/>
              <a:t>başlar</a:t>
            </a:r>
          </a:p>
          <a:p>
            <a:r>
              <a:rPr lang="tr-TR" sz="2000" dirty="0" smtClean="0"/>
              <a:t>SASA Vizyon: Uzakdoğu dışında dünya çapındaki en büyük polyester işletmelerini, en verimli şekilde faaliyete geçirerek sürdürebilir bir gelecek için, çevreye duyarlı, yaşam değerlerine saygılı, Avrupa, Ortadoğu ve Kuzey Afrika’nın polyester üretim üssü olmak ve bu pazarlarda lider konuma gelmek.</a:t>
            </a:r>
          </a:p>
          <a:p>
            <a:pPr marL="0" indent="0">
              <a:buNone/>
            </a:pPr>
            <a:r>
              <a:rPr lang="tr-TR" sz="2000" dirty="0"/>
              <a:t> </a:t>
            </a:r>
            <a:r>
              <a:rPr lang="tr-TR" sz="2000" dirty="0" smtClean="0"/>
              <a:t>    SASA Misyon: Yüksek güvenlikli işletmelerimizde, insani değerlere  </a:t>
            </a:r>
          </a:p>
          <a:p>
            <a:pPr marL="0" indent="0">
              <a:buNone/>
            </a:pPr>
            <a:r>
              <a:rPr lang="tr-TR" sz="2000" dirty="0"/>
              <a:t> </a:t>
            </a:r>
            <a:r>
              <a:rPr lang="tr-TR" sz="2000" dirty="0" smtClean="0"/>
              <a:t>    uygun çalışma prensibi esas alarak, çevreye duyarlılık bilinci ile, sosyal </a:t>
            </a:r>
          </a:p>
          <a:p>
            <a:pPr marL="0" indent="0">
              <a:buNone/>
            </a:pPr>
            <a:r>
              <a:rPr lang="tr-TR" sz="2000" dirty="0"/>
              <a:t> </a:t>
            </a:r>
            <a:r>
              <a:rPr lang="tr-TR" sz="2000" dirty="0" smtClean="0"/>
              <a:t>    sorumluluklarımızı yerine getirerek ve müşteri memnuniyetini ön </a:t>
            </a:r>
          </a:p>
          <a:p>
            <a:pPr marL="0" indent="0">
              <a:buNone/>
            </a:pPr>
            <a:r>
              <a:rPr lang="tr-TR" sz="2000" dirty="0"/>
              <a:t> </a:t>
            </a:r>
            <a:r>
              <a:rPr lang="tr-TR" sz="2000" dirty="0" smtClean="0"/>
              <a:t>    planda tutmak suretiyle, polyester elyaf, iplik ve </a:t>
            </a:r>
            <a:r>
              <a:rPr lang="tr-TR" sz="2000" dirty="0" err="1" smtClean="0"/>
              <a:t>chips</a:t>
            </a:r>
            <a:r>
              <a:rPr lang="tr-TR" sz="2000" dirty="0" smtClean="0"/>
              <a:t> üretimini  </a:t>
            </a:r>
          </a:p>
          <a:p>
            <a:pPr marL="0" indent="0">
              <a:buNone/>
            </a:pPr>
            <a:r>
              <a:rPr lang="tr-TR" sz="2000" dirty="0"/>
              <a:t> </a:t>
            </a:r>
            <a:r>
              <a:rPr lang="tr-TR" sz="2000" dirty="0" smtClean="0"/>
              <a:t>    gerçekleştirmek.  </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104531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VE MİSYON</a:t>
            </a:r>
          </a:p>
        </p:txBody>
      </p:sp>
      <p:sp>
        <p:nvSpPr>
          <p:cNvPr id="3" name="İçerik Yer Tutucusu 2"/>
          <p:cNvSpPr>
            <a:spLocks noGrp="1"/>
          </p:cNvSpPr>
          <p:nvPr>
            <p:ph idx="1"/>
          </p:nvPr>
        </p:nvSpPr>
        <p:spPr/>
        <p:txBody>
          <a:bodyPr>
            <a:normAutofit fontScale="92500" lnSpcReduction="20000"/>
          </a:bodyPr>
          <a:lstStyle/>
          <a:p>
            <a:r>
              <a:rPr lang="tr-TR" sz="2200" dirty="0" smtClean="0"/>
              <a:t>Tosyalı Holding Vizyon: Çelik sektöründe yenilikçi, güçlü, çevreye ve insana duyarlı lider dünya şirketi olmak.  </a:t>
            </a:r>
          </a:p>
          <a:p>
            <a:pPr marL="0" indent="0">
              <a:buNone/>
            </a:pPr>
            <a:r>
              <a:rPr lang="tr-TR" sz="2200" dirty="0"/>
              <a:t> </a:t>
            </a:r>
            <a:r>
              <a:rPr lang="tr-TR" sz="2200" dirty="0" smtClean="0"/>
              <a:t>   Tosyalı Holding Misyon: Toplumsal sorumluluk ve çevre bilinciyle  </a:t>
            </a:r>
          </a:p>
          <a:p>
            <a:pPr marL="0" indent="0">
              <a:buNone/>
            </a:pPr>
            <a:r>
              <a:rPr lang="tr-TR" sz="2200" dirty="0"/>
              <a:t> </a:t>
            </a:r>
            <a:r>
              <a:rPr lang="tr-TR" sz="2200" dirty="0" smtClean="0"/>
              <a:t>   katma değeri yüksek çelik ürünleri üreterek, insanların yaşam </a:t>
            </a:r>
          </a:p>
          <a:p>
            <a:pPr marL="0" indent="0">
              <a:buNone/>
            </a:pPr>
            <a:r>
              <a:rPr lang="tr-TR" sz="2200" dirty="0"/>
              <a:t> </a:t>
            </a:r>
            <a:r>
              <a:rPr lang="tr-TR" sz="2200" dirty="0" smtClean="0"/>
              <a:t>   kalitelerini yükselten, paydaşlarına değer sağlayan, sürekli iyileştirmeyi </a:t>
            </a:r>
          </a:p>
          <a:p>
            <a:pPr marL="0" indent="0">
              <a:buNone/>
            </a:pPr>
            <a:r>
              <a:rPr lang="tr-TR" sz="2200" dirty="0"/>
              <a:t> </a:t>
            </a:r>
            <a:r>
              <a:rPr lang="tr-TR" sz="2200" dirty="0" smtClean="0"/>
              <a:t>   ilke edinen bir dünya şirketi olmak .</a:t>
            </a:r>
          </a:p>
          <a:p>
            <a:r>
              <a:rPr lang="tr-TR" sz="2200" dirty="0" smtClean="0"/>
              <a:t>Akbank Vizyon: Türkiye’yi geleceğe taşıyan öncü banka olmak</a:t>
            </a:r>
          </a:p>
          <a:p>
            <a:pPr marL="0" indent="0">
              <a:buNone/>
            </a:pPr>
            <a:r>
              <a:rPr lang="tr-TR" sz="2200" dirty="0" smtClean="0"/>
              <a:t>    Akbank Misyon: Yenilikçi finansal çözümlerimiz ve güvenirliğimiz ile </a:t>
            </a:r>
          </a:p>
          <a:p>
            <a:pPr marL="0" indent="0">
              <a:buNone/>
            </a:pPr>
            <a:r>
              <a:rPr lang="tr-TR" sz="2200" dirty="0"/>
              <a:t> </a:t>
            </a:r>
            <a:r>
              <a:rPr lang="tr-TR" sz="2200" dirty="0" smtClean="0"/>
              <a:t>   tüm paydaşlarımız için  kalıcı yüksek değer yaratmak.   </a:t>
            </a:r>
          </a:p>
          <a:p>
            <a:r>
              <a:rPr lang="tr-TR" sz="2200" dirty="0" smtClean="0"/>
              <a:t>Denizbank </a:t>
            </a:r>
            <a:r>
              <a:rPr lang="tr-TR" sz="2200" dirty="0"/>
              <a:t>Vizyon: çalışanlarının, müşterilerinin ve hissedarlarının tatminini maksimize etmek</a:t>
            </a:r>
          </a:p>
          <a:p>
            <a:pPr marL="0" indent="0">
              <a:buNone/>
            </a:pPr>
            <a:r>
              <a:rPr lang="tr-TR" sz="2200" dirty="0"/>
              <a:t>    </a:t>
            </a:r>
            <a:r>
              <a:rPr lang="tr-TR" sz="2200" dirty="0" smtClean="0"/>
              <a:t>Denizbank </a:t>
            </a:r>
            <a:r>
              <a:rPr lang="tr-TR" sz="2200" dirty="0"/>
              <a:t>Misyon: Türkiye’deki en büyük beş bankadan, bölgedeki </a:t>
            </a:r>
          </a:p>
          <a:p>
            <a:pPr marL="0" indent="0">
              <a:buNone/>
            </a:pPr>
            <a:r>
              <a:rPr lang="tr-TR" sz="2200" dirty="0"/>
              <a:t>   </a:t>
            </a:r>
            <a:r>
              <a:rPr lang="tr-TR" sz="2200" dirty="0" smtClean="0"/>
              <a:t> </a:t>
            </a:r>
            <a:r>
              <a:rPr lang="tr-TR" sz="2200" dirty="0"/>
              <a:t>önder finansal kuruluşlardan biri olmak</a:t>
            </a:r>
          </a:p>
          <a:p>
            <a:pPr marL="0" indent="0">
              <a:buNone/>
            </a:pP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136372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VE MİSYON</a:t>
            </a:r>
          </a:p>
        </p:txBody>
      </p:sp>
      <p:sp>
        <p:nvSpPr>
          <p:cNvPr id="3" name="İçerik Yer Tutucusu 2"/>
          <p:cNvSpPr>
            <a:spLocks noGrp="1"/>
          </p:cNvSpPr>
          <p:nvPr>
            <p:ph idx="1"/>
          </p:nvPr>
        </p:nvSpPr>
        <p:spPr/>
        <p:txBody>
          <a:bodyPr>
            <a:normAutofit fontScale="92500" lnSpcReduction="20000"/>
          </a:bodyPr>
          <a:lstStyle/>
          <a:p>
            <a:r>
              <a:rPr lang="tr-TR" sz="2200" dirty="0" smtClean="0"/>
              <a:t>Garanti Vizyon: Avrupa'daki en iyi banka olmak</a:t>
            </a:r>
          </a:p>
          <a:p>
            <a:pPr marL="0" indent="0">
              <a:buNone/>
            </a:pPr>
            <a:r>
              <a:rPr lang="tr-TR" sz="2200" dirty="0"/>
              <a:t> </a:t>
            </a:r>
            <a:r>
              <a:rPr lang="tr-TR" sz="2200" dirty="0" smtClean="0"/>
              <a:t>   Garanti Misyon: Etkinliği, çevikliği ve örgütsel verimliliğiyle </a:t>
            </a:r>
          </a:p>
          <a:p>
            <a:pPr marL="0" indent="0">
              <a:buNone/>
            </a:pPr>
            <a:r>
              <a:rPr lang="tr-TR" sz="2200" dirty="0"/>
              <a:t> </a:t>
            </a:r>
            <a:r>
              <a:rPr lang="tr-TR" sz="2200" dirty="0" smtClean="0"/>
              <a:t>   müşterilerine, hissedarlarına, topluma ve çevreye kattığı değeri sürekli </a:t>
            </a:r>
          </a:p>
          <a:p>
            <a:pPr marL="0" indent="0">
              <a:buNone/>
            </a:pPr>
            <a:r>
              <a:rPr lang="tr-TR" sz="2200" dirty="0"/>
              <a:t> </a:t>
            </a:r>
            <a:r>
              <a:rPr lang="tr-TR" sz="2200" dirty="0" smtClean="0"/>
              <a:t>   ve belirgin bir şekilde arttırmak.</a:t>
            </a:r>
          </a:p>
          <a:p>
            <a:pPr marL="0" indent="0">
              <a:buNone/>
            </a:pPr>
            <a:r>
              <a:rPr lang="tr-TR" sz="2200" dirty="0"/>
              <a:t> </a:t>
            </a:r>
            <a:r>
              <a:rPr lang="tr-TR" sz="2200" dirty="0" smtClean="0"/>
              <a:t>   Amacımız: Çağın olanaklarını herkese sunmak</a:t>
            </a:r>
          </a:p>
          <a:p>
            <a:r>
              <a:rPr lang="tr-TR" sz="2200" dirty="0"/>
              <a:t>Arçelik Vizyon: Dünyaya saygılı, dünyada saygın</a:t>
            </a:r>
          </a:p>
          <a:p>
            <a:r>
              <a:rPr lang="tr-TR" sz="2200" dirty="0"/>
              <a:t>Kordsa Vizyon: Sürdürülebilir büyüme için katma değeri yüksek iş alanlarında çevik Kordsa </a:t>
            </a:r>
            <a:r>
              <a:rPr lang="tr-TR" sz="2200" dirty="0" smtClean="0"/>
              <a:t>Global</a:t>
            </a:r>
          </a:p>
          <a:p>
            <a:pPr marL="0" indent="0">
              <a:buNone/>
            </a:pPr>
            <a:r>
              <a:rPr lang="tr-TR" sz="2200" dirty="0" smtClean="0"/>
              <a:t>    Kordsa Misyon: Küresel platformda katma değeri yüksek güçlendirme </a:t>
            </a:r>
          </a:p>
          <a:p>
            <a:pPr marL="0" indent="0">
              <a:buNone/>
            </a:pPr>
            <a:r>
              <a:rPr lang="tr-TR" sz="2200" dirty="0"/>
              <a:t> </a:t>
            </a:r>
            <a:r>
              <a:rPr lang="tr-TR" sz="2200" dirty="0" smtClean="0"/>
              <a:t>   çözümleri sunmak</a:t>
            </a:r>
          </a:p>
          <a:p>
            <a:r>
              <a:rPr lang="tr-TR" sz="2200" dirty="0" err="1"/>
              <a:t>Pegasus</a:t>
            </a:r>
            <a:r>
              <a:rPr lang="tr-TR" sz="2200" dirty="0"/>
              <a:t> Vizyon: Yenilikçi, akılcı, ilkeli ve sorumlu yaklaşımımızla bölgemizde lider ekonomik hava yolu olmak.</a:t>
            </a:r>
          </a:p>
          <a:p>
            <a:r>
              <a:rPr lang="tr-TR" sz="2200" dirty="0" err="1"/>
              <a:t>Pegasus</a:t>
            </a:r>
            <a:r>
              <a:rPr lang="tr-TR" sz="2200" dirty="0"/>
              <a:t> Misyon: havayoluyla yolculuğun herkesin hakkı olduğuna inanıyoruz. </a:t>
            </a:r>
            <a:r>
              <a:rPr lang="tr-TR" sz="2200" dirty="0" err="1"/>
              <a:t>Pegasus</a:t>
            </a:r>
            <a:r>
              <a:rPr lang="tr-TR" sz="2200" dirty="0"/>
              <a:t> ailesi, tedarikçilerimiz ve iş ortaklarımız hep bunun için çalışıyoruz.</a:t>
            </a:r>
          </a:p>
          <a:p>
            <a:endParaRPr lang="tr-TR" sz="2000" dirty="0" smtClean="0"/>
          </a:p>
          <a:p>
            <a:endParaRPr lang="tr-TR" sz="2000" dirty="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14915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VE MİSYON</a:t>
            </a:r>
          </a:p>
        </p:txBody>
      </p:sp>
      <p:sp>
        <p:nvSpPr>
          <p:cNvPr id="3" name="İçerik Yer Tutucusu 2"/>
          <p:cNvSpPr>
            <a:spLocks noGrp="1"/>
          </p:cNvSpPr>
          <p:nvPr>
            <p:ph idx="1"/>
          </p:nvPr>
        </p:nvSpPr>
        <p:spPr/>
        <p:txBody>
          <a:bodyPr>
            <a:noAutofit/>
          </a:bodyPr>
          <a:lstStyle/>
          <a:p>
            <a:r>
              <a:rPr lang="tr-TR" sz="2000" dirty="0" err="1" smtClean="0"/>
              <a:t>Bridgestone</a:t>
            </a:r>
            <a:r>
              <a:rPr lang="tr-TR" sz="2000" dirty="0" smtClean="0"/>
              <a:t> </a:t>
            </a:r>
            <a:r>
              <a:rPr lang="tr-TR" sz="2000" dirty="0" err="1" smtClean="0"/>
              <a:t>Mission</a:t>
            </a:r>
            <a:r>
              <a:rPr lang="tr-TR" sz="2000" dirty="0" smtClean="0"/>
              <a:t>: </a:t>
            </a:r>
            <a:r>
              <a:rPr lang="tr-TR" sz="2000" dirty="0" err="1" smtClean="0"/>
              <a:t>serving</a:t>
            </a:r>
            <a:r>
              <a:rPr lang="tr-TR" sz="2000" dirty="0" smtClean="0"/>
              <a:t> </a:t>
            </a:r>
            <a:r>
              <a:rPr lang="tr-TR" sz="2000" dirty="0" err="1" smtClean="0"/>
              <a:t>society</a:t>
            </a:r>
            <a:r>
              <a:rPr lang="tr-TR" sz="2000" dirty="0" smtClean="0"/>
              <a:t> </a:t>
            </a:r>
            <a:r>
              <a:rPr lang="tr-TR" sz="2000" dirty="0" err="1" smtClean="0"/>
              <a:t>with</a:t>
            </a:r>
            <a:r>
              <a:rPr lang="tr-TR" sz="2000" dirty="0" smtClean="0"/>
              <a:t> a </a:t>
            </a:r>
            <a:r>
              <a:rPr lang="tr-TR" sz="2000" dirty="0" err="1" smtClean="0"/>
              <a:t>superior</a:t>
            </a:r>
            <a:r>
              <a:rPr lang="tr-TR" sz="2000" dirty="0" smtClean="0"/>
              <a:t> </a:t>
            </a:r>
            <a:r>
              <a:rPr lang="tr-TR" sz="2000" dirty="0" err="1" smtClean="0"/>
              <a:t>quality</a:t>
            </a:r>
            <a:endParaRPr lang="tr-TR" sz="2000" dirty="0" smtClean="0"/>
          </a:p>
          <a:p>
            <a:r>
              <a:rPr lang="tr-TR" sz="2000" dirty="0" smtClean="0"/>
              <a:t>Volvo </a:t>
            </a:r>
            <a:r>
              <a:rPr lang="tr-TR" sz="2000" dirty="0" err="1"/>
              <a:t>M</a:t>
            </a:r>
            <a:r>
              <a:rPr lang="tr-TR" sz="2000" dirty="0" err="1" smtClean="0"/>
              <a:t>ission</a:t>
            </a:r>
            <a:r>
              <a:rPr lang="tr-TR" sz="2000" dirty="0" smtClean="0"/>
              <a:t>: </a:t>
            </a:r>
            <a:r>
              <a:rPr lang="tr-TR" sz="2000" dirty="0" err="1" smtClean="0"/>
              <a:t>to</a:t>
            </a:r>
            <a:r>
              <a:rPr lang="tr-TR" sz="2000" dirty="0" smtClean="0"/>
              <a:t> </a:t>
            </a:r>
            <a:r>
              <a:rPr lang="tr-TR" sz="2000" dirty="0" err="1" smtClean="0"/>
              <a:t>drive</a:t>
            </a:r>
            <a:r>
              <a:rPr lang="tr-TR" sz="2000" dirty="0" smtClean="0"/>
              <a:t> </a:t>
            </a:r>
            <a:r>
              <a:rPr lang="tr-TR" sz="2000" dirty="0" err="1" smtClean="0"/>
              <a:t>prosperity</a:t>
            </a:r>
            <a:r>
              <a:rPr lang="tr-TR" sz="2000" dirty="0" smtClean="0"/>
              <a:t> </a:t>
            </a:r>
            <a:r>
              <a:rPr lang="tr-TR" sz="2000" dirty="0" err="1" smtClean="0"/>
              <a:t>through</a:t>
            </a:r>
            <a:r>
              <a:rPr lang="tr-TR" sz="2000" dirty="0" smtClean="0"/>
              <a:t> transport </a:t>
            </a:r>
            <a:r>
              <a:rPr lang="tr-TR" sz="2000" dirty="0" err="1" smtClean="0"/>
              <a:t>solutions</a:t>
            </a:r>
            <a:endParaRPr lang="tr-TR" sz="2000" dirty="0" smtClean="0"/>
          </a:p>
          <a:p>
            <a:pPr marL="0" indent="0">
              <a:buNone/>
            </a:pPr>
            <a:r>
              <a:rPr lang="tr-TR" sz="2000" dirty="0"/>
              <a:t> </a:t>
            </a:r>
            <a:r>
              <a:rPr lang="tr-TR" sz="2000" dirty="0" smtClean="0"/>
              <a:t>    Volvo </a:t>
            </a:r>
            <a:r>
              <a:rPr lang="tr-TR" sz="2000" dirty="0" err="1" smtClean="0"/>
              <a:t>Vision</a:t>
            </a:r>
            <a:r>
              <a:rPr lang="tr-TR" sz="2000" dirty="0" smtClean="0"/>
              <a:t>: </a:t>
            </a:r>
            <a:r>
              <a:rPr lang="tr-TR" sz="2000" dirty="0" err="1" smtClean="0"/>
              <a:t>to</a:t>
            </a:r>
            <a:r>
              <a:rPr lang="tr-TR" sz="2000" dirty="0" smtClean="0"/>
              <a:t> be </a:t>
            </a:r>
            <a:r>
              <a:rPr lang="tr-TR" sz="2000" dirty="0" err="1" smtClean="0"/>
              <a:t>the</a:t>
            </a:r>
            <a:r>
              <a:rPr lang="tr-TR" sz="2000" dirty="0" smtClean="0"/>
              <a:t> </a:t>
            </a:r>
            <a:r>
              <a:rPr lang="tr-TR" sz="2000" dirty="0" err="1" smtClean="0"/>
              <a:t>most</a:t>
            </a:r>
            <a:r>
              <a:rPr lang="tr-TR" sz="2000" dirty="0" smtClean="0"/>
              <a:t> </a:t>
            </a:r>
            <a:r>
              <a:rPr lang="tr-TR" sz="2000" dirty="0" err="1" smtClean="0"/>
              <a:t>desired</a:t>
            </a:r>
            <a:r>
              <a:rPr lang="tr-TR" sz="2000" dirty="0" smtClean="0"/>
              <a:t> </a:t>
            </a:r>
            <a:r>
              <a:rPr lang="tr-TR" sz="2000" dirty="0" err="1" smtClean="0"/>
              <a:t>and</a:t>
            </a:r>
            <a:r>
              <a:rPr lang="tr-TR" sz="2000" dirty="0" smtClean="0"/>
              <a:t> </a:t>
            </a:r>
            <a:r>
              <a:rPr lang="tr-TR" sz="2000" dirty="0" err="1" smtClean="0"/>
              <a:t>successful</a:t>
            </a:r>
            <a:r>
              <a:rPr lang="tr-TR" sz="2000" dirty="0" smtClean="0"/>
              <a:t> transport </a:t>
            </a:r>
            <a:r>
              <a:rPr lang="tr-TR" sz="2000" dirty="0" err="1" smtClean="0"/>
              <a:t>solution</a:t>
            </a:r>
            <a:r>
              <a:rPr lang="tr-TR" sz="2000" dirty="0" smtClean="0"/>
              <a:t>  </a:t>
            </a:r>
          </a:p>
          <a:p>
            <a:pPr marL="0" indent="0">
              <a:buNone/>
            </a:pPr>
            <a:r>
              <a:rPr lang="tr-TR" sz="2000" dirty="0"/>
              <a:t> </a:t>
            </a:r>
            <a:r>
              <a:rPr lang="tr-TR" sz="2000" dirty="0" smtClean="0"/>
              <a:t>    </a:t>
            </a:r>
            <a:r>
              <a:rPr lang="tr-TR" sz="2000" dirty="0" err="1" smtClean="0"/>
              <a:t>provider</a:t>
            </a:r>
            <a:r>
              <a:rPr lang="tr-TR" sz="2000" dirty="0" smtClean="0"/>
              <a:t> in </a:t>
            </a:r>
            <a:r>
              <a:rPr lang="tr-TR" sz="2000" dirty="0" err="1" smtClean="0"/>
              <a:t>the</a:t>
            </a:r>
            <a:r>
              <a:rPr lang="tr-TR" sz="2000" dirty="0" smtClean="0"/>
              <a:t> </a:t>
            </a:r>
            <a:r>
              <a:rPr lang="tr-TR" sz="2000" dirty="0" err="1" smtClean="0"/>
              <a:t>world</a:t>
            </a:r>
            <a:endParaRPr lang="tr-TR" sz="2000" dirty="0" smtClean="0"/>
          </a:p>
          <a:p>
            <a:r>
              <a:rPr lang="tr-TR" sz="2000" dirty="0" err="1" smtClean="0"/>
              <a:t>Caterpillar</a:t>
            </a:r>
            <a:r>
              <a:rPr lang="tr-TR" sz="2000" dirty="0" smtClean="0"/>
              <a:t> </a:t>
            </a:r>
            <a:r>
              <a:rPr lang="tr-TR" sz="2000" dirty="0" err="1"/>
              <a:t>M</a:t>
            </a:r>
            <a:r>
              <a:rPr lang="tr-TR" sz="2000" dirty="0" err="1" smtClean="0"/>
              <a:t>ission</a:t>
            </a:r>
            <a:r>
              <a:rPr lang="tr-TR" sz="2000" dirty="0" smtClean="0"/>
              <a:t>: </a:t>
            </a:r>
            <a:r>
              <a:rPr lang="tr-TR" sz="2000" dirty="0" err="1" smtClean="0"/>
              <a:t>to</a:t>
            </a:r>
            <a:r>
              <a:rPr lang="tr-TR" sz="2000" dirty="0" smtClean="0"/>
              <a:t> </a:t>
            </a:r>
            <a:r>
              <a:rPr lang="tr-TR" sz="2000" dirty="0" err="1" smtClean="0"/>
              <a:t>enable</a:t>
            </a:r>
            <a:r>
              <a:rPr lang="tr-TR" sz="2000" dirty="0" smtClean="0"/>
              <a:t> </a:t>
            </a:r>
            <a:r>
              <a:rPr lang="tr-TR" sz="2000" dirty="0" err="1" smtClean="0"/>
              <a:t>economic</a:t>
            </a:r>
            <a:r>
              <a:rPr lang="tr-TR" sz="2000" dirty="0" smtClean="0"/>
              <a:t> </a:t>
            </a:r>
            <a:r>
              <a:rPr lang="tr-TR" sz="2000" dirty="0" err="1" smtClean="0"/>
              <a:t>growth</a:t>
            </a:r>
            <a:r>
              <a:rPr lang="tr-TR" sz="2000" dirty="0" smtClean="0"/>
              <a:t> </a:t>
            </a:r>
            <a:r>
              <a:rPr lang="tr-TR" sz="2000" dirty="0" err="1" smtClean="0"/>
              <a:t>through</a:t>
            </a:r>
            <a:r>
              <a:rPr lang="tr-TR" sz="2000" dirty="0" smtClean="0"/>
              <a:t> </a:t>
            </a:r>
            <a:r>
              <a:rPr lang="tr-TR" sz="2000" dirty="0" err="1" smtClean="0"/>
              <a:t>infrastructure</a:t>
            </a:r>
            <a:r>
              <a:rPr lang="tr-TR" sz="2000" dirty="0" smtClean="0"/>
              <a:t> </a:t>
            </a:r>
            <a:r>
              <a:rPr lang="tr-TR" sz="2000" dirty="0" err="1" smtClean="0"/>
              <a:t>and</a:t>
            </a:r>
            <a:r>
              <a:rPr lang="tr-TR" sz="2000" dirty="0" smtClean="0"/>
              <a:t> </a:t>
            </a:r>
            <a:r>
              <a:rPr lang="tr-TR" sz="2000" dirty="0" err="1" smtClean="0"/>
              <a:t>energy</a:t>
            </a:r>
            <a:r>
              <a:rPr lang="tr-TR" sz="2000" dirty="0" smtClean="0"/>
              <a:t> </a:t>
            </a:r>
            <a:r>
              <a:rPr lang="tr-TR" sz="2000" dirty="0" err="1" smtClean="0"/>
              <a:t>development</a:t>
            </a:r>
            <a:r>
              <a:rPr lang="tr-TR" sz="2000" dirty="0" smtClean="0"/>
              <a:t> </a:t>
            </a:r>
            <a:r>
              <a:rPr lang="tr-TR" sz="2000" dirty="0" err="1" smtClean="0"/>
              <a:t>and</a:t>
            </a:r>
            <a:r>
              <a:rPr lang="tr-TR" sz="2000" dirty="0" smtClean="0"/>
              <a:t> </a:t>
            </a:r>
            <a:r>
              <a:rPr lang="tr-TR" sz="2000" dirty="0" err="1" smtClean="0"/>
              <a:t>to</a:t>
            </a:r>
            <a:r>
              <a:rPr lang="tr-TR" sz="2000" dirty="0" smtClean="0"/>
              <a:t> </a:t>
            </a:r>
            <a:r>
              <a:rPr lang="tr-TR" sz="2000" dirty="0" err="1" smtClean="0"/>
              <a:t>provide</a:t>
            </a:r>
            <a:r>
              <a:rPr lang="tr-TR" sz="2000" dirty="0" smtClean="0"/>
              <a:t> </a:t>
            </a:r>
            <a:r>
              <a:rPr lang="tr-TR" sz="2000" dirty="0" err="1" smtClean="0"/>
              <a:t>solutions</a:t>
            </a:r>
            <a:r>
              <a:rPr lang="tr-TR" sz="2000" dirty="0" smtClean="0"/>
              <a:t> </a:t>
            </a:r>
            <a:r>
              <a:rPr lang="tr-TR" sz="2000" dirty="0" err="1" smtClean="0"/>
              <a:t>that</a:t>
            </a:r>
            <a:r>
              <a:rPr lang="tr-TR" sz="2000" dirty="0" smtClean="0"/>
              <a:t> </a:t>
            </a:r>
            <a:r>
              <a:rPr lang="tr-TR" sz="2000" dirty="0" err="1" smtClean="0"/>
              <a:t>support</a:t>
            </a:r>
            <a:r>
              <a:rPr lang="tr-TR" sz="2000" dirty="0" smtClean="0"/>
              <a:t> </a:t>
            </a:r>
            <a:r>
              <a:rPr lang="tr-TR" sz="2000" dirty="0" err="1" smtClean="0"/>
              <a:t>communities</a:t>
            </a:r>
            <a:r>
              <a:rPr lang="tr-TR" sz="2000" dirty="0" smtClean="0"/>
              <a:t> </a:t>
            </a:r>
            <a:r>
              <a:rPr lang="tr-TR" sz="2000" dirty="0" err="1" smtClean="0"/>
              <a:t>and</a:t>
            </a:r>
            <a:r>
              <a:rPr lang="tr-TR" sz="2000" dirty="0" smtClean="0"/>
              <a:t> </a:t>
            </a:r>
            <a:r>
              <a:rPr lang="tr-TR" sz="2000" dirty="0" err="1" smtClean="0"/>
              <a:t>protect</a:t>
            </a:r>
            <a:r>
              <a:rPr lang="tr-TR" sz="2000" dirty="0" smtClean="0"/>
              <a:t> </a:t>
            </a:r>
            <a:r>
              <a:rPr lang="tr-TR" sz="2000" dirty="0" err="1" smtClean="0"/>
              <a:t>the</a:t>
            </a:r>
            <a:r>
              <a:rPr lang="tr-TR" sz="2000" dirty="0" smtClean="0"/>
              <a:t> planet</a:t>
            </a:r>
          </a:p>
          <a:p>
            <a:pPr marL="0" indent="0">
              <a:buNone/>
            </a:pPr>
            <a:r>
              <a:rPr lang="tr-TR" sz="2000" dirty="0" smtClean="0"/>
              <a:t>     </a:t>
            </a:r>
            <a:r>
              <a:rPr lang="tr-TR" sz="2000" dirty="0" err="1" smtClean="0"/>
              <a:t>Caterpillar</a:t>
            </a:r>
            <a:r>
              <a:rPr lang="tr-TR" sz="2000" dirty="0" smtClean="0"/>
              <a:t> </a:t>
            </a:r>
            <a:r>
              <a:rPr lang="tr-TR" sz="2000" dirty="0" err="1" smtClean="0"/>
              <a:t>Vision</a:t>
            </a:r>
            <a:r>
              <a:rPr lang="tr-TR" sz="2000" dirty="0" smtClean="0"/>
              <a:t>: a </a:t>
            </a:r>
            <a:r>
              <a:rPr lang="tr-TR" sz="2000" dirty="0" err="1" smtClean="0"/>
              <a:t>company</a:t>
            </a:r>
            <a:r>
              <a:rPr lang="tr-TR" sz="2000" dirty="0" smtClean="0"/>
              <a:t> </a:t>
            </a:r>
            <a:r>
              <a:rPr lang="tr-TR" sz="2000" dirty="0" err="1" smtClean="0"/>
              <a:t>that</a:t>
            </a:r>
            <a:r>
              <a:rPr lang="tr-TR" sz="2000" dirty="0" smtClean="0"/>
              <a:t> </a:t>
            </a:r>
            <a:r>
              <a:rPr lang="tr-TR" sz="2000" dirty="0" err="1" smtClean="0"/>
              <a:t>improves</a:t>
            </a:r>
            <a:r>
              <a:rPr lang="tr-TR" sz="2000" dirty="0" smtClean="0"/>
              <a:t> </a:t>
            </a:r>
            <a:r>
              <a:rPr lang="tr-TR" sz="2000" dirty="0" err="1" smtClean="0"/>
              <a:t>the</a:t>
            </a:r>
            <a:r>
              <a:rPr lang="tr-TR" sz="2000" dirty="0" smtClean="0"/>
              <a:t> </a:t>
            </a:r>
            <a:r>
              <a:rPr lang="tr-TR" sz="2000" dirty="0" err="1" smtClean="0"/>
              <a:t>quality</a:t>
            </a:r>
            <a:r>
              <a:rPr lang="tr-TR" sz="2000" dirty="0" smtClean="0"/>
              <a:t> </a:t>
            </a:r>
            <a:r>
              <a:rPr lang="tr-TR" sz="2000" dirty="0" err="1" smtClean="0"/>
              <a:t>ofthe</a:t>
            </a:r>
            <a:r>
              <a:rPr lang="tr-TR" sz="2000" dirty="0" smtClean="0"/>
              <a:t> </a:t>
            </a:r>
          </a:p>
          <a:p>
            <a:pPr marL="0" indent="0">
              <a:buNone/>
            </a:pPr>
            <a:r>
              <a:rPr lang="tr-TR" sz="2000" dirty="0"/>
              <a:t> </a:t>
            </a:r>
            <a:r>
              <a:rPr lang="tr-TR" sz="2000" dirty="0" smtClean="0"/>
              <a:t>   </a:t>
            </a:r>
            <a:r>
              <a:rPr lang="tr-TR" sz="2000" dirty="0" err="1" smtClean="0"/>
              <a:t>environment</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communities</a:t>
            </a:r>
            <a:r>
              <a:rPr lang="tr-TR" sz="2000" dirty="0" smtClean="0"/>
              <a:t> </a:t>
            </a:r>
            <a:r>
              <a:rPr lang="tr-TR" sz="2000" dirty="0" err="1" smtClean="0"/>
              <a:t>where</a:t>
            </a:r>
            <a:r>
              <a:rPr lang="tr-TR" sz="2000" dirty="0" smtClean="0"/>
              <a:t> </a:t>
            </a:r>
            <a:r>
              <a:rPr lang="tr-TR" sz="2000" dirty="0" err="1" smtClean="0"/>
              <a:t>we</a:t>
            </a:r>
            <a:r>
              <a:rPr lang="tr-TR" sz="2000" dirty="0" smtClean="0"/>
              <a:t> </a:t>
            </a:r>
            <a:r>
              <a:rPr lang="tr-TR" sz="2000" dirty="0" err="1" smtClean="0"/>
              <a:t>live</a:t>
            </a:r>
            <a:r>
              <a:rPr lang="tr-TR" sz="2000" dirty="0" smtClean="0"/>
              <a:t> </a:t>
            </a:r>
            <a:r>
              <a:rPr lang="tr-TR" sz="2000" dirty="0" err="1" smtClean="0"/>
              <a:t>and</a:t>
            </a:r>
            <a:r>
              <a:rPr lang="tr-TR" sz="2000" dirty="0" smtClean="0"/>
              <a:t> </a:t>
            </a:r>
            <a:r>
              <a:rPr lang="tr-TR" sz="2000" dirty="0" err="1" smtClean="0"/>
              <a:t>work</a:t>
            </a:r>
            <a:endParaRPr lang="tr-TR" sz="2000" dirty="0"/>
          </a:p>
          <a:p>
            <a:r>
              <a:rPr lang="tr-TR" sz="2000" dirty="0" err="1"/>
              <a:t>Tesla</a:t>
            </a:r>
            <a:r>
              <a:rPr lang="tr-TR" sz="2000" dirty="0"/>
              <a:t> Misyon: </a:t>
            </a:r>
            <a:r>
              <a:rPr lang="tr-TR" sz="2000" dirty="0" err="1"/>
              <a:t>to</a:t>
            </a:r>
            <a:r>
              <a:rPr lang="tr-TR" sz="2000" dirty="0"/>
              <a:t> </a:t>
            </a:r>
            <a:r>
              <a:rPr lang="tr-TR" sz="2000" dirty="0" err="1"/>
              <a:t>accelerate</a:t>
            </a:r>
            <a:r>
              <a:rPr lang="tr-TR" sz="2000" dirty="0"/>
              <a:t> </a:t>
            </a:r>
            <a:r>
              <a:rPr lang="tr-TR" sz="2000" dirty="0" err="1"/>
              <a:t>the</a:t>
            </a:r>
            <a:r>
              <a:rPr lang="tr-TR" sz="2000" dirty="0"/>
              <a:t> </a:t>
            </a:r>
            <a:r>
              <a:rPr lang="tr-TR" sz="2000" dirty="0" err="1"/>
              <a:t>world’s</a:t>
            </a:r>
            <a:r>
              <a:rPr lang="tr-TR" sz="2000" dirty="0"/>
              <a:t> </a:t>
            </a:r>
            <a:r>
              <a:rPr lang="tr-TR" sz="2000" dirty="0" err="1"/>
              <a:t>transition</a:t>
            </a:r>
            <a:r>
              <a:rPr lang="tr-TR" sz="2000" dirty="0"/>
              <a:t> </a:t>
            </a:r>
            <a:r>
              <a:rPr lang="tr-TR" sz="2000" dirty="0" err="1"/>
              <a:t>to</a:t>
            </a:r>
            <a:r>
              <a:rPr lang="tr-TR" sz="2000" dirty="0"/>
              <a:t> </a:t>
            </a:r>
            <a:r>
              <a:rPr lang="tr-TR" sz="2000" dirty="0" err="1"/>
              <a:t>sustainable</a:t>
            </a:r>
            <a:r>
              <a:rPr lang="tr-TR" sz="2000" dirty="0"/>
              <a:t> </a:t>
            </a:r>
            <a:r>
              <a:rPr lang="tr-TR" sz="2000" dirty="0" err="1"/>
              <a:t>energy</a:t>
            </a:r>
            <a:r>
              <a:rPr lang="tr-TR" sz="2000" dirty="0"/>
              <a:t>(transport-eskisi</a:t>
            </a:r>
            <a:r>
              <a:rPr lang="tr-TR" sz="2000" dirty="0" smtClean="0"/>
              <a:t>)</a:t>
            </a:r>
          </a:p>
          <a:p>
            <a:r>
              <a:rPr lang="tr-TR" sz="2000" dirty="0" err="1"/>
              <a:t>Dupont</a:t>
            </a:r>
            <a:r>
              <a:rPr lang="tr-TR" sz="2000" dirty="0"/>
              <a:t> </a:t>
            </a:r>
            <a:r>
              <a:rPr lang="tr-TR" sz="2000" dirty="0" err="1"/>
              <a:t>Approach</a:t>
            </a:r>
            <a:r>
              <a:rPr lang="tr-TR" sz="2000" dirty="0"/>
              <a:t>: </a:t>
            </a:r>
            <a:r>
              <a:rPr lang="tr-TR" sz="2000" dirty="0" err="1"/>
              <a:t>applying</a:t>
            </a:r>
            <a:r>
              <a:rPr lang="tr-TR" sz="2000" dirty="0"/>
              <a:t> </a:t>
            </a:r>
            <a:r>
              <a:rPr lang="tr-TR" sz="2000" dirty="0" err="1"/>
              <a:t>science</a:t>
            </a:r>
            <a:r>
              <a:rPr lang="tr-TR" sz="2000" dirty="0"/>
              <a:t> </a:t>
            </a:r>
            <a:r>
              <a:rPr lang="tr-TR" sz="2000" dirty="0" err="1"/>
              <a:t>to</a:t>
            </a:r>
            <a:r>
              <a:rPr lang="tr-TR" sz="2000" dirty="0"/>
              <a:t> global </a:t>
            </a:r>
            <a:r>
              <a:rPr lang="tr-TR" sz="2000" dirty="0" err="1"/>
              <a:t>challanges</a:t>
            </a:r>
            <a:endParaRPr lang="tr-TR" sz="2000" dirty="0"/>
          </a:p>
          <a:p>
            <a:endParaRPr lang="tr-TR" sz="2000" dirty="0"/>
          </a:p>
          <a:p>
            <a:endParaRPr lang="tr-TR" sz="2000" dirty="0" smtClean="0"/>
          </a:p>
        </p:txBody>
      </p:sp>
      <p:sp>
        <p:nvSpPr>
          <p:cNvPr id="4" name="Slayt Numarası Yer Tutucusu 3"/>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865209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008112"/>
          </a:xfrm>
        </p:spPr>
        <p:txBody>
          <a:bodyPr>
            <a:normAutofit/>
          </a:bodyPr>
          <a:lstStyle/>
          <a:p>
            <a:r>
              <a:rPr lang="tr-TR" sz="3600" dirty="0" smtClean="0"/>
              <a:t>VİZYON VE MİSYON</a:t>
            </a:r>
            <a:endParaRPr lang="tr-TR" sz="3600" dirty="0"/>
          </a:p>
        </p:txBody>
      </p:sp>
      <p:sp>
        <p:nvSpPr>
          <p:cNvPr id="3" name="İçerik Yer Tutucusu 2"/>
          <p:cNvSpPr>
            <a:spLocks noGrp="1"/>
          </p:cNvSpPr>
          <p:nvPr>
            <p:ph idx="1"/>
          </p:nvPr>
        </p:nvSpPr>
        <p:spPr>
          <a:xfrm>
            <a:off x="457200" y="1412776"/>
            <a:ext cx="8229600" cy="4680520"/>
          </a:xfrm>
        </p:spPr>
        <p:txBody>
          <a:bodyPr>
            <a:noAutofit/>
          </a:bodyPr>
          <a:lstStyle/>
          <a:p>
            <a:r>
              <a:rPr lang="tr-TR" sz="2000" dirty="0" smtClean="0"/>
              <a:t>NASA Misyon: </a:t>
            </a:r>
            <a:r>
              <a:rPr lang="tr-TR" sz="2000" dirty="0" err="1" smtClean="0"/>
              <a:t>To</a:t>
            </a:r>
            <a:r>
              <a:rPr lang="tr-TR" sz="2000" dirty="0" smtClean="0"/>
              <a:t> </a:t>
            </a:r>
            <a:r>
              <a:rPr lang="tr-TR" sz="2000" dirty="0" err="1" smtClean="0"/>
              <a:t>understand</a:t>
            </a:r>
            <a:r>
              <a:rPr lang="tr-TR" sz="2000" dirty="0" smtClean="0"/>
              <a:t> </a:t>
            </a:r>
            <a:r>
              <a:rPr lang="tr-TR" sz="2000" dirty="0" err="1" smtClean="0"/>
              <a:t>and</a:t>
            </a:r>
            <a:r>
              <a:rPr lang="tr-TR" sz="2000" dirty="0" smtClean="0"/>
              <a:t> </a:t>
            </a:r>
            <a:r>
              <a:rPr lang="tr-TR" sz="2000" dirty="0" err="1" smtClean="0"/>
              <a:t>protect</a:t>
            </a:r>
            <a:r>
              <a:rPr lang="tr-TR" sz="2000" dirty="0" smtClean="0"/>
              <a:t> </a:t>
            </a:r>
            <a:r>
              <a:rPr lang="tr-TR" sz="2000" dirty="0" err="1" smtClean="0"/>
              <a:t>our</a:t>
            </a:r>
            <a:r>
              <a:rPr lang="tr-TR" sz="2000" dirty="0" smtClean="0"/>
              <a:t> </a:t>
            </a:r>
            <a:r>
              <a:rPr lang="tr-TR" sz="2000" dirty="0" err="1" smtClean="0"/>
              <a:t>home</a:t>
            </a:r>
            <a:r>
              <a:rPr lang="tr-TR" sz="2000" dirty="0" smtClean="0"/>
              <a:t> planet</a:t>
            </a:r>
          </a:p>
          <a:p>
            <a:pPr marL="0" indent="0">
              <a:buNone/>
            </a:pPr>
            <a:r>
              <a:rPr lang="tr-TR" sz="2000" dirty="0"/>
              <a:t> </a:t>
            </a:r>
            <a:r>
              <a:rPr lang="tr-TR" sz="2000" dirty="0" smtClean="0"/>
              <a:t>                              </a:t>
            </a:r>
            <a:r>
              <a:rPr lang="tr-TR" sz="2000" dirty="0" err="1" smtClean="0"/>
              <a:t>To</a:t>
            </a:r>
            <a:r>
              <a:rPr lang="tr-TR" sz="2000" dirty="0" smtClean="0"/>
              <a:t> </a:t>
            </a:r>
            <a:r>
              <a:rPr lang="tr-TR" sz="2000" dirty="0" err="1" smtClean="0"/>
              <a:t>explore</a:t>
            </a:r>
            <a:r>
              <a:rPr lang="tr-TR" sz="2000" dirty="0" smtClean="0"/>
              <a:t> </a:t>
            </a:r>
            <a:r>
              <a:rPr lang="tr-TR" sz="2000" dirty="0" err="1" smtClean="0"/>
              <a:t>the</a:t>
            </a:r>
            <a:r>
              <a:rPr lang="tr-TR" sz="2000" dirty="0" smtClean="0"/>
              <a:t> </a:t>
            </a:r>
            <a:r>
              <a:rPr lang="tr-TR" sz="2000" dirty="0" err="1" smtClean="0"/>
              <a:t>universe</a:t>
            </a:r>
            <a:r>
              <a:rPr lang="tr-TR" sz="2000" dirty="0" smtClean="0"/>
              <a:t> </a:t>
            </a:r>
            <a:r>
              <a:rPr lang="tr-TR" sz="2000" dirty="0" err="1" smtClean="0"/>
              <a:t>and</a:t>
            </a:r>
            <a:r>
              <a:rPr lang="tr-TR" sz="2000" dirty="0" smtClean="0"/>
              <a:t> </a:t>
            </a:r>
            <a:r>
              <a:rPr lang="tr-TR" sz="2000" dirty="0" err="1" smtClean="0"/>
              <a:t>search</a:t>
            </a:r>
            <a:r>
              <a:rPr lang="tr-TR" sz="2000" dirty="0" smtClean="0"/>
              <a:t> </a:t>
            </a:r>
            <a:r>
              <a:rPr lang="tr-TR" sz="2000" dirty="0" err="1" smtClean="0"/>
              <a:t>for</a:t>
            </a:r>
            <a:r>
              <a:rPr lang="tr-TR" sz="2000" dirty="0" smtClean="0"/>
              <a:t> life</a:t>
            </a:r>
          </a:p>
          <a:p>
            <a:pPr marL="0" indent="0">
              <a:buNone/>
            </a:pPr>
            <a:r>
              <a:rPr lang="tr-TR" sz="2000" dirty="0"/>
              <a:t> </a:t>
            </a:r>
            <a:r>
              <a:rPr lang="tr-TR" sz="2000" dirty="0" smtClean="0"/>
              <a:t>                              </a:t>
            </a:r>
            <a:r>
              <a:rPr lang="tr-TR" sz="2000" dirty="0" err="1" smtClean="0"/>
              <a:t>To</a:t>
            </a:r>
            <a:r>
              <a:rPr lang="tr-TR" sz="2000" dirty="0" smtClean="0"/>
              <a:t> </a:t>
            </a:r>
            <a:r>
              <a:rPr lang="tr-TR" sz="2000" dirty="0" err="1" smtClean="0"/>
              <a:t>inspire</a:t>
            </a:r>
            <a:r>
              <a:rPr lang="tr-TR" sz="2000" dirty="0" smtClean="0"/>
              <a:t> </a:t>
            </a:r>
            <a:r>
              <a:rPr lang="tr-TR" sz="2000" dirty="0" err="1" smtClean="0"/>
              <a:t>the</a:t>
            </a:r>
            <a:r>
              <a:rPr lang="tr-TR" sz="2000" dirty="0" smtClean="0"/>
              <a:t> </a:t>
            </a:r>
            <a:r>
              <a:rPr lang="tr-TR" sz="2000" dirty="0" err="1" smtClean="0"/>
              <a:t>next</a:t>
            </a:r>
            <a:r>
              <a:rPr lang="tr-TR" sz="2000" dirty="0" smtClean="0"/>
              <a:t> </a:t>
            </a:r>
            <a:r>
              <a:rPr lang="tr-TR" sz="2000" dirty="0" err="1" smtClean="0"/>
              <a:t>generation</a:t>
            </a:r>
            <a:r>
              <a:rPr lang="tr-TR" sz="2000" dirty="0" smtClean="0"/>
              <a:t> of </a:t>
            </a:r>
            <a:r>
              <a:rPr lang="tr-TR" sz="2000" dirty="0" err="1" smtClean="0"/>
              <a:t>explorers</a:t>
            </a:r>
            <a:endParaRPr lang="tr-TR" sz="2000" dirty="0" smtClean="0"/>
          </a:p>
          <a:p>
            <a:r>
              <a:rPr lang="tr-TR" sz="2000" dirty="0" err="1" smtClean="0"/>
              <a:t>Spotify</a:t>
            </a:r>
            <a:r>
              <a:rPr lang="tr-TR" sz="2000" dirty="0" smtClean="0"/>
              <a:t> Vizyon: </a:t>
            </a:r>
            <a:r>
              <a:rPr lang="tr-TR" sz="2000" dirty="0" err="1" smtClean="0"/>
              <a:t>Having</a:t>
            </a:r>
            <a:r>
              <a:rPr lang="tr-TR" sz="2000" dirty="0" smtClean="0"/>
              <a:t> </a:t>
            </a:r>
            <a:r>
              <a:rPr lang="tr-TR" sz="2000" dirty="0" err="1" smtClean="0"/>
              <a:t>music</a:t>
            </a:r>
            <a:r>
              <a:rPr lang="tr-TR" sz="2000" dirty="0" smtClean="0"/>
              <a:t> </a:t>
            </a:r>
            <a:r>
              <a:rPr lang="tr-TR" sz="2000" dirty="0" err="1" smtClean="0"/>
              <a:t>moments</a:t>
            </a:r>
            <a:r>
              <a:rPr lang="tr-TR" sz="2000" dirty="0" smtClean="0"/>
              <a:t> </a:t>
            </a:r>
            <a:r>
              <a:rPr lang="tr-TR" sz="2000" dirty="0" err="1" smtClean="0"/>
              <a:t>everywhere</a:t>
            </a:r>
            <a:endParaRPr lang="tr-TR" sz="2000" dirty="0" smtClean="0"/>
          </a:p>
          <a:p>
            <a:pPr marL="0" indent="0">
              <a:buNone/>
            </a:pPr>
            <a:r>
              <a:rPr lang="tr-TR" sz="2000" dirty="0"/>
              <a:t> </a:t>
            </a:r>
            <a:r>
              <a:rPr lang="tr-TR" sz="2000" dirty="0" smtClean="0"/>
              <a:t>   </a:t>
            </a:r>
            <a:r>
              <a:rPr lang="tr-TR" sz="2000" dirty="0" err="1" smtClean="0"/>
              <a:t>Spotify</a:t>
            </a:r>
            <a:r>
              <a:rPr lang="tr-TR" sz="2000" dirty="0" smtClean="0"/>
              <a:t> Misyon: </a:t>
            </a:r>
            <a:r>
              <a:rPr lang="tr-TR" sz="2000" dirty="0" err="1" smtClean="0"/>
              <a:t>Give</a:t>
            </a:r>
            <a:r>
              <a:rPr lang="tr-TR" sz="2000" dirty="0" smtClean="0"/>
              <a:t> </a:t>
            </a:r>
            <a:r>
              <a:rPr lang="tr-TR" sz="2000" dirty="0" err="1" smtClean="0"/>
              <a:t>people</a:t>
            </a:r>
            <a:r>
              <a:rPr lang="tr-TR" sz="2000" dirty="0" smtClean="0"/>
              <a:t> </a:t>
            </a:r>
            <a:r>
              <a:rPr lang="tr-TR" sz="2000" dirty="0" err="1" smtClean="0"/>
              <a:t>access</a:t>
            </a:r>
            <a:r>
              <a:rPr lang="tr-TR" sz="2000" dirty="0" smtClean="0"/>
              <a:t> </a:t>
            </a:r>
            <a:r>
              <a:rPr lang="tr-TR" sz="2000" dirty="0" err="1" smtClean="0"/>
              <a:t>to</a:t>
            </a:r>
            <a:r>
              <a:rPr lang="tr-TR" sz="2000" dirty="0" smtClean="0"/>
              <a:t> </a:t>
            </a:r>
            <a:r>
              <a:rPr lang="tr-TR" sz="2000" dirty="0" err="1" smtClean="0"/>
              <a:t>all</a:t>
            </a:r>
            <a:r>
              <a:rPr lang="tr-TR" sz="2000" dirty="0" smtClean="0"/>
              <a:t> </a:t>
            </a:r>
            <a:r>
              <a:rPr lang="tr-TR" sz="2000" dirty="0" err="1" smtClean="0"/>
              <a:t>the</a:t>
            </a:r>
            <a:r>
              <a:rPr lang="tr-TR" sz="2000" dirty="0" smtClean="0"/>
              <a:t> </a:t>
            </a:r>
            <a:r>
              <a:rPr lang="tr-TR" sz="2000" dirty="0" err="1" smtClean="0"/>
              <a:t>music</a:t>
            </a:r>
            <a:r>
              <a:rPr lang="tr-TR" sz="2000" dirty="0" smtClean="0"/>
              <a:t> </a:t>
            </a:r>
            <a:r>
              <a:rPr lang="tr-TR" sz="2000" dirty="0" err="1" smtClean="0"/>
              <a:t>they</a:t>
            </a:r>
            <a:r>
              <a:rPr lang="tr-TR" sz="2000" dirty="0" smtClean="0"/>
              <a:t> </a:t>
            </a:r>
            <a:r>
              <a:rPr lang="tr-TR" sz="2000" dirty="0" err="1" smtClean="0"/>
              <a:t>want</a:t>
            </a:r>
            <a:r>
              <a:rPr lang="tr-TR" sz="2000" dirty="0" smtClean="0"/>
              <a:t> </a:t>
            </a:r>
            <a:r>
              <a:rPr lang="tr-TR" sz="2000" dirty="0" err="1" smtClean="0"/>
              <a:t>all</a:t>
            </a:r>
            <a:r>
              <a:rPr lang="tr-TR" sz="2000" dirty="0" smtClean="0"/>
              <a:t> </a:t>
            </a:r>
            <a:r>
              <a:rPr lang="tr-TR" sz="2000" dirty="0" err="1" smtClean="0"/>
              <a:t>the</a:t>
            </a:r>
            <a:r>
              <a:rPr lang="tr-TR" sz="2000" dirty="0" smtClean="0"/>
              <a:t> </a:t>
            </a:r>
          </a:p>
          <a:p>
            <a:pPr marL="0" indent="0">
              <a:buNone/>
            </a:pPr>
            <a:r>
              <a:rPr lang="tr-TR" sz="2000" dirty="0"/>
              <a:t> </a:t>
            </a:r>
            <a:r>
              <a:rPr lang="tr-TR" sz="2000" dirty="0" smtClean="0"/>
              <a:t>   time-in a </a:t>
            </a:r>
            <a:r>
              <a:rPr lang="tr-TR" sz="2000" dirty="0" err="1" smtClean="0"/>
              <a:t>completely</a:t>
            </a:r>
            <a:r>
              <a:rPr lang="tr-TR" sz="2000" dirty="0" smtClean="0"/>
              <a:t> legal &amp; </a:t>
            </a:r>
            <a:r>
              <a:rPr lang="tr-TR" sz="2000" dirty="0" err="1" smtClean="0"/>
              <a:t>accessible</a:t>
            </a:r>
            <a:r>
              <a:rPr lang="tr-TR" sz="2000" dirty="0" smtClean="0"/>
              <a:t> </a:t>
            </a:r>
            <a:r>
              <a:rPr lang="tr-TR" sz="2000" dirty="0" err="1" smtClean="0"/>
              <a:t>way</a:t>
            </a:r>
            <a:r>
              <a:rPr lang="tr-TR" sz="2000" dirty="0" smtClean="0"/>
              <a:t>  </a:t>
            </a:r>
          </a:p>
          <a:p>
            <a:r>
              <a:rPr lang="tr-TR" sz="2000" dirty="0" err="1" smtClean="0"/>
              <a:t>Snap</a:t>
            </a:r>
            <a:r>
              <a:rPr lang="tr-TR" sz="2000" dirty="0" smtClean="0"/>
              <a:t> Misyon: </a:t>
            </a:r>
            <a:r>
              <a:rPr lang="tr-TR" sz="2000" dirty="0" err="1" smtClean="0"/>
              <a:t>Snap</a:t>
            </a:r>
            <a:r>
              <a:rPr lang="tr-TR" sz="2000" dirty="0" smtClean="0"/>
              <a:t> </a:t>
            </a:r>
            <a:r>
              <a:rPr lang="tr-TR" sz="2000" dirty="0" err="1" smtClean="0"/>
              <a:t>Inc</a:t>
            </a:r>
            <a:r>
              <a:rPr lang="tr-TR" sz="2000" dirty="0" smtClean="0"/>
              <a:t>. </a:t>
            </a:r>
            <a:r>
              <a:rPr lang="tr-TR" sz="2000" dirty="0"/>
              <a:t>i</a:t>
            </a:r>
            <a:r>
              <a:rPr lang="tr-TR" sz="2000" dirty="0" smtClean="0"/>
              <a:t>s a </a:t>
            </a:r>
            <a:r>
              <a:rPr lang="tr-TR" sz="2000" dirty="0" err="1" smtClean="0"/>
              <a:t>camera</a:t>
            </a:r>
            <a:r>
              <a:rPr lang="tr-TR" sz="2000" dirty="0" smtClean="0"/>
              <a:t> </a:t>
            </a:r>
            <a:r>
              <a:rPr lang="tr-TR" sz="2000" dirty="0" err="1" smtClean="0"/>
              <a:t>company</a:t>
            </a:r>
            <a:r>
              <a:rPr lang="tr-TR" sz="2000" dirty="0" smtClean="0"/>
              <a:t>. </a:t>
            </a:r>
            <a:r>
              <a:rPr lang="tr-TR" sz="2000" dirty="0" err="1" smtClean="0"/>
              <a:t>We</a:t>
            </a:r>
            <a:r>
              <a:rPr lang="tr-TR" sz="2000" dirty="0" smtClean="0"/>
              <a:t> </a:t>
            </a:r>
            <a:r>
              <a:rPr lang="tr-TR" sz="2000" dirty="0" err="1" smtClean="0"/>
              <a:t>believe</a:t>
            </a:r>
            <a:r>
              <a:rPr lang="tr-TR" sz="2000" dirty="0" smtClean="0"/>
              <a:t> </a:t>
            </a:r>
            <a:r>
              <a:rPr lang="tr-TR" sz="2000" dirty="0" err="1" smtClean="0"/>
              <a:t>that</a:t>
            </a:r>
            <a:r>
              <a:rPr lang="tr-TR" sz="2000" dirty="0" smtClean="0"/>
              <a:t> </a:t>
            </a:r>
            <a:r>
              <a:rPr lang="tr-TR" sz="2000" dirty="0" err="1" smtClean="0"/>
              <a:t>reinventing</a:t>
            </a:r>
            <a:r>
              <a:rPr lang="tr-TR" sz="2000" dirty="0" smtClean="0"/>
              <a:t> </a:t>
            </a:r>
            <a:r>
              <a:rPr lang="tr-TR" sz="2000" dirty="0" err="1" smtClean="0"/>
              <a:t>the</a:t>
            </a:r>
            <a:r>
              <a:rPr lang="tr-TR" sz="2000" dirty="0" smtClean="0"/>
              <a:t> </a:t>
            </a:r>
            <a:r>
              <a:rPr lang="tr-TR" sz="2000" dirty="0" err="1" smtClean="0"/>
              <a:t>camera</a:t>
            </a:r>
            <a:r>
              <a:rPr lang="tr-TR" sz="2000" dirty="0" smtClean="0"/>
              <a:t> </a:t>
            </a:r>
            <a:r>
              <a:rPr lang="tr-TR" sz="2000" dirty="0" err="1" smtClean="0"/>
              <a:t>represents</a:t>
            </a:r>
            <a:r>
              <a:rPr lang="tr-TR" sz="2000" dirty="0" smtClean="0"/>
              <a:t> </a:t>
            </a:r>
            <a:r>
              <a:rPr lang="tr-TR" sz="2000" dirty="0" err="1" smtClean="0"/>
              <a:t>our</a:t>
            </a:r>
            <a:r>
              <a:rPr lang="tr-TR" sz="2000" dirty="0" smtClean="0"/>
              <a:t> </a:t>
            </a:r>
            <a:r>
              <a:rPr lang="tr-TR" sz="2000" dirty="0" err="1" smtClean="0"/>
              <a:t>greatest</a:t>
            </a:r>
            <a:r>
              <a:rPr lang="tr-TR" sz="2000" dirty="0" smtClean="0"/>
              <a:t> </a:t>
            </a:r>
            <a:r>
              <a:rPr lang="tr-TR" sz="2000" dirty="0" err="1" smtClean="0"/>
              <a:t>opportunity</a:t>
            </a:r>
            <a:r>
              <a:rPr lang="tr-TR" sz="2000" dirty="0" smtClean="0"/>
              <a:t>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way</a:t>
            </a:r>
            <a:r>
              <a:rPr lang="tr-TR" sz="2000" dirty="0" smtClean="0"/>
              <a:t> </a:t>
            </a:r>
            <a:r>
              <a:rPr lang="tr-TR" sz="2000" dirty="0" err="1" smtClean="0"/>
              <a:t>people</a:t>
            </a:r>
            <a:r>
              <a:rPr lang="tr-TR" sz="2000" dirty="0" smtClean="0"/>
              <a:t> </a:t>
            </a:r>
            <a:r>
              <a:rPr lang="tr-TR" sz="2000" dirty="0" err="1" smtClean="0"/>
              <a:t>live</a:t>
            </a:r>
            <a:r>
              <a:rPr lang="tr-TR" sz="2000" dirty="0" smtClean="0"/>
              <a:t> </a:t>
            </a:r>
            <a:r>
              <a:rPr lang="tr-TR" sz="2000" dirty="0" err="1" smtClean="0"/>
              <a:t>and</a:t>
            </a:r>
            <a:r>
              <a:rPr lang="tr-TR" sz="2000" dirty="0" smtClean="0"/>
              <a:t> </a:t>
            </a:r>
            <a:r>
              <a:rPr lang="tr-TR" sz="2000" dirty="0" err="1" smtClean="0"/>
              <a:t>communicate</a:t>
            </a:r>
            <a:r>
              <a:rPr lang="tr-TR" sz="2000" dirty="0" smtClean="0"/>
              <a:t>. </a:t>
            </a:r>
            <a:r>
              <a:rPr lang="tr-TR" sz="2000" dirty="0" err="1" smtClean="0"/>
              <a:t>Our</a:t>
            </a:r>
            <a:r>
              <a:rPr lang="tr-TR" sz="2000" dirty="0" smtClean="0"/>
              <a:t> </a:t>
            </a:r>
            <a:r>
              <a:rPr lang="tr-TR" sz="2000" dirty="0" err="1" smtClean="0"/>
              <a:t>products</a:t>
            </a:r>
            <a:r>
              <a:rPr lang="tr-TR" sz="2000" dirty="0" smtClean="0"/>
              <a:t> </a:t>
            </a:r>
            <a:r>
              <a:rPr lang="tr-TR" sz="2000" dirty="0" err="1" smtClean="0"/>
              <a:t>empower</a:t>
            </a:r>
            <a:r>
              <a:rPr lang="tr-TR" sz="2000" dirty="0" smtClean="0"/>
              <a:t> </a:t>
            </a:r>
            <a:r>
              <a:rPr lang="tr-TR" sz="2000" dirty="0" err="1" smtClean="0"/>
              <a:t>people</a:t>
            </a:r>
            <a:r>
              <a:rPr lang="tr-TR" sz="2000" dirty="0" smtClean="0"/>
              <a:t> </a:t>
            </a:r>
            <a:r>
              <a:rPr lang="tr-TR" sz="2000" dirty="0" err="1" smtClean="0"/>
              <a:t>to</a:t>
            </a:r>
            <a:r>
              <a:rPr lang="tr-TR" sz="2000" dirty="0" smtClean="0"/>
              <a:t> </a:t>
            </a:r>
            <a:r>
              <a:rPr lang="tr-TR" sz="2000" dirty="0" err="1" smtClean="0"/>
              <a:t>express</a:t>
            </a:r>
            <a:r>
              <a:rPr lang="tr-TR" sz="2000" dirty="0" smtClean="0"/>
              <a:t> </a:t>
            </a:r>
            <a:r>
              <a:rPr lang="tr-TR" sz="2000" dirty="0" err="1" smtClean="0"/>
              <a:t>themselves</a:t>
            </a:r>
            <a:r>
              <a:rPr lang="tr-TR" sz="2000" dirty="0" smtClean="0"/>
              <a:t>, </a:t>
            </a:r>
            <a:r>
              <a:rPr lang="tr-TR" sz="2000" dirty="0" err="1" smtClean="0"/>
              <a:t>live</a:t>
            </a:r>
            <a:r>
              <a:rPr lang="tr-TR" sz="2000" dirty="0" smtClean="0"/>
              <a:t> in </a:t>
            </a:r>
            <a:r>
              <a:rPr lang="tr-TR" sz="2000" dirty="0" err="1" smtClean="0"/>
              <a:t>the</a:t>
            </a:r>
            <a:r>
              <a:rPr lang="tr-TR" sz="2000" dirty="0" smtClean="0"/>
              <a:t> moment, </a:t>
            </a:r>
            <a:r>
              <a:rPr lang="tr-TR" sz="2000" dirty="0" err="1" smtClean="0"/>
              <a:t>learn</a:t>
            </a:r>
            <a:r>
              <a:rPr lang="tr-TR" sz="2000" dirty="0" smtClean="0"/>
              <a:t> </a:t>
            </a:r>
            <a:r>
              <a:rPr lang="tr-TR" sz="2000" dirty="0" err="1" smtClean="0"/>
              <a:t>about</a:t>
            </a:r>
            <a:r>
              <a:rPr lang="tr-TR" sz="2000" dirty="0" smtClean="0"/>
              <a:t> </a:t>
            </a:r>
            <a:r>
              <a:rPr lang="tr-TR" sz="2000" dirty="0" err="1" smtClean="0"/>
              <a:t>the</a:t>
            </a:r>
            <a:r>
              <a:rPr lang="tr-TR" sz="2000" dirty="0" smtClean="0"/>
              <a:t> </a:t>
            </a:r>
            <a:r>
              <a:rPr lang="tr-TR" sz="2000" dirty="0" err="1" smtClean="0"/>
              <a:t>world</a:t>
            </a:r>
            <a:r>
              <a:rPr lang="tr-TR" sz="2000" dirty="0" smtClean="0"/>
              <a:t> </a:t>
            </a:r>
            <a:r>
              <a:rPr lang="tr-TR" sz="2000" dirty="0" err="1" smtClean="0"/>
              <a:t>and</a:t>
            </a:r>
            <a:r>
              <a:rPr lang="tr-TR" sz="2000" dirty="0" smtClean="0"/>
              <a:t> </a:t>
            </a:r>
            <a:r>
              <a:rPr lang="tr-TR" sz="2000" dirty="0" err="1" smtClean="0"/>
              <a:t>have</a:t>
            </a:r>
            <a:r>
              <a:rPr lang="tr-TR" sz="2000" dirty="0" smtClean="0"/>
              <a:t> </a:t>
            </a:r>
            <a:r>
              <a:rPr lang="tr-TR" sz="2000" dirty="0" err="1" smtClean="0"/>
              <a:t>fun</a:t>
            </a:r>
            <a:r>
              <a:rPr lang="tr-TR" sz="2000" dirty="0" smtClean="0"/>
              <a:t> </a:t>
            </a:r>
            <a:r>
              <a:rPr lang="tr-TR" sz="2000" dirty="0" err="1" smtClean="0"/>
              <a:t>together</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50CEF332-FE77-438F-AACF-CAF76545DD00}" type="slidenum">
              <a:rPr lang="tr-TR" smtClean="0"/>
              <a:t>16</a:t>
            </a:fld>
            <a:endParaRPr lang="tr-TR"/>
          </a:p>
        </p:txBody>
      </p:sp>
    </p:spTree>
    <p:extLst>
      <p:ext uri="{BB962C8B-B14F-4D97-AF65-F5344CB8AC3E}">
        <p14:creationId xmlns:p14="http://schemas.microsoft.com/office/powerpoint/2010/main" val="58902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VE MİSYON</a:t>
            </a:r>
          </a:p>
        </p:txBody>
      </p:sp>
      <p:sp>
        <p:nvSpPr>
          <p:cNvPr id="3" name="İçerik Yer Tutucusu 2"/>
          <p:cNvSpPr>
            <a:spLocks noGrp="1"/>
          </p:cNvSpPr>
          <p:nvPr>
            <p:ph idx="1"/>
          </p:nvPr>
        </p:nvSpPr>
        <p:spPr/>
        <p:txBody>
          <a:bodyPr>
            <a:normAutofit/>
          </a:bodyPr>
          <a:lstStyle/>
          <a:p>
            <a:r>
              <a:rPr lang="tr-TR" sz="2000" dirty="0" err="1"/>
              <a:t>Vizyoner</a:t>
            </a:r>
            <a:r>
              <a:rPr lang="tr-TR" sz="2000" dirty="0"/>
              <a:t> örnekleri ve </a:t>
            </a:r>
            <a:r>
              <a:rPr lang="tr-TR" sz="2000" dirty="0" smtClean="0"/>
              <a:t>misyon</a:t>
            </a:r>
          </a:p>
          <a:p>
            <a:pPr marL="0" indent="0">
              <a:buNone/>
            </a:pPr>
            <a:r>
              <a:rPr lang="tr-TR" sz="2000" dirty="0"/>
              <a:t> </a:t>
            </a:r>
            <a:r>
              <a:rPr lang="tr-TR" sz="2000" dirty="0" smtClean="0"/>
              <a:t>      Özdemir </a:t>
            </a:r>
            <a:r>
              <a:rPr lang="tr-TR" sz="2000" dirty="0"/>
              <a:t>Sabancı </a:t>
            </a:r>
            <a:r>
              <a:rPr lang="tr-TR" sz="2000" dirty="0" err="1"/>
              <a:t>Vizyoner</a:t>
            </a:r>
            <a:endParaRPr lang="tr-TR" sz="2000" dirty="0"/>
          </a:p>
          <a:p>
            <a:pPr marL="0" indent="0">
              <a:buNone/>
            </a:pPr>
            <a:r>
              <a:rPr lang="tr-TR" sz="2000" dirty="0"/>
              <a:t>       </a:t>
            </a:r>
            <a:r>
              <a:rPr lang="tr-TR" sz="2000" dirty="0" err="1"/>
              <a:t>Elon</a:t>
            </a:r>
            <a:r>
              <a:rPr lang="tr-TR" sz="2000" dirty="0"/>
              <a:t> </a:t>
            </a:r>
            <a:r>
              <a:rPr lang="tr-TR" sz="2000" dirty="0" err="1"/>
              <a:t>Musk</a:t>
            </a:r>
            <a:r>
              <a:rPr lang="tr-TR" sz="2000" dirty="0"/>
              <a:t> </a:t>
            </a:r>
            <a:r>
              <a:rPr lang="tr-TR" sz="2000" dirty="0" err="1"/>
              <a:t>vizyoner</a:t>
            </a:r>
            <a:endParaRPr lang="tr-TR" sz="2000" dirty="0"/>
          </a:p>
          <a:p>
            <a:pPr marL="0" indent="0">
              <a:buNone/>
            </a:pPr>
            <a:r>
              <a:rPr lang="tr-TR" sz="2000" dirty="0"/>
              <a:t>       </a:t>
            </a:r>
            <a:r>
              <a:rPr lang="tr-TR" sz="2000" dirty="0" smtClean="0"/>
              <a:t>Politikacılar?     </a:t>
            </a:r>
            <a:endParaRPr lang="tr-TR" sz="2000" dirty="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56791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GİRİŞİM</a:t>
            </a:r>
            <a:endParaRPr lang="tr-TR" sz="3600" dirty="0"/>
          </a:p>
        </p:txBody>
      </p:sp>
      <p:sp>
        <p:nvSpPr>
          <p:cNvPr id="3" name="İçerik Yer Tutucusu 2"/>
          <p:cNvSpPr>
            <a:spLocks noGrp="1"/>
          </p:cNvSpPr>
          <p:nvPr>
            <p:ph idx="1"/>
          </p:nvPr>
        </p:nvSpPr>
        <p:spPr/>
        <p:txBody>
          <a:bodyPr>
            <a:normAutofit/>
          </a:bodyPr>
          <a:lstStyle/>
          <a:p>
            <a:r>
              <a:rPr lang="tr-TR" sz="2000" dirty="0" smtClean="0"/>
              <a:t>Girişim</a:t>
            </a:r>
            <a:r>
              <a:rPr lang="tr-TR" sz="2000" dirty="0"/>
              <a:t>: Farklı bir gelecek imkanı elde etmek üzere ikna </a:t>
            </a:r>
            <a:r>
              <a:rPr lang="tr-TR" sz="2000" dirty="0" smtClean="0"/>
              <a:t>edile bilinen </a:t>
            </a:r>
            <a:r>
              <a:rPr lang="tr-TR" sz="2000" dirty="0"/>
              <a:t>kişilerin bir plan üzerinde birleşerek harekete </a:t>
            </a:r>
            <a:r>
              <a:rPr lang="tr-TR" sz="2000" dirty="0" smtClean="0"/>
              <a:t>geçmeleri</a:t>
            </a:r>
          </a:p>
          <a:p>
            <a:r>
              <a:rPr lang="tr-TR" sz="2000" dirty="0"/>
              <a:t>İlerlemenin </a:t>
            </a:r>
            <a:r>
              <a:rPr lang="tr-TR" sz="2000" dirty="0" smtClean="0"/>
              <a:t>kurumsallaşmasıdır</a:t>
            </a:r>
            <a:endParaRPr lang="tr-TR" sz="2000" dirty="0"/>
          </a:p>
          <a:p>
            <a:r>
              <a:rPr lang="tr-TR" sz="2000" dirty="0"/>
              <a:t>Girişimci: ilerlemenin </a:t>
            </a:r>
            <a:r>
              <a:rPr lang="tr-TR" sz="2000" dirty="0" smtClean="0"/>
              <a:t>kişiselleşmesi</a:t>
            </a:r>
          </a:p>
          <a:p>
            <a:r>
              <a:rPr lang="tr-TR" sz="2000" dirty="0" smtClean="0"/>
              <a:t>Yatay ve dikey ilerleme olabilir</a:t>
            </a:r>
          </a:p>
          <a:p>
            <a:r>
              <a:rPr lang="tr-TR" sz="2000" dirty="0" smtClean="0"/>
              <a:t>Yatay ilerleme için tipik örnek globalleşmedir</a:t>
            </a:r>
          </a:p>
          <a:p>
            <a:r>
              <a:rPr lang="tr-TR" sz="2000" dirty="0" smtClean="0"/>
              <a:t>Dikey ilerleme ise teknoloji ile olur. </a:t>
            </a:r>
            <a:endParaRPr lang="tr-TR" sz="2000" dirty="0"/>
          </a:p>
          <a:p>
            <a:pPr marL="0" indent="0">
              <a:buNone/>
            </a:pPr>
            <a:r>
              <a:rPr lang="tr-TR" sz="2000" dirty="0" smtClean="0"/>
              <a:t>      Teknoloji: bir şeyi yapmak için daha iyi veya yeni bir yöntem </a:t>
            </a:r>
          </a:p>
          <a:p>
            <a:r>
              <a:rPr lang="tr-TR" sz="2000" dirty="0" smtClean="0"/>
              <a:t>Girişimci var olan fikirleri sorgulamalı, ¨işi¨ sıfırdan düşünmeli</a:t>
            </a:r>
          </a:p>
          <a:p>
            <a:r>
              <a:rPr lang="tr-TR" sz="2000" dirty="0" smtClean="0"/>
              <a:t>Sosyal ip uçlarına fazla kafaya takmazsanız herkesin yaptıklarına da takılmazsınız </a:t>
            </a:r>
          </a:p>
        </p:txBody>
      </p:sp>
      <p:sp>
        <p:nvSpPr>
          <p:cNvPr id="4" name="Slayt Numarası Yer Tutucusu 3"/>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197017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ayt Numarası Yer Tutucusu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CCE122F-8E3C-4213-BFC0-0B6D03FCB8CC}" type="slidenum">
              <a:rPr lang="tr-TR" altLang="tr-TR"/>
              <a:pPr eaLnBrk="1" hangingPunct="1"/>
              <a:t>19</a:t>
            </a:fld>
            <a:endParaRPr lang="tr-TR" altLang="tr-TR"/>
          </a:p>
        </p:txBody>
      </p:sp>
      <p:sp>
        <p:nvSpPr>
          <p:cNvPr id="4099" name="Rectangle 2"/>
          <p:cNvSpPr>
            <a:spLocks noGrp="1" noChangeArrowheads="1"/>
          </p:cNvSpPr>
          <p:nvPr>
            <p:ph type="title"/>
          </p:nvPr>
        </p:nvSpPr>
        <p:spPr/>
        <p:txBody>
          <a:bodyPr>
            <a:normAutofit/>
          </a:bodyPr>
          <a:lstStyle/>
          <a:p>
            <a:pPr eaLnBrk="1" hangingPunct="1"/>
            <a:r>
              <a:rPr lang="tr-TR" altLang="tr-TR" sz="3600" dirty="0" smtClean="0">
                <a:solidFill>
                  <a:schemeClr val="accent2"/>
                </a:solidFill>
              </a:rPr>
              <a:t>GİRİŞİMCİLİĞİN ÖZELLİKLERİ</a:t>
            </a:r>
          </a:p>
        </p:txBody>
      </p:sp>
      <p:sp>
        <p:nvSpPr>
          <p:cNvPr id="4100" name="Rectangle 3"/>
          <p:cNvSpPr>
            <a:spLocks noGrp="1" noChangeArrowheads="1"/>
          </p:cNvSpPr>
          <p:nvPr>
            <p:ph type="body" idx="1"/>
          </p:nvPr>
        </p:nvSpPr>
        <p:spPr/>
        <p:txBody>
          <a:bodyPr/>
          <a:lstStyle/>
          <a:p>
            <a:pPr eaLnBrk="1" hangingPunct="1"/>
            <a:r>
              <a:rPr lang="tr-TR" altLang="tr-TR" sz="2000" dirty="0" smtClean="0"/>
              <a:t>Belirsizlik</a:t>
            </a:r>
          </a:p>
          <a:p>
            <a:pPr eaLnBrk="1" hangingPunct="1">
              <a:buFontTx/>
              <a:buNone/>
            </a:pPr>
            <a:endParaRPr lang="tr-TR" altLang="tr-TR" sz="2000" dirty="0" smtClean="0"/>
          </a:p>
          <a:p>
            <a:pPr eaLnBrk="1" hangingPunct="1"/>
            <a:r>
              <a:rPr lang="tr-TR" altLang="tr-TR" sz="2000" dirty="0" smtClean="0"/>
              <a:t>Yüksek risk</a:t>
            </a:r>
          </a:p>
          <a:p>
            <a:pPr eaLnBrk="1" hangingPunct="1">
              <a:buFontTx/>
              <a:buNone/>
            </a:pPr>
            <a:endParaRPr lang="tr-TR" altLang="tr-TR" sz="2000" dirty="0" smtClean="0"/>
          </a:p>
          <a:p>
            <a:pPr eaLnBrk="1" hangingPunct="1"/>
            <a:r>
              <a:rPr lang="tr-TR" altLang="tr-TR" sz="2000" dirty="0" smtClean="0"/>
              <a:t>Tek kişilik projelerden bir çok kişiyi çalıştıran büyük organizasyonlara kadar uzanan farklı projeler</a:t>
            </a:r>
          </a:p>
          <a:p>
            <a:pPr eaLnBrk="1" hangingPunct="1">
              <a:buFontTx/>
              <a:buNone/>
            </a:pPr>
            <a:endParaRPr lang="tr-TR" altLang="tr-TR" sz="2000" dirty="0" smtClean="0"/>
          </a:p>
          <a:p>
            <a:pPr eaLnBrk="1" hangingPunct="1"/>
            <a:r>
              <a:rPr lang="tr-TR" altLang="tr-TR" sz="2000" dirty="0" smtClean="0"/>
              <a:t>Halen geçerli olan ekonomik yapılar üzerinde “yok edici” bir etki oluşturma ihtimali</a:t>
            </a:r>
          </a:p>
        </p:txBody>
      </p:sp>
    </p:spTree>
    <p:extLst>
      <p:ext uri="{BB962C8B-B14F-4D97-AF65-F5344CB8AC3E}">
        <p14:creationId xmlns:p14="http://schemas.microsoft.com/office/powerpoint/2010/main" val="70948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additive="base">
                                        <p:cTn id="7" dur="500" fill="hold"/>
                                        <p:tgtEl>
                                          <p:spTgt spid="4099"/>
                                        </p:tgtEl>
                                        <p:attrNameLst>
                                          <p:attrName>ppt_x</p:attrName>
                                        </p:attrNameLst>
                                      </p:cBhvr>
                                      <p:tavLst>
                                        <p:tav tm="0">
                                          <p:val>
                                            <p:strVal val="#ppt_x"/>
                                          </p:val>
                                        </p:tav>
                                        <p:tav tm="100000">
                                          <p:val>
                                            <p:strVal val="#ppt_x"/>
                                          </p:val>
                                        </p:tav>
                                      </p:tavLst>
                                    </p:anim>
                                    <p:anim calcmode="lin" valueType="num">
                                      <p:cBhvr additive="base">
                                        <p:cTn id="8"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00">
                                            <p:txEl>
                                              <p:pRg st="0" end="0"/>
                                            </p:txEl>
                                          </p:spTgt>
                                        </p:tgtEl>
                                        <p:attrNameLst>
                                          <p:attrName>style.visibility</p:attrName>
                                        </p:attrNameLst>
                                      </p:cBhvr>
                                      <p:to>
                                        <p:strVal val="visible"/>
                                      </p:to>
                                    </p:set>
                                    <p:anim calcmode="lin" valueType="num">
                                      <p:cBhvr additive="base">
                                        <p:cTn id="13" dur="500" fill="hold"/>
                                        <p:tgtEl>
                                          <p:spTgt spid="410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00">
                                            <p:txEl>
                                              <p:pRg st="2" end="2"/>
                                            </p:txEl>
                                          </p:spTgt>
                                        </p:tgtEl>
                                        <p:attrNameLst>
                                          <p:attrName>style.visibility</p:attrName>
                                        </p:attrNameLst>
                                      </p:cBhvr>
                                      <p:to>
                                        <p:strVal val="visible"/>
                                      </p:to>
                                    </p:set>
                                    <p:anim calcmode="lin" valueType="num">
                                      <p:cBhvr additive="base">
                                        <p:cTn id="19" dur="500" fill="hold"/>
                                        <p:tgtEl>
                                          <p:spTgt spid="410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0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100">
                                            <p:txEl>
                                              <p:pRg st="4" end="4"/>
                                            </p:txEl>
                                          </p:spTgt>
                                        </p:tgtEl>
                                        <p:attrNameLst>
                                          <p:attrName>style.visibility</p:attrName>
                                        </p:attrNameLst>
                                      </p:cBhvr>
                                      <p:to>
                                        <p:strVal val="visible"/>
                                      </p:to>
                                    </p:set>
                                    <p:anim calcmode="lin" valueType="num">
                                      <p:cBhvr additive="base">
                                        <p:cTn id="25" dur="500" fill="hold"/>
                                        <p:tgtEl>
                                          <p:spTgt spid="410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10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00">
                                            <p:txEl>
                                              <p:pRg st="6" end="6"/>
                                            </p:txEl>
                                          </p:spTgt>
                                        </p:tgtEl>
                                        <p:attrNameLst>
                                          <p:attrName>style.visibility</p:attrName>
                                        </p:attrNameLst>
                                      </p:cBhvr>
                                      <p:to>
                                        <p:strVal val="visible"/>
                                      </p:to>
                                    </p:set>
                                    <p:anim calcmode="lin" valueType="num">
                                      <p:cBhvr additive="base">
                                        <p:cTn id="31" dur="500" fill="hold"/>
                                        <p:tgtEl>
                                          <p:spTgt spid="4100">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10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TARTIŞMA KONULARI</a:t>
            </a:r>
            <a:endParaRPr lang="tr-TR" sz="3600" dirty="0"/>
          </a:p>
        </p:txBody>
      </p:sp>
      <p:sp>
        <p:nvSpPr>
          <p:cNvPr id="3" name="İçerik Yer Tutucusu 2"/>
          <p:cNvSpPr>
            <a:spLocks noGrp="1"/>
          </p:cNvSpPr>
          <p:nvPr>
            <p:ph idx="1"/>
          </p:nvPr>
        </p:nvSpPr>
        <p:spPr/>
        <p:txBody>
          <a:bodyPr>
            <a:normAutofit/>
          </a:bodyPr>
          <a:lstStyle/>
          <a:p>
            <a:r>
              <a:rPr lang="tr-TR" sz="2000" dirty="0" smtClean="0"/>
              <a:t>Vizyon/Misyon</a:t>
            </a:r>
          </a:p>
          <a:p>
            <a:r>
              <a:rPr lang="tr-TR" sz="2000" dirty="0" smtClean="0"/>
              <a:t>Girişim ve Girişimci</a:t>
            </a:r>
          </a:p>
          <a:p>
            <a:r>
              <a:rPr lang="tr-TR" sz="2000" dirty="0" smtClean="0"/>
              <a:t>İş Kurmak</a:t>
            </a:r>
          </a:p>
          <a:p>
            <a:r>
              <a:rPr lang="tr-TR" sz="2000" dirty="0" smtClean="0"/>
              <a:t>İşi Yönetmek</a:t>
            </a:r>
          </a:p>
          <a:p>
            <a:r>
              <a:rPr lang="tr-TR" sz="2000" dirty="0" smtClean="0"/>
              <a:t>İnsan Kaynakları</a:t>
            </a:r>
          </a:p>
          <a:p>
            <a:r>
              <a:rPr lang="tr-TR" sz="2000" dirty="0" smtClean="0"/>
              <a:t>Büyüme</a:t>
            </a:r>
          </a:p>
          <a:p>
            <a:r>
              <a:rPr lang="tr-TR" sz="2000" dirty="0" smtClean="0"/>
              <a:t>Profesyonel Yöneticiler</a:t>
            </a:r>
          </a:p>
          <a:p>
            <a:r>
              <a:rPr lang="tr-TR" sz="2000" dirty="0" smtClean="0"/>
              <a:t>Tahmin Yapmak</a:t>
            </a:r>
          </a:p>
          <a:p>
            <a:r>
              <a:rPr lang="tr-TR" sz="2000" dirty="0" smtClean="0"/>
              <a:t>Risk Yönetimi</a:t>
            </a:r>
          </a:p>
          <a:p>
            <a:r>
              <a:rPr lang="tr-TR" sz="2000" dirty="0" smtClean="0"/>
              <a:t>CEO Olmak</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49548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UYGUNLUK</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Girişimci olmaya ne ölçüde uygunsunuz?</a:t>
            </a:r>
          </a:p>
          <a:p>
            <a:r>
              <a:rPr lang="tr-TR" sz="2000" dirty="0" smtClean="0"/>
              <a:t>Yaratıcı mısınız?</a:t>
            </a:r>
          </a:p>
          <a:p>
            <a:r>
              <a:rPr lang="tr-TR" sz="2000" dirty="0" smtClean="0"/>
              <a:t>Risk almakta rahat mısınız? Belirsizliklerden nefret ediyorsanız hiç başlamayın</a:t>
            </a:r>
          </a:p>
          <a:p>
            <a:r>
              <a:rPr lang="tr-TR" sz="2000" dirty="0" smtClean="0"/>
              <a:t>Bağımsız mısınız? Birçok kararı tek başınıza almak zorundasınız, yapabilecek misiniz?</a:t>
            </a:r>
          </a:p>
          <a:p>
            <a:r>
              <a:rPr lang="tr-TR" sz="2000" dirty="0" smtClean="0"/>
              <a:t>İnandırıcı mısınız? Hikayelerinize insanları ikna edebiliyor musunuz?</a:t>
            </a:r>
          </a:p>
          <a:p>
            <a:r>
              <a:rPr lang="tr-TR" sz="2000" dirty="0" smtClean="0"/>
              <a:t>Pazarlık yapabiliyor musunuz? İlk başta her işi kendiniz yapacaksınız, bankalarla, alıcılarla, kargo şirketleriyle, ev sahipleriyle pazarlık edebilecek misiniz?</a:t>
            </a:r>
          </a:p>
          <a:p>
            <a:r>
              <a:rPr lang="tr-TR" sz="2000" dirty="0" smtClean="0"/>
              <a:t>Sizi destekleyenler var mı? Özellikle ilk zamanlarda akıl danışacağınız insanlara ihtiyaç olacaktır. Böyle bir ağınız yok ise, belki kendinize bir </a:t>
            </a:r>
            <a:r>
              <a:rPr lang="tr-TR" sz="2000" dirty="0" err="1" smtClean="0"/>
              <a:t>mentör</a:t>
            </a:r>
            <a:r>
              <a:rPr lang="tr-TR" sz="2000" dirty="0" smtClean="0"/>
              <a:t> bulmanız doğru olur.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947781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UYGUNLUK</a:t>
            </a:r>
          </a:p>
        </p:txBody>
      </p:sp>
      <p:sp>
        <p:nvSpPr>
          <p:cNvPr id="3" name="İçerik Yer Tutucusu 2"/>
          <p:cNvSpPr>
            <a:spLocks noGrp="1"/>
          </p:cNvSpPr>
          <p:nvPr>
            <p:ph idx="1"/>
          </p:nvPr>
        </p:nvSpPr>
        <p:spPr/>
        <p:txBody>
          <a:bodyPr>
            <a:normAutofit/>
          </a:bodyPr>
          <a:lstStyle/>
          <a:p>
            <a:r>
              <a:rPr lang="tr-TR" sz="2000" dirty="0" smtClean="0"/>
              <a:t>Eğer kendinizi bir girişimi başlatmak için %80 hazır hissediyorsanız, başlayınız. %100 hiçbir zaman nasılsa gerçekleşmeyecektir.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161160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ayt Numarası Yer Tutucusu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2C4BE6B-49D1-4143-B1A7-3DAD7BF8E192}" type="slidenum">
              <a:rPr lang="tr-TR" altLang="tr-TR"/>
              <a:pPr eaLnBrk="1" hangingPunct="1"/>
              <a:t>22</a:t>
            </a:fld>
            <a:endParaRPr lang="tr-TR" altLang="tr-TR"/>
          </a:p>
        </p:txBody>
      </p:sp>
      <p:sp>
        <p:nvSpPr>
          <p:cNvPr id="5123" name="Rectangle 2"/>
          <p:cNvSpPr>
            <a:spLocks noGrp="1" noChangeArrowheads="1"/>
          </p:cNvSpPr>
          <p:nvPr>
            <p:ph type="title"/>
          </p:nvPr>
        </p:nvSpPr>
        <p:spPr/>
        <p:txBody>
          <a:bodyPr>
            <a:normAutofit/>
          </a:bodyPr>
          <a:lstStyle/>
          <a:p>
            <a:pPr eaLnBrk="1" hangingPunct="1"/>
            <a:r>
              <a:rPr lang="tr-TR" altLang="tr-TR" sz="3600" dirty="0" smtClean="0">
                <a:solidFill>
                  <a:schemeClr val="accent2"/>
                </a:solidFill>
              </a:rPr>
              <a:t>GİRİŞİMCİ ÖZELLİKLERİ</a:t>
            </a:r>
          </a:p>
        </p:txBody>
      </p:sp>
      <p:sp>
        <p:nvSpPr>
          <p:cNvPr id="5124" name="Rectangle 3"/>
          <p:cNvSpPr>
            <a:spLocks noGrp="1" noChangeArrowheads="1"/>
          </p:cNvSpPr>
          <p:nvPr>
            <p:ph type="body" idx="1"/>
          </p:nvPr>
        </p:nvSpPr>
        <p:spPr/>
        <p:txBody>
          <a:bodyPr/>
          <a:lstStyle/>
          <a:p>
            <a:pPr eaLnBrk="1" hangingPunct="1">
              <a:lnSpc>
                <a:spcPct val="80000"/>
              </a:lnSpc>
            </a:pPr>
            <a:r>
              <a:rPr lang="tr-TR" altLang="tr-TR" sz="2000" dirty="0" smtClean="0"/>
              <a:t>Risk yüklenme yeteneği</a:t>
            </a:r>
          </a:p>
          <a:p>
            <a:pPr eaLnBrk="1" hangingPunct="1">
              <a:lnSpc>
                <a:spcPct val="80000"/>
              </a:lnSpc>
            </a:pPr>
            <a:r>
              <a:rPr lang="tr-TR" altLang="tr-TR" sz="2000" dirty="0" smtClean="0"/>
              <a:t>Vizyon sahibi olmak, gelecekteki talep ve fiyat yapısını öngörebilmek</a:t>
            </a:r>
          </a:p>
          <a:p>
            <a:pPr eaLnBrk="1" hangingPunct="1">
              <a:lnSpc>
                <a:spcPct val="80000"/>
              </a:lnSpc>
            </a:pPr>
            <a:r>
              <a:rPr lang="tr-TR" altLang="tr-TR" sz="2000" dirty="0" smtClean="0"/>
              <a:t>Fırsatların, boşlukların farkında olabilmek; değer yaratmak</a:t>
            </a:r>
          </a:p>
          <a:p>
            <a:pPr eaLnBrk="1" hangingPunct="1">
              <a:lnSpc>
                <a:spcPct val="80000"/>
              </a:lnSpc>
            </a:pPr>
            <a:r>
              <a:rPr lang="tr-TR" altLang="tr-TR" sz="2000" dirty="0" smtClean="0"/>
              <a:t>Konusu ile ilgili piyasaları ve literatürü takip edebilmek</a:t>
            </a:r>
          </a:p>
          <a:p>
            <a:pPr eaLnBrk="1" hangingPunct="1">
              <a:lnSpc>
                <a:spcPct val="80000"/>
              </a:lnSpc>
            </a:pPr>
            <a:r>
              <a:rPr lang="tr-TR" altLang="tr-TR" sz="2000" dirty="0" smtClean="0"/>
              <a:t>Hissetme, kokuyu alabilme</a:t>
            </a:r>
          </a:p>
          <a:p>
            <a:pPr eaLnBrk="1" hangingPunct="1">
              <a:lnSpc>
                <a:spcPct val="80000"/>
              </a:lnSpc>
            </a:pPr>
            <a:r>
              <a:rPr lang="tr-TR" altLang="tr-TR" sz="2000" dirty="0" smtClean="0"/>
              <a:t>Karar verme yeteneği, dolayısıyla belirsizlik ortamında kendine güvenmek ancak eksiklilerinin de farkında olmak </a:t>
            </a:r>
          </a:p>
          <a:p>
            <a:pPr eaLnBrk="1" hangingPunct="1">
              <a:lnSpc>
                <a:spcPct val="80000"/>
              </a:lnSpc>
            </a:pPr>
            <a:r>
              <a:rPr lang="tr-TR" altLang="tr-TR" sz="2000" dirty="0" smtClean="0"/>
              <a:t>Disiplin ve Liderlik</a:t>
            </a:r>
          </a:p>
          <a:p>
            <a:pPr eaLnBrk="1" hangingPunct="1">
              <a:lnSpc>
                <a:spcPct val="80000"/>
              </a:lnSpc>
            </a:pPr>
            <a:r>
              <a:rPr lang="tr-TR" altLang="tr-TR" sz="2000" dirty="0" smtClean="0"/>
              <a:t>Hırs, özveri, bir hedefe kilitlenmek anlamında ısrarcılık, esneklik, organizasyon ve özellikle ikna yeteneği</a:t>
            </a:r>
          </a:p>
          <a:p>
            <a:pPr eaLnBrk="1" hangingPunct="1">
              <a:lnSpc>
                <a:spcPct val="80000"/>
              </a:lnSpc>
            </a:pPr>
            <a:r>
              <a:rPr lang="tr-TR" altLang="tr-TR" sz="2000" dirty="0" smtClean="0"/>
              <a:t>İkna edebilecek iş planı</a:t>
            </a:r>
          </a:p>
          <a:p>
            <a:pPr eaLnBrk="1" hangingPunct="1">
              <a:lnSpc>
                <a:spcPct val="80000"/>
              </a:lnSpc>
            </a:pPr>
            <a:r>
              <a:rPr lang="tr-TR" altLang="tr-TR" sz="2000" dirty="0" smtClean="0"/>
              <a:t>Hataları, bir öğrenme olanağı olarak kabullenebilmek</a:t>
            </a:r>
          </a:p>
          <a:p>
            <a:pPr eaLnBrk="1" hangingPunct="1">
              <a:lnSpc>
                <a:spcPct val="80000"/>
              </a:lnSpc>
            </a:pPr>
            <a:r>
              <a:rPr lang="tr-TR" altLang="tr-TR" sz="2000" dirty="0" smtClean="0"/>
              <a:t>Hayalle gerçeği ayırabilmek</a:t>
            </a:r>
          </a:p>
          <a:p>
            <a:pPr eaLnBrk="1" hangingPunct="1">
              <a:lnSpc>
                <a:spcPct val="80000"/>
              </a:lnSpc>
              <a:buFontTx/>
              <a:buNone/>
            </a:pPr>
            <a:endParaRPr lang="tr-TR" altLang="tr-TR" sz="2000" dirty="0" smtClean="0"/>
          </a:p>
          <a:p>
            <a:pPr eaLnBrk="1" hangingPunct="1">
              <a:lnSpc>
                <a:spcPct val="80000"/>
              </a:lnSpc>
            </a:pPr>
            <a:endParaRPr lang="tr-TR" altLang="tr-TR" sz="2000" dirty="0" smtClean="0"/>
          </a:p>
        </p:txBody>
      </p:sp>
    </p:spTree>
    <p:extLst>
      <p:ext uri="{BB962C8B-B14F-4D97-AF65-F5344CB8AC3E}">
        <p14:creationId xmlns:p14="http://schemas.microsoft.com/office/powerpoint/2010/main" val="274796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additive="base">
                                        <p:cTn id="7" dur="500" fill="hold"/>
                                        <p:tgtEl>
                                          <p:spTgt spid="5123"/>
                                        </p:tgtEl>
                                        <p:attrNameLst>
                                          <p:attrName>ppt_x</p:attrName>
                                        </p:attrNameLst>
                                      </p:cBhvr>
                                      <p:tavLst>
                                        <p:tav tm="0">
                                          <p:val>
                                            <p:strVal val="#ppt_x"/>
                                          </p:val>
                                        </p:tav>
                                        <p:tav tm="100000">
                                          <p:val>
                                            <p:strVal val="#ppt_x"/>
                                          </p:val>
                                        </p:tav>
                                      </p:tavLst>
                                    </p:anim>
                                    <p:anim calcmode="lin" valueType="num">
                                      <p:cBhvr additive="base">
                                        <p:cTn id="8" dur="500" fill="hold"/>
                                        <p:tgtEl>
                                          <p:spTgt spid="51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4">
                                            <p:txEl>
                                              <p:pRg st="0" end="0"/>
                                            </p:txEl>
                                          </p:spTgt>
                                        </p:tgtEl>
                                        <p:attrNameLst>
                                          <p:attrName>style.visibility</p:attrName>
                                        </p:attrNameLst>
                                      </p:cBhvr>
                                      <p:to>
                                        <p:strVal val="visible"/>
                                      </p:to>
                                    </p:set>
                                    <p:anim calcmode="lin" valueType="num">
                                      <p:cBhvr additive="base">
                                        <p:cTn id="13" dur="500" fill="hold"/>
                                        <p:tgtEl>
                                          <p:spTgt spid="512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4">
                                            <p:txEl>
                                              <p:pRg st="1" end="1"/>
                                            </p:txEl>
                                          </p:spTgt>
                                        </p:tgtEl>
                                        <p:attrNameLst>
                                          <p:attrName>style.visibility</p:attrName>
                                        </p:attrNameLst>
                                      </p:cBhvr>
                                      <p:to>
                                        <p:strVal val="visible"/>
                                      </p:to>
                                    </p:set>
                                    <p:anim calcmode="lin" valueType="num">
                                      <p:cBhvr additive="base">
                                        <p:cTn id="19" dur="500" fill="hold"/>
                                        <p:tgtEl>
                                          <p:spTgt spid="512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4">
                                            <p:txEl>
                                              <p:pRg st="2" end="2"/>
                                            </p:txEl>
                                          </p:spTgt>
                                        </p:tgtEl>
                                        <p:attrNameLst>
                                          <p:attrName>style.visibility</p:attrName>
                                        </p:attrNameLst>
                                      </p:cBhvr>
                                      <p:to>
                                        <p:strVal val="visible"/>
                                      </p:to>
                                    </p:set>
                                    <p:anim calcmode="lin" valueType="num">
                                      <p:cBhvr additive="base">
                                        <p:cTn id="25" dur="50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4">
                                            <p:txEl>
                                              <p:pRg st="3" end="3"/>
                                            </p:txEl>
                                          </p:spTgt>
                                        </p:tgtEl>
                                        <p:attrNameLst>
                                          <p:attrName>style.visibility</p:attrName>
                                        </p:attrNameLst>
                                      </p:cBhvr>
                                      <p:to>
                                        <p:strVal val="visible"/>
                                      </p:to>
                                    </p:set>
                                    <p:anim calcmode="lin" valueType="num">
                                      <p:cBhvr additive="base">
                                        <p:cTn id="31" dur="50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4">
                                            <p:txEl>
                                              <p:pRg st="4" end="4"/>
                                            </p:txEl>
                                          </p:spTgt>
                                        </p:tgtEl>
                                        <p:attrNameLst>
                                          <p:attrName>style.visibility</p:attrName>
                                        </p:attrNameLst>
                                      </p:cBhvr>
                                      <p:to>
                                        <p:strVal val="visible"/>
                                      </p:to>
                                    </p:set>
                                    <p:anim calcmode="lin" valueType="num">
                                      <p:cBhvr additive="base">
                                        <p:cTn id="37" dur="50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4">
                                            <p:txEl>
                                              <p:pRg st="5" end="5"/>
                                            </p:txEl>
                                          </p:spTgt>
                                        </p:tgtEl>
                                        <p:attrNameLst>
                                          <p:attrName>style.visibility</p:attrName>
                                        </p:attrNameLst>
                                      </p:cBhvr>
                                      <p:to>
                                        <p:strVal val="visible"/>
                                      </p:to>
                                    </p:set>
                                    <p:anim calcmode="lin" valueType="num">
                                      <p:cBhvr additive="base">
                                        <p:cTn id="43" dur="50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4">
                                            <p:txEl>
                                              <p:pRg st="6" end="6"/>
                                            </p:txEl>
                                          </p:spTgt>
                                        </p:tgtEl>
                                        <p:attrNameLst>
                                          <p:attrName>style.visibility</p:attrName>
                                        </p:attrNameLst>
                                      </p:cBhvr>
                                      <p:to>
                                        <p:strVal val="visible"/>
                                      </p:to>
                                    </p:set>
                                    <p:anim calcmode="lin" valueType="num">
                                      <p:cBhvr additive="base">
                                        <p:cTn id="49" dur="500" fill="hold"/>
                                        <p:tgtEl>
                                          <p:spTgt spid="5124">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12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4">
                                            <p:txEl>
                                              <p:pRg st="7" end="7"/>
                                            </p:txEl>
                                          </p:spTgt>
                                        </p:tgtEl>
                                        <p:attrNameLst>
                                          <p:attrName>style.visibility</p:attrName>
                                        </p:attrNameLst>
                                      </p:cBhvr>
                                      <p:to>
                                        <p:strVal val="visible"/>
                                      </p:to>
                                    </p:set>
                                    <p:anim calcmode="lin" valueType="num">
                                      <p:cBhvr additive="base">
                                        <p:cTn id="55" dur="500" fill="hold"/>
                                        <p:tgtEl>
                                          <p:spTgt spid="5124">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12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124">
                                            <p:txEl>
                                              <p:pRg st="8" end="8"/>
                                            </p:txEl>
                                          </p:spTgt>
                                        </p:tgtEl>
                                        <p:attrNameLst>
                                          <p:attrName>style.visibility</p:attrName>
                                        </p:attrNameLst>
                                      </p:cBhvr>
                                      <p:to>
                                        <p:strVal val="visible"/>
                                      </p:to>
                                    </p:set>
                                    <p:anim calcmode="lin" valueType="num">
                                      <p:cBhvr additive="base">
                                        <p:cTn id="61" dur="500" fill="hold"/>
                                        <p:tgtEl>
                                          <p:spTgt spid="5124">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12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124">
                                            <p:txEl>
                                              <p:pRg st="9" end="9"/>
                                            </p:txEl>
                                          </p:spTgt>
                                        </p:tgtEl>
                                        <p:attrNameLst>
                                          <p:attrName>style.visibility</p:attrName>
                                        </p:attrNameLst>
                                      </p:cBhvr>
                                      <p:to>
                                        <p:strVal val="visible"/>
                                      </p:to>
                                    </p:set>
                                    <p:anim calcmode="lin" valueType="num">
                                      <p:cBhvr additive="base">
                                        <p:cTn id="67" dur="500" fill="hold"/>
                                        <p:tgtEl>
                                          <p:spTgt spid="5124">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12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124">
                                            <p:txEl>
                                              <p:pRg st="10" end="10"/>
                                            </p:txEl>
                                          </p:spTgt>
                                        </p:tgtEl>
                                        <p:attrNameLst>
                                          <p:attrName>style.visibility</p:attrName>
                                        </p:attrNameLst>
                                      </p:cBhvr>
                                      <p:to>
                                        <p:strVal val="visible"/>
                                      </p:to>
                                    </p:set>
                                    <p:anim calcmode="lin" valueType="num">
                                      <p:cBhvr additive="base">
                                        <p:cTn id="73" dur="500" fill="hold"/>
                                        <p:tgtEl>
                                          <p:spTgt spid="5124">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12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12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ayt Numarası Yer Tutucusu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3E88CC7-B494-4CC5-BBDB-4244B85B2EDA}" type="slidenum">
              <a:rPr lang="tr-TR" altLang="tr-TR"/>
              <a:pPr eaLnBrk="1" hangingPunct="1"/>
              <a:t>23</a:t>
            </a:fld>
            <a:endParaRPr lang="tr-TR" altLang="tr-TR"/>
          </a:p>
        </p:txBody>
      </p:sp>
      <p:sp>
        <p:nvSpPr>
          <p:cNvPr id="6147" name="Rectangle 2"/>
          <p:cNvSpPr>
            <a:spLocks noGrp="1" noChangeArrowheads="1"/>
          </p:cNvSpPr>
          <p:nvPr>
            <p:ph type="title"/>
          </p:nvPr>
        </p:nvSpPr>
        <p:spPr/>
        <p:txBody>
          <a:bodyPr>
            <a:normAutofit/>
          </a:bodyPr>
          <a:lstStyle/>
          <a:p>
            <a:pPr eaLnBrk="1" hangingPunct="1"/>
            <a:r>
              <a:rPr lang="tr-TR" altLang="tr-TR" sz="3600" dirty="0" smtClean="0">
                <a:solidFill>
                  <a:schemeClr val="accent2"/>
                </a:solidFill>
              </a:rPr>
              <a:t>NEDEN GİRİŞİMCİ OLUNUR?</a:t>
            </a:r>
          </a:p>
        </p:txBody>
      </p:sp>
      <p:sp>
        <p:nvSpPr>
          <p:cNvPr id="6148" name="Rectangle 3"/>
          <p:cNvSpPr>
            <a:spLocks noGrp="1" noChangeArrowheads="1"/>
          </p:cNvSpPr>
          <p:nvPr>
            <p:ph type="body" idx="1"/>
          </p:nvPr>
        </p:nvSpPr>
        <p:spPr/>
        <p:txBody>
          <a:bodyPr/>
          <a:lstStyle/>
          <a:p>
            <a:pPr eaLnBrk="1" hangingPunct="1"/>
            <a:r>
              <a:rPr lang="tr-TR" altLang="tr-TR" sz="2000" dirty="0" smtClean="0"/>
              <a:t>Para kazanmak, çok daha fazla kazanmak için</a:t>
            </a:r>
          </a:p>
          <a:p>
            <a:pPr eaLnBrk="1" hangingPunct="1">
              <a:buFontTx/>
              <a:buNone/>
            </a:pPr>
            <a:endParaRPr lang="tr-TR" altLang="tr-TR" sz="2000" dirty="0" smtClean="0"/>
          </a:p>
          <a:p>
            <a:pPr eaLnBrk="1" hangingPunct="1"/>
            <a:r>
              <a:rPr lang="tr-TR" altLang="tr-TR" sz="2000" dirty="0" smtClean="0"/>
              <a:t>İdeallerini gerçekleştirmek için</a:t>
            </a:r>
          </a:p>
          <a:p>
            <a:pPr eaLnBrk="1" hangingPunct="1">
              <a:buFontTx/>
              <a:buNone/>
            </a:pPr>
            <a:endParaRPr lang="tr-TR" altLang="tr-TR" sz="2000" dirty="0" smtClean="0"/>
          </a:p>
          <a:p>
            <a:pPr eaLnBrk="1" hangingPunct="1"/>
            <a:r>
              <a:rPr lang="tr-TR" altLang="tr-TR" sz="2000" dirty="0" smtClean="0"/>
              <a:t>Fikirlerini başka yerde uygulama fırsatı bulamadığı için</a:t>
            </a:r>
          </a:p>
          <a:p>
            <a:pPr eaLnBrk="1" hangingPunct="1">
              <a:buFontTx/>
              <a:buNone/>
            </a:pPr>
            <a:endParaRPr lang="tr-TR" altLang="tr-TR" sz="2000" dirty="0" smtClean="0"/>
          </a:p>
          <a:p>
            <a:pPr eaLnBrk="1" hangingPunct="1"/>
            <a:r>
              <a:rPr lang="tr-TR" altLang="tr-TR" sz="2000" dirty="0" smtClean="0"/>
              <a:t>Kimseye bağımlı olmak istemediği için</a:t>
            </a:r>
          </a:p>
          <a:p>
            <a:pPr eaLnBrk="1" hangingPunct="1">
              <a:buFontTx/>
              <a:buNone/>
            </a:pPr>
            <a:endParaRPr lang="tr-TR" altLang="tr-TR" sz="2000" dirty="0" smtClean="0"/>
          </a:p>
          <a:p>
            <a:pPr eaLnBrk="1" hangingPunct="1"/>
            <a:r>
              <a:rPr lang="tr-TR" altLang="tr-TR" sz="2000" dirty="0" smtClean="0"/>
              <a:t>Girişimcilik bazıları için bir hayat tarzı olduğundan</a:t>
            </a:r>
          </a:p>
          <a:p>
            <a:pPr eaLnBrk="1" hangingPunct="1"/>
            <a:endParaRPr lang="tr-TR" altLang="tr-TR" sz="2000" smtClean="0"/>
          </a:p>
          <a:p>
            <a:pPr eaLnBrk="1" hangingPunct="1"/>
            <a:r>
              <a:rPr lang="tr-TR" altLang="tr-TR" sz="2000" smtClean="0"/>
              <a:t>Gelecek </a:t>
            </a:r>
            <a:r>
              <a:rPr lang="tr-TR" altLang="tr-TR" sz="2000" dirty="0" smtClean="0"/>
              <a:t>jenerasyonun yapacağı işlerin %65’i henüz </a:t>
            </a:r>
            <a:r>
              <a:rPr lang="tr-TR" altLang="tr-TR" sz="2000" smtClean="0"/>
              <a:t>daha oluşturulmadı</a:t>
            </a:r>
            <a:endParaRPr lang="tr-TR" altLang="tr-TR" sz="2000" dirty="0" smtClean="0"/>
          </a:p>
        </p:txBody>
      </p:sp>
    </p:spTree>
    <p:extLst>
      <p:ext uri="{BB962C8B-B14F-4D97-AF65-F5344CB8AC3E}">
        <p14:creationId xmlns:p14="http://schemas.microsoft.com/office/powerpoint/2010/main" val="180191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gtEl>
                                        <p:attrNameLst>
                                          <p:attrName>style.visibility</p:attrName>
                                        </p:attrNameLst>
                                      </p:cBhvr>
                                      <p:to>
                                        <p:strVal val="visible"/>
                                      </p:to>
                                    </p:set>
                                    <p:anim calcmode="lin" valueType="num">
                                      <p:cBhvr additive="base">
                                        <p:cTn id="7" dur="500" fill="hold"/>
                                        <p:tgtEl>
                                          <p:spTgt spid="6147"/>
                                        </p:tgtEl>
                                        <p:attrNameLst>
                                          <p:attrName>ppt_x</p:attrName>
                                        </p:attrNameLst>
                                      </p:cBhvr>
                                      <p:tavLst>
                                        <p:tav tm="0">
                                          <p:val>
                                            <p:strVal val="#ppt_x"/>
                                          </p:val>
                                        </p:tav>
                                        <p:tav tm="100000">
                                          <p:val>
                                            <p:strVal val="#ppt_x"/>
                                          </p:val>
                                        </p:tav>
                                      </p:tavLst>
                                    </p:anim>
                                    <p:anim calcmode="lin" valueType="num">
                                      <p:cBhvr additive="base">
                                        <p:cTn id="8" dur="500" fill="hold"/>
                                        <p:tgtEl>
                                          <p:spTgt spid="614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0" end="0"/>
                                            </p:txEl>
                                          </p:spTgt>
                                        </p:tgtEl>
                                        <p:attrNameLst>
                                          <p:attrName>style.visibility</p:attrName>
                                        </p:attrNameLst>
                                      </p:cBhvr>
                                      <p:to>
                                        <p:strVal val="visible"/>
                                      </p:to>
                                    </p:set>
                                    <p:anim calcmode="lin" valueType="num">
                                      <p:cBhvr additive="base">
                                        <p:cTn id="13"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4" end="4"/>
                                            </p:txEl>
                                          </p:spTgt>
                                        </p:tgtEl>
                                        <p:attrNameLst>
                                          <p:attrName>style.visibility</p:attrName>
                                        </p:attrNameLst>
                                      </p:cBhvr>
                                      <p:to>
                                        <p:strVal val="visible"/>
                                      </p:to>
                                    </p:set>
                                    <p:anim calcmode="lin" valueType="num">
                                      <p:cBhvr additive="base">
                                        <p:cTn id="25"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6" end="6"/>
                                            </p:txEl>
                                          </p:spTgt>
                                        </p:tgtEl>
                                        <p:attrNameLst>
                                          <p:attrName>style.visibility</p:attrName>
                                        </p:attrNameLst>
                                      </p:cBhvr>
                                      <p:to>
                                        <p:strVal val="visible"/>
                                      </p:to>
                                    </p:set>
                                    <p:anim calcmode="lin" valueType="num">
                                      <p:cBhvr additive="base">
                                        <p:cTn id="31" dur="500" fill="hold"/>
                                        <p:tgtEl>
                                          <p:spTgt spid="6148">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8">
                                            <p:txEl>
                                              <p:pRg st="8" end="8"/>
                                            </p:txEl>
                                          </p:spTgt>
                                        </p:tgtEl>
                                        <p:attrNameLst>
                                          <p:attrName>style.visibility</p:attrName>
                                        </p:attrNameLst>
                                      </p:cBhvr>
                                      <p:to>
                                        <p:strVal val="visible"/>
                                      </p:to>
                                    </p:set>
                                    <p:anim calcmode="lin" valueType="num">
                                      <p:cBhvr additive="base">
                                        <p:cTn id="37" dur="500" fill="hold"/>
                                        <p:tgtEl>
                                          <p:spTgt spid="6148">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148">
                                            <p:txEl>
                                              <p:pRg st="10" end="10"/>
                                            </p:txEl>
                                          </p:spTgt>
                                        </p:tgtEl>
                                        <p:attrNameLst>
                                          <p:attrName>style.visibility</p:attrName>
                                        </p:attrNameLst>
                                      </p:cBhvr>
                                      <p:to>
                                        <p:strVal val="visible"/>
                                      </p:to>
                                    </p:set>
                                    <p:anim calcmode="lin" valueType="num">
                                      <p:cBhvr additive="base">
                                        <p:cTn id="43" dur="500" fill="hold"/>
                                        <p:tgtEl>
                                          <p:spTgt spid="6148">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48">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p:bldP spid="614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ayt Numarası Yer Tutucusu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8FE19A3-205B-428E-928E-9A41E41512B6}" type="slidenum">
              <a:rPr lang="tr-TR" altLang="tr-TR"/>
              <a:pPr eaLnBrk="1" hangingPunct="1"/>
              <a:t>24</a:t>
            </a:fld>
            <a:endParaRPr lang="tr-TR" altLang="tr-TR"/>
          </a:p>
        </p:txBody>
      </p:sp>
      <p:sp>
        <p:nvSpPr>
          <p:cNvPr id="7171" name="Rectangle 2"/>
          <p:cNvSpPr>
            <a:spLocks noGrp="1" noChangeArrowheads="1"/>
          </p:cNvSpPr>
          <p:nvPr>
            <p:ph type="title"/>
          </p:nvPr>
        </p:nvSpPr>
        <p:spPr>
          <a:xfrm>
            <a:off x="683568" y="704088"/>
            <a:ext cx="7848872" cy="1143000"/>
          </a:xfrm>
        </p:spPr>
        <p:txBody>
          <a:bodyPr>
            <a:normAutofit/>
          </a:bodyPr>
          <a:lstStyle/>
          <a:p>
            <a:pPr eaLnBrk="1" hangingPunct="1"/>
            <a:r>
              <a:rPr lang="tr-TR" altLang="tr-TR" sz="2800" dirty="0" smtClean="0">
                <a:solidFill>
                  <a:schemeClr val="accent2"/>
                </a:solidFill>
              </a:rPr>
              <a:t>GİRİŞİMCİLİĞİN BAŞARISINI BELİRLEYEN FAKTÖRLER</a:t>
            </a:r>
          </a:p>
        </p:txBody>
      </p:sp>
      <p:sp>
        <p:nvSpPr>
          <p:cNvPr id="7172" name="Rectangle 3"/>
          <p:cNvSpPr>
            <a:spLocks noGrp="1" noChangeArrowheads="1"/>
          </p:cNvSpPr>
          <p:nvPr>
            <p:ph type="body" idx="1"/>
          </p:nvPr>
        </p:nvSpPr>
        <p:spPr/>
        <p:txBody>
          <a:bodyPr/>
          <a:lstStyle/>
          <a:p>
            <a:pPr eaLnBrk="1" hangingPunct="1">
              <a:lnSpc>
                <a:spcPct val="90000"/>
              </a:lnSpc>
            </a:pPr>
            <a:r>
              <a:rPr lang="tr-TR" altLang="tr-TR" sz="2000" dirty="0" smtClean="0"/>
              <a:t>Takım çalışması</a:t>
            </a:r>
          </a:p>
          <a:p>
            <a:pPr eaLnBrk="1" hangingPunct="1">
              <a:lnSpc>
                <a:spcPct val="90000"/>
              </a:lnSpc>
            </a:pPr>
            <a:r>
              <a:rPr lang="tr-TR" altLang="tr-TR" sz="2000" dirty="0" smtClean="0"/>
              <a:t>Kurumsallaşma</a:t>
            </a:r>
          </a:p>
          <a:p>
            <a:pPr eaLnBrk="1" hangingPunct="1">
              <a:lnSpc>
                <a:spcPct val="90000"/>
              </a:lnSpc>
            </a:pPr>
            <a:r>
              <a:rPr lang="tr-TR" altLang="tr-TR" sz="2000" dirty="0" smtClean="0"/>
              <a:t>İnsan kaynakları ve doğru eleman seçimi</a:t>
            </a:r>
          </a:p>
          <a:p>
            <a:pPr eaLnBrk="1" hangingPunct="1">
              <a:lnSpc>
                <a:spcPct val="90000"/>
              </a:lnSpc>
            </a:pPr>
            <a:r>
              <a:rPr lang="tr-TR" altLang="tr-TR" sz="2000" dirty="0" smtClean="0"/>
              <a:t>Finansal sınırlar ve yatırımcılar</a:t>
            </a:r>
          </a:p>
          <a:p>
            <a:pPr eaLnBrk="1" hangingPunct="1">
              <a:lnSpc>
                <a:spcPct val="90000"/>
              </a:lnSpc>
            </a:pPr>
            <a:r>
              <a:rPr lang="tr-TR" altLang="tr-TR" sz="2000" dirty="0" smtClean="0"/>
              <a:t>Hukuki konularda yetkinlik</a:t>
            </a:r>
          </a:p>
          <a:p>
            <a:pPr eaLnBrk="1" hangingPunct="1">
              <a:lnSpc>
                <a:spcPct val="90000"/>
              </a:lnSpc>
            </a:pPr>
            <a:r>
              <a:rPr lang="tr-TR" altLang="tr-TR" sz="2000" dirty="0" smtClean="0"/>
              <a:t>İşletme körlüğü</a:t>
            </a:r>
          </a:p>
          <a:p>
            <a:pPr eaLnBrk="1" hangingPunct="1">
              <a:lnSpc>
                <a:spcPct val="90000"/>
              </a:lnSpc>
            </a:pPr>
            <a:r>
              <a:rPr lang="tr-TR" altLang="tr-TR" sz="2000" dirty="0" smtClean="0"/>
              <a:t>Paylaşım</a:t>
            </a:r>
          </a:p>
          <a:p>
            <a:pPr eaLnBrk="1" hangingPunct="1">
              <a:lnSpc>
                <a:spcPct val="90000"/>
              </a:lnSpc>
            </a:pPr>
            <a:r>
              <a:rPr lang="tr-TR" altLang="tr-TR" sz="2000" dirty="0" smtClean="0"/>
              <a:t>Etik</a:t>
            </a:r>
          </a:p>
          <a:p>
            <a:pPr eaLnBrk="1" hangingPunct="1">
              <a:lnSpc>
                <a:spcPct val="90000"/>
              </a:lnSpc>
            </a:pPr>
            <a:r>
              <a:rPr lang="tr-TR" altLang="tr-TR" sz="2000" dirty="0" smtClean="0"/>
              <a:t>Ailenin de birlikte hareket edebilmesi</a:t>
            </a:r>
          </a:p>
          <a:p>
            <a:pPr eaLnBrk="1" hangingPunct="1">
              <a:lnSpc>
                <a:spcPct val="90000"/>
              </a:lnSpc>
            </a:pPr>
            <a:r>
              <a:rPr lang="tr-TR" altLang="tr-TR" sz="2000" dirty="0" smtClean="0"/>
              <a:t>Girişimci-</a:t>
            </a:r>
            <a:r>
              <a:rPr lang="tr-TR" altLang="tr-TR" sz="2000" dirty="0" err="1" smtClean="0"/>
              <a:t>buluşcu</a:t>
            </a:r>
            <a:endParaRPr lang="tr-TR" altLang="tr-TR" sz="2000" dirty="0" smtClean="0"/>
          </a:p>
          <a:p>
            <a:pPr eaLnBrk="1" hangingPunct="1">
              <a:lnSpc>
                <a:spcPct val="90000"/>
              </a:lnSpc>
            </a:pPr>
            <a:r>
              <a:rPr lang="tr-TR" altLang="tr-TR" sz="2000" dirty="0" smtClean="0"/>
              <a:t>Girişimci-yatırımcı</a:t>
            </a:r>
          </a:p>
          <a:p>
            <a:pPr eaLnBrk="1" hangingPunct="1">
              <a:lnSpc>
                <a:spcPct val="90000"/>
              </a:lnSpc>
            </a:pPr>
            <a:r>
              <a:rPr lang="tr-TR" altLang="tr-TR" sz="2000" dirty="0" smtClean="0"/>
              <a:t>Çıkış stratejisi oluşturabilmek</a:t>
            </a:r>
          </a:p>
          <a:p>
            <a:pPr eaLnBrk="1" hangingPunct="1">
              <a:lnSpc>
                <a:spcPct val="90000"/>
              </a:lnSpc>
            </a:pPr>
            <a:r>
              <a:rPr lang="tr-TR" altLang="tr-TR" sz="2000" dirty="0" smtClean="0"/>
              <a:t>Risk yönetimi</a:t>
            </a:r>
          </a:p>
          <a:p>
            <a:pPr eaLnBrk="1" hangingPunct="1">
              <a:lnSpc>
                <a:spcPct val="90000"/>
              </a:lnSpc>
            </a:pPr>
            <a:endParaRPr lang="tr-TR" altLang="tr-TR" sz="2000" dirty="0" smtClean="0"/>
          </a:p>
        </p:txBody>
      </p:sp>
    </p:spTree>
    <p:extLst>
      <p:ext uri="{BB962C8B-B14F-4D97-AF65-F5344CB8AC3E}">
        <p14:creationId xmlns:p14="http://schemas.microsoft.com/office/powerpoint/2010/main" val="96255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 calcmode="lin" valueType="num">
                                      <p:cBhvr additive="base">
                                        <p:cTn id="7" dur="500" fill="hold"/>
                                        <p:tgtEl>
                                          <p:spTgt spid="7171"/>
                                        </p:tgtEl>
                                        <p:attrNameLst>
                                          <p:attrName>ppt_x</p:attrName>
                                        </p:attrNameLst>
                                      </p:cBhvr>
                                      <p:tavLst>
                                        <p:tav tm="0">
                                          <p:val>
                                            <p:strVal val="#ppt_x"/>
                                          </p:val>
                                        </p:tav>
                                        <p:tav tm="100000">
                                          <p:val>
                                            <p:strVal val="#ppt_x"/>
                                          </p:val>
                                        </p:tav>
                                      </p:tavLst>
                                    </p:anim>
                                    <p:anim calcmode="lin" valueType="num">
                                      <p:cBhvr additive="base">
                                        <p:cTn id="8" dur="500" fill="hold"/>
                                        <p:tgtEl>
                                          <p:spTgt spid="717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2">
                                            <p:txEl>
                                              <p:pRg st="0" end="0"/>
                                            </p:txEl>
                                          </p:spTgt>
                                        </p:tgtEl>
                                        <p:attrNameLst>
                                          <p:attrName>style.visibility</p:attrName>
                                        </p:attrNameLst>
                                      </p:cBhvr>
                                      <p:to>
                                        <p:strVal val="visible"/>
                                      </p:to>
                                    </p:set>
                                    <p:anim calcmode="lin" valueType="num">
                                      <p:cBhvr additive="base">
                                        <p:cTn id="13" dur="500" fill="hold"/>
                                        <p:tgtEl>
                                          <p:spTgt spid="717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2">
                                            <p:txEl>
                                              <p:pRg st="1" end="1"/>
                                            </p:txEl>
                                          </p:spTgt>
                                        </p:tgtEl>
                                        <p:attrNameLst>
                                          <p:attrName>style.visibility</p:attrName>
                                        </p:attrNameLst>
                                      </p:cBhvr>
                                      <p:to>
                                        <p:strVal val="visible"/>
                                      </p:to>
                                    </p:set>
                                    <p:anim calcmode="lin" valueType="num">
                                      <p:cBhvr additive="base">
                                        <p:cTn id="19" dur="500" fill="hold"/>
                                        <p:tgtEl>
                                          <p:spTgt spid="717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2">
                                            <p:txEl>
                                              <p:pRg st="2" end="2"/>
                                            </p:txEl>
                                          </p:spTgt>
                                        </p:tgtEl>
                                        <p:attrNameLst>
                                          <p:attrName>style.visibility</p:attrName>
                                        </p:attrNameLst>
                                      </p:cBhvr>
                                      <p:to>
                                        <p:strVal val="visible"/>
                                      </p:to>
                                    </p:set>
                                    <p:anim calcmode="lin" valueType="num">
                                      <p:cBhvr additive="base">
                                        <p:cTn id="25" dur="500" fill="hold"/>
                                        <p:tgtEl>
                                          <p:spTgt spid="717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2">
                                            <p:txEl>
                                              <p:pRg st="3" end="3"/>
                                            </p:txEl>
                                          </p:spTgt>
                                        </p:tgtEl>
                                        <p:attrNameLst>
                                          <p:attrName>style.visibility</p:attrName>
                                        </p:attrNameLst>
                                      </p:cBhvr>
                                      <p:to>
                                        <p:strVal val="visible"/>
                                      </p:to>
                                    </p:set>
                                    <p:anim calcmode="lin" valueType="num">
                                      <p:cBhvr additive="base">
                                        <p:cTn id="31" dur="500" fill="hold"/>
                                        <p:tgtEl>
                                          <p:spTgt spid="717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2">
                                            <p:txEl>
                                              <p:pRg st="4" end="4"/>
                                            </p:txEl>
                                          </p:spTgt>
                                        </p:tgtEl>
                                        <p:attrNameLst>
                                          <p:attrName>style.visibility</p:attrName>
                                        </p:attrNameLst>
                                      </p:cBhvr>
                                      <p:to>
                                        <p:strVal val="visible"/>
                                      </p:to>
                                    </p:set>
                                    <p:anim calcmode="lin" valueType="num">
                                      <p:cBhvr additive="base">
                                        <p:cTn id="37" dur="500" fill="hold"/>
                                        <p:tgtEl>
                                          <p:spTgt spid="717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2">
                                            <p:txEl>
                                              <p:pRg st="5" end="5"/>
                                            </p:txEl>
                                          </p:spTgt>
                                        </p:tgtEl>
                                        <p:attrNameLst>
                                          <p:attrName>style.visibility</p:attrName>
                                        </p:attrNameLst>
                                      </p:cBhvr>
                                      <p:to>
                                        <p:strVal val="visible"/>
                                      </p:to>
                                    </p:set>
                                    <p:anim calcmode="lin" valueType="num">
                                      <p:cBhvr additive="base">
                                        <p:cTn id="43" dur="500" fill="hold"/>
                                        <p:tgtEl>
                                          <p:spTgt spid="717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72">
                                            <p:txEl>
                                              <p:pRg st="6" end="6"/>
                                            </p:txEl>
                                          </p:spTgt>
                                        </p:tgtEl>
                                        <p:attrNameLst>
                                          <p:attrName>style.visibility</p:attrName>
                                        </p:attrNameLst>
                                      </p:cBhvr>
                                      <p:to>
                                        <p:strVal val="visible"/>
                                      </p:to>
                                    </p:set>
                                    <p:anim calcmode="lin" valueType="num">
                                      <p:cBhvr additive="base">
                                        <p:cTn id="49" dur="500" fill="hold"/>
                                        <p:tgtEl>
                                          <p:spTgt spid="717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7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172">
                                            <p:txEl>
                                              <p:pRg st="7" end="7"/>
                                            </p:txEl>
                                          </p:spTgt>
                                        </p:tgtEl>
                                        <p:attrNameLst>
                                          <p:attrName>style.visibility</p:attrName>
                                        </p:attrNameLst>
                                      </p:cBhvr>
                                      <p:to>
                                        <p:strVal val="visible"/>
                                      </p:to>
                                    </p:set>
                                    <p:anim calcmode="lin" valueType="num">
                                      <p:cBhvr additive="base">
                                        <p:cTn id="55" dur="500" fill="hold"/>
                                        <p:tgtEl>
                                          <p:spTgt spid="717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17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172">
                                            <p:txEl>
                                              <p:pRg st="8" end="8"/>
                                            </p:txEl>
                                          </p:spTgt>
                                        </p:tgtEl>
                                        <p:attrNameLst>
                                          <p:attrName>style.visibility</p:attrName>
                                        </p:attrNameLst>
                                      </p:cBhvr>
                                      <p:to>
                                        <p:strVal val="visible"/>
                                      </p:to>
                                    </p:set>
                                    <p:anim calcmode="lin" valueType="num">
                                      <p:cBhvr additive="base">
                                        <p:cTn id="61" dur="500" fill="hold"/>
                                        <p:tgtEl>
                                          <p:spTgt spid="7172">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17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172">
                                            <p:txEl>
                                              <p:pRg st="9" end="9"/>
                                            </p:txEl>
                                          </p:spTgt>
                                        </p:tgtEl>
                                        <p:attrNameLst>
                                          <p:attrName>style.visibility</p:attrName>
                                        </p:attrNameLst>
                                      </p:cBhvr>
                                      <p:to>
                                        <p:strVal val="visible"/>
                                      </p:to>
                                    </p:set>
                                    <p:anim calcmode="lin" valueType="num">
                                      <p:cBhvr additive="base">
                                        <p:cTn id="67" dur="500" fill="hold"/>
                                        <p:tgtEl>
                                          <p:spTgt spid="7172">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17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172">
                                            <p:txEl>
                                              <p:pRg st="10" end="10"/>
                                            </p:txEl>
                                          </p:spTgt>
                                        </p:tgtEl>
                                        <p:attrNameLst>
                                          <p:attrName>style.visibility</p:attrName>
                                        </p:attrNameLst>
                                      </p:cBhvr>
                                      <p:to>
                                        <p:strVal val="visible"/>
                                      </p:to>
                                    </p:set>
                                    <p:anim calcmode="lin" valueType="num">
                                      <p:cBhvr additive="base">
                                        <p:cTn id="73" dur="500" fill="hold"/>
                                        <p:tgtEl>
                                          <p:spTgt spid="7172">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17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7172">
                                            <p:txEl>
                                              <p:pRg st="11" end="11"/>
                                            </p:txEl>
                                          </p:spTgt>
                                        </p:tgtEl>
                                        <p:attrNameLst>
                                          <p:attrName>style.visibility</p:attrName>
                                        </p:attrNameLst>
                                      </p:cBhvr>
                                      <p:to>
                                        <p:strVal val="visible"/>
                                      </p:to>
                                    </p:set>
                                    <p:anim calcmode="lin" valueType="num">
                                      <p:cBhvr additive="base">
                                        <p:cTn id="79" dur="500" fill="hold"/>
                                        <p:tgtEl>
                                          <p:spTgt spid="7172">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17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7172">
                                            <p:txEl>
                                              <p:pRg st="12" end="12"/>
                                            </p:txEl>
                                          </p:spTgt>
                                        </p:tgtEl>
                                        <p:attrNameLst>
                                          <p:attrName>style.visibility</p:attrName>
                                        </p:attrNameLst>
                                      </p:cBhvr>
                                      <p:to>
                                        <p:strVal val="visible"/>
                                      </p:to>
                                    </p:set>
                                    <p:anim calcmode="lin" valueType="num">
                                      <p:cBhvr additive="base">
                                        <p:cTn id="85" dur="500" fill="hold"/>
                                        <p:tgtEl>
                                          <p:spTgt spid="7172">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17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717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SIK RASTLANAN YANLIŞLIKLAR</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Başarının hemen geleceğini beklemek</a:t>
            </a:r>
          </a:p>
          <a:p>
            <a:r>
              <a:rPr lang="tr-TR" sz="2000" dirty="0" smtClean="0"/>
              <a:t>Başarısız olacağı baştan belli olan bir işe başlamak</a:t>
            </a:r>
          </a:p>
          <a:p>
            <a:r>
              <a:rPr lang="tr-TR" sz="2000" dirty="0" smtClean="0"/>
              <a:t>Geriye yaslanıp, satışların patlayacağını düşünmek</a:t>
            </a:r>
          </a:p>
          <a:p>
            <a:r>
              <a:rPr lang="tr-TR" sz="2000" dirty="0" smtClean="0"/>
              <a:t>Plansız hareketler, uzun vadeli planın dışına çıkmak</a:t>
            </a:r>
          </a:p>
          <a:p>
            <a:r>
              <a:rPr lang="tr-TR" sz="2000" dirty="0"/>
              <a:t>Kendiniz için bir şey yapma aşamasından, pazar için bir şey yapma aşamasına </a:t>
            </a:r>
            <a:r>
              <a:rPr lang="tr-TR" sz="2000" dirty="0" smtClean="0"/>
              <a:t>geçememek</a:t>
            </a:r>
          </a:p>
          <a:p>
            <a:r>
              <a:rPr lang="tr-TR" sz="2000" dirty="0"/>
              <a:t>Rekabeti düşük göstermek amacıyla pazarı olduğundan dar </a:t>
            </a:r>
            <a:r>
              <a:rPr lang="tr-TR" sz="2000" dirty="0" smtClean="0"/>
              <a:t>göstermek</a:t>
            </a:r>
          </a:p>
          <a:p>
            <a:r>
              <a:rPr lang="tr-TR" sz="2000" dirty="0" smtClean="0"/>
              <a:t>Girişimci hayat tarzına uyamamak</a:t>
            </a:r>
          </a:p>
          <a:p>
            <a:r>
              <a:rPr lang="tr-TR" sz="2000" dirty="0" smtClean="0"/>
              <a:t>İlgileri senden farklı olan insanlarla bir işe başlamak</a:t>
            </a:r>
          </a:p>
          <a:p>
            <a:r>
              <a:rPr lang="tr-TR" sz="2000" dirty="0" smtClean="0"/>
              <a:t>Hisse paylaşımını baştan yanlış yapmak</a:t>
            </a:r>
          </a:p>
          <a:p>
            <a:r>
              <a:rPr lang="tr-TR" sz="2000" dirty="0" smtClean="0"/>
              <a:t>Kurumsal düzeyde hata yapmak</a:t>
            </a:r>
          </a:p>
          <a:p>
            <a:r>
              <a:rPr lang="tr-TR" sz="2000" dirty="0" smtClean="0"/>
              <a:t>Yapılan yanlışları görmemek, yanlışlardan vaz geçmemek</a:t>
            </a:r>
          </a:p>
          <a:p>
            <a:r>
              <a:rPr lang="tr-TR" sz="2000" dirty="0" smtClean="0"/>
              <a:t>Önyargılar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171361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SIK RASTLANAN YANLIŞLIKLAR</a:t>
            </a:r>
          </a:p>
        </p:txBody>
      </p:sp>
      <p:sp>
        <p:nvSpPr>
          <p:cNvPr id="3" name="İçerik Yer Tutucusu 2"/>
          <p:cNvSpPr>
            <a:spLocks noGrp="1"/>
          </p:cNvSpPr>
          <p:nvPr>
            <p:ph idx="1"/>
          </p:nvPr>
        </p:nvSpPr>
        <p:spPr/>
        <p:txBody>
          <a:bodyPr>
            <a:normAutofit/>
          </a:bodyPr>
          <a:lstStyle/>
          <a:p>
            <a:r>
              <a:rPr lang="tr-TR" sz="2000" dirty="0" smtClean="0"/>
              <a:t>Rekabet analizinde hiç rakibiniz olmadığını düşünmek:</a:t>
            </a:r>
          </a:p>
          <a:p>
            <a:r>
              <a:rPr lang="tr-TR" sz="2000" dirty="0" smtClean="0"/>
              <a:t> </a:t>
            </a:r>
            <a:r>
              <a:rPr lang="tr-TR" sz="2000" dirty="0"/>
              <a:t>Y</a:t>
            </a:r>
            <a:r>
              <a:rPr lang="tr-TR" sz="2000" dirty="0" smtClean="0"/>
              <a:t>a pazarı hiç analiz etmediniz, ya da kimsenin ihtiyacı olmayan bir ürününüz var</a:t>
            </a:r>
          </a:p>
          <a:p>
            <a:r>
              <a:rPr lang="tr-TR" sz="2000" dirty="0" smtClean="0"/>
              <a:t>Rekabeti ne çok geniş, ne de çok dar tarif etmek doğru</a:t>
            </a:r>
          </a:p>
          <a:p>
            <a:r>
              <a:rPr lang="tr-TR" sz="2000" dirty="0" smtClean="0"/>
              <a:t>Sürdürülemez bir pozisyon mümkün olduğu düşünülenden çok daha uzun bir süre sürdürebilir</a:t>
            </a:r>
          </a:p>
          <a:p>
            <a:r>
              <a:rPr lang="tr-TR" sz="2000" dirty="0" smtClean="0"/>
              <a:t>Sürdürülemez bir pozisyon sona erdiğinde, bunun tahmin edebileceğinizden çok daha kısa bir sürede gerçekleştiği görülür.</a:t>
            </a:r>
          </a:p>
          <a:p>
            <a:r>
              <a:rPr lang="tr-TR" sz="2000" dirty="0" err="1" smtClean="0"/>
              <a:t>Mervyn</a:t>
            </a:r>
            <a:r>
              <a:rPr lang="tr-TR" sz="2000" dirty="0" smtClean="0"/>
              <a:t> </a:t>
            </a:r>
            <a:r>
              <a:rPr lang="tr-TR" sz="2000" dirty="0" err="1" smtClean="0"/>
              <a:t>King</a:t>
            </a:r>
            <a:r>
              <a:rPr lang="tr-TR" sz="2000" dirty="0" smtClean="0"/>
              <a:t>/</a:t>
            </a:r>
            <a:r>
              <a:rPr lang="tr-TR" sz="2000" dirty="0" err="1" smtClean="0"/>
              <a:t>The</a:t>
            </a:r>
            <a:r>
              <a:rPr lang="tr-TR" sz="2000" dirty="0" smtClean="0"/>
              <a:t> </a:t>
            </a:r>
            <a:r>
              <a:rPr lang="tr-TR" sz="2000" dirty="0" err="1" smtClean="0"/>
              <a:t>end</a:t>
            </a:r>
            <a:r>
              <a:rPr lang="tr-TR" sz="2000" dirty="0" smtClean="0"/>
              <a:t> of </a:t>
            </a:r>
            <a:r>
              <a:rPr lang="tr-TR" sz="2000" dirty="0" err="1" smtClean="0"/>
              <a:t>Alchemy</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63895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AFB4191D-8C84-44AC-9E7E-07499FD5729F}" type="slidenum">
              <a:rPr lang="tr-TR" altLang="tr-TR"/>
              <a:pPr/>
              <a:t>27</a:t>
            </a:fld>
            <a:endParaRPr lang="tr-TR" altLang="tr-TR"/>
          </a:p>
        </p:txBody>
      </p:sp>
      <p:sp>
        <p:nvSpPr>
          <p:cNvPr id="7170" name="Rectangle 2"/>
          <p:cNvSpPr>
            <a:spLocks noGrp="1" noChangeArrowheads="1"/>
          </p:cNvSpPr>
          <p:nvPr>
            <p:ph type="title"/>
          </p:nvPr>
        </p:nvSpPr>
        <p:spPr/>
        <p:txBody>
          <a:bodyPr>
            <a:normAutofit/>
          </a:bodyPr>
          <a:lstStyle/>
          <a:p>
            <a:r>
              <a:rPr lang="tr-TR" altLang="tr-TR" sz="3600" dirty="0">
                <a:solidFill>
                  <a:schemeClr val="accent2"/>
                </a:solidFill>
              </a:rPr>
              <a:t>1. </a:t>
            </a:r>
            <a:r>
              <a:rPr lang="tr-TR" altLang="tr-TR" sz="3600" dirty="0" smtClean="0">
                <a:solidFill>
                  <a:schemeClr val="accent2"/>
                </a:solidFill>
              </a:rPr>
              <a:t>TECRÜBE </a:t>
            </a:r>
            <a:r>
              <a:rPr lang="tr-TR" altLang="tr-TR" sz="3600" dirty="0">
                <a:solidFill>
                  <a:schemeClr val="accent2"/>
                </a:solidFill>
              </a:rPr>
              <a:t>1977-79</a:t>
            </a:r>
          </a:p>
        </p:txBody>
      </p:sp>
      <p:sp>
        <p:nvSpPr>
          <p:cNvPr id="7171" name="Rectangle 3"/>
          <p:cNvSpPr>
            <a:spLocks noGrp="1" noChangeArrowheads="1"/>
          </p:cNvSpPr>
          <p:nvPr>
            <p:ph type="body" idx="1"/>
          </p:nvPr>
        </p:nvSpPr>
        <p:spPr/>
        <p:txBody>
          <a:bodyPr/>
          <a:lstStyle/>
          <a:p>
            <a:r>
              <a:rPr lang="tr-TR" altLang="tr-TR" sz="2000" dirty="0"/>
              <a:t>Fırsat ne idi? </a:t>
            </a:r>
          </a:p>
          <a:p>
            <a:pPr>
              <a:buFontTx/>
              <a:buNone/>
            </a:pPr>
            <a:r>
              <a:rPr lang="tr-TR" altLang="tr-TR" sz="2000" dirty="0"/>
              <a:t>     Türk sanayinin yedek parça, Alman tüketicisinin taze sebze meyve ihtiyacını karşılayabilecek bir organizasyon kurmak</a:t>
            </a:r>
          </a:p>
          <a:p>
            <a:r>
              <a:rPr lang="tr-TR" altLang="tr-TR" sz="2000" dirty="0"/>
              <a:t>Hukuki </a:t>
            </a:r>
            <a:r>
              <a:rPr lang="tr-TR" altLang="tr-TR" sz="2000" dirty="0" smtClean="0"/>
              <a:t>formaliteler</a:t>
            </a:r>
            <a:endParaRPr lang="tr-TR" altLang="tr-TR" sz="2000" dirty="0"/>
          </a:p>
          <a:p>
            <a:r>
              <a:rPr lang="tr-TR" altLang="tr-TR" sz="2000" dirty="0"/>
              <a:t>Türkiye’nin yedek parça ihtiyacı</a:t>
            </a:r>
          </a:p>
          <a:p>
            <a:r>
              <a:rPr lang="tr-TR" altLang="tr-TR" sz="2000" dirty="0" smtClean="0"/>
              <a:t>Almanya’daki tarım ürünlerini alan </a:t>
            </a:r>
            <a:r>
              <a:rPr lang="tr-TR" altLang="tr-TR" sz="2000" dirty="0"/>
              <a:t>toptancılar</a:t>
            </a:r>
          </a:p>
          <a:p>
            <a:r>
              <a:rPr lang="tr-TR" altLang="tr-TR" sz="2000" dirty="0"/>
              <a:t>Finansman ihtiyacı</a:t>
            </a:r>
          </a:p>
          <a:p>
            <a:r>
              <a:rPr lang="tr-TR" altLang="tr-TR" sz="2000" dirty="0"/>
              <a:t>Risk</a:t>
            </a:r>
          </a:p>
        </p:txBody>
      </p:sp>
    </p:spTree>
    <p:extLst>
      <p:ext uri="{BB962C8B-B14F-4D97-AF65-F5344CB8AC3E}">
        <p14:creationId xmlns:p14="http://schemas.microsoft.com/office/powerpoint/2010/main" val="3415349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 calcmode="lin" valueType="num">
                                      <p:cBhvr additive="base">
                                        <p:cTn id="19"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 calcmode="lin" valueType="num">
                                      <p:cBhvr additive="base">
                                        <p:cTn id="25"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 calcmode="lin" valueType="num">
                                      <p:cBhvr additive="base">
                                        <p:cTn id="31"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1">
                                            <p:txEl>
                                              <p:pRg st="4" end="4"/>
                                            </p:txEl>
                                          </p:spTgt>
                                        </p:tgtEl>
                                        <p:attrNameLst>
                                          <p:attrName>style.visibility</p:attrName>
                                        </p:attrNameLst>
                                      </p:cBhvr>
                                      <p:to>
                                        <p:strVal val="visible"/>
                                      </p:to>
                                    </p:set>
                                    <p:anim calcmode="lin" valueType="num">
                                      <p:cBhvr additive="base">
                                        <p:cTn id="37"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1">
                                            <p:txEl>
                                              <p:pRg st="5" end="5"/>
                                            </p:txEl>
                                          </p:spTgt>
                                        </p:tgtEl>
                                        <p:attrNameLst>
                                          <p:attrName>style.visibility</p:attrName>
                                        </p:attrNameLst>
                                      </p:cBhvr>
                                      <p:to>
                                        <p:strVal val="visible"/>
                                      </p:to>
                                    </p:set>
                                    <p:anim calcmode="lin" valueType="num">
                                      <p:cBhvr additive="base">
                                        <p:cTn id="43"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71">
                                            <p:txEl>
                                              <p:pRg st="6" end="6"/>
                                            </p:txEl>
                                          </p:spTgt>
                                        </p:tgtEl>
                                        <p:attrNameLst>
                                          <p:attrName>style.visibility</p:attrName>
                                        </p:attrNameLst>
                                      </p:cBhvr>
                                      <p:to>
                                        <p:strVal val="visible"/>
                                      </p:to>
                                    </p:set>
                                    <p:anim calcmode="lin" valueType="num">
                                      <p:cBhvr additive="base">
                                        <p:cTn id="49"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682BE62A-3705-4BA8-B4A6-2EA31933710A}" type="slidenum">
              <a:rPr lang="tr-TR" altLang="tr-TR"/>
              <a:pPr/>
              <a:t>28</a:t>
            </a:fld>
            <a:endParaRPr lang="tr-TR" altLang="tr-TR"/>
          </a:p>
        </p:txBody>
      </p:sp>
      <p:sp>
        <p:nvSpPr>
          <p:cNvPr id="8194" name="Rectangle 2"/>
          <p:cNvSpPr>
            <a:spLocks noGrp="1" noChangeArrowheads="1"/>
          </p:cNvSpPr>
          <p:nvPr>
            <p:ph type="title"/>
          </p:nvPr>
        </p:nvSpPr>
        <p:spPr/>
        <p:txBody>
          <a:bodyPr>
            <a:normAutofit/>
          </a:bodyPr>
          <a:lstStyle/>
          <a:p>
            <a:r>
              <a:rPr lang="tr-TR" altLang="tr-TR" sz="3600" dirty="0" smtClean="0">
                <a:solidFill>
                  <a:schemeClr val="accent2"/>
                </a:solidFill>
              </a:rPr>
              <a:t>ÖZELEŞTİRİ</a:t>
            </a:r>
            <a:endParaRPr lang="tr-TR" altLang="tr-TR" sz="3600" dirty="0">
              <a:solidFill>
                <a:schemeClr val="accent2"/>
              </a:solidFill>
            </a:endParaRPr>
          </a:p>
        </p:txBody>
      </p:sp>
      <p:sp>
        <p:nvSpPr>
          <p:cNvPr id="8195" name="Rectangle 3"/>
          <p:cNvSpPr>
            <a:spLocks noGrp="1" noChangeArrowheads="1"/>
          </p:cNvSpPr>
          <p:nvPr>
            <p:ph type="body" idx="1"/>
          </p:nvPr>
        </p:nvSpPr>
        <p:spPr/>
        <p:txBody>
          <a:bodyPr/>
          <a:lstStyle/>
          <a:p>
            <a:r>
              <a:rPr lang="tr-TR" altLang="tr-TR" sz="2000" dirty="0"/>
              <a:t>Fırsat var</a:t>
            </a:r>
          </a:p>
          <a:p>
            <a:r>
              <a:rPr lang="tr-TR" altLang="tr-TR" sz="2000" dirty="0"/>
              <a:t>Ön araştırma yetersiz</a:t>
            </a:r>
          </a:p>
          <a:p>
            <a:r>
              <a:rPr lang="tr-TR" altLang="tr-TR" sz="2000" dirty="0"/>
              <a:t>B planı yok</a:t>
            </a:r>
          </a:p>
          <a:p>
            <a:r>
              <a:rPr lang="tr-TR" altLang="tr-TR" sz="2000" dirty="0"/>
              <a:t>Finansman alt yapısı yeterince düşünülmemiş</a:t>
            </a:r>
          </a:p>
          <a:p>
            <a:r>
              <a:rPr lang="tr-TR" altLang="tr-TR" sz="2000" dirty="0"/>
              <a:t>Risk almadaki isteksizlik</a:t>
            </a:r>
          </a:p>
          <a:p>
            <a:r>
              <a:rPr lang="tr-TR" altLang="tr-TR" sz="2000" dirty="0"/>
              <a:t>Belirsizlik ortamında kendine güvenmede eksiklik</a:t>
            </a:r>
          </a:p>
          <a:p>
            <a:r>
              <a:rPr lang="tr-TR" altLang="tr-TR" sz="2000" dirty="0" err="1"/>
              <a:t>Part</a:t>
            </a:r>
            <a:r>
              <a:rPr lang="tr-TR" altLang="tr-TR" sz="2000" dirty="0"/>
              <a:t>-time zaman ayırma</a:t>
            </a:r>
          </a:p>
        </p:txBody>
      </p:sp>
    </p:spTree>
    <p:extLst>
      <p:ext uri="{BB962C8B-B14F-4D97-AF65-F5344CB8AC3E}">
        <p14:creationId xmlns:p14="http://schemas.microsoft.com/office/powerpoint/2010/main" val="304081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additive="base">
                                        <p:cTn id="13"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1" end="1"/>
                                            </p:txEl>
                                          </p:spTgt>
                                        </p:tgtEl>
                                        <p:attrNameLst>
                                          <p:attrName>style.visibility</p:attrName>
                                        </p:attrNameLst>
                                      </p:cBhvr>
                                      <p:to>
                                        <p:strVal val="visible"/>
                                      </p:to>
                                    </p:set>
                                    <p:anim calcmode="lin" valueType="num">
                                      <p:cBhvr additive="base">
                                        <p:cTn id="19"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additive="base">
                                        <p:cTn id="25"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5">
                                            <p:txEl>
                                              <p:pRg st="3" end="3"/>
                                            </p:txEl>
                                          </p:spTgt>
                                        </p:tgtEl>
                                        <p:attrNameLst>
                                          <p:attrName>style.visibility</p:attrName>
                                        </p:attrNameLst>
                                      </p:cBhvr>
                                      <p:to>
                                        <p:strVal val="visible"/>
                                      </p:to>
                                    </p:set>
                                    <p:anim calcmode="lin" valueType="num">
                                      <p:cBhvr additive="base">
                                        <p:cTn id="31"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195">
                                            <p:txEl>
                                              <p:pRg st="4" end="4"/>
                                            </p:txEl>
                                          </p:spTgt>
                                        </p:tgtEl>
                                        <p:attrNameLst>
                                          <p:attrName>style.visibility</p:attrName>
                                        </p:attrNameLst>
                                      </p:cBhvr>
                                      <p:to>
                                        <p:strVal val="visible"/>
                                      </p:to>
                                    </p:set>
                                    <p:anim calcmode="lin" valueType="num">
                                      <p:cBhvr additive="base">
                                        <p:cTn id="37"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195">
                                            <p:txEl>
                                              <p:pRg st="5" end="5"/>
                                            </p:txEl>
                                          </p:spTgt>
                                        </p:tgtEl>
                                        <p:attrNameLst>
                                          <p:attrName>style.visibility</p:attrName>
                                        </p:attrNameLst>
                                      </p:cBhvr>
                                      <p:to>
                                        <p:strVal val="visible"/>
                                      </p:to>
                                    </p:set>
                                    <p:anim calcmode="lin" valueType="num">
                                      <p:cBhvr additive="base">
                                        <p:cTn id="43"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 calcmode="lin" valueType="num">
                                      <p:cBhvr additive="base">
                                        <p:cTn id="49"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CF9BCBCA-3A8D-4BD2-9CC2-CE0FDF6B4E1A}" type="slidenum">
              <a:rPr lang="tr-TR" altLang="tr-TR"/>
              <a:pPr/>
              <a:t>29</a:t>
            </a:fld>
            <a:endParaRPr lang="tr-TR" altLang="tr-TR"/>
          </a:p>
        </p:txBody>
      </p:sp>
      <p:sp>
        <p:nvSpPr>
          <p:cNvPr id="9218" name="Rectangle 2"/>
          <p:cNvSpPr>
            <a:spLocks noGrp="1" noChangeArrowheads="1"/>
          </p:cNvSpPr>
          <p:nvPr>
            <p:ph type="title"/>
          </p:nvPr>
        </p:nvSpPr>
        <p:spPr/>
        <p:txBody>
          <a:bodyPr>
            <a:normAutofit/>
          </a:bodyPr>
          <a:lstStyle/>
          <a:p>
            <a:r>
              <a:rPr lang="tr-TR" altLang="tr-TR" sz="3600" dirty="0">
                <a:solidFill>
                  <a:schemeClr val="accent2"/>
                </a:solidFill>
              </a:rPr>
              <a:t>2. </a:t>
            </a:r>
            <a:r>
              <a:rPr lang="tr-TR" altLang="tr-TR" sz="3600" dirty="0" smtClean="0">
                <a:solidFill>
                  <a:schemeClr val="accent2"/>
                </a:solidFill>
              </a:rPr>
              <a:t>DENEYİM 2005-2015</a:t>
            </a:r>
            <a:endParaRPr lang="tr-TR" altLang="tr-TR" sz="3600" dirty="0">
              <a:solidFill>
                <a:schemeClr val="accent2"/>
              </a:solidFill>
            </a:endParaRPr>
          </a:p>
        </p:txBody>
      </p:sp>
      <p:sp>
        <p:nvSpPr>
          <p:cNvPr id="9219" name="Rectangle 3"/>
          <p:cNvSpPr>
            <a:spLocks noGrp="1" noChangeArrowheads="1"/>
          </p:cNvSpPr>
          <p:nvPr>
            <p:ph type="body" idx="1"/>
          </p:nvPr>
        </p:nvSpPr>
        <p:spPr/>
        <p:txBody>
          <a:bodyPr/>
          <a:lstStyle/>
          <a:p>
            <a:r>
              <a:rPr lang="tr-TR" altLang="tr-TR" sz="2000" dirty="0"/>
              <a:t>Fırsat:?</a:t>
            </a:r>
          </a:p>
          <a:p>
            <a:pPr>
              <a:buFontTx/>
              <a:buNone/>
            </a:pPr>
            <a:r>
              <a:rPr lang="tr-TR" altLang="tr-TR" sz="2000" dirty="0"/>
              <a:t>    Türkiye’deki tekstil firmalarına ham madde sağlamakta aracılık; var olan tedarikçilerin/aracıların yarattığı sıkıntılar</a:t>
            </a:r>
          </a:p>
          <a:p>
            <a:r>
              <a:rPr lang="tr-TR" altLang="tr-TR" sz="2000" dirty="0"/>
              <a:t>Tedarikçilerin ve  çalışma yönteminin belirlenmesi, anlaşmaların yapılması</a:t>
            </a:r>
          </a:p>
          <a:p>
            <a:r>
              <a:rPr lang="tr-TR" altLang="tr-TR" sz="2000" dirty="0"/>
              <a:t>Takımın oluşturulması  </a:t>
            </a:r>
          </a:p>
          <a:p>
            <a:r>
              <a:rPr lang="tr-TR" altLang="tr-TR" sz="2000" dirty="0"/>
              <a:t>Türkiye’deki tekstil firmaları ile görüşmeler, ön mutabakatların sağlanması, danışmanlığın ön plana çıkartılması</a:t>
            </a:r>
          </a:p>
          <a:p>
            <a:r>
              <a:rPr lang="tr-TR" altLang="tr-TR" sz="2000" dirty="0"/>
              <a:t>Hukuki formaliteler</a:t>
            </a:r>
          </a:p>
          <a:p>
            <a:r>
              <a:rPr lang="tr-TR" altLang="tr-TR" sz="2000" dirty="0"/>
              <a:t>Finansman ihtiyaçlarının belirlenip, karşılanması</a:t>
            </a:r>
          </a:p>
          <a:p>
            <a:r>
              <a:rPr lang="tr-TR" altLang="tr-TR" sz="2000" dirty="0"/>
              <a:t>Risklerin </a:t>
            </a:r>
            <a:r>
              <a:rPr lang="tr-TR" altLang="tr-TR" sz="2000" dirty="0" smtClean="0"/>
              <a:t>hesaplanması</a:t>
            </a:r>
            <a:endParaRPr lang="tr-TR" altLang="tr-TR" sz="2000" dirty="0"/>
          </a:p>
          <a:p>
            <a:r>
              <a:rPr lang="tr-TR" altLang="tr-TR" sz="2000" dirty="0"/>
              <a:t>Büyüyen </a:t>
            </a:r>
            <a:r>
              <a:rPr lang="tr-TR" altLang="tr-TR" sz="2000" dirty="0" smtClean="0"/>
              <a:t>bir şirket ve satış</a:t>
            </a:r>
            <a:endParaRPr lang="tr-TR" altLang="tr-TR" sz="2000" dirty="0"/>
          </a:p>
          <a:p>
            <a:endParaRPr lang="tr-TR" altLang="tr-TR" sz="2000" dirty="0"/>
          </a:p>
        </p:txBody>
      </p:sp>
    </p:spTree>
    <p:extLst>
      <p:ext uri="{BB962C8B-B14F-4D97-AF65-F5344CB8AC3E}">
        <p14:creationId xmlns:p14="http://schemas.microsoft.com/office/powerpoint/2010/main" val="2219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0" end="0"/>
                                            </p:txEl>
                                          </p:spTgt>
                                        </p:tgtEl>
                                        <p:attrNameLst>
                                          <p:attrName>style.visibility</p:attrName>
                                        </p:attrNameLst>
                                      </p:cBhvr>
                                      <p:to>
                                        <p:strVal val="visible"/>
                                      </p:to>
                                    </p:set>
                                    <p:anim calcmode="lin" valueType="num">
                                      <p:cBhvr additive="base">
                                        <p:cTn id="13"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1" end="1"/>
                                            </p:txEl>
                                          </p:spTgt>
                                        </p:tgtEl>
                                        <p:attrNameLst>
                                          <p:attrName>style.visibility</p:attrName>
                                        </p:attrNameLst>
                                      </p:cBhvr>
                                      <p:to>
                                        <p:strVal val="visible"/>
                                      </p:to>
                                    </p:set>
                                    <p:anim calcmode="lin" valueType="num">
                                      <p:cBhvr additive="base">
                                        <p:cTn id="19"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2" end="2"/>
                                            </p:txEl>
                                          </p:spTgt>
                                        </p:tgtEl>
                                        <p:attrNameLst>
                                          <p:attrName>style.visibility</p:attrName>
                                        </p:attrNameLst>
                                      </p:cBhvr>
                                      <p:to>
                                        <p:strVal val="visible"/>
                                      </p:to>
                                    </p:set>
                                    <p:anim calcmode="lin" valueType="num">
                                      <p:cBhvr additive="base">
                                        <p:cTn id="25"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3" end="3"/>
                                            </p:txEl>
                                          </p:spTgt>
                                        </p:tgtEl>
                                        <p:attrNameLst>
                                          <p:attrName>style.visibility</p:attrName>
                                        </p:attrNameLst>
                                      </p:cBhvr>
                                      <p:to>
                                        <p:strVal val="visible"/>
                                      </p:to>
                                    </p:set>
                                    <p:anim calcmode="lin" valueType="num">
                                      <p:cBhvr additive="base">
                                        <p:cTn id="31"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4" end="4"/>
                                            </p:txEl>
                                          </p:spTgt>
                                        </p:tgtEl>
                                        <p:attrNameLst>
                                          <p:attrName>style.visibility</p:attrName>
                                        </p:attrNameLst>
                                      </p:cBhvr>
                                      <p:to>
                                        <p:strVal val="visible"/>
                                      </p:to>
                                    </p:set>
                                    <p:anim calcmode="lin" valueType="num">
                                      <p:cBhvr additive="base">
                                        <p:cTn id="37"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5" end="5"/>
                                            </p:txEl>
                                          </p:spTgt>
                                        </p:tgtEl>
                                        <p:attrNameLst>
                                          <p:attrName>style.visibility</p:attrName>
                                        </p:attrNameLst>
                                      </p:cBhvr>
                                      <p:to>
                                        <p:strVal val="visible"/>
                                      </p:to>
                                    </p:set>
                                    <p:anim calcmode="lin" valueType="num">
                                      <p:cBhvr additive="base">
                                        <p:cTn id="43"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6" end="6"/>
                                            </p:txEl>
                                          </p:spTgt>
                                        </p:tgtEl>
                                        <p:attrNameLst>
                                          <p:attrName>style.visibility</p:attrName>
                                        </p:attrNameLst>
                                      </p:cBhvr>
                                      <p:to>
                                        <p:strVal val="visible"/>
                                      </p:to>
                                    </p:set>
                                    <p:anim calcmode="lin" valueType="num">
                                      <p:cBhvr additive="base">
                                        <p:cTn id="49"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7" end="7"/>
                                            </p:txEl>
                                          </p:spTgt>
                                        </p:tgtEl>
                                        <p:attrNameLst>
                                          <p:attrName>style.visibility</p:attrName>
                                        </p:attrNameLst>
                                      </p:cBhvr>
                                      <p:to>
                                        <p:strVal val="visible"/>
                                      </p:to>
                                    </p:set>
                                    <p:anim calcmode="lin" valueType="num">
                                      <p:cBhvr additive="base">
                                        <p:cTn id="55"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219">
                                            <p:txEl>
                                              <p:pRg st="8" end="8"/>
                                            </p:txEl>
                                          </p:spTgt>
                                        </p:tgtEl>
                                        <p:attrNameLst>
                                          <p:attrName>style.visibility</p:attrName>
                                        </p:attrNameLst>
                                      </p:cBhvr>
                                      <p:to>
                                        <p:strVal val="visible"/>
                                      </p:to>
                                    </p:set>
                                    <p:anim calcmode="lin" valueType="num">
                                      <p:cBhvr additive="base">
                                        <p:cTn id="61"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3600" dirty="0" smtClean="0"/>
              <a:t>KAYNAKLAR</a:t>
            </a:r>
            <a:endParaRPr lang="tr-TR" sz="3600" dirty="0"/>
          </a:p>
        </p:txBody>
      </p:sp>
      <p:sp>
        <p:nvSpPr>
          <p:cNvPr id="3" name="İçerik Yer Tutucusu 2"/>
          <p:cNvSpPr>
            <a:spLocks noGrp="1"/>
          </p:cNvSpPr>
          <p:nvPr>
            <p:ph idx="1"/>
          </p:nvPr>
        </p:nvSpPr>
        <p:spPr>
          <a:xfrm>
            <a:off x="457200" y="1628800"/>
            <a:ext cx="8229600" cy="4695800"/>
          </a:xfrm>
        </p:spPr>
        <p:txBody>
          <a:bodyPr>
            <a:normAutofit fontScale="92500" lnSpcReduction="20000"/>
          </a:bodyPr>
          <a:lstStyle/>
          <a:p>
            <a:r>
              <a:rPr lang="tr-TR" sz="2200" dirty="0" err="1" smtClean="0"/>
              <a:t>The</a:t>
            </a:r>
            <a:r>
              <a:rPr lang="tr-TR" sz="2200" dirty="0" smtClean="0"/>
              <a:t> Hard </a:t>
            </a:r>
            <a:r>
              <a:rPr lang="tr-TR" sz="2200" dirty="0" err="1"/>
              <a:t>T</a:t>
            </a:r>
            <a:r>
              <a:rPr lang="tr-TR" sz="2200" dirty="0" err="1" smtClean="0"/>
              <a:t>hing</a:t>
            </a:r>
            <a:r>
              <a:rPr lang="tr-TR" sz="2200" dirty="0" smtClean="0"/>
              <a:t> </a:t>
            </a:r>
            <a:r>
              <a:rPr lang="tr-TR" sz="2200" dirty="0" err="1"/>
              <a:t>A</a:t>
            </a:r>
            <a:r>
              <a:rPr lang="tr-TR" sz="2200" dirty="0" err="1" smtClean="0"/>
              <a:t>bout</a:t>
            </a:r>
            <a:r>
              <a:rPr lang="tr-TR" sz="2200" dirty="0" smtClean="0"/>
              <a:t> Hard </a:t>
            </a:r>
            <a:r>
              <a:rPr lang="tr-TR" sz="2200" dirty="0" err="1"/>
              <a:t>T</a:t>
            </a:r>
            <a:r>
              <a:rPr lang="tr-TR" sz="2200" dirty="0" err="1" smtClean="0"/>
              <a:t>hings</a:t>
            </a:r>
            <a:r>
              <a:rPr lang="tr-TR" sz="2200" dirty="0" smtClean="0"/>
              <a:t>/Ben </a:t>
            </a:r>
            <a:r>
              <a:rPr lang="tr-TR" sz="2200" dirty="0" err="1" smtClean="0"/>
              <a:t>Horowitz</a:t>
            </a:r>
            <a:endParaRPr lang="tr-TR" sz="2200" dirty="0" smtClean="0"/>
          </a:p>
          <a:p>
            <a:r>
              <a:rPr lang="tr-TR" sz="2200" dirty="0" err="1" smtClean="0"/>
              <a:t>Superforcasting</a:t>
            </a:r>
            <a:r>
              <a:rPr lang="tr-TR" sz="2200" dirty="0" smtClean="0"/>
              <a:t>/Philip </a:t>
            </a:r>
            <a:r>
              <a:rPr lang="tr-TR" sz="2200" dirty="0" err="1" smtClean="0"/>
              <a:t>Tetlock</a:t>
            </a:r>
            <a:r>
              <a:rPr lang="tr-TR" sz="2200" dirty="0" smtClean="0"/>
              <a:t>-Dan </a:t>
            </a:r>
            <a:r>
              <a:rPr lang="tr-TR" sz="2200" dirty="0" err="1" smtClean="0"/>
              <a:t>Gardner</a:t>
            </a:r>
            <a:endParaRPr lang="tr-TR" sz="2200" dirty="0" smtClean="0"/>
          </a:p>
          <a:p>
            <a:r>
              <a:rPr lang="tr-TR" sz="2200" dirty="0" smtClean="0"/>
              <a:t>Zero </a:t>
            </a:r>
            <a:r>
              <a:rPr lang="tr-TR" sz="2200" dirty="0" err="1" smtClean="0"/>
              <a:t>to</a:t>
            </a:r>
            <a:r>
              <a:rPr lang="tr-TR" sz="2200" dirty="0" smtClean="0"/>
              <a:t> </a:t>
            </a:r>
            <a:r>
              <a:rPr lang="tr-TR" sz="2200" dirty="0" err="1" smtClean="0"/>
              <a:t>One</a:t>
            </a:r>
            <a:r>
              <a:rPr lang="tr-TR" sz="2200" dirty="0" smtClean="0"/>
              <a:t>/Peter </a:t>
            </a:r>
            <a:r>
              <a:rPr lang="tr-TR" sz="2200" dirty="0" err="1" smtClean="0"/>
              <a:t>Thiel</a:t>
            </a:r>
            <a:endParaRPr lang="tr-TR" sz="2200" dirty="0" smtClean="0"/>
          </a:p>
          <a:p>
            <a:r>
              <a:rPr lang="tr-TR" sz="2200" dirty="0" err="1" smtClean="0"/>
              <a:t>The</a:t>
            </a:r>
            <a:r>
              <a:rPr lang="tr-TR" sz="2200" dirty="0" smtClean="0"/>
              <a:t> </a:t>
            </a:r>
            <a:r>
              <a:rPr lang="tr-TR" sz="2200" dirty="0" err="1" smtClean="0"/>
              <a:t>Lean</a:t>
            </a:r>
            <a:r>
              <a:rPr lang="tr-TR" sz="2200" dirty="0" smtClean="0"/>
              <a:t> </a:t>
            </a:r>
            <a:r>
              <a:rPr lang="tr-TR" sz="2200" dirty="0" err="1" smtClean="0"/>
              <a:t>Startup</a:t>
            </a:r>
            <a:r>
              <a:rPr lang="tr-TR" sz="2200" dirty="0" smtClean="0"/>
              <a:t>/</a:t>
            </a:r>
            <a:r>
              <a:rPr lang="tr-TR" sz="2200" dirty="0" err="1" smtClean="0"/>
              <a:t>Eric</a:t>
            </a:r>
            <a:r>
              <a:rPr lang="tr-TR" sz="2200" dirty="0" smtClean="0"/>
              <a:t> </a:t>
            </a:r>
            <a:r>
              <a:rPr lang="tr-TR" sz="2200" dirty="0" err="1" smtClean="0"/>
              <a:t>Ries</a:t>
            </a:r>
            <a:endParaRPr lang="tr-TR" sz="2200" dirty="0" smtClean="0"/>
          </a:p>
          <a:p>
            <a:r>
              <a:rPr lang="tr-TR" sz="2200" dirty="0" err="1" smtClean="0"/>
              <a:t>Think</a:t>
            </a:r>
            <a:r>
              <a:rPr lang="tr-TR" sz="2200" dirty="0" smtClean="0"/>
              <a:t> </a:t>
            </a:r>
            <a:r>
              <a:rPr lang="tr-TR" sz="2200" dirty="0" err="1" smtClean="0"/>
              <a:t>Like</a:t>
            </a:r>
            <a:r>
              <a:rPr lang="tr-TR" sz="2200" dirty="0" smtClean="0"/>
              <a:t> a </a:t>
            </a:r>
            <a:r>
              <a:rPr lang="tr-TR" sz="2200" dirty="0" err="1" smtClean="0"/>
              <a:t>Freak</a:t>
            </a:r>
            <a:r>
              <a:rPr lang="tr-TR" sz="2200" dirty="0" smtClean="0"/>
              <a:t>/Steven D. </a:t>
            </a:r>
            <a:r>
              <a:rPr lang="tr-TR" sz="2200" dirty="0" err="1" smtClean="0"/>
              <a:t>Levitt-Stephen</a:t>
            </a:r>
            <a:r>
              <a:rPr lang="tr-TR" sz="2200" dirty="0" smtClean="0"/>
              <a:t> J. </a:t>
            </a:r>
            <a:r>
              <a:rPr lang="tr-TR" sz="2200" dirty="0" err="1" smtClean="0"/>
              <a:t>Dubner</a:t>
            </a:r>
            <a:endParaRPr lang="tr-TR" sz="2200" dirty="0" smtClean="0"/>
          </a:p>
          <a:p>
            <a:r>
              <a:rPr lang="tr-TR" sz="2200" dirty="0" smtClean="0"/>
              <a:t>Value </a:t>
            </a:r>
            <a:r>
              <a:rPr lang="tr-TR" sz="2200" dirty="0" err="1" smtClean="0"/>
              <a:t>Proposition</a:t>
            </a:r>
            <a:r>
              <a:rPr lang="tr-TR" sz="2200" dirty="0" smtClean="0"/>
              <a:t> Design/</a:t>
            </a:r>
            <a:r>
              <a:rPr lang="tr-TR" sz="2200" dirty="0" err="1" smtClean="0"/>
              <a:t>Alex</a:t>
            </a:r>
            <a:r>
              <a:rPr lang="tr-TR" sz="2200" dirty="0" smtClean="0"/>
              <a:t> </a:t>
            </a:r>
            <a:r>
              <a:rPr lang="tr-TR" sz="2200" dirty="0" err="1" smtClean="0"/>
              <a:t>Osterwalder-Yves</a:t>
            </a:r>
            <a:r>
              <a:rPr lang="tr-TR" sz="2200" dirty="0" smtClean="0"/>
              <a:t> </a:t>
            </a:r>
            <a:r>
              <a:rPr lang="tr-TR" sz="2200" dirty="0" err="1" smtClean="0"/>
              <a:t>Pigneur-Greg</a:t>
            </a:r>
            <a:r>
              <a:rPr lang="tr-TR" sz="2200" dirty="0" smtClean="0"/>
              <a:t> </a:t>
            </a:r>
            <a:r>
              <a:rPr lang="tr-TR" sz="2200" dirty="0" err="1" smtClean="0"/>
              <a:t>Bernarda</a:t>
            </a:r>
            <a:r>
              <a:rPr lang="tr-TR" sz="2200" dirty="0" smtClean="0"/>
              <a:t>-Alan Smith</a:t>
            </a:r>
          </a:p>
          <a:p>
            <a:r>
              <a:rPr lang="tr-TR" sz="2200" dirty="0" smtClean="0"/>
              <a:t>Business Model </a:t>
            </a:r>
            <a:r>
              <a:rPr lang="tr-TR" sz="2200" dirty="0" err="1" smtClean="0"/>
              <a:t>Generation</a:t>
            </a:r>
            <a:r>
              <a:rPr lang="tr-TR" sz="2200" dirty="0" smtClean="0"/>
              <a:t>/Alexander </a:t>
            </a:r>
            <a:r>
              <a:rPr lang="tr-TR" sz="2200" dirty="0" err="1" smtClean="0"/>
              <a:t>Osterwalder-Yves</a:t>
            </a:r>
            <a:r>
              <a:rPr lang="tr-TR" sz="2200" dirty="0" smtClean="0"/>
              <a:t> </a:t>
            </a:r>
            <a:r>
              <a:rPr lang="tr-TR" sz="2200" dirty="0" err="1" smtClean="0"/>
              <a:t>Pigneur</a:t>
            </a:r>
            <a:endParaRPr lang="tr-TR" sz="2200" dirty="0" smtClean="0"/>
          </a:p>
          <a:p>
            <a:r>
              <a:rPr lang="tr-TR" sz="2200" dirty="0" err="1" smtClean="0"/>
              <a:t>The</a:t>
            </a:r>
            <a:r>
              <a:rPr lang="tr-TR" sz="2200" dirty="0" smtClean="0"/>
              <a:t> </a:t>
            </a:r>
            <a:r>
              <a:rPr lang="tr-TR" sz="2200" dirty="0" err="1" smtClean="0"/>
              <a:t>Inevitable</a:t>
            </a:r>
            <a:r>
              <a:rPr lang="tr-TR" sz="2200" dirty="0" smtClean="0"/>
              <a:t>/</a:t>
            </a:r>
            <a:r>
              <a:rPr lang="tr-TR" sz="2200" dirty="0" err="1" smtClean="0"/>
              <a:t>Kevin</a:t>
            </a:r>
            <a:r>
              <a:rPr lang="tr-TR" sz="2200" dirty="0" smtClean="0"/>
              <a:t> </a:t>
            </a:r>
            <a:r>
              <a:rPr lang="tr-TR" sz="2200" dirty="0" err="1" smtClean="0"/>
              <a:t>Kelly</a:t>
            </a:r>
            <a:endParaRPr lang="tr-TR" sz="2200" dirty="0" smtClean="0"/>
          </a:p>
          <a:p>
            <a:r>
              <a:rPr lang="tr-TR" sz="2200" dirty="0" err="1" smtClean="0"/>
              <a:t>Seeing</a:t>
            </a:r>
            <a:r>
              <a:rPr lang="tr-TR" sz="2200" dirty="0" smtClean="0"/>
              <a:t> </a:t>
            </a:r>
            <a:r>
              <a:rPr lang="tr-TR" sz="2200" dirty="0" err="1" smtClean="0"/>
              <a:t>What’s</a:t>
            </a:r>
            <a:r>
              <a:rPr lang="tr-TR" sz="2200" dirty="0" smtClean="0"/>
              <a:t> </a:t>
            </a:r>
            <a:r>
              <a:rPr lang="tr-TR" sz="2200" dirty="0" err="1" smtClean="0"/>
              <a:t>Next</a:t>
            </a:r>
            <a:r>
              <a:rPr lang="tr-TR" sz="2200" dirty="0" smtClean="0"/>
              <a:t>?/</a:t>
            </a:r>
            <a:r>
              <a:rPr lang="tr-TR" sz="2200" dirty="0" err="1" smtClean="0"/>
              <a:t>Clayton</a:t>
            </a:r>
            <a:r>
              <a:rPr lang="tr-TR" sz="2200" dirty="0" smtClean="0"/>
              <a:t> M. </a:t>
            </a:r>
            <a:r>
              <a:rPr lang="tr-TR" sz="2200" dirty="0" err="1" smtClean="0"/>
              <a:t>Christensen</a:t>
            </a:r>
            <a:endParaRPr lang="tr-TR" sz="2200" dirty="0" smtClean="0"/>
          </a:p>
          <a:p>
            <a:r>
              <a:rPr lang="tr-TR" sz="2200" dirty="0" err="1" smtClean="0"/>
              <a:t>The</a:t>
            </a:r>
            <a:r>
              <a:rPr lang="tr-TR" sz="2200" dirty="0" smtClean="0"/>
              <a:t> Start-</a:t>
            </a:r>
            <a:r>
              <a:rPr lang="tr-TR" sz="2200" dirty="0" err="1" smtClean="0"/>
              <a:t>UpCheck</a:t>
            </a:r>
            <a:r>
              <a:rPr lang="tr-TR" sz="2200" dirty="0" smtClean="0"/>
              <a:t> </a:t>
            </a:r>
            <a:r>
              <a:rPr lang="tr-TR" sz="2200" dirty="0" err="1" smtClean="0"/>
              <a:t>List</a:t>
            </a:r>
            <a:r>
              <a:rPr lang="tr-TR" sz="2200" dirty="0" smtClean="0"/>
              <a:t>/David S. </a:t>
            </a:r>
            <a:r>
              <a:rPr lang="tr-TR" sz="2200" dirty="0" err="1" smtClean="0"/>
              <a:t>Rose</a:t>
            </a:r>
            <a:endParaRPr lang="tr-TR" sz="2200" dirty="0" smtClean="0"/>
          </a:p>
          <a:p>
            <a:r>
              <a:rPr lang="tr-TR" sz="2200" dirty="0" smtClean="0"/>
              <a:t>Product </a:t>
            </a:r>
            <a:r>
              <a:rPr lang="tr-TR" sz="2200" dirty="0" err="1" smtClean="0"/>
              <a:t>Leadership</a:t>
            </a:r>
            <a:r>
              <a:rPr lang="tr-TR" sz="2200" dirty="0" smtClean="0"/>
              <a:t>/Richard </a:t>
            </a:r>
            <a:r>
              <a:rPr lang="tr-TR" sz="2200" dirty="0" err="1" smtClean="0"/>
              <a:t>Banfield</a:t>
            </a:r>
            <a:r>
              <a:rPr lang="tr-TR" sz="2200" dirty="0" smtClean="0"/>
              <a:t>-Martin </a:t>
            </a:r>
            <a:r>
              <a:rPr lang="tr-TR" sz="2200" dirty="0" err="1" smtClean="0"/>
              <a:t>Erikson-Nate</a:t>
            </a:r>
            <a:r>
              <a:rPr lang="tr-TR" sz="2200" dirty="0" smtClean="0"/>
              <a:t> </a:t>
            </a:r>
            <a:r>
              <a:rPr lang="tr-TR" sz="2200" dirty="0" err="1" smtClean="0"/>
              <a:t>Walkingshaw</a:t>
            </a:r>
            <a:endParaRPr lang="tr-TR" sz="2200" dirty="0" smtClean="0"/>
          </a:p>
          <a:p>
            <a:r>
              <a:rPr lang="tr-TR" sz="2200" dirty="0" smtClean="0"/>
              <a:t>Marketing 4.0/Philip </a:t>
            </a:r>
            <a:r>
              <a:rPr lang="tr-TR" sz="2200" dirty="0" err="1" smtClean="0"/>
              <a:t>Kotler-Hemawan</a:t>
            </a:r>
            <a:r>
              <a:rPr lang="tr-TR" sz="2200" dirty="0" smtClean="0"/>
              <a:t> </a:t>
            </a:r>
            <a:r>
              <a:rPr lang="tr-TR" sz="2200" dirty="0" err="1" smtClean="0"/>
              <a:t>Kartajaya-Iwan</a:t>
            </a:r>
            <a:r>
              <a:rPr lang="tr-TR" sz="2200" dirty="0" smtClean="0"/>
              <a:t> </a:t>
            </a:r>
            <a:r>
              <a:rPr lang="tr-TR" sz="2200" dirty="0" err="1" smtClean="0"/>
              <a:t>Setiawan</a:t>
            </a:r>
            <a:endParaRPr lang="tr-TR" sz="2200" dirty="0" smtClean="0"/>
          </a:p>
          <a:p>
            <a:r>
              <a:rPr lang="tr-TR" sz="2200" dirty="0" err="1" smtClean="0"/>
              <a:t>Fortune</a:t>
            </a:r>
            <a:r>
              <a:rPr lang="tr-TR" sz="2200" dirty="0" smtClean="0"/>
              <a:t> </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3872585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KURULUŞ</a:t>
            </a:r>
            <a:endParaRPr lang="tr-TR" sz="3600" dirty="0"/>
          </a:p>
        </p:txBody>
      </p:sp>
      <p:sp>
        <p:nvSpPr>
          <p:cNvPr id="3" name="İçerik Yer Tutucusu 2"/>
          <p:cNvSpPr>
            <a:spLocks noGrp="1"/>
          </p:cNvSpPr>
          <p:nvPr>
            <p:ph idx="1"/>
          </p:nvPr>
        </p:nvSpPr>
        <p:spPr>
          <a:xfrm>
            <a:off x="457200" y="1935480"/>
            <a:ext cx="8507288" cy="4389120"/>
          </a:xfrm>
        </p:spPr>
        <p:txBody>
          <a:bodyPr>
            <a:normAutofit/>
          </a:bodyPr>
          <a:lstStyle/>
          <a:p>
            <a:r>
              <a:rPr lang="tr-TR" sz="2000" dirty="0" smtClean="0"/>
              <a:t>Bir girişimin başarıya ulaşması şansla değil, doğru planlamayla olur</a:t>
            </a:r>
          </a:p>
          <a:p>
            <a:r>
              <a:rPr lang="tr-TR" sz="2000" dirty="0" smtClean="0"/>
              <a:t>Belirsizlikler kuruluşu ¨kaos¨ yönetimine itmemeli</a:t>
            </a:r>
          </a:p>
          <a:p>
            <a:r>
              <a:rPr lang="tr-TR" sz="2000" dirty="0" smtClean="0"/>
              <a:t>İstisna: ilk </a:t>
            </a:r>
            <a:r>
              <a:rPr lang="tr-TR" sz="2000" dirty="0"/>
              <a:t>fikir ve içerik gelişirken düzenden çok kaos önemlidir. Yapılandırma sonradan gelebilir.</a:t>
            </a:r>
          </a:p>
          <a:p>
            <a:r>
              <a:rPr lang="tr-TR" sz="2000" dirty="0" smtClean="0"/>
              <a:t>Planlamadan oluşan ileriye gidiş ¨</a:t>
            </a:r>
            <a:r>
              <a:rPr lang="tr-TR" sz="2000" dirty="0" err="1" smtClean="0"/>
              <a:t>evolution</a:t>
            </a:r>
            <a:r>
              <a:rPr lang="tr-TR" sz="2000" dirty="0" smtClean="0"/>
              <a:t>¨, ¨</a:t>
            </a:r>
            <a:r>
              <a:rPr lang="tr-TR" sz="2000" dirty="0" err="1" smtClean="0"/>
              <a:t>revolution</a:t>
            </a:r>
            <a:r>
              <a:rPr lang="tr-TR" sz="2000" dirty="0" smtClean="0"/>
              <a:t>¨ değil</a:t>
            </a:r>
          </a:p>
          <a:p>
            <a:r>
              <a:rPr lang="tr-TR" sz="2000" dirty="0" smtClean="0"/>
              <a:t>Düzgün başlamayan bir şirketin ilerde düzeltilmesi de zor olur</a:t>
            </a:r>
          </a:p>
          <a:p>
            <a:r>
              <a:rPr lang="tr-TR" sz="2000" dirty="0" smtClean="0"/>
              <a:t>İlk başta yanlış ortak, yanlış elemanlar seçimi ilerde düzeltilmesi çok zor sonuçlara yol açabilir</a:t>
            </a:r>
          </a:p>
          <a:p>
            <a:r>
              <a:rPr lang="tr-TR" sz="2000" dirty="0" smtClean="0"/>
              <a:t>Kurucu ortaklar birlikte önceden belli bir vakit geçirilmeli</a:t>
            </a:r>
          </a:p>
        </p:txBody>
      </p:sp>
      <p:sp>
        <p:nvSpPr>
          <p:cNvPr id="4" name="Slayt Numarası Yer Tutucusu 3"/>
          <p:cNvSpPr>
            <a:spLocks noGrp="1"/>
          </p:cNvSpPr>
          <p:nvPr>
            <p:ph type="sldNum" sz="quarter" idx="12"/>
          </p:nvPr>
        </p:nvSpPr>
        <p:spPr/>
        <p:txBody>
          <a:bodyPr/>
          <a:lstStyle/>
          <a:p>
            <a:fld id="{F302176B-0E47-46AC-8F43-DAB4B8A37D06}" type="slidenum">
              <a:rPr lang="tr-TR" smtClean="0"/>
              <a:t>30</a:t>
            </a:fld>
            <a:endParaRPr lang="tr-TR"/>
          </a:p>
        </p:txBody>
      </p:sp>
    </p:spTree>
    <p:extLst>
      <p:ext uri="{BB962C8B-B14F-4D97-AF65-F5344CB8AC3E}">
        <p14:creationId xmlns:p14="http://schemas.microsoft.com/office/powerpoint/2010/main" val="408374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KURULUŞ</a:t>
            </a:r>
          </a:p>
        </p:txBody>
      </p:sp>
      <p:sp>
        <p:nvSpPr>
          <p:cNvPr id="3" name="İçerik Yer Tutucusu 2"/>
          <p:cNvSpPr>
            <a:spLocks noGrp="1"/>
          </p:cNvSpPr>
          <p:nvPr>
            <p:ph idx="1"/>
          </p:nvPr>
        </p:nvSpPr>
        <p:spPr/>
        <p:txBody>
          <a:bodyPr>
            <a:normAutofit fontScale="92500" lnSpcReduction="20000"/>
          </a:bodyPr>
          <a:lstStyle/>
          <a:p>
            <a:r>
              <a:rPr lang="tr-TR" sz="2200" dirty="0" smtClean="0"/>
              <a:t>Yapmayı düşündüğünüz iş daha önce hiç denenmiş mi?</a:t>
            </a:r>
          </a:p>
          <a:p>
            <a:r>
              <a:rPr lang="tr-TR" sz="2200" dirty="0" smtClean="0"/>
              <a:t>Yapmayı düşündüğünüz işte rakiplerinizin olması ne kadar kötü/iyi?</a:t>
            </a:r>
          </a:p>
          <a:p>
            <a:r>
              <a:rPr lang="tr-TR" sz="2200" dirty="0"/>
              <a:t>Soru, ¨bu ürün üretilebilir mi¨ olmamalı, ¨bu ürün üretilmeli mi¨ olmalı</a:t>
            </a:r>
          </a:p>
          <a:p>
            <a:r>
              <a:rPr lang="tr-TR" sz="2200" dirty="0"/>
              <a:t>Her iş varsayımlardan başlar; dolayısıyla varsayımlarınızı test edeceğiniz bir organizasyon kurmanız gerekir </a:t>
            </a:r>
          </a:p>
          <a:p>
            <a:r>
              <a:rPr lang="tr-TR" sz="2200" dirty="0"/>
              <a:t>Bir ¨örnek müşteri¨ tarifi yapmak yöneliminize yardımcı olacaktır</a:t>
            </a:r>
          </a:p>
          <a:p>
            <a:r>
              <a:rPr lang="tr-TR" sz="2200" dirty="0"/>
              <a:t>Asgari geçerli </a:t>
            </a:r>
            <a:r>
              <a:rPr lang="tr-TR" sz="2200" dirty="0" smtClean="0"/>
              <a:t>ürün</a:t>
            </a:r>
          </a:p>
          <a:p>
            <a:r>
              <a:rPr lang="tr-TR" sz="2200" dirty="0" smtClean="0"/>
              <a:t>Eğer ürününüzün ilk hali sizi utandırmıyorsa, ürünü çok geç piyasaya sürmüşsünüz demektir</a:t>
            </a:r>
            <a:endParaRPr lang="tr-TR" sz="2200" dirty="0"/>
          </a:p>
          <a:p>
            <a:r>
              <a:rPr lang="tr-TR" sz="2200" dirty="0"/>
              <a:t>Asgari geçerli ürün bir marka riski midir?</a:t>
            </a:r>
          </a:p>
          <a:p>
            <a:r>
              <a:rPr lang="tr-TR" sz="2200" dirty="0"/>
              <a:t>Sizce en riskli(önemli) varsayımınızı ilk önce test edin</a:t>
            </a:r>
          </a:p>
          <a:p>
            <a:r>
              <a:rPr lang="tr-TR" sz="2200" dirty="0"/>
              <a:t>Eğer en yüksek riskinizi sürdürebilir bir iş için kabul edilebilir bir hale getiremiyorsanız, diğer varsayımları hiç test etmeyin</a:t>
            </a:r>
          </a:p>
          <a:p>
            <a:pPr marL="0" indent="0">
              <a:buNone/>
            </a:pP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31</a:t>
            </a:fld>
            <a:endParaRPr lang="tr-TR"/>
          </a:p>
        </p:txBody>
      </p:sp>
    </p:spTree>
    <p:extLst>
      <p:ext uri="{BB962C8B-B14F-4D97-AF65-F5344CB8AC3E}">
        <p14:creationId xmlns:p14="http://schemas.microsoft.com/office/powerpoint/2010/main" val="2269087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KURULUŞ</a:t>
            </a:r>
            <a:endParaRPr lang="tr-TR" sz="3600" dirty="0"/>
          </a:p>
        </p:txBody>
      </p:sp>
      <p:sp>
        <p:nvSpPr>
          <p:cNvPr id="3" name="İçerik Yer Tutucusu 2"/>
          <p:cNvSpPr>
            <a:spLocks noGrp="1"/>
          </p:cNvSpPr>
          <p:nvPr>
            <p:ph idx="1"/>
          </p:nvPr>
        </p:nvSpPr>
        <p:spPr>
          <a:xfrm>
            <a:off x="457200" y="1935480"/>
            <a:ext cx="8435280" cy="4389120"/>
          </a:xfrm>
        </p:spPr>
        <p:txBody>
          <a:bodyPr>
            <a:normAutofit/>
          </a:bodyPr>
          <a:lstStyle/>
          <a:p>
            <a:r>
              <a:rPr lang="tr-TR" sz="2000" dirty="0" smtClean="0"/>
              <a:t>Genelde yapılan şey kendi vizyonunuz ile piyasanın ne kabul edeceği arasında bir ortak nokta yaratmaktır</a:t>
            </a:r>
          </a:p>
          <a:p>
            <a:r>
              <a:rPr lang="tr-TR" sz="2000" dirty="0" smtClean="0"/>
              <a:t>Ürünün kabul edilebilir, getiri sağlayabilir ve kullanılabilir olması gerekir</a:t>
            </a:r>
          </a:p>
          <a:p>
            <a:r>
              <a:rPr lang="tr-TR" sz="2000" dirty="0" smtClean="0"/>
              <a:t>Önce ürünün hedeflerini belirleyin, ürün özellikleri sonradan gelebilir</a:t>
            </a:r>
          </a:p>
          <a:p>
            <a:r>
              <a:rPr lang="tr-TR" sz="2000" dirty="0" smtClean="0"/>
              <a:t>Girişimi başarıya ulaştırmak için gerekli olan yetkinlikler ve bilgiler nelerdir?</a:t>
            </a:r>
          </a:p>
          <a:p>
            <a:r>
              <a:rPr lang="tr-TR" sz="2000" dirty="0" smtClean="0"/>
              <a:t>Sizde bunların hangileri var, hangileri eksik?</a:t>
            </a:r>
          </a:p>
          <a:p>
            <a:r>
              <a:rPr lang="tr-TR" sz="2000" dirty="0" smtClean="0"/>
              <a:t>Şirketin hukuki yapısı ne olacak?</a:t>
            </a:r>
          </a:p>
          <a:p>
            <a:r>
              <a:rPr lang="tr-TR" sz="2000" dirty="0" smtClean="0"/>
              <a:t>Kuruluş aşamasında konusunda yetkin bir avukatınız olsun</a:t>
            </a:r>
          </a:p>
          <a:p>
            <a:r>
              <a:rPr lang="tr-TR" sz="2000" dirty="0" smtClean="0"/>
              <a:t>Küçük rakamlar büyük rakamların gerçekleşme ihtimalini sorgular</a:t>
            </a:r>
          </a:p>
          <a:p>
            <a:endParaRPr lang="tr-TR" sz="2000" dirty="0" smtClean="0"/>
          </a:p>
        </p:txBody>
      </p:sp>
      <p:sp>
        <p:nvSpPr>
          <p:cNvPr id="4" name="Slayt Numarası Yer Tutucusu 3"/>
          <p:cNvSpPr>
            <a:spLocks noGrp="1"/>
          </p:cNvSpPr>
          <p:nvPr>
            <p:ph type="sldNum" sz="quarter" idx="12"/>
          </p:nvPr>
        </p:nvSpPr>
        <p:spPr/>
        <p:txBody>
          <a:bodyPr/>
          <a:lstStyle/>
          <a:p>
            <a:fld id="{F302176B-0E47-46AC-8F43-DAB4B8A37D06}" type="slidenum">
              <a:rPr lang="tr-TR" smtClean="0"/>
              <a:t>32</a:t>
            </a:fld>
            <a:endParaRPr lang="tr-TR"/>
          </a:p>
        </p:txBody>
      </p:sp>
    </p:spTree>
    <p:extLst>
      <p:ext uri="{BB962C8B-B14F-4D97-AF65-F5344CB8AC3E}">
        <p14:creationId xmlns:p14="http://schemas.microsoft.com/office/powerpoint/2010/main" val="1055204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KURULUŞ</a:t>
            </a:r>
          </a:p>
        </p:txBody>
      </p:sp>
      <p:sp>
        <p:nvSpPr>
          <p:cNvPr id="3" name="İçerik Yer Tutucusu 2"/>
          <p:cNvSpPr>
            <a:spLocks noGrp="1"/>
          </p:cNvSpPr>
          <p:nvPr>
            <p:ph idx="1"/>
          </p:nvPr>
        </p:nvSpPr>
        <p:spPr>
          <a:xfrm>
            <a:off x="457200" y="1935480"/>
            <a:ext cx="8229600" cy="4589864"/>
          </a:xfrm>
        </p:spPr>
        <p:txBody>
          <a:bodyPr>
            <a:normAutofit fontScale="92500" lnSpcReduction="20000"/>
          </a:bodyPr>
          <a:lstStyle/>
          <a:p>
            <a:r>
              <a:rPr lang="tr-TR" sz="2200" dirty="0" smtClean="0"/>
              <a:t>Zamanınızı, paranızı ve enerjinizi kullanırken öncelik belirleyin</a:t>
            </a:r>
          </a:p>
          <a:p>
            <a:r>
              <a:rPr lang="tr-TR" sz="2200" dirty="0" smtClean="0"/>
              <a:t>Öncelik verdiğiniz müşteri problemlerinde, önce problemin ne olduğunu anlamanız gerekir</a:t>
            </a:r>
          </a:p>
          <a:p>
            <a:r>
              <a:rPr lang="tr-TR" sz="2200" dirty="0" smtClean="0"/>
              <a:t>Önceliği neye vereceğiz?</a:t>
            </a:r>
          </a:p>
          <a:p>
            <a:pPr marL="0" indent="0">
              <a:buNone/>
            </a:pPr>
            <a:r>
              <a:rPr lang="tr-TR" sz="2200" dirty="0"/>
              <a:t> </a:t>
            </a:r>
            <a:r>
              <a:rPr lang="tr-TR" sz="2200" dirty="0" smtClean="0"/>
              <a:t>   Ya temel bir faktör ya da temel bir faktörün varlığını etkileyen bir öğe</a:t>
            </a:r>
          </a:p>
          <a:p>
            <a:r>
              <a:rPr lang="tr-TR" sz="2200" dirty="0" smtClean="0"/>
              <a:t>Sadece $100 varsa, neye harcardınız? </a:t>
            </a:r>
          </a:p>
          <a:p>
            <a:pPr marL="0" indent="0">
              <a:buNone/>
            </a:pPr>
            <a:r>
              <a:rPr lang="tr-TR" sz="2200" dirty="0"/>
              <a:t> </a:t>
            </a:r>
            <a:r>
              <a:rPr lang="tr-TR" sz="2200" dirty="0" smtClean="0"/>
              <a:t>    Müşteriye sorun! </a:t>
            </a:r>
          </a:p>
          <a:p>
            <a:r>
              <a:rPr lang="tr-TR" sz="2200" dirty="0" smtClean="0"/>
              <a:t>Müşterinin ihtiyacına odaklanıp, öncelikle ne ve niye çözümlemeye çalıştığınıza bakın, nasıl çözümlediğiniz müşteriyi ilgilendirmez.</a:t>
            </a:r>
          </a:p>
          <a:p>
            <a:r>
              <a:rPr lang="tr-TR" sz="2200" dirty="0" smtClean="0"/>
              <a:t>Bir yol haritası oluşturulurken;</a:t>
            </a:r>
          </a:p>
          <a:p>
            <a:pPr marL="0" indent="0">
              <a:buNone/>
            </a:pPr>
            <a:r>
              <a:rPr lang="tr-TR" sz="2200" dirty="0"/>
              <a:t> </a:t>
            </a:r>
            <a:r>
              <a:rPr lang="tr-TR" sz="2200" dirty="0" smtClean="0"/>
              <a:t>    -ne yapabilecek zamanımız var?</a:t>
            </a:r>
          </a:p>
          <a:p>
            <a:pPr marL="0" indent="0">
              <a:buNone/>
            </a:pPr>
            <a:r>
              <a:rPr lang="tr-TR" sz="2200" dirty="0"/>
              <a:t> </a:t>
            </a:r>
            <a:r>
              <a:rPr lang="tr-TR" sz="2200" dirty="0" smtClean="0"/>
              <a:t>    -ne için zaman ayırmamız lazım?</a:t>
            </a:r>
          </a:p>
          <a:p>
            <a:pPr marL="0" indent="0">
              <a:buNone/>
            </a:pPr>
            <a:r>
              <a:rPr lang="tr-TR" sz="2200" dirty="0"/>
              <a:t> </a:t>
            </a:r>
            <a:r>
              <a:rPr lang="tr-TR" sz="2200" dirty="0" smtClean="0"/>
              <a:t>    -ne kaynağımız var?</a:t>
            </a:r>
          </a:p>
          <a:p>
            <a:pPr marL="0" indent="0">
              <a:buNone/>
            </a:pPr>
            <a:r>
              <a:rPr lang="tr-TR" sz="2200" dirty="0"/>
              <a:t> </a:t>
            </a:r>
            <a:r>
              <a:rPr lang="tr-TR" sz="2200" dirty="0" smtClean="0"/>
              <a:t>    -kullanıcının en acil ihtiyacı nedir?</a:t>
            </a:r>
          </a:p>
          <a:p>
            <a:r>
              <a:rPr lang="tr-TR" sz="2200" dirty="0" smtClean="0"/>
              <a:t>Sizin için önemli olan müşteri için önemli olmayabilir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33</a:t>
            </a:fld>
            <a:endParaRPr lang="tr-TR"/>
          </a:p>
        </p:txBody>
      </p:sp>
    </p:spTree>
    <p:extLst>
      <p:ext uri="{BB962C8B-B14F-4D97-AF65-F5344CB8AC3E}">
        <p14:creationId xmlns:p14="http://schemas.microsoft.com/office/powerpoint/2010/main" val="279454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924712"/>
          </a:xfrm>
        </p:spPr>
        <p:txBody>
          <a:bodyPr>
            <a:normAutofit/>
          </a:bodyPr>
          <a:lstStyle/>
          <a:p>
            <a:r>
              <a:rPr lang="tr-TR" sz="3600" dirty="0"/>
              <a:t>İŞ MODELİ OLUŞTURMAK</a:t>
            </a:r>
          </a:p>
        </p:txBody>
      </p:sp>
      <p:sp>
        <p:nvSpPr>
          <p:cNvPr id="3" name="İçerik Yer Tutucusu 2"/>
          <p:cNvSpPr>
            <a:spLocks noGrp="1"/>
          </p:cNvSpPr>
          <p:nvPr>
            <p:ph idx="1"/>
          </p:nvPr>
        </p:nvSpPr>
        <p:spPr>
          <a:xfrm>
            <a:off x="457200" y="1700808"/>
            <a:ext cx="8229600" cy="4752528"/>
          </a:xfrm>
        </p:spPr>
        <p:txBody>
          <a:bodyPr>
            <a:normAutofit fontScale="92500" lnSpcReduction="10000"/>
          </a:bodyPr>
          <a:lstStyle/>
          <a:p>
            <a:r>
              <a:rPr lang="tr-TR" sz="2000" dirty="0" smtClean="0"/>
              <a:t>Bir </a:t>
            </a:r>
            <a:r>
              <a:rPr lang="tr-TR" sz="2200" dirty="0" smtClean="0"/>
              <a:t>iş modeli neler göstermeli:</a:t>
            </a:r>
          </a:p>
          <a:p>
            <a:pPr marL="0" indent="0">
              <a:buNone/>
            </a:pPr>
            <a:r>
              <a:rPr lang="tr-TR" sz="2200" dirty="0"/>
              <a:t> </a:t>
            </a:r>
            <a:r>
              <a:rPr lang="tr-TR" sz="2200" dirty="0" smtClean="0"/>
              <a:t>   -müşterilerine nasıl değer yaratacak?</a:t>
            </a:r>
          </a:p>
          <a:p>
            <a:pPr marL="0" indent="0">
              <a:buNone/>
            </a:pPr>
            <a:r>
              <a:rPr lang="tr-TR" sz="2200" dirty="0"/>
              <a:t> </a:t>
            </a:r>
            <a:r>
              <a:rPr lang="tr-TR" sz="2200" dirty="0" smtClean="0"/>
              <a:t>   -bu değer müşterilerine nasıl ulaştırılacak?</a:t>
            </a:r>
          </a:p>
          <a:p>
            <a:pPr marL="0" indent="0">
              <a:buNone/>
            </a:pPr>
            <a:r>
              <a:rPr lang="tr-TR" sz="2200" dirty="0"/>
              <a:t> </a:t>
            </a:r>
            <a:r>
              <a:rPr lang="tr-TR" sz="2200" dirty="0" smtClean="0"/>
              <a:t>   -girişim sahibi bu değerin bir parçasını nasıl kendinde tutacak? </a:t>
            </a:r>
          </a:p>
          <a:p>
            <a:r>
              <a:rPr lang="tr-TR" sz="2200" dirty="0" err="1" smtClean="0"/>
              <a:t>Segmentler</a:t>
            </a:r>
            <a:endParaRPr lang="tr-TR" sz="2200" dirty="0" smtClean="0"/>
          </a:p>
          <a:p>
            <a:r>
              <a:rPr lang="tr-TR" sz="2200" dirty="0" smtClean="0"/>
              <a:t>Değer yaratmak</a:t>
            </a:r>
          </a:p>
          <a:p>
            <a:r>
              <a:rPr lang="tr-TR" sz="2200" dirty="0" smtClean="0"/>
              <a:t>Kanallar</a:t>
            </a:r>
          </a:p>
          <a:p>
            <a:r>
              <a:rPr lang="tr-TR" sz="2200" dirty="0" smtClean="0"/>
              <a:t>Müşteri ilişkileri</a:t>
            </a:r>
          </a:p>
          <a:p>
            <a:r>
              <a:rPr lang="tr-TR" sz="2200" dirty="0" smtClean="0"/>
              <a:t>Gelir yaratmak</a:t>
            </a:r>
          </a:p>
          <a:p>
            <a:r>
              <a:rPr lang="tr-TR" sz="2200" dirty="0" smtClean="0"/>
              <a:t>Kaynaklar</a:t>
            </a:r>
          </a:p>
          <a:p>
            <a:r>
              <a:rPr lang="tr-TR" sz="2200" dirty="0" smtClean="0"/>
              <a:t>Aktiviteler</a:t>
            </a:r>
          </a:p>
          <a:p>
            <a:r>
              <a:rPr lang="tr-TR" sz="2200" dirty="0" smtClean="0"/>
              <a:t>İş birlikleri</a:t>
            </a:r>
          </a:p>
          <a:p>
            <a:r>
              <a:rPr lang="tr-TR" sz="2200" dirty="0" smtClean="0"/>
              <a:t>Maliyet yapısı</a:t>
            </a:r>
          </a:p>
          <a:p>
            <a:r>
              <a:rPr lang="tr-TR" sz="2200" dirty="0" smtClean="0"/>
              <a:t>Ürününüze değil, iş modelinize aşık olun</a:t>
            </a:r>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34</a:t>
            </a:fld>
            <a:endParaRPr lang="tr-TR"/>
          </a:p>
        </p:txBody>
      </p:sp>
    </p:spTree>
    <p:extLst>
      <p:ext uri="{BB962C8B-B14F-4D97-AF65-F5344CB8AC3E}">
        <p14:creationId xmlns:p14="http://schemas.microsoft.com/office/powerpoint/2010/main" val="18401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924712"/>
          </a:xfrm>
        </p:spPr>
        <p:txBody>
          <a:bodyPr>
            <a:normAutofit/>
          </a:bodyPr>
          <a:lstStyle/>
          <a:p>
            <a:r>
              <a:rPr lang="tr-TR" sz="3600" dirty="0" smtClean="0"/>
              <a:t>            İŞ MODELİ OLUŞTURMAK</a:t>
            </a:r>
            <a:endParaRPr lang="tr-TR" sz="3600" dirty="0"/>
          </a:p>
        </p:txBody>
      </p:sp>
      <p:sp>
        <p:nvSpPr>
          <p:cNvPr id="3" name="İçerik Yer Tutucusu 2"/>
          <p:cNvSpPr>
            <a:spLocks noGrp="1"/>
          </p:cNvSpPr>
          <p:nvPr>
            <p:ph idx="1"/>
          </p:nvPr>
        </p:nvSpPr>
        <p:spPr>
          <a:xfrm>
            <a:off x="457200" y="1700808"/>
            <a:ext cx="8229600" cy="4623792"/>
          </a:xfrm>
        </p:spPr>
        <p:txBody>
          <a:bodyPr>
            <a:normAutofit fontScale="92500" lnSpcReduction="20000"/>
          </a:bodyPr>
          <a:lstStyle/>
          <a:p>
            <a:r>
              <a:rPr lang="tr-TR" sz="2200" dirty="0" smtClean="0"/>
              <a:t>Her işin 4 temel alanı var:</a:t>
            </a:r>
          </a:p>
          <a:p>
            <a:pPr marL="0" indent="0">
              <a:buNone/>
            </a:pPr>
            <a:r>
              <a:rPr lang="tr-TR" sz="2200" dirty="0"/>
              <a:t> </a:t>
            </a:r>
            <a:r>
              <a:rPr lang="tr-TR" sz="2200" dirty="0" smtClean="0"/>
              <a:t>    -Müşteriler, farklı </a:t>
            </a:r>
            <a:r>
              <a:rPr lang="tr-TR" sz="2200" dirty="0" err="1" smtClean="0"/>
              <a:t>segment’ler</a:t>
            </a:r>
            <a:r>
              <a:rPr lang="tr-TR" sz="2200" dirty="0" smtClean="0"/>
              <a:t> var mı?</a:t>
            </a:r>
          </a:p>
          <a:p>
            <a:pPr marL="0" indent="0">
              <a:buNone/>
            </a:pPr>
            <a:r>
              <a:rPr lang="tr-TR" sz="2200" dirty="0"/>
              <a:t> </a:t>
            </a:r>
            <a:r>
              <a:rPr lang="tr-TR" sz="2200" dirty="0" smtClean="0"/>
              <a:t>    -Teklif, hangi sorunlara nasıl çözüm vaat ediliyor?</a:t>
            </a:r>
          </a:p>
          <a:p>
            <a:pPr marL="0" indent="0">
              <a:buNone/>
            </a:pPr>
            <a:r>
              <a:rPr lang="tr-TR" sz="2200" dirty="0"/>
              <a:t> </a:t>
            </a:r>
            <a:r>
              <a:rPr lang="tr-TR" sz="2200" dirty="0" smtClean="0"/>
              <a:t>    -Kaynaklar</a:t>
            </a:r>
          </a:p>
          <a:p>
            <a:pPr marL="0" indent="0">
              <a:buNone/>
            </a:pPr>
            <a:r>
              <a:rPr lang="tr-TR" sz="2200" dirty="0"/>
              <a:t> </a:t>
            </a:r>
            <a:r>
              <a:rPr lang="tr-TR" sz="2200" dirty="0" smtClean="0"/>
              <a:t>    -Finansal sürdürebilirlik</a:t>
            </a:r>
          </a:p>
          <a:p>
            <a:r>
              <a:rPr lang="tr-TR" sz="2200" dirty="0" err="1" smtClean="0"/>
              <a:t>Segment’ler</a:t>
            </a:r>
            <a:r>
              <a:rPr lang="tr-TR" sz="2200" dirty="0" smtClean="0"/>
              <a:t> neye göre ayrılıyor?</a:t>
            </a:r>
          </a:p>
          <a:p>
            <a:pPr marL="0" indent="0">
              <a:buNone/>
            </a:pPr>
            <a:r>
              <a:rPr lang="tr-TR" sz="2200" dirty="0"/>
              <a:t> </a:t>
            </a:r>
            <a:r>
              <a:rPr lang="tr-TR" sz="2200" dirty="0" smtClean="0"/>
              <a:t>    -teklifleri farklılaştırma talebi ve gerekliliği var</a:t>
            </a:r>
          </a:p>
          <a:p>
            <a:pPr marL="0" indent="0">
              <a:buNone/>
            </a:pPr>
            <a:r>
              <a:rPr lang="tr-TR" sz="2200" dirty="0"/>
              <a:t> </a:t>
            </a:r>
            <a:r>
              <a:rPr lang="tr-TR" sz="2200" dirty="0" smtClean="0"/>
              <a:t>    -farklı kanallarla ulaşım</a:t>
            </a:r>
          </a:p>
          <a:p>
            <a:pPr marL="0" indent="0">
              <a:buNone/>
            </a:pPr>
            <a:r>
              <a:rPr lang="tr-TR" sz="2200" dirty="0"/>
              <a:t> </a:t>
            </a:r>
            <a:r>
              <a:rPr lang="tr-TR" sz="2200" dirty="0" smtClean="0"/>
              <a:t>    -farklı ilişkiler</a:t>
            </a:r>
          </a:p>
          <a:p>
            <a:pPr marL="0" indent="0">
              <a:buNone/>
            </a:pPr>
            <a:r>
              <a:rPr lang="tr-TR" sz="2200" dirty="0"/>
              <a:t> </a:t>
            </a:r>
            <a:r>
              <a:rPr lang="tr-TR" sz="2200" dirty="0" smtClean="0"/>
              <a:t>    -farklı karlılıklar</a:t>
            </a:r>
          </a:p>
          <a:p>
            <a:pPr marL="0" indent="0">
              <a:buNone/>
            </a:pPr>
            <a:r>
              <a:rPr lang="tr-TR" sz="2200" dirty="0"/>
              <a:t> </a:t>
            </a:r>
            <a:r>
              <a:rPr lang="tr-TR" sz="2200" dirty="0" smtClean="0"/>
              <a:t>    -farklı çözüm önerilerinin farklı bölümlerini talep edenler</a:t>
            </a:r>
          </a:p>
          <a:p>
            <a:r>
              <a:rPr lang="tr-TR" sz="2200" dirty="0"/>
              <a:t>Müşteri yapısı, hizmet yoğunlukta mı, fiziki ürün yoğunlukta mı?</a:t>
            </a:r>
            <a:endParaRPr lang="tr-TR" sz="2000" dirty="0"/>
          </a:p>
          <a:p>
            <a:r>
              <a:rPr lang="tr-TR" sz="2200" dirty="0" smtClean="0"/>
              <a:t>En önemli aktivite problem çözümü</a:t>
            </a:r>
          </a:p>
          <a:p>
            <a:r>
              <a:rPr lang="tr-TR" sz="2200" dirty="0" smtClean="0"/>
              <a:t>Hangi kanallarla müşterilerimize ulaşacağız?</a:t>
            </a:r>
            <a:endParaRPr lang="tr-TR" sz="22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35</a:t>
            </a:fld>
            <a:endParaRPr lang="tr-TR"/>
          </a:p>
        </p:txBody>
      </p:sp>
    </p:spTree>
    <p:extLst>
      <p:ext uri="{BB962C8B-B14F-4D97-AF65-F5344CB8AC3E}">
        <p14:creationId xmlns:p14="http://schemas.microsoft.com/office/powerpoint/2010/main" val="501962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Müşterilerimiz kendileriyle nasıl bir ilişki kurmamızı isterler?</a:t>
            </a:r>
          </a:p>
          <a:p>
            <a:pPr marL="0" indent="0">
              <a:buNone/>
            </a:pPr>
            <a:r>
              <a:rPr lang="tr-TR" sz="2000" dirty="0"/>
              <a:t> </a:t>
            </a:r>
            <a:r>
              <a:rPr lang="tr-TR" sz="2000" dirty="0" smtClean="0"/>
              <a:t>   -(özel)kişisel hizmet</a:t>
            </a:r>
          </a:p>
          <a:p>
            <a:pPr marL="0" indent="0">
              <a:buNone/>
            </a:pPr>
            <a:r>
              <a:rPr lang="tr-TR" sz="2000" dirty="0"/>
              <a:t> </a:t>
            </a:r>
            <a:r>
              <a:rPr lang="tr-TR" sz="2000" dirty="0" smtClean="0"/>
              <a:t>   -self service</a:t>
            </a:r>
          </a:p>
          <a:p>
            <a:pPr marL="0" indent="0">
              <a:buNone/>
            </a:pPr>
            <a:r>
              <a:rPr lang="tr-TR" sz="2000" dirty="0"/>
              <a:t> </a:t>
            </a:r>
            <a:r>
              <a:rPr lang="tr-TR" sz="2000" dirty="0" smtClean="0"/>
              <a:t>   -sosyal guruplar-müşterilerle ortak çalışmalar</a:t>
            </a:r>
          </a:p>
          <a:p>
            <a:r>
              <a:rPr lang="tr-TR" sz="2000" dirty="0" smtClean="0"/>
              <a:t>Gelir yaratmak</a:t>
            </a:r>
          </a:p>
          <a:p>
            <a:pPr marL="0" indent="0">
              <a:buNone/>
            </a:pPr>
            <a:r>
              <a:rPr lang="tr-TR" sz="2000" dirty="0"/>
              <a:t> </a:t>
            </a:r>
            <a:r>
              <a:rPr lang="tr-TR" sz="2000" dirty="0" smtClean="0"/>
              <a:t>   -satış</a:t>
            </a:r>
          </a:p>
          <a:p>
            <a:pPr marL="0" indent="0">
              <a:buNone/>
            </a:pPr>
            <a:r>
              <a:rPr lang="tr-TR" sz="2000" dirty="0"/>
              <a:t> </a:t>
            </a:r>
            <a:r>
              <a:rPr lang="tr-TR" sz="2000" dirty="0" smtClean="0"/>
              <a:t>   -kullanım ücreti</a:t>
            </a:r>
          </a:p>
          <a:p>
            <a:pPr marL="0" indent="0">
              <a:buNone/>
            </a:pPr>
            <a:r>
              <a:rPr lang="tr-TR" sz="2000" dirty="0"/>
              <a:t> </a:t>
            </a:r>
            <a:r>
              <a:rPr lang="tr-TR" sz="2000" dirty="0" smtClean="0"/>
              <a:t>   -abonmanlık ücreti</a:t>
            </a:r>
          </a:p>
          <a:p>
            <a:pPr marL="0" indent="0">
              <a:buNone/>
            </a:pPr>
            <a:r>
              <a:rPr lang="tr-TR" sz="2000" dirty="0"/>
              <a:t> </a:t>
            </a:r>
            <a:r>
              <a:rPr lang="tr-TR" sz="2000" dirty="0" smtClean="0"/>
              <a:t>   -kiralama</a:t>
            </a:r>
          </a:p>
          <a:p>
            <a:pPr marL="0" indent="0">
              <a:buNone/>
            </a:pPr>
            <a:r>
              <a:rPr lang="tr-TR" sz="2000" dirty="0"/>
              <a:t> </a:t>
            </a:r>
            <a:r>
              <a:rPr lang="tr-TR" sz="2000" dirty="0" smtClean="0"/>
              <a:t>   -lisans vermek</a:t>
            </a:r>
          </a:p>
          <a:p>
            <a:pPr marL="0" indent="0">
              <a:buNone/>
            </a:pPr>
            <a:r>
              <a:rPr lang="tr-TR" sz="2000" dirty="0"/>
              <a:t> </a:t>
            </a:r>
            <a:r>
              <a:rPr lang="tr-TR" sz="2000" dirty="0" smtClean="0"/>
              <a:t>   -komisyonlar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36</a:t>
            </a:fld>
            <a:endParaRPr lang="tr-TR"/>
          </a:p>
        </p:txBody>
      </p:sp>
    </p:spTree>
    <p:extLst>
      <p:ext uri="{BB962C8B-B14F-4D97-AF65-F5344CB8AC3E}">
        <p14:creationId xmlns:p14="http://schemas.microsoft.com/office/powerpoint/2010/main" val="1610040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Fiyatlandırma yöntemleri:</a:t>
            </a:r>
          </a:p>
          <a:p>
            <a:pPr marL="0" indent="0">
              <a:buNone/>
            </a:pPr>
            <a:r>
              <a:rPr lang="tr-TR" sz="2000" dirty="0"/>
              <a:t> </a:t>
            </a:r>
            <a:r>
              <a:rPr lang="tr-TR" sz="2000" dirty="0" smtClean="0"/>
              <a:t>                </a:t>
            </a:r>
            <a:r>
              <a:rPr lang="tr-TR" sz="2000" u="sng" dirty="0" smtClean="0"/>
              <a:t>Sabit Fiyatlama                        Dinamik Fiyatlama</a:t>
            </a:r>
          </a:p>
          <a:p>
            <a:pPr marL="0" indent="0">
              <a:buNone/>
            </a:pPr>
            <a:r>
              <a:rPr lang="tr-TR" sz="2000" dirty="0" smtClean="0"/>
              <a:t>                Liste fiyatlaması                       Pazarlık fiyatlaması</a:t>
            </a:r>
          </a:p>
          <a:p>
            <a:pPr marL="0" indent="0">
              <a:buNone/>
            </a:pPr>
            <a:r>
              <a:rPr lang="tr-TR" sz="2000" dirty="0"/>
              <a:t> </a:t>
            </a:r>
            <a:r>
              <a:rPr lang="tr-TR" sz="2000" dirty="0" smtClean="0"/>
              <a:t>         Ürün özelliklerine göre                  İhtiyaca göre</a:t>
            </a:r>
          </a:p>
          <a:p>
            <a:pPr marL="0" indent="0">
              <a:buNone/>
            </a:pPr>
            <a:r>
              <a:rPr lang="tr-TR" sz="2000" dirty="0"/>
              <a:t> </a:t>
            </a:r>
            <a:r>
              <a:rPr lang="tr-TR" sz="2000" dirty="0" smtClean="0"/>
              <a:t>         Müşteri </a:t>
            </a:r>
            <a:r>
              <a:rPr lang="tr-TR" sz="2000" dirty="0" err="1" smtClean="0"/>
              <a:t>segmentine</a:t>
            </a:r>
            <a:r>
              <a:rPr lang="tr-TR" sz="2000" dirty="0" smtClean="0"/>
              <a:t> göre               Güncel sunum/talebe göre</a:t>
            </a:r>
          </a:p>
          <a:p>
            <a:pPr marL="0" indent="0">
              <a:buNone/>
            </a:pPr>
            <a:r>
              <a:rPr lang="tr-TR" sz="2000" dirty="0"/>
              <a:t> </a:t>
            </a:r>
            <a:r>
              <a:rPr lang="tr-TR" sz="2000" dirty="0" smtClean="0"/>
              <a:t>                 Miktara bağlı                           Açık arttırmalar</a:t>
            </a:r>
          </a:p>
          <a:p>
            <a:pPr marL="0" indent="0">
              <a:buNone/>
            </a:pPr>
            <a:r>
              <a:rPr lang="tr-TR" sz="2000" dirty="0" smtClean="0"/>
              <a:t>           </a:t>
            </a:r>
          </a:p>
          <a:p>
            <a:r>
              <a:rPr lang="tr-TR" sz="2000" dirty="0" smtClean="0"/>
              <a:t>Maliyet </a:t>
            </a:r>
            <a:r>
              <a:rPr lang="tr-TR" sz="2000" dirty="0"/>
              <a:t>yapısı, gelirler giderleri karşılıyor mu?</a:t>
            </a:r>
          </a:p>
          <a:p>
            <a:pPr marL="0" indent="0">
              <a:buNone/>
            </a:pPr>
            <a:r>
              <a:rPr lang="tr-TR" sz="2000" dirty="0"/>
              <a:t>    -maliyet odaklı</a:t>
            </a:r>
          </a:p>
          <a:p>
            <a:pPr marL="0" indent="0">
              <a:buNone/>
            </a:pPr>
            <a:r>
              <a:rPr lang="tr-TR" sz="2000" dirty="0"/>
              <a:t>    -değer odaklı</a:t>
            </a:r>
          </a:p>
          <a:p>
            <a:r>
              <a:rPr lang="tr-TR" sz="2000" dirty="0" err="1"/>
              <a:t>Valley</a:t>
            </a:r>
            <a:r>
              <a:rPr lang="tr-TR" sz="2000" dirty="0"/>
              <a:t> of </a:t>
            </a:r>
            <a:r>
              <a:rPr lang="tr-TR" sz="2000" dirty="0" err="1"/>
              <a:t>Death</a:t>
            </a:r>
            <a:endParaRPr lang="tr-TR" sz="2000" dirty="0"/>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37</a:t>
            </a:fld>
            <a:endParaRPr lang="tr-TR"/>
          </a:p>
        </p:txBody>
      </p:sp>
    </p:spTree>
    <p:extLst>
      <p:ext uri="{BB962C8B-B14F-4D97-AF65-F5344CB8AC3E}">
        <p14:creationId xmlns:p14="http://schemas.microsoft.com/office/powerpoint/2010/main" val="264611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endParaRPr lang="tr-TR" sz="2000" dirty="0" smtClean="0"/>
          </a:p>
          <a:p>
            <a:r>
              <a:rPr lang="tr-TR" sz="2000" dirty="0"/>
              <a:t>Kaynaklar</a:t>
            </a:r>
          </a:p>
          <a:p>
            <a:pPr marL="0" indent="0">
              <a:buNone/>
            </a:pPr>
            <a:r>
              <a:rPr lang="tr-TR" sz="2000" dirty="0"/>
              <a:t>     -fiziki</a:t>
            </a:r>
          </a:p>
          <a:p>
            <a:pPr marL="0" indent="0">
              <a:buNone/>
            </a:pPr>
            <a:r>
              <a:rPr lang="tr-TR" sz="2000" dirty="0"/>
              <a:t>     -entelektüel</a:t>
            </a:r>
          </a:p>
          <a:p>
            <a:pPr marL="0" indent="0">
              <a:buNone/>
            </a:pPr>
            <a:r>
              <a:rPr lang="tr-TR" sz="2000" dirty="0"/>
              <a:t>     -insan</a:t>
            </a:r>
          </a:p>
          <a:p>
            <a:pPr marL="0" indent="0">
              <a:buNone/>
            </a:pPr>
            <a:r>
              <a:rPr lang="tr-TR" sz="2000" dirty="0"/>
              <a:t>     -finansal</a:t>
            </a:r>
          </a:p>
          <a:p>
            <a:r>
              <a:rPr lang="tr-TR" sz="2000" dirty="0" smtClean="0"/>
              <a:t>Temel aktiviteler</a:t>
            </a:r>
          </a:p>
          <a:p>
            <a:pPr marL="0" indent="0">
              <a:buNone/>
            </a:pPr>
            <a:r>
              <a:rPr lang="tr-TR" sz="2000" dirty="0"/>
              <a:t> </a:t>
            </a:r>
            <a:r>
              <a:rPr lang="tr-TR" sz="2000" dirty="0" smtClean="0"/>
              <a:t>    -üretim</a:t>
            </a:r>
          </a:p>
          <a:p>
            <a:pPr marL="0" indent="0">
              <a:buNone/>
            </a:pPr>
            <a:r>
              <a:rPr lang="tr-TR" sz="2000" dirty="0"/>
              <a:t> </a:t>
            </a:r>
            <a:r>
              <a:rPr lang="tr-TR" sz="2000" dirty="0" smtClean="0"/>
              <a:t>    -problem çözme</a:t>
            </a:r>
          </a:p>
          <a:p>
            <a:pPr marL="0" indent="0">
              <a:buNone/>
            </a:pPr>
            <a:r>
              <a:rPr lang="tr-TR" sz="2000" dirty="0"/>
              <a:t> </a:t>
            </a:r>
            <a:r>
              <a:rPr lang="tr-TR" sz="2000" dirty="0" smtClean="0"/>
              <a:t>    -platform/network </a:t>
            </a: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38</a:t>
            </a:fld>
            <a:endParaRPr lang="tr-TR"/>
          </a:p>
        </p:txBody>
      </p:sp>
    </p:spTree>
    <p:extLst>
      <p:ext uri="{BB962C8B-B14F-4D97-AF65-F5344CB8AC3E}">
        <p14:creationId xmlns:p14="http://schemas.microsoft.com/office/powerpoint/2010/main" val="81501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a:t>Temel işbirlikleri</a:t>
            </a:r>
          </a:p>
          <a:p>
            <a:pPr marL="0" indent="0">
              <a:buNone/>
            </a:pPr>
            <a:r>
              <a:rPr lang="tr-TR" sz="2000" dirty="0"/>
              <a:t>     -birbirleriyle rekabet etmeyen şirketler arasında stratejik işbirlikleri</a:t>
            </a:r>
          </a:p>
          <a:p>
            <a:pPr marL="0" indent="0">
              <a:buNone/>
            </a:pPr>
            <a:r>
              <a:rPr lang="tr-TR" sz="2000" dirty="0"/>
              <a:t>     -rakipler arasında stratejik işbirlikleri</a:t>
            </a:r>
          </a:p>
          <a:p>
            <a:pPr marL="0" indent="0">
              <a:buNone/>
            </a:pPr>
            <a:r>
              <a:rPr lang="tr-TR" sz="2000" dirty="0"/>
              <a:t>     -yeni iş kurmak amacıyla ortaklıklar</a:t>
            </a:r>
          </a:p>
          <a:p>
            <a:pPr marL="0" indent="0">
              <a:buNone/>
            </a:pPr>
            <a:r>
              <a:rPr lang="tr-TR" sz="2000" dirty="0"/>
              <a:t>     -alıcı/satıcı ilişkileri</a:t>
            </a:r>
          </a:p>
          <a:p>
            <a:r>
              <a:rPr lang="tr-TR" sz="2000" dirty="0"/>
              <a:t>Niye işbirliği?</a:t>
            </a:r>
          </a:p>
          <a:p>
            <a:pPr marL="0" indent="0">
              <a:buNone/>
            </a:pPr>
            <a:r>
              <a:rPr lang="tr-TR" sz="2000" dirty="0"/>
              <a:t>     -şirketler her şeyi yapamadıklarından kaynakların optimizasyonu için</a:t>
            </a:r>
          </a:p>
          <a:p>
            <a:pPr marL="0" indent="0">
              <a:buNone/>
            </a:pPr>
            <a:r>
              <a:rPr lang="tr-TR" sz="2000" dirty="0"/>
              <a:t>     -riski ve belirsizliği azaltmak için</a:t>
            </a:r>
          </a:p>
          <a:p>
            <a:pPr marL="0" indent="0">
              <a:buNone/>
            </a:pPr>
            <a:r>
              <a:rPr lang="tr-TR" sz="2000" dirty="0"/>
              <a:t>     -belli kaynakları ve/veya aktiviteleri elde etmek </a:t>
            </a:r>
            <a:r>
              <a:rPr lang="tr-TR" sz="2000" dirty="0" smtClean="0"/>
              <a:t>için</a:t>
            </a:r>
          </a:p>
          <a:p>
            <a:pPr marL="0" indent="0">
              <a:buNone/>
            </a:pPr>
            <a:r>
              <a:rPr lang="tr-TR" sz="2000" dirty="0" smtClean="0"/>
              <a:t>     -tipik örnekler: ilaç, otomotiv, </a:t>
            </a:r>
            <a:r>
              <a:rPr lang="tr-TR" sz="2000" dirty="0" err="1" smtClean="0"/>
              <a:t>vs</a:t>
            </a:r>
            <a:endParaRPr lang="tr-TR" sz="2000" dirty="0"/>
          </a:p>
          <a:p>
            <a:endParaRPr lang="tr-TR" sz="2000" dirty="0" smtClean="0"/>
          </a:p>
          <a:p>
            <a:endParaRPr lang="tr-TR" sz="2000" dirty="0"/>
          </a:p>
          <a:p>
            <a:endParaRPr lang="tr-TR" sz="2000" dirty="0" smtClean="0"/>
          </a:p>
          <a:p>
            <a:endParaRPr lang="tr-TR" sz="2000" dirty="0"/>
          </a:p>
          <a:p>
            <a:endParaRPr lang="tr-TR" sz="2000" dirty="0" smtClean="0"/>
          </a:p>
          <a:p>
            <a:endParaRPr lang="tr-TR" sz="2000" dirty="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39</a:t>
            </a:fld>
            <a:endParaRPr lang="tr-TR"/>
          </a:p>
        </p:txBody>
      </p:sp>
    </p:spTree>
    <p:extLst>
      <p:ext uri="{BB962C8B-B14F-4D97-AF65-F5344CB8AC3E}">
        <p14:creationId xmlns:p14="http://schemas.microsoft.com/office/powerpoint/2010/main" val="86329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KAYNAKLAR</a:t>
            </a:r>
          </a:p>
        </p:txBody>
      </p:sp>
      <p:sp>
        <p:nvSpPr>
          <p:cNvPr id="3" name="İçerik Yer Tutucusu 2"/>
          <p:cNvSpPr>
            <a:spLocks noGrp="1"/>
          </p:cNvSpPr>
          <p:nvPr>
            <p:ph idx="1"/>
          </p:nvPr>
        </p:nvSpPr>
        <p:spPr/>
        <p:txBody>
          <a:bodyPr>
            <a:normAutofit lnSpcReduction="10000"/>
          </a:bodyPr>
          <a:lstStyle/>
          <a:p>
            <a:r>
              <a:rPr lang="tr-TR" sz="2000" dirty="0" err="1" smtClean="0"/>
              <a:t>Blog’lar</a:t>
            </a:r>
            <a:endParaRPr lang="tr-TR" sz="2000" dirty="0" smtClean="0"/>
          </a:p>
          <a:p>
            <a:pPr marL="0" indent="0">
              <a:buNone/>
            </a:pPr>
            <a:r>
              <a:rPr lang="tr-TR" sz="2000" dirty="0" smtClean="0"/>
              <a:t>    -PG/Paul </a:t>
            </a:r>
            <a:r>
              <a:rPr lang="tr-TR" sz="2000" dirty="0" err="1" smtClean="0"/>
              <a:t>Graham</a:t>
            </a:r>
            <a:r>
              <a:rPr lang="tr-TR" sz="2000" dirty="0" smtClean="0"/>
              <a:t>-Y </a:t>
            </a:r>
            <a:r>
              <a:rPr lang="tr-TR" sz="2000" dirty="0" err="1" smtClean="0"/>
              <a:t>Combinator</a:t>
            </a:r>
            <a:r>
              <a:rPr lang="tr-TR" sz="2000" dirty="0" smtClean="0"/>
              <a:t> </a:t>
            </a:r>
            <a:r>
              <a:rPr lang="tr-TR" sz="2000" dirty="0" err="1" smtClean="0"/>
              <a:t>Co-Founder</a:t>
            </a:r>
            <a:endParaRPr lang="tr-TR" sz="2000" dirty="0" smtClean="0"/>
          </a:p>
          <a:p>
            <a:pPr marL="0" indent="0">
              <a:buNone/>
            </a:pPr>
            <a:r>
              <a:rPr lang="tr-TR" sz="2000" dirty="0"/>
              <a:t> </a:t>
            </a:r>
            <a:r>
              <a:rPr lang="tr-TR" sz="2000" dirty="0" smtClean="0"/>
              <a:t>   -TK/</a:t>
            </a:r>
            <a:r>
              <a:rPr lang="tr-TR" sz="2000" dirty="0" err="1" smtClean="0"/>
              <a:t>Travis</a:t>
            </a:r>
            <a:r>
              <a:rPr lang="tr-TR" sz="2000" dirty="0" smtClean="0"/>
              <a:t> </a:t>
            </a:r>
            <a:r>
              <a:rPr lang="tr-TR" sz="2000" dirty="0" err="1" smtClean="0"/>
              <a:t>Kalanick</a:t>
            </a:r>
            <a:endParaRPr lang="tr-TR" sz="2000" dirty="0" smtClean="0"/>
          </a:p>
          <a:p>
            <a:pPr marL="0" indent="0">
              <a:buNone/>
            </a:pPr>
            <a:r>
              <a:rPr lang="tr-TR" sz="2000" dirty="0"/>
              <a:t> </a:t>
            </a:r>
            <a:r>
              <a:rPr lang="tr-TR" sz="2000" dirty="0" smtClean="0"/>
              <a:t>   -@AVC/</a:t>
            </a:r>
            <a:r>
              <a:rPr lang="tr-TR" sz="2000" dirty="0" err="1" smtClean="0"/>
              <a:t>Fred</a:t>
            </a:r>
            <a:r>
              <a:rPr lang="tr-TR" sz="2000" dirty="0" smtClean="0"/>
              <a:t> Wilson-Partner </a:t>
            </a:r>
            <a:r>
              <a:rPr lang="tr-TR" sz="2000" dirty="0" err="1" smtClean="0"/>
              <a:t>Union</a:t>
            </a:r>
            <a:r>
              <a:rPr lang="tr-TR" sz="2000" dirty="0" smtClean="0"/>
              <a:t> </a:t>
            </a:r>
            <a:r>
              <a:rPr lang="tr-TR" sz="2000" dirty="0" err="1" smtClean="0"/>
              <a:t>Square</a:t>
            </a:r>
            <a:r>
              <a:rPr lang="tr-TR" sz="2000" dirty="0" smtClean="0"/>
              <a:t> </a:t>
            </a:r>
            <a:r>
              <a:rPr lang="tr-TR" sz="2000" dirty="0" err="1" smtClean="0"/>
              <a:t>Ventures</a:t>
            </a:r>
            <a:endParaRPr lang="tr-TR" sz="2000" dirty="0" smtClean="0"/>
          </a:p>
          <a:p>
            <a:pPr marL="0" indent="0">
              <a:buNone/>
            </a:pPr>
            <a:r>
              <a:rPr lang="tr-TR" sz="2000" dirty="0"/>
              <a:t> </a:t>
            </a:r>
            <a:r>
              <a:rPr lang="tr-TR" sz="2000" dirty="0" smtClean="0"/>
              <a:t>   -a16z/</a:t>
            </a:r>
            <a:r>
              <a:rPr lang="tr-TR" sz="2000" dirty="0" err="1" smtClean="0"/>
              <a:t>Andressen</a:t>
            </a:r>
            <a:r>
              <a:rPr lang="tr-TR" sz="2000" dirty="0" smtClean="0"/>
              <a:t> </a:t>
            </a:r>
            <a:r>
              <a:rPr lang="tr-TR" sz="2000" dirty="0" err="1" smtClean="0"/>
              <a:t>Horowitz</a:t>
            </a:r>
            <a:endParaRPr lang="tr-TR" sz="2000" dirty="0" smtClean="0"/>
          </a:p>
          <a:p>
            <a:r>
              <a:rPr lang="tr-TR" sz="2000" dirty="0" smtClean="0"/>
              <a:t>Bilgi Paylaşım Siteleri</a:t>
            </a:r>
          </a:p>
          <a:p>
            <a:pPr marL="0" indent="0">
              <a:buNone/>
            </a:pPr>
            <a:r>
              <a:rPr lang="tr-TR" sz="2000" dirty="0"/>
              <a:t> </a:t>
            </a:r>
            <a:r>
              <a:rPr lang="tr-TR" sz="2000" dirty="0" smtClean="0"/>
              <a:t>   -</a:t>
            </a:r>
            <a:r>
              <a:rPr lang="tr-TR" sz="2000" dirty="0" err="1" smtClean="0"/>
              <a:t>Startup</a:t>
            </a:r>
            <a:r>
              <a:rPr lang="tr-TR" sz="2000" dirty="0" smtClean="0"/>
              <a:t> </a:t>
            </a:r>
            <a:r>
              <a:rPr lang="tr-TR" sz="2000" dirty="0" err="1" smtClean="0"/>
              <a:t>Funding</a:t>
            </a:r>
            <a:r>
              <a:rPr lang="tr-TR" sz="2000" dirty="0" smtClean="0"/>
              <a:t> Bot</a:t>
            </a:r>
          </a:p>
          <a:p>
            <a:pPr marL="0" indent="0">
              <a:buNone/>
            </a:pPr>
            <a:r>
              <a:rPr lang="tr-TR" sz="2000" dirty="0"/>
              <a:t> </a:t>
            </a:r>
            <a:r>
              <a:rPr lang="tr-TR" sz="2000" dirty="0" smtClean="0"/>
              <a:t>   -</a:t>
            </a:r>
            <a:r>
              <a:rPr lang="tr-TR" sz="2000" dirty="0" err="1" smtClean="0"/>
              <a:t>Startup</a:t>
            </a:r>
            <a:r>
              <a:rPr lang="tr-TR" sz="2000" dirty="0" smtClean="0"/>
              <a:t> </a:t>
            </a:r>
            <a:r>
              <a:rPr lang="tr-TR" sz="2000" dirty="0" err="1" smtClean="0"/>
              <a:t>Patterns</a:t>
            </a:r>
            <a:endParaRPr lang="tr-TR" sz="2000" dirty="0" smtClean="0"/>
          </a:p>
          <a:p>
            <a:pPr marL="0" indent="0">
              <a:buNone/>
            </a:pPr>
            <a:r>
              <a:rPr lang="tr-TR" sz="2000" dirty="0"/>
              <a:t> </a:t>
            </a:r>
            <a:r>
              <a:rPr lang="tr-TR" sz="2000" dirty="0" smtClean="0"/>
              <a:t>   -</a:t>
            </a:r>
            <a:r>
              <a:rPr lang="tr-TR" sz="2000" dirty="0" err="1" smtClean="0"/>
              <a:t>Startup</a:t>
            </a:r>
            <a:r>
              <a:rPr lang="tr-TR" sz="2000" dirty="0" smtClean="0"/>
              <a:t> </a:t>
            </a:r>
            <a:r>
              <a:rPr lang="tr-TR" sz="2000" dirty="0" err="1" smtClean="0"/>
              <a:t>Quotes</a:t>
            </a:r>
            <a:endParaRPr lang="tr-TR" sz="2000" dirty="0" smtClean="0"/>
          </a:p>
          <a:p>
            <a:r>
              <a:rPr lang="tr-TR" sz="2000" dirty="0" smtClean="0"/>
              <a:t>Efsaneler/hikayeler paylaşılıyor</a:t>
            </a:r>
          </a:p>
          <a:p>
            <a:r>
              <a:rPr lang="tr-TR" sz="2000" dirty="0" smtClean="0"/>
              <a:t>Tavsiyeler</a:t>
            </a:r>
          </a:p>
          <a:p>
            <a:r>
              <a:rPr lang="tr-TR" sz="2000" dirty="0" smtClean="0"/>
              <a:t>İlham konuları</a:t>
            </a:r>
          </a:p>
          <a:p>
            <a:r>
              <a:rPr lang="tr-TR" sz="2000" dirty="0" smtClean="0"/>
              <a:t>Vaka incelemeleri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418459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İş modelinizi test için:</a:t>
            </a:r>
          </a:p>
          <a:p>
            <a:r>
              <a:rPr lang="tr-TR" sz="2000" dirty="0" smtClean="0"/>
              <a:t>Müşterilerinizin başka müşteriye gitmesi ne kadar kolay?</a:t>
            </a:r>
          </a:p>
          <a:p>
            <a:r>
              <a:rPr lang="tr-TR" sz="2000" dirty="0" smtClean="0"/>
              <a:t>Her satış yeni bir başlangıç mı gerektiriyor, yoksa tekrar satışlar kendiliğinden mi geliyor?</a:t>
            </a:r>
          </a:p>
          <a:p>
            <a:r>
              <a:rPr lang="tr-TR" sz="2000" dirty="0" smtClean="0"/>
              <a:t>Maliyet oluşmadan gelir sağlaya biliyor musunuz?</a:t>
            </a:r>
          </a:p>
          <a:p>
            <a:r>
              <a:rPr lang="tr-TR" sz="2000" dirty="0" smtClean="0"/>
              <a:t>Maliyet yapınız rakiplerinizinkinden farklı ve daha iyi mi?</a:t>
            </a:r>
          </a:p>
          <a:p>
            <a:r>
              <a:rPr lang="tr-TR" sz="2000" dirty="0" smtClean="0"/>
              <a:t>Rakipleriniz veya müşterilerinizin faaliyetlerinin size olumlu yansımaları oluyor mu?</a:t>
            </a:r>
          </a:p>
          <a:p>
            <a:r>
              <a:rPr lang="tr-TR" sz="2000" dirty="0" smtClean="0"/>
              <a:t>İşiniz kolayca büyütülebilir mi?</a:t>
            </a:r>
          </a:p>
          <a:p>
            <a:r>
              <a:rPr lang="tr-TR" sz="2000" dirty="0" smtClean="0"/>
              <a:t>İş modeliniz sizi rakiplerinizden ne kadar koruyor?</a:t>
            </a:r>
          </a:p>
          <a:p>
            <a:r>
              <a:rPr lang="tr-TR" sz="2000" dirty="0" smtClean="0"/>
              <a:t>Sektöre giriş kolay mı?</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40</a:t>
            </a:fld>
            <a:endParaRPr lang="tr-TR"/>
          </a:p>
        </p:txBody>
      </p:sp>
    </p:spTree>
    <p:extLst>
      <p:ext uri="{BB962C8B-B14F-4D97-AF65-F5344CB8AC3E}">
        <p14:creationId xmlns:p14="http://schemas.microsoft.com/office/powerpoint/2010/main" val="393992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İki taraflı değer yaratma mümkün mü?</a:t>
            </a:r>
          </a:p>
          <a:p>
            <a:r>
              <a:rPr lang="tr-TR" sz="2000" dirty="0" err="1" smtClean="0"/>
              <a:t>Freemium</a:t>
            </a:r>
            <a:r>
              <a:rPr lang="tr-TR" sz="2000" dirty="0" smtClean="0"/>
              <a:t> model geçerli mi?</a:t>
            </a:r>
          </a:p>
          <a:p>
            <a:r>
              <a:rPr lang="tr-TR" sz="2000" dirty="0" smtClean="0"/>
              <a:t>Strateji değerlendirme</a:t>
            </a:r>
          </a:p>
          <a:p>
            <a:pPr marL="0" indent="0">
              <a:buNone/>
            </a:pPr>
            <a:r>
              <a:rPr lang="tr-TR" sz="2000" dirty="0" smtClean="0"/>
              <a:t>     -sürekli çevreyi gözaltında tutmak gerekli</a:t>
            </a:r>
          </a:p>
          <a:p>
            <a:pPr marL="0" indent="0">
              <a:buNone/>
            </a:pPr>
            <a:r>
              <a:rPr lang="tr-TR" sz="2000" dirty="0" smtClean="0"/>
              <a:t>     -temel trendler neler?</a:t>
            </a:r>
          </a:p>
          <a:p>
            <a:pPr marL="0" indent="0">
              <a:buNone/>
            </a:pPr>
            <a:r>
              <a:rPr lang="tr-TR" sz="2000" dirty="0" smtClean="0"/>
              <a:t>     </a:t>
            </a:r>
            <a:r>
              <a:rPr lang="tr-TR" sz="2000" dirty="0"/>
              <a:t>-yeni trendler işiniz için ne anlama geliyor?</a:t>
            </a:r>
            <a:endParaRPr lang="tr-TR" sz="2000" dirty="0" smtClean="0"/>
          </a:p>
          <a:p>
            <a:pPr marL="0" indent="0">
              <a:buNone/>
            </a:pPr>
            <a:r>
              <a:rPr lang="tr-TR" sz="2000" dirty="0"/>
              <a:t> </a:t>
            </a:r>
            <a:r>
              <a:rPr lang="tr-TR" sz="2000" dirty="0" smtClean="0"/>
              <a:t>    -sektörde ana güçler neler, nasıl değişiyor?</a:t>
            </a:r>
          </a:p>
          <a:p>
            <a:pPr marL="0" indent="0">
              <a:buNone/>
            </a:pPr>
            <a:r>
              <a:rPr lang="tr-TR" sz="2000" dirty="0"/>
              <a:t> </a:t>
            </a:r>
            <a:r>
              <a:rPr lang="tr-TR" sz="2000" dirty="0" smtClean="0"/>
              <a:t>    -makro ekonomik değerler  nerede, nasıl değişiyor?</a:t>
            </a:r>
          </a:p>
          <a:p>
            <a:pPr marL="0" indent="0">
              <a:buNone/>
            </a:pPr>
            <a:r>
              <a:rPr lang="tr-TR" sz="2000" dirty="0"/>
              <a:t> </a:t>
            </a:r>
            <a:r>
              <a:rPr lang="tr-TR" sz="2000" dirty="0" smtClean="0"/>
              <a:t>    -önemli pazar güçleri neler, değişim var mı?</a:t>
            </a:r>
          </a:p>
          <a:p>
            <a:r>
              <a:rPr lang="tr-TR" sz="2000" dirty="0" smtClean="0"/>
              <a:t>Buna göre ihtiyaç duyulan yeni kaynaklar neler olabilir?</a:t>
            </a:r>
          </a:p>
          <a:p>
            <a:pPr marL="0" indent="0">
              <a:buNone/>
            </a:pPr>
            <a:r>
              <a:rPr lang="tr-TR" sz="2000" dirty="0"/>
              <a:t> </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41</a:t>
            </a:fld>
            <a:endParaRPr lang="tr-TR"/>
          </a:p>
        </p:txBody>
      </p:sp>
    </p:spTree>
    <p:extLst>
      <p:ext uri="{BB962C8B-B14F-4D97-AF65-F5344CB8AC3E}">
        <p14:creationId xmlns:p14="http://schemas.microsoft.com/office/powerpoint/2010/main" val="39040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Bir girişimin yaşaması ve başarılı olması için</a:t>
            </a:r>
          </a:p>
          <a:p>
            <a:pPr marL="0" indent="0">
              <a:buNone/>
            </a:pPr>
            <a:r>
              <a:rPr lang="tr-TR" sz="2000" dirty="0"/>
              <a:t> </a:t>
            </a:r>
            <a:r>
              <a:rPr lang="tr-TR" sz="2000" dirty="0" smtClean="0"/>
              <a:t>   -üretilen toplam ekonomik değerin,  oluşan toplam ekonomik </a:t>
            </a:r>
          </a:p>
          <a:p>
            <a:pPr marL="0" indent="0">
              <a:buNone/>
            </a:pPr>
            <a:r>
              <a:rPr lang="tr-TR" sz="2000" dirty="0"/>
              <a:t> </a:t>
            </a:r>
            <a:r>
              <a:rPr lang="tr-TR" sz="2000" dirty="0" smtClean="0"/>
              <a:t>     maliyetin üzerinde olması gerekir</a:t>
            </a:r>
          </a:p>
          <a:p>
            <a:r>
              <a:rPr lang="tr-TR" sz="2000" dirty="0" smtClean="0"/>
              <a:t>Girişiminizin başarısı:</a:t>
            </a:r>
          </a:p>
          <a:p>
            <a:pPr marL="0" indent="0">
              <a:buNone/>
            </a:pPr>
            <a:r>
              <a:rPr lang="tr-TR" sz="2000" dirty="0"/>
              <a:t> </a:t>
            </a:r>
            <a:r>
              <a:rPr lang="tr-TR" sz="2000" dirty="0" smtClean="0"/>
              <a:t>    toplam potansiyel alım sayısı x </a:t>
            </a:r>
          </a:p>
          <a:p>
            <a:pPr marL="0" indent="0">
              <a:buNone/>
            </a:pPr>
            <a:r>
              <a:rPr lang="tr-TR" sz="2000" dirty="0"/>
              <a:t> </a:t>
            </a:r>
            <a:r>
              <a:rPr lang="tr-TR" sz="2000" dirty="0" smtClean="0"/>
              <a:t>    ulaşılabilir </a:t>
            </a:r>
            <a:r>
              <a:rPr lang="tr-TR" sz="2000" dirty="0"/>
              <a:t>p</a:t>
            </a:r>
            <a:r>
              <a:rPr lang="tr-TR" sz="2000" dirty="0" smtClean="0"/>
              <a:t>azar payı x</a:t>
            </a:r>
          </a:p>
          <a:p>
            <a:pPr marL="0" indent="0">
              <a:buNone/>
            </a:pPr>
            <a:r>
              <a:rPr lang="tr-TR" sz="2000" dirty="0"/>
              <a:t> </a:t>
            </a:r>
            <a:r>
              <a:rPr lang="tr-TR" sz="2000" dirty="0" smtClean="0"/>
              <a:t>    her satışın tutarı x</a:t>
            </a:r>
          </a:p>
          <a:p>
            <a:pPr marL="0" indent="0">
              <a:buNone/>
            </a:pPr>
            <a:r>
              <a:rPr lang="tr-TR" sz="2000" dirty="0"/>
              <a:t> </a:t>
            </a:r>
            <a:r>
              <a:rPr lang="tr-TR" sz="2000" dirty="0" smtClean="0"/>
              <a:t>    </a:t>
            </a:r>
            <a:r>
              <a:rPr lang="tr-TR" sz="2000" u="sng" dirty="0" smtClean="0"/>
              <a:t>net kar oranı=   </a:t>
            </a:r>
          </a:p>
          <a:p>
            <a:pPr marL="0" indent="0">
              <a:buNone/>
            </a:pPr>
            <a:r>
              <a:rPr lang="tr-TR" sz="2000" dirty="0"/>
              <a:t> </a:t>
            </a:r>
            <a:r>
              <a:rPr lang="tr-TR" sz="2000" dirty="0" smtClean="0"/>
              <a:t>    toplam potansiyel kar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42</a:t>
            </a:fld>
            <a:endParaRPr lang="tr-TR"/>
          </a:p>
        </p:txBody>
      </p:sp>
    </p:spTree>
    <p:extLst>
      <p:ext uri="{BB962C8B-B14F-4D97-AF65-F5344CB8AC3E}">
        <p14:creationId xmlns:p14="http://schemas.microsoft.com/office/powerpoint/2010/main" val="398553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MODELİ OLUŞTURMAK</a:t>
            </a:r>
          </a:p>
        </p:txBody>
      </p:sp>
      <p:sp>
        <p:nvSpPr>
          <p:cNvPr id="3" name="İçerik Yer Tutucusu 2"/>
          <p:cNvSpPr>
            <a:spLocks noGrp="1"/>
          </p:cNvSpPr>
          <p:nvPr>
            <p:ph idx="1"/>
          </p:nvPr>
        </p:nvSpPr>
        <p:spPr/>
        <p:txBody>
          <a:bodyPr>
            <a:normAutofit/>
          </a:bodyPr>
          <a:lstStyle/>
          <a:p>
            <a:r>
              <a:rPr lang="tr-TR" sz="2000" dirty="0" smtClean="0"/>
              <a:t>Doğru bir iş modeli seçimi için,</a:t>
            </a:r>
          </a:p>
          <a:p>
            <a:r>
              <a:rPr lang="tr-TR" sz="2000" dirty="0" smtClean="0"/>
              <a:t>Başka bir sektördeki iş modeli örnek alına bilir</a:t>
            </a:r>
          </a:p>
          <a:p>
            <a:r>
              <a:rPr lang="tr-TR" sz="2000" dirty="0" smtClean="0"/>
              <a:t>Geçerli bir iş modeli yeni kaynaklar, ek müşteri talebi, teknik yaratıcılık doğacak şekilde revize edilebilir</a:t>
            </a:r>
          </a:p>
          <a:p>
            <a:r>
              <a:rPr lang="tr-TR" sz="2000" dirty="0" smtClean="0"/>
              <a:t>Başta paylaşılan 9 iş modeli yapı taşından biri veya birkaçı revize edile bilir</a:t>
            </a:r>
          </a:p>
          <a:p>
            <a:pPr marL="0" indent="0">
              <a:buNone/>
            </a:pPr>
            <a:endParaRPr lang="tr-TR" sz="2000" dirty="0" smtClean="0"/>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43</a:t>
            </a:fld>
            <a:endParaRPr lang="tr-TR"/>
          </a:p>
        </p:txBody>
      </p:sp>
    </p:spTree>
    <p:extLst>
      <p:ext uri="{BB962C8B-B14F-4D97-AF65-F5344CB8AC3E}">
        <p14:creationId xmlns:p14="http://schemas.microsoft.com/office/powerpoint/2010/main" val="3442033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92696"/>
            <a:ext cx="8229600" cy="936104"/>
          </a:xfrm>
        </p:spPr>
        <p:txBody>
          <a:bodyPr>
            <a:normAutofit/>
          </a:bodyPr>
          <a:lstStyle/>
          <a:p>
            <a:r>
              <a:rPr lang="tr-TR" sz="3600" dirty="0" smtClean="0"/>
              <a:t>HER TEKLİF BİR DEĞER YARATMA</a:t>
            </a:r>
            <a:endParaRPr lang="tr-TR" sz="3600" dirty="0"/>
          </a:p>
        </p:txBody>
      </p:sp>
      <p:sp>
        <p:nvSpPr>
          <p:cNvPr id="3" name="İçerik Yer Tutucusu 2"/>
          <p:cNvSpPr>
            <a:spLocks noGrp="1"/>
          </p:cNvSpPr>
          <p:nvPr>
            <p:ph idx="1"/>
          </p:nvPr>
        </p:nvSpPr>
        <p:spPr>
          <a:xfrm>
            <a:off x="457200" y="1700808"/>
            <a:ext cx="8229600" cy="4680520"/>
          </a:xfrm>
        </p:spPr>
        <p:txBody>
          <a:bodyPr>
            <a:normAutofit fontScale="92500" lnSpcReduction="10000"/>
          </a:bodyPr>
          <a:lstStyle/>
          <a:p>
            <a:r>
              <a:rPr lang="tr-TR" sz="2200" dirty="0"/>
              <a:t>Değer yaratmak: müşterilerin ürün ve hizmetlerden sağlayacağı faydalar</a:t>
            </a:r>
          </a:p>
          <a:p>
            <a:r>
              <a:rPr lang="tr-TR" sz="2200" dirty="0" smtClean="0"/>
              <a:t>Değer yaratmanın iki aşaması: </a:t>
            </a:r>
          </a:p>
          <a:p>
            <a:pPr marL="0" indent="0">
              <a:buNone/>
            </a:pPr>
            <a:r>
              <a:rPr lang="tr-TR" sz="2200" dirty="0"/>
              <a:t> </a:t>
            </a:r>
            <a:r>
              <a:rPr lang="tr-TR" sz="2200" dirty="0" smtClean="0"/>
              <a:t>     -müşterileri anlamak </a:t>
            </a:r>
            <a:endParaRPr lang="tr-TR" sz="2200" dirty="0"/>
          </a:p>
          <a:p>
            <a:pPr marL="0" indent="0">
              <a:buNone/>
            </a:pPr>
            <a:r>
              <a:rPr lang="tr-TR" sz="2200" dirty="0" smtClean="0"/>
              <a:t>      -müşteriye nasıl fayda sağlanacağı</a:t>
            </a:r>
          </a:p>
          <a:p>
            <a:r>
              <a:rPr lang="tr-TR" sz="2200" dirty="0" smtClean="0"/>
              <a:t>Önce bir </a:t>
            </a:r>
            <a:r>
              <a:rPr lang="tr-TR" sz="2200" dirty="0" err="1" smtClean="0"/>
              <a:t>segment</a:t>
            </a:r>
            <a:r>
              <a:rPr lang="tr-TR" sz="2200" dirty="0" smtClean="0"/>
              <a:t>/</a:t>
            </a:r>
            <a:r>
              <a:rPr lang="tr-TR" sz="2200" dirty="0" err="1" smtClean="0"/>
              <a:t>niche</a:t>
            </a:r>
            <a:r>
              <a:rPr lang="tr-TR" sz="2200" dirty="0" smtClean="0"/>
              <a:t> seçmek gerekir</a:t>
            </a:r>
          </a:p>
          <a:p>
            <a:r>
              <a:rPr lang="tr-TR" sz="2200" dirty="0" smtClean="0"/>
              <a:t>Müşterilerin her gün gerçekleştirmeleri gereken ¨işleri¨ nelerdir?</a:t>
            </a:r>
          </a:p>
          <a:p>
            <a:pPr marL="0" indent="0">
              <a:buNone/>
            </a:pPr>
            <a:r>
              <a:rPr lang="tr-TR" sz="2200" dirty="0"/>
              <a:t> </a:t>
            </a:r>
            <a:r>
              <a:rPr lang="tr-TR" sz="2200" dirty="0" smtClean="0"/>
              <a:t>    -fonksiyonel işler</a:t>
            </a:r>
          </a:p>
          <a:p>
            <a:pPr marL="0" indent="0">
              <a:buNone/>
            </a:pPr>
            <a:r>
              <a:rPr lang="tr-TR" sz="2200" dirty="0"/>
              <a:t> </a:t>
            </a:r>
            <a:r>
              <a:rPr lang="tr-TR" sz="2200" dirty="0" smtClean="0"/>
              <a:t>    -sosyal işler </a:t>
            </a:r>
          </a:p>
          <a:p>
            <a:r>
              <a:rPr lang="tr-TR" sz="2200" dirty="0" smtClean="0"/>
              <a:t>Günlük işlerini yaparken ne gibi problemler çözüyorlar?</a:t>
            </a:r>
          </a:p>
          <a:p>
            <a:r>
              <a:rPr lang="tr-TR" sz="2200" dirty="0" smtClean="0"/>
              <a:t>Ne gibi engellerle karşılaşıyorlar?</a:t>
            </a:r>
          </a:p>
          <a:p>
            <a:r>
              <a:rPr lang="tr-TR" sz="2200" dirty="0" smtClean="0"/>
              <a:t>Hangi ihtiyaçları tatmine çalışıyorlar?</a:t>
            </a:r>
          </a:p>
          <a:p>
            <a:r>
              <a:rPr lang="tr-TR" sz="2200" dirty="0" smtClean="0"/>
              <a:t>Hangi riskleri alıyorlar?</a:t>
            </a:r>
          </a:p>
          <a:p>
            <a:r>
              <a:rPr lang="tr-TR" sz="2200" dirty="0" smtClean="0"/>
              <a:t>Hangi işleri ne kadar önemli?</a:t>
            </a:r>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44</a:t>
            </a:fld>
            <a:endParaRPr lang="tr-TR"/>
          </a:p>
        </p:txBody>
      </p:sp>
    </p:spTree>
    <p:extLst>
      <p:ext uri="{BB962C8B-B14F-4D97-AF65-F5344CB8AC3E}">
        <p14:creationId xmlns:p14="http://schemas.microsoft.com/office/powerpoint/2010/main" val="2744312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HER TEKLİF BİR DEĞER YARATMA</a:t>
            </a:r>
          </a:p>
        </p:txBody>
      </p:sp>
      <p:sp>
        <p:nvSpPr>
          <p:cNvPr id="3" name="İçerik Yer Tutucusu 2"/>
          <p:cNvSpPr>
            <a:spLocks noGrp="1"/>
          </p:cNvSpPr>
          <p:nvPr>
            <p:ph idx="1"/>
          </p:nvPr>
        </p:nvSpPr>
        <p:spPr/>
        <p:txBody>
          <a:bodyPr>
            <a:normAutofit lnSpcReduction="10000"/>
          </a:bodyPr>
          <a:lstStyle/>
          <a:p>
            <a:r>
              <a:rPr lang="tr-TR" sz="2000" dirty="0"/>
              <a:t>Müşterilere bir teklifte bulunurken neleri bilmeli?</a:t>
            </a:r>
          </a:p>
          <a:p>
            <a:pPr marL="0" indent="0">
              <a:buNone/>
            </a:pPr>
            <a:r>
              <a:rPr lang="tr-TR" sz="2000" dirty="0"/>
              <a:t>     -nasıl bir performans  bekleniyor?</a:t>
            </a:r>
          </a:p>
          <a:p>
            <a:pPr marL="0" indent="0">
              <a:buNone/>
            </a:pPr>
            <a:r>
              <a:rPr lang="tr-TR" sz="2000" dirty="0"/>
              <a:t>     -ne müşterilerin işlerini/hayatlarını kolaylaştırırdı?</a:t>
            </a:r>
          </a:p>
          <a:p>
            <a:pPr marL="0" indent="0">
              <a:buNone/>
            </a:pPr>
            <a:r>
              <a:rPr lang="tr-TR" sz="2000" dirty="0"/>
              <a:t>     -müşteriler en fazla neye önem veriyorlar?</a:t>
            </a:r>
          </a:p>
          <a:p>
            <a:pPr marL="0" indent="0">
              <a:buNone/>
            </a:pPr>
            <a:r>
              <a:rPr lang="tr-TR" sz="2000" dirty="0"/>
              <a:t>     -müşteriler başarıyı/başarısızlığı nasıl ölçüyorlar</a:t>
            </a:r>
          </a:p>
          <a:p>
            <a:pPr marL="0" indent="0">
              <a:buNone/>
            </a:pPr>
            <a:r>
              <a:rPr lang="tr-TR" sz="2000" dirty="0"/>
              <a:t>     -müşteriler ne olsa teklifinize daha sıcak bakarlardı</a:t>
            </a:r>
            <a:r>
              <a:rPr lang="tr-TR" sz="2000" dirty="0" smtClean="0"/>
              <a:t>?</a:t>
            </a:r>
          </a:p>
          <a:p>
            <a:r>
              <a:rPr lang="tr-TR" sz="2000" dirty="0" smtClean="0"/>
              <a:t>Teklif hazırlarken en fazla yapılan yanlışlar</a:t>
            </a:r>
          </a:p>
          <a:p>
            <a:pPr marL="0" indent="0">
              <a:buNone/>
            </a:pPr>
            <a:r>
              <a:rPr lang="tr-TR" sz="2000" dirty="0"/>
              <a:t> </a:t>
            </a:r>
            <a:r>
              <a:rPr lang="tr-TR" sz="2000" dirty="0" smtClean="0"/>
              <a:t>    -birden fazla </a:t>
            </a:r>
            <a:r>
              <a:rPr lang="tr-TR" sz="2000" dirty="0" err="1" smtClean="0"/>
              <a:t>segmenti</a:t>
            </a:r>
            <a:r>
              <a:rPr lang="tr-TR" sz="2000" dirty="0" smtClean="0"/>
              <a:t> bir müşteri profilinde birleştirmek</a:t>
            </a:r>
          </a:p>
          <a:p>
            <a:pPr marL="0" indent="0">
              <a:buNone/>
            </a:pPr>
            <a:r>
              <a:rPr lang="tr-TR" sz="2000" dirty="0"/>
              <a:t> </a:t>
            </a:r>
            <a:r>
              <a:rPr lang="tr-TR" sz="2000" dirty="0" smtClean="0"/>
              <a:t>    -yapılacak işler ile sonuçları birbirine karıştırmak</a:t>
            </a:r>
          </a:p>
          <a:p>
            <a:pPr marL="0" indent="0">
              <a:buNone/>
            </a:pPr>
            <a:r>
              <a:rPr lang="tr-TR" sz="2000" dirty="0"/>
              <a:t> </a:t>
            </a:r>
            <a:r>
              <a:rPr lang="tr-TR" sz="2000" dirty="0" smtClean="0"/>
              <a:t>    -fonksiyonel işlere odaklanıp, sosyal işleri ihmal etmek</a:t>
            </a:r>
          </a:p>
          <a:p>
            <a:pPr marL="0" indent="0">
              <a:buNone/>
            </a:pPr>
            <a:r>
              <a:rPr lang="tr-TR" sz="2000" dirty="0"/>
              <a:t> </a:t>
            </a:r>
            <a:r>
              <a:rPr lang="tr-TR" sz="2000" dirty="0" smtClean="0"/>
              <a:t>    -kendi kafanıza göre işleri, sorunları, faydaları sıralamak</a:t>
            </a:r>
          </a:p>
          <a:p>
            <a:pPr marL="0" indent="0">
              <a:buNone/>
            </a:pPr>
            <a:r>
              <a:rPr lang="tr-TR" sz="2000" dirty="0"/>
              <a:t> </a:t>
            </a:r>
            <a:r>
              <a:rPr lang="tr-TR" sz="2000" dirty="0" smtClean="0"/>
              <a:t>    -sorunlar ve faydalar hakkında yeterince net olmamak</a:t>
            </a:r>
            <a:endParaRPr lang="tr-TR" sz="2000" dirty="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45</a:t>
            </a:fld>
            <a:endParaRPr lang="tr-TR"/>
          </a:p>
        </p:txBody>
      </p:sp>
    </p:spTree>
    <p:extLst>
      <p:ext uri="{BB962C8B-B14F-4D97-AF65-F5344CB8AC3E}">
        <p14:creationId xmlns:p14="http://schemas.microsoft.com/office/powerpoint/2010/main" val="835597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636680"/>
          </a:xfrm>
        </p:spPr>
        <p:txBody>
          <a:bodyPr>
            <a:normAutofit/>
          </a:bodyPr>
          <a:lstStyle/>
          <a:p>
            <a:r>
              <a:rPr lang="tr-TR" sz="3600" dirty="0"/>
              <a:t>HER TEKLİF BİR DEĞER YARATMA</a:t>
            </a:r>
          </a:p>
        </p:txBody>
      </p:sp>
      <p:sp>
        <p:nvSpPr>
          <p:cNvPr id="3" name="İçerik Yer Tutucusu 2"/>
          <p:cNvSpPr>
            <a:spLocks noGrp="1"/>
          </p:cNvSpPr>
          <p:nvPr>
            <p:ph idx="1"/>
          </p:nvPr>
        </p:nvSpPr>
        <p:spPr>
          <a:xfrm>
            <a:off x="457200" y="1412776"/>
            <a:ext cx="8229600" cy="4911824"/>
          </a:xfrm>
        </p:spPr>
        <p:txBody>
          <a:bodyPr>
            <a:noAutofit/>
          </a:bodyPr>
          <a:lstStyle/>
          <a:p>
            <a:r>
              <a:rPr lang="tr-TR" sz="2000" dirty="0" smtClean="0"/>
              <a:t>Değer yaratmak için sorulacak sorular:</a:t>
            </a:r>
          </a:p>
          <a:p>
            <a:pPr marL="0" indent="0">
              <a:buNone/>
            </a:pPr>
            <a:r>
              <a:rPr lang="tr-TR" sz="2000" dirty="0"/>
              <a:t> </a:t>
            </a:r>
            <a:r>
              <a:rPr lang="tr-TR" sz="2000" dirty="0" smtClean="0"/>
              <a:t>    -tasarruf yaratıyor mu?</a:t>
            </a:r>
          </a:p>
          <a:p>
            <a:pPr marL="0" indent="0">
              <a:buNone/>
            </a:pPr>
            <a:r>
              <a:rPr lang="tr-TR" sz="2000" dirty="0"/>
              <a:t> </a:t>
            </a:r>
            <a:r>
              <a:rPr lang="tr-TR" sz="2000" dirty="0" smtClean="0"/>
              <a:t>    -performans düşüklüklerine çözüm getiriyor mu?</a:t>
            </a:r>
          </a:p>
          <a:p>
            <a:pPr marL="0" indent="0">
              <a:buNone/>
            </a:pPr>
            <a:r>
              <a:rPr lang="tr-TR" sz="2000" dirty="0"/>
              <a:t> </a:t>
            </a:r>
            <a:r>
              <a:rPr lang="tr-TR" sz="2000" dirty="0" smtClean="0"/>
              <a:t>    -müşterilerin problemlerini sonlandırıyor veya kolaylaştırıyor mu?</a:t>
            </a:r>
          </a:p>
          <a:p>
            <a:pPr marL="0" indent="0">
              <a:buNone/>
            </a:pPr>
            <a:r>
              <a:rPr lang="tr-TR" sz="2000" dirty="0"/>
              <a:t> </a:t>
            </a:r>
            <a:r>
              <a:rPr lang="tr-TR" sz="2000" dirty="0" smtClean="0"/>
              <a:t>    -müşterilerin risklerini elimine ediyor mu?</a:t>
            </a:r>
          </a:p>
          <a:p>
            <a:pPr marL="0" indent="0">
              <a:buNone/>
            </a:pPr>
            <a:r>
              <a:rPr lang="tr-TR" sz="2000" dirty="0"/>
              <a:t> </a:t>
            </a:r>
            <a:r>
              <a:rPr lang="tr-TR" sz="2000" dirty="0" smtClean="0"/>
              <a:t>    -müşterilerin çok yaptıkları hataları ortadan kaldırıyor veya   </a:t>
            </a:r>
          </a:p>
          <a:p>
            <a:pPr marL="0" indent="0">
              <a:buNone/>
            </a:pPr>
            <a:r>
              <a:rPr lang="tr-TR" sz="2000" dirty="0"/>
              <a:t> </a:t>
            </a:r>
            <a:r>
              <a:rPr lang="tr-TR" sz="2000" dirty="0" smtClean="0"/>
              <a:t>      sınırlandırıyor mu?</a:t>
            </a:r>
          </a:p>
          <a:p>
            <a:pPr marL="0" indent="0">
              <a:buNone/>
            </a:pPr>
            <a:r>
              <a:rPr lang="tr-TR" sz="2000" dirty="0"/>
              <a:t> </a:t>
            </a:r>
            <a:r>
              <a:rPr lang="tr-TR" sz="2000" dirty="0" smtClean="0"/>
              <a:t>    -müşterilerin katma değerini yükseltebilecek sınırlamaları elimine  </a:t>
            </a:r>
          </a:p>
          <a:p>
            <a:pPr marL="0" indent="0">
              <a:buNone/>
            </a:pPr>
            <a:r>
              <a:rPr lang="tr-TR" sz="2000" dirty="0"/>
              <a:t> </a:t>
            </a:r>
            <a:r>
              <a:rPr lang="tr-TR" sz="2000" dirty="0" smtClean="0"/>
              <a:t>      edebiliyor mu?</a:t>
            </a:r>
          </a:p>
          <a:p>
            <a:pPr marL="0" indent="0">
              <a:buNone/>
            </a:pPr>
            <a:r>
              <a:rPr lang="tr-TR" sz="2000" dirty="0"/>
              <a:t> </a:t>
            </a:r>
            <a:r>
              <a:rPr lang="tr-TR" sz="2000" dirty="0" smtClean="0"/>
              <a:t>    -müşterilerin beklentilerinin üzerine çıkıyor mu?</a:t>
            </a:r>
          </a:p>
          <a:p>
            <a:pPr marL="0" indent="0">
              <a:buNone/>
            </a:pPr>
            <a:r>
              <a:rPr lang="tr-TR" sz="2000" dirty="0"/>
              <a:t> </a:t>
            </a:r>
            <a:r>
              <a:rPr lang="tr-TR" sz="2000" dirty="0" smtClean="0"/>
              <a:t>    -rakip tekliflerden daha yüksek performans sağlıyor mu?</a:t>
            </a:r>
          </a:p>
        </p:txBody>
      </p:sp>
      <p:sp>
        <p:nvSpPr>
          <p:cNvPr id="4" name="Slayt Numarası Yer Tutucusu 3"/>
          <p:cNvSpPr>
            <a:spLocks noGrp="1"/>
          </p:cNvSpPr>
          <p:nvPr>
            <p:ph type="sldNum" sz="quarter" idx="12"/>
          </p:nvPr>
        </p:nvSpPr>
        <p:spPr/>
        <p:txBody>
          <a:bodyPr/>
          <a:lstStyle/>
          <a:p>
            <a:fld id="{F302176B-0E47-46AC-8F43-DAB4B8A37D06}" type="slidenum">
              <a:rPr lang="tr-TR" smtClean="0"/>
              <a:t>46</a:t>
            </a:fld>
            <a:endParaRPr lang="tr-TR"/>
          </a:p>
        </p:txBody>
      </p:sp>
    </p:spTree>
    <p:extLst>
      <p:ext uri="{BB962C8B-B14F-4D97-AF65-F5344CB8AC3E}">
        <p14:creationId xmlns:p14="http://schemas.microsoft.com/office/powerpoint/2010/main" val="1426984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3600" dirty="0"/>
              <a:t>HER TEKLİF BİR DEĞER YARATMA</a:t>
            </a:r>
          </a:p>
        </p:txBody>
      </p:sp>
      <p:sp>
        <p:nvSpPr>
          <p:cNvPr id="3" name="İçerik Yer Tutucusu 2"/>
          <p:cNvSpPr>
            <a:spLocks noGrp="1"/>
          </p:cNvSpPr>
          <p:nvPr>
            <p:ph idx="1"/>
          </p:nvPr>
        </p:nvSpPr>
        <p:spPr>
          <a:xfrm>
            <a:off x="457200" y="1628800"/>
            <a:ext cx="8229600" cy="4824536"/>
          </a:xfrm>
        </p:spPr>
        <p:txBody>
          <a:bodyPr>
            <a:normAutofit fontScale="92500" lnSpcReduction="10000"/>
          </a:bodyPr>
          <a:lstStyle/>
          <a:p>
            <a:r>
              <a:rPr lang="tr-TR" sz="2200" dirty="0"/>
              <a:t>İyi teklifler genelde sadece birkaç sıkıntıya odaklanır</a:t>
            </a:r>
          </a:p>
          <a:p>
            <a:r>
              <a:rPr lang="tr-TR" sz="2200" dirty="0"/>
              <a:t>Ürünler/hizmetler kendi başlarına bir değer oluşturmaz, ancak işlere, sıkıntılara, </a:t>
            </a:r>
            <a:r>
              <a:rPr lang="tr-TR" sz="2200" dirty="0" smtClean="0"/>
              <a:t>faydaya </a:t>
            </a:r>
            <a:r>
              <a:rPr lang="tr-TR" sz="2200" dirty="0"/>
              <a:t>dönük olabilir</a:t>
            </a:r>
          </a:p>
          <a:p>
            <a:r>
              <a:rPr lang="tr-TR" sz="2200" dirty="0" smtClean="0"/>
              <a:t>Teklifiniz ya birçok müşterinin ortak işlerine, sıkıntılarına, faydalarına odaklansın, veya çok para ödeyecek birkaç müşteriye</a:t>
            </a:r>
          </a:p>
          <a:p>
            <a:r>
              <a:rPr lang="tr-TR" sz="2200" dirty="0" smtClean="0"/>
              <a:t>Eğer ürün aracı vasıtasıyla satılıyorsa, her iki müşterinin de menfaatlerinin gözetilmesi gerekir</a:t>
            </a:r>
          </a:p>
          <a:p>
            <a:r>
              <a:rPr lang="tr-TR" sz="2200" dirty="0" err="1" smtClean="0"/>
              <a:t>Push</a:t>
            </a:r>
            <a:r>
              <a:rPr lang="tr-TR" sz="2200" dirty="0" smtClean="0"/>
              <a:t> stratejileri:</a:t>
            </a:r>
          </a:p>
          <a:p>
            <a:r>
              <a:rPr lang="tr-TR" sz="2200" dirty="0" smtClean="0"/>
              <a:t> teklifinizi sahip olduğunuz bir teknoloji veya yenilikten oluşturursunuz; bir çözüme sorun aramak</a:t>
            </a:r>
          </a:p>
          <a:p>
            <a:r>
              <a:rPr lang="tr-TR" sz="2200" dirty="0" err="1" smtClean="0"/>
              <a:t>Pull</a:t>
            </a:r>
            <a:r>
              <a:rPr lang="tr-TR" sz="2200" dirty="0" smtClean="0"/>
              <a:t> stratejileri:</a:t>
            </a:r>
          </a:p>
          <a:p>
            <a:r>
              <a:rPr lang="tr-TR" sz="2200" dirty="0" smtClean="0"/>
              <a:t> teklifinizi müşterinizin bir işinden, sıkıntısından, menfaatinden oluşturursunuz; bir soruna çözüm aramak</a:t>
            </a:r>
          </a:p>
          <a:p>
            <a:r>
              <a:rPr lang="tr-TR" sz="2200" dirty="0"/>
              <a:t>Tekliflerinizi farklı müşterilere, </a:t>
            </a:r>
            <a:r>
              <a:rPr lang="tr-TR" sz="2200" dirty="0" err="1"/>
              <a:t>segmentlere</a:t>
            </a:r>
            <a:r>
              <a:rPr lang="tr-TR" sz="2200" dirty="0"/>
              <a:t>, ortamlara göre farklılaştırmanız gerekebilir</a:t>
            </a:r>
          </a:p>
          <a:p>
            <a:endParaRPr lang="tr-TR" sz="2000" dirty="0" smtClean="0"/>
          </a:p>
        </p:txBody>
      </p:sp>
      <p:sp>
        <p:nvSpPr>
          <p:cNvPr id="4" name="Slayt Numarası Yer Tutucusu 3"/>
          <p:cNvSpPr>
            <a:spLocks noGrp="1"/>
          </p:cNvSpPr>
          <p:nvPr>
            <p:ph type="sldNum" sz="quarter" idx="12"/>
          </p:nvPr>
        </p:nvSpPr>
        <p:spPr/>
        <p:txBody>
          <a:bodyPr/>
          <a:lstStyle/>
          <a:p>
            <a:fld id="{F302176B-0E47-46AC-8F43-DAB4B8A37D06}" type="slidenum">
              <a:rPr lang="tr-TR" smtClean="0"/>
              <a:t>47</a:t>
            </a:fld>
            <a:endParaRPr lang="tr-TR"/>
          </a:p>
        </p:txBody>
      </p:sp>
    </p:spTree>
    <p:extLst>
      <p:ext uri="{BB962C8B-B14F-4D97-AF65-F5344CB8AC3E}">
        <p14:creationId xmlns:p14="http://schemas.microsoft.com/office/powerpoint/2010/main" val="200815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HER TEKLİF BİR DEĞER YARATMA</a:t>
            </a:r>
          </a:p>
        </p:txBody>
      </p:sp>
      <p:sp>
        <p:nvSpPr>
          <p:cNvPr id="3" name="İçerik Yer Tutucusu 2"/>
          <p:cNvSpPr>
            <a:spLocks noGrp="1"/>
          </p:cNvSpPr>
          <p:nvPr>
            <p:ph idx="1"/>
          </p:nvPr>
        </p:nvSpPr>
        <p:spPr/>
        <p:txBody>
          <a:bodyPr>
            <a:normAutofit/>
          </a:bodyPr>
          <a:lstStyle/>
          <a:p>
            <a:r>
              <a:rPr lang="tr-TR" sz="2000" dirty="0" smtClean="0"/>
              <a:t>Neler sorgulanmalı:</a:t>
            </a:r>
          </a:p>
          <a:p>
            <a:pPr marL="0" indent="0">
              <a:buNone/>
            </a:pPr>
            <a:r>
              <a:rPr lang="tr-TR" sz="2000" dirty="0"/>
              <a:t> </a:t>
            </a:r>
            <a:r>
              <a:rPr lang="tr-TR" sz="2000" dirty="0" smtClean="0"/>
              <a:t>    -fikirlere ilgi ve geçerlilik</a:t>
            </a:r>
          </a:p>
          <a:p>
            <a:pPr marL="0" indent="0">
              <a:buNone/>
            </a:pPr>
            <a:r>
              <a:rPr lang="tr-TR" sz="2000" dirty="0"/>
              <a:t> </a:t>
            </a:r>
            <a:r>
              <a:rPr lang="tr-TR" sz="2000" dirty="0" smtClean="0"/>
              <a:t>    -teklifler gerçekten müşterilerin öncelikli ve tercihli alanlarına hitap </a:t>
            </a:r>
          </a:p>
          <a:p>
            <a:pPr marL="0" indent="0">
              <a:buNone/>
            </a:pPr>
            <a:r>
              <a:rPr lang="tr-TR" sz="2000" dirty="0"/>
              <a:t> </a:t>
            </a:r>
            <a:r>
              <a:rPr lang="tr-TR" sz="2000" dirty="0" smtClean="0"/>
              <a:t>      ediyor mu?</a:t>
            </a:r>
          </a:p>
          <a:p>
            <a:pPr marL="0" indent="0">
              <a:buNone/>
            </a:pPr>
            <a:r>
              <a:rPr lang="tr-TR" sz="2000" dirty="0"/>
              <a:t> </a:t>
            </a:r>
            <a:r>
              <a:rPr lang="tr-TR" sz="2000" dirty="0" smtClean="0"/>
              <a:t>    -bir bedel ödemeye hazırlar mı?</a:t>
            </a:r>
          </a:p>
          <a:p>
            <a:r>
              <a:rPr lang="tr-TR" sz="2000" dirty="0"/>
              <a:t>İlk fikrinize aşık olmayın, zamanla kendiliğinden değişecektir</a:t>
            </a:r>
          </a:p>
          <a:p>
            <a:r>
              <a:rPr lang="tr-TR" sz="2000" dirty="0" smtClean="0"/>
              <a:t>Fikirlerinizi </a:t>
            </a:r>
            <a:r>
              <a:rPr lang="tr-TR" sz="2000" dirty="0"/>
              <a:t>ve prototiplerinizi anlatın, paylaşın, tartışın  </a:t>
            </a:r>
          </a:p>
          <a:p>
            <a:r>
              <a:rPr lang="tr-TR" sz="2000" dirty="0" err="1"/>
              <a:t>Emosyonel</a:t>
            </a:r>
            <a:r>
              <a:rPr lang="tr-TR" sz="2000" dirty="0"/>
              <a:t> ve sosyal tarafı da göz önünde tutunuz</a:t>
            </a:r>
          </a:p>
          <a:p>
            <a:r>
              <a:rPr lang="tr-TR" sz="2000" dirty="0"/>
              <a:t>Müşterilerin başarıyı nasıl ölçtüklerini </a:t>
            </a:r>
            <a:r>
              <a:rPr lang="tr-TR" sz="2000" dirty="0" smtClean="0"/>
              <a:t>biliniz</a:t>
            </a:r>
          </a:p>
          <a:p>
            <a:r>
              <a:rPr lang="tr-TR" sz="2000" dirty="0"/>
              <a:t>Ürününüz kopya ise, nerede sorun yaratır? </a:t>
            </a:r>
            <a:endParaRPr lang="tr-TR" sz="2000" dirty="0" smtClean="0"/>
          </a:p>
          <a:p>
            <a:r>
              <a:rPr lang="tr-TR" sz="2000" dirty="0" smtClean="0"/>
              <a:t>Genelde bir işi daha iyi/hızlı/ucuz yapacak tekliflerden çok var olan bir problemi çözen teklifler öne çıkar</a:t>
            </a:r>
            <a:endParaRPr lang="tr-TR" sz="2000" dirty="0"/>
          </a:p>
          <a:p>
            <a:endParaRPr lang="tr-TR" sz="2000" dirty="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48</a:t>
            </a:fld>
            <a:endParaRPr lang="tr-TR"/>
          </a:p>
        </p:txBody>
      </p:sp>
    </p:spTree>
    <p:extLst>
      <p:ext uri="{BB962C8B-B14F-4D97-AF65-F5344CB8AC3E}">
        <p14:creationId xmlns:p14="http://schemas.microsoft.com/office/powerpoint/2010/main" val="237948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852704"/>
          </a:xfrm>
        </p:spPr>
        <p:txBody>
          <a:bodyPr>
            <a:normAutofit/>
          </a:bodyPr>
          <a:lstStyle/>
          <a:p>
            <a:r>
              <a:rPr lang="tr-TR" sz="3600" dirty="0"/>
              <a:t>HER TEKLİF BİR DEĞER YARATMA</a:t>
            </a:r>
          </a:p>
        </p:txBody>
      </p:sp>
      <p:sp>
        <p:nvSpPr>
          <p:cNvPr id="3" name="İçerik Yer Tutucusu 2"/>
          <p:cNvSpPr>
            <a:spLocks noGrp="1"/>
          </p:cNvSpPr>
          <p:nvPr>
            <p:ph idx="1"/>
          </p:nvPr>
        </p:nvSpPr>
        <p:spPr>
          <a:xfrm>
            <a:off x="457200" y="1628800"/>
            <a:ext cx="8229600" cy="4392488"/>
          </a:xfrm>
        </p:spPr>
        <p:txBody>
          <a:bodyPr>
            <a:noAutofit/>
          </a:bodyPr>
          <a:lstStyle/>
          <a:p>
            <a:r>
              <a:rPr lang="tr-TR" sz="2000" dirty="0" smtClean="0"/>
              <a:t>Teklifinizi denemeye hazır müşteri özellikleri:</a:t>
            </a:r>
          </a:p>
          <a:p>
            <a:pPr marL="0" indent="0">
              <a:buNone/>
            </a:pPr>
            <a:r>
              <a:rPr lang="tr-TR" sz="2000" dirty="0"/>
              <a:t> </a:t>
            </a:r>
            <a:r>
              <a:rPr lang="tr-TR" sz="2000" dirty="0" smtClean="0"/>
              <a:t>    -bir sorunu var</a:t>
            </a:r>
          </a:p>
          <a:p>
            <a:pPr marL="0" indent="0">
              <a:buNone/>
            </a:pPr>
            <a:r>
              <a:rPr lang="tr-TR" sz="2000" dirty="0"/>
              <a:t> </a:t>
            </a:r>
            <a:r>
              <a:rPr lang="tr-TR" sz="2000" dirty="0" smtClean="0"/>
              <a:t>    -sorunu olduğunun bilincinde</a:t>
            </a:r>
          </a:p>
          <a:p>
            <a:pPr marL="0" indent="0">
              <a:buNone/>
            </a:pPr>
            <a:r>
              <a:rPr lang="tr-TR" sz="2000" dirty="0"/>
              <a:t> </a:t>
            </a:r>
            <a:r>
              <a:rPr lang="tr-TR" sz="2000" dirty="0" smtClean="0"/>
              <a:t>    -bir çözüm arayışında</a:t>
            </a:r>
          </a:p>
          <a:p>
            <a:pPr marL="0" indent="0">
              <a:buNone/>
            </a:pPr>
            <a:r>
              <a:rPr lang="tr-TR" sz="2000" dirty="0"/>
              <a:t> </a:t>
            </a:r>
            <a:r>
              <a:rPr lang="tr-TR" sz="2000" dirty="0" smtClean="0"/>
              <a:t>    -kendisi geçici bir çözüm oluşturmuş ise, daha iyisini arayışta</a:t>
            </a:r>
          </a:p>
          <a:p>
            <a:pPr marL="0" indent="0">
              <a:buNone/>
            </a:pPr>
            <a:r>
              <a:rPr lang="tr-TR" sz="2000" dirty="0"/>
              <a:t> </a:t>
            </a:r>
            <a:r>
              <a:rPr lang="tr-TR" sz="2000" dirty="0" smtClean="0"/>
              <a:t>    -satın alacak imkanı var</a:t>
            </a:r>
          </a:p>
          <a:p>
            <a:r>
              <a:rPr lang="tr-TR" sz="2000" dirty="0" smtClean="0"/>
              <a:t>Teklif sunarken en fazla yapılan yanlışlar:</a:t>
            </a:r>
          </a:p>
          <a:p>
            <a:pPr marL="0" indent="0">
              <a:buNone/>
            </a:pPr>
            <a:r>
              <a:rPr lang="tr-TR" sz="2000" dirty="0"/>
              <a:t> </a:t>
            </a:r>
            <a:r>
              <a:rPr lang="tr-TR" sz="2000" dirty="0" smtClean="0"/>
              <a:t>    -tüm ürünlerinizi ve hizmetlerinizi sıralamak- belli bir </a:t>
            </a:r>
            <a:r>
              <a:rPr lang="tr-TR" sz="2000" dirty="0" err="1" smtClean="0"/>
              <a:t>segmente</a:t>
            </a:r>
            <a:r>
              <a:rPr lang="tr-TR" sz="2000" dirty="0" smtClean="0"/>
              <a:t> </a:t>
            </a:r>
          </a:p>
          <a:p>
            <a:pPr marL="0" indent="0">
              <a:buNone/>
            </a:pPr>
            <a:r>
              <a:rPr lang="tr-TR" sz="2000" dirty="0"/>
              <a:t> </a:t>
            </a:r>
            <a:r>
              <a:rPr lang="tr-TR" sz="2000" dirty="0" smtClean="0"/>
              <a:t>     dönük olmayanları da</a:t>
            </a:r>
          </a:p>
          <a:p>
            <a:pPr marL="0" indent="0">
              <a:buNone/>
            </a:pPr>
            <a:r>
              <a:rPr lang="tr-TR" sz="2000" dirty="0"/>
              <a:t> </a:t>
            </a:r>
            <a:r>
              <a:rPr lang="tr-TR" sz="2000" dirty="0" smtClean="0"/>
              <a:t>    -müşterinin sorun veya getirisiyle ilgili olmayan ürün ve servisleri de </a:t>
            </a:r>
          </a:p>
          <a:p>
            <a:pPr marL="0" indent="0">
              <a:buNone/>
            </a:pPr>
            <a:r>
              <a:rPr lang="tr-TR" sz="2000" dirty="0"/>
              <a:t> </a:t>
            </a:r>
            <a:r>
              <a:rPr lang="tr-TR" sz="2000" dirty="0" smtClean="0"/>
              <a:t>      eklemek</a:t>
            </a:r>
          </a:p>
          <a:p>
            <a:pPr marL="0" indent="0">
              <a:buNone/>
            </a:pPr>
            <a:r>
              <a:rPr lang="tr-TR" sz="2000" dirty="0"/>
              <a:t> </a:t>
            </a:r>
            <a:r>
              <a:rPr lang="tr-TR" sz="2000" dirty="0" smtClean="0"/>
              <a:t>    -müşterinin tüm sorunlarını çözebileceğiniz hayaline kapılmak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49</a:t>
            </a:fld>
            <a:endParaRPr lang="tr-TR"/>
          </a:p>
        </p:txBody>
      </p:sp>
    </p:spTree>
    <p:extLst>
      <p:ext uri="{BB962C8B-B14F-4D97-AF65-F5344CB8AC3E}">
        <p14:creationId xmlns:p14="http://schemas.microsoft.com/office/powerpoint/2010/main" val="367413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3600" dirty="0" smtClean="0"/>
              <a:t>NELERİ NEDEN TAKİP EDECEĞİZ?</a:t>
            </a:r>
            <a:endParaRPr lang="tr-TR" sz="3600" dirty="0"/>
          </a:p>
        </p:txBody>
      </p:sp>
      <p:sp>
        <p:nvSpPr>
          <p:cNvPr id="3" name="İçerik Yer Tutucusu 2"/>
          <p:cNvSpPr>
            <a:spLocks noGrp="1"/>
          </p:cNvSpPr>
          <p:nvPr>
            <p:ph idx="1"/>
          </p:nvPr>
        </p:nvSpPr>
        <p:spPr>
          <a:xfrm>
            <a:off x="457200" y="1628800"/>
            <a:ext cx="8229600" cy="4968552"/>
          </a:xfrm>
        </p:spPr>
        <p:txBody>
          <a:bodyPr>
            <a:normAutofit fontScale="92500" lnSpcReduction="20000"/>
          </a:bodyPr>
          <a:lstStyle/>
          <a:p>
            <a:r>
              <a:rPr lang="tr-TR" sz="2200" dirty="0" smtClean="0"/>
              <a:t>Döviz kurları</a:t>
            </a:r>
          </a:p>
          <a:p>
            <a:r>
              <a:rPr lang="tr-TR" sz="2200" dirty="0" smtClean="0"/>
              <a:t>Ekonomik büyüme</a:t>
            </a:r>
          </a:p>
          <a:p>
            <a:r>
              <a:rPr lang="tr-TR" sz="2200" dirty="0" smtClean="0"/>
              <a:t>Enflasyon</a:t>
            </a:r>
          </a:p>
          <a:p>
            <a:r>
              <a:rPr lang="tr-TR" sz="2200" dirty="0" smtClean="0"/>
              <a:t>Faizler</a:t>
            </a:r>
          </a:p>
          <a:p>
            <a:r>
              <a:rPr lang="tr-TR" sz="2200" dirty="0" smtClean="0"/>
              <a:t>Toplu sözleşmeler</a:t>
            </a:r>
          </a:p>
          <a:p>
            <a:r>
              <a:rPr lang="tr-TR" sz="2200" dirty="0" smtClean="0"/>
              <a:t>Cari açık</a:t>
            </a:r>
          </a:p>
          <a:p>
            <a:r>
              <a:rPr lang="tr-TR" sz="2200" dirty="0" smtClean="0"/>
              <a:t>CDS</a:t>
            </a:r>
          </a:p>
          <a:p>
            <a:r>
              <a:rPr lang="tr-TR" sz="2200" dirty="0" smtClean="0"/>
              <a:t>Enerji maliyetleri</a:t>
            </a:r>
          </a:p>
          <a:p>
            <a:r>
              <a:rPr lang="tr-TR" sz="2200" dirty="0" smtClean="0"/>
              <a:t>Sanayi üretimi</a:t>
            </a:r>
          </a:p>
          <a:p>
            <a:r>
              <a:rPr lang="tr-TR" sz="2200" dirty="0" smtClean="0"/>
              <a:t>PMI</a:t>
            </a:r>
          </a:p>
          <a:p>
            <a:r>
              <a:rPr lang="tr-TR" sz="2200" dirty="0" smtClean="0"/>
              <a:t>Beklenti anketleri</a:t>
            </a:r>
          </a:p>
          <a:p>
            <a:r>
              <a:rPr lang="tr-TR" sz="2200" dirty="0" smtClean="0"/>
              <a:t>Korumacılık/</a:t>
            </a:r>
            <a:r>
              <a:rPr lang="tr-TR" sz="2200" dirty="0" err="1" smtClean="0"/>
              <a:t>lobbying</a:t>
            </a:r>
            <a:endParaRPr lang="tr-TR" sz="2200" dirty="0" smtClean="0"/>
          </a:p>
          <a:p>
            <a:r>
              <a:rPr lang="tr-TR" sz="2200" dirty="0" smtClean="0"/>
              <a:t>Teşvikler/vergiler</a:t>
            </a:r>
          </a:p>
          <a:p>
            <a:r>
              <a:rPr lang="tr-TR" sz="2200" dirty="0" smtClean="0"/>
              <a:t>Politik gelişmeler</a:t>
            </a:r>
          </a:p>
          <a:p>
            <a:r>
              <a:rPr lang="tr-TR" sz="2200" dirty="0" smtClean="0"/>
              <a:t>Her türlü belirsizlik</a:t>
            </a:r>
          </a:p>
          <a:p>
            <a:endParaRPr lang="tr-TR" sz="2000" dirty="0" smtClean="0"/>
          </a:p>
          <a:p>
            <a:endParaRPr lang="tr-TR" sz="2000" dirty="0" smtClean="0"/>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251388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4" end="14"/>
                                            </p:txEl>
                                          </p:spTgt>
                                        </p:tgtEl>
                                        <p:attrNameLst>
                                          <p:attrName>style.visibility</p:attrName>
                                        </p:attrNameLst>
                                      </p:cBhvr>
                                      <p:to>
                                        <p:strVal val="visible"/>
                                      </p:to>
                                    </p:set>
                                    <p:anim calcmode="lin" valueType="num">
                                      <p:cBhvr additive="base">
                                        <p:cTn id="9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dirty="0" smtClean="0"/>
              <a:t>     </a:t>
            </a:r>
            <a:r>
              <a:rPr lang="tr-TR" sz="3600" dirty="0" smtClean="0"/>
              <a:t>BAŞLARKEN NE SORABİLİRİZ?</a:t>
            </a:r>
            <a:endParaRPr lang="tr-TR" sz="3600" dirty="0"/>
          </a:p>
        </p:txBody>
      </p:sp>
      <p:sp>
        <p:nvSpPr>
          <p:cNvPr id="3" name="İçerik Yer Tutucusu 2"/>
          <p:cNvSpPr>
            <a:spLocks noGrp="1"/>
          </p:cNvSpPr>
          <p:nvPr>
            <p:ph idx="1"/>
          </p:nvPr>
        </p:nvSpPr>
        <p:spPr/>
        <p:txBody>
          <a:bodyPr>
            <a:normAutofit/>
          </a:bodyPr>
          <a:lstStyle/>
          <a:p>
            <a:r>
              <a:rPr lang="tr-TR" sz="2000" dirty="0" smtClean="0"/>
              <a:t>Fırsat</a:t>
            </a:r>
            <a:r>
              <a:rPr lang="tr-TR" sz="2000" dirty="0"/>
              <a:t>; kimsenin görmediği bir fırsatı yakaladınız mı?</a:t>
            </a:r>
          </a:p>
          <a:p>
            <a:r>
              <a:rPr lang="tr-TR" sz="2000" dirty="0"/>
              <a:t>Bu fırsatı değerlendirecek kaynaklara sahip misiniz veya bu kaynakları tedarik edebilir misiniz </a:t>
            </a:r>
            <a:r>
              <a:rPr lang="tr-TR" sz="2000" dirty="0" smtClean="0"/>
              <a:t>?</a:t>
            </a:r>
            <a:endParaRPr lang="tr-TR" sz="2000" dirty="0"/>
          </a:p>
          <a:p>
            <a:r>
              <a:rPr lang="tr-TR" sz="2000" dirty="0" smtClean="0"/>
              <a:t>Mühendislik; devrimci bir teknolojiniz var mı?</a:t>
            </a:r>
          </a:p>
          <a:p>
            <a:r>
              <a:rPr lang="tr-TR" sz="2000" dirty="0" smtClean="0"/>
              <a:t>Zamanlama; Pazar gerçekten yeterince hızlı büyüyor mu?</a:t>
            </a:r>
          </a:p>
          <a:p>
            <a:r>
              <a:rPr lang="tr-TR" sz="2000" dirty="0" smtClean="0"/>
              <a:t>Pazar; küçük bir pazarda büyük bir pay ile başlaya biliyor musunuz?</a:t>
            </a:r>
          </a:p>
          <a:p>
            <a:r>
              <a:rPr lang="tr-TR" sz="2000" dirty="0" smtClean="0"/>
              <a:t>Eleman; doğru takımı kurdunuz mu?</a:t>
            </a:r>
          </a:p>
          <a:p>
            <a:r>
              <a:rPr lang="tr-TR" sz="2000" dirty="0" smtClean="0"/>
              <a:t>Satış; ürünü pazara ulaştıracak yolları oluştura biliyor musunuz?</a:t>
            </a:r>
          </a:p>
          <a:p>
            <a:r>
              <a:rPr lang="tr-TR" sz="2000" dirty="0" smtClean="0"/>
              <a:t>Süreklilik</a:t>
            </a:r>
            <a:r>
              <a:rPr lang="tr-TR" sz="2000" dirty="0"/>
              <a:t>:</a:t>
            </a:r>
            <a:endParaRPr lang="tr-TR" sz="2000" dirty="0" smtClean="0"/>
          </a:p>
          <a:p>
            <a:r>
              <a:rPr lang="tr-TR" sz="2000" dirty="0" smtClean="0"/>
              <a:t>10-20 yıl sonra hala piyasadaki konumunuzu sürdüre bilecek misiniz? Bunun için önce dünyanın/pazarınızın nasıl bir konumda olacağını da öngörmeniz gerek.</a:t>
            </a:r>
          </a:p>
        </p:txBody>
      </p:sp>
      <p:sp>
        <p:nvSpPr>
          <p:cNvPr id="4" name="Slayt Numarası Yer Tutucusu 3"/>
          <p:cNvSpPr>
            <a:spLocks noGrp="1"/>
          </p:cNvSpPr>
          <p:nvPr>
            <p:ph type="sldNum" sz="quarter" idx="12"/>
          </p:nvPr>
        </p:nvSpPr>
        <p:spPr/>
        <p:txBody>
          <a:bodyPr/>
          <a:lstStyle/>
          <a:p>
            <a:fld id="{4A038987-30E2-43D2-8DE3-6FFE79136BFD}" type="slidenum">
              <a:rPr lang="tr-TR" smtClean="0"/>
              <a:t>50</a:t>
            </a:fld>
            <a:endParaRPr lang="tr-TR"/>
          </a:p>
        </p:txBody>
      </p:sp>
    </p:spTree>
    <p:extLst>
      <p:ext uri="{BB962C8B-B14F-4D97-AF65-F5344CB8AC3E}">
        <p14:creationId xmlns:p14="http://schemas.microsoft.com/office/powerpoint/2010/main" val="251269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PAZAR NEREDE?</a:t>
            </a:r>
            <a:endParaRPr lang="tr-TR" sz="3600" dirty="0"/>
          </a:p>
        </p:txBody>
      </p:sp>
      <p:sp>
        <p:nvSpPr>
          <p:cNvPr id="3" name="İçerik Yer Tutucusu 2"/>
          <p:cNvSpPr>
            <a:spLocks noGrp="1"/>
          </p:cNvSpPr>
          <p:nvPr>
            <p:ph idx="1"/>
          </p:nvPr>
        </p:nvSpPr>
        <p:spPr/>
        <p:txBody>
          <a:bodyPr>
            <a:normAutofit/>
          </a:bodyPr>
          <a:lstStyle/>
          <a:p>
            <a:r>
              <a:rPr lang="tr-TR" sz="2000" dirty="0" smtClean="0"/>
              <a:t>Ürün/hizmet tüketmeyenler/kullanmayanlar</a:t>
            </a:r>
          </a:p>
          <a:p>
            <a:pPr marL="0" indent="0">
              <a:buNone/>
            </a:pPr>
            <a:r>
              <a:rPr lang="tr-TR" sz="2000" dirty="0"/>
              <a:t> </a:t>
            </a:r>
            <a:r>
              <a:rPr lang="tr-TR" sz="2000" dirty="0" smtClean="0"/>
              <a:t>    -sadece uzmanlara dönük ürün/hizmetler</a:t>
            </a:r>
          </a:p>
          <a:p>
            <a:pPr marL="0" indent="0">
              <a:buNone/>
            </a:pPr>
            <a:r>
              <a:rPr lang="tr-TR" sz="2000" dirty="0"/>
              <a:t> </a:t>
            </a:r>
            <a:r>
              <a:rPr lang="tr-TR" sz="2000" dirty="0" smtClean="0"/>
              <a:t>    -doldurulamayan işyerleri</a:t>
            </a:r>
          </a:p>
          <a:p>
            <a:r>
              <a:rPr lang="tr-TR" sz="2000" dirty="0" smtClean="0"/>
              <a:t>Şımartılmışlar</a:t>
            </a:r>
          </a:p>
          <a:p>
            <a:pPr marL="0" indent="0">
              <a:buNone/>
            </a:pPr>
            <a:r>
              <a:rPr lang="tr-TR" sz="2000" dirty="0"/>
              <a:t> </a:t>
            </a:r>
            <a:r>
              <a:rPr lang="tr-TR" sz="2000" dirty="0" smtClean="0"/>
              <a:t>    -ürün iyileştirmelerine fiyat farkı ödemede isteksizlik</a:t>
            </a:r>
          </a:p>
          <a:p>
            <a:pPr marL="0" indent="0">
              <a:buNone/>
            </a:pPr>
            <a:r>
              <a:rPr lang="tr-TR" sz="2000" dirty="0"/>
              <a:t> </a:t>
            </a:r>
            <a:r>
              <a:rPr lang="tr-TR" sz="2000" dirty="0" smtClean="0"/>
              <a:t>    -ürünün fiyatından ve/veya fazla karmaşık olmasından şikayetler</a:t>
            </a:r>
          </a:p>
          <a:p>
            <a:r>
              <a:rPr lang="tr-TR" sz="2000" dirty="0" smtClean="0"/>
              <a:t>İstediğini bulamamışlar</a:t>
            </a:r>
          </a:p>
          <a:p>
            <a:pPr marL="0" indent="0">
              <a:buNone/>
            </a:pPr>
            <a:r>
              <a:rPr lang="tr-TR" sz="2000" dirty="0"/>
              <a:t> </a:t>
            </a:r>
            <a:r>
              <a:rPr lang="tr-TR" sz="2000" dirty="0" smtClean="0"/>
              <a:t>    -memnuniyetsizlik ifadeleri</a:t>
            </a:r>
          </a:p>
          <a:p>
            <a:pPr marL="0" indent="0">
              <a:buNone/>
            </a:pPr>
            <a:r>
              <a:rPr lang="tr-TR" sz="2000" dirty="0"/>
              <a:t> </a:t>
            </a:r>
            <a:r>
              <a:rPr lang="tr-TR" sz="2000" dirty="0" smtClean="0"/>
              <a:t>    -üründe sınırlamalar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51</a:t>
            </a:fld>
            <a:endParaRPr lang="tr-TR"/>
          </a:p>
        </p:txBody>
      </p:sp>
    </p:spTree>
    <p:extLst>
      <p:ext uri="{BB962C8B-B14F-4D97-AF65-F5344CB8AC3E}">
        <p14:creationId xmlns:p14="http://schemas.microsoft.com/office/powerpoint/2010/main" val="161691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p:txBody>
          <a:bodyPr>
            <a:normAutofit/>
          </a:bodyPr>
          <a:lstStyle/>
          <a:p>
            <a:pPr eaLnBrk="1" hangingPunct="1"/>
            <a:r>
              <a:rPr lang="tr-TR" altLang="tr-TR" sz="3600" dirty="0" smtClean="0">
                <a:solidFill>
                  <a:schemeClr val="accent2"/>
                </a:solidFill>
              </a:rPr>
              <a:t>ARGE VE İNOVASYON</a:t>
            </a:r>
          </a:p>
        </p:txBody>
      </p:sp>
      <p:graphicFrame>
        <p:nvGraphicFramePr>
          <p:cNvPr id="17465" name="Group 57"/>
          <p:cNvGraphicFramePr>
            <a:graphicFrameLocks noGrp="1"/>
          </p:cNvGraphicFramePr>
          <p:nvPr>
            <p:ph idx="1"/>
            <p:extLst>
              <p:ext uri="{D42A27DB-BD31-4B8C-83A1-F6EECF244321}">
                <p14:modId xmlns:p14="http://schemas.microsoft.com/office/powerpoint/2010/main" val="3155495513"/>
              </p:ext>
            </p:extLst>
          </p:nvPr>
        </p:nvGraphicFramePr>
        <p:xfrm>
          <a:off x="611560" y="2060848"/>
          <a:ext cx="7150100" cy="4297139"/>
        </p:xfrm>
        <a:graphic>
          <a:graphicData uri="http://schemas.openxmlformats.org/drawingml/2006/table">
            <a:tbl>
              <a:tblPr/>
              <a:tblGrid>
                <a:gridCol w="1663700"/>
                <a:gridCol w="2743200"/>
                <a:gridCol w="2743200"/>
              </a:tblGrid>
              <a:tr h="788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               Ürün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Process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cs typeface="Arial" charset="0"/>
                        </a:rPr>
                        <a:t>Eski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cs typeface="Arial" charset="0"/>
                        </a:rPr>
                        <a:t>Yeni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6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cs typeface="Arial" charset="0"/>
                        </a:rPr>
                        <a:t>Eski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5400" b="0" i="0" u="none" strike="noStrike" cap="none" normalizeH="0" baseline="0" smtClean="0">
                          <a:ln>
                            <a:noFill/>
                          </a:ln>
                          <a:solidFill>
                            <a:schemeClr val="tx1"/>
                          </a:solidFill>
                          <a:effectLst/>
                          <a:latin typeface="Arial"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GÖRECELİ OLARAK ÇABUK YAKALANIR</a:t>
                      </a:r>
                      <a:endParaRPr kumimoji="0" lang="tr-TR" sz="16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444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cs typeface="Arial" charset="0"/>
                        </a:rPr>
                        <a:t>Yeni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REKABET AVANTAJI GÖRECELİ OLARAK DAHA UZUN OLUR</a:t>
                      </a:r>
                      <a:endParaRPr kumimoji="0" lang="tr-TR"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REKABET AVANTAJININ EN UZUN KORUNABLİLECEĞİ ALTERNATİF</a:t>
                      </a:r>
                      <a:endParaRPr kumimoji="0" lang="tr-TR"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5443297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FİKİRDEN GERÇEK İŞE DÖNÜŞÜM</a:t>
            </a:r>
            <a:endParaRPr lang="tr-TR" sz="3600" dirty="0"/>
          </a:p>
        </p:txBody>
      </p:sp>
      <p:sp>
        <p:nvSpPr>
          <p:cNvPr id="3" name="İçerik Yer Tutucusu 2"/>
          <p:cNvSpPr>
            <a:spLocks noGrp="1"/>
          </p:cNvSpPr>
          <p:nvPr>
            <p:ph idx="1"/>
          </p:nvPr>
        </p:nvSpPr>
        <p:spPr/>
        <p:txBody>
          <a:bodyPr>
            <a:normAutofit/>
          </a:bodyPr>
          <a:lstStyle/>
          <a:p>
            <a:r>
              <a:rPr lang="tr-TR" sz="2000" dirty="0" smtClean="0"/>
              <a:t>İş modeli ve teklif prototipi hazırlamak</a:t>
            </a:r>
          </a:p>
          <a:p>
            <a:r>
              <a:rPr lang="tr-TR" sz="2000" dirty="0" smtClean="0"/>
              <a:t>Rakiplerle karşılaştırmak</a:t>
            </a:r>
          </a:p>
          <a:p>
            <a:r>
              <a:rPr lang="tr-TR" sz="2000" dirty="0" smtClean="0"/>
              <a:t>Müşterileri keşfetmek</a:t>
            </a:r>
          </a:p>
          <a:p>
            <a:r>
              <a:rPr lang="tr-TR" sz="2000" dirty="0" smtClean="0"/>
              <a:t>Müşteri varsayımlarının doğrulanması</a:t>
            </a:r>
          </a:p>
          <a:p>
            <a:r>
              <a:rPr lang="tr-TR" sz="2000" dirty="0" smtClean="0"/>
              <a:t>İlginin doğrulanması</a:t>
            </a:r>
          </a:p>
          <a:p>
            <a:r>
              <a:rPr lang="tr-TR" sz="2000" dirty="0" smtClean="0"/>
              <a:t>Tercihin doğrulanması</a:t>
            </a:r>
          </a:p>
          <a:p>
            <a:r>
              <a:rPr lang="tr-TR" sz="2000" dirty="0" smtClean="0"/>
              <a:t>Müşterinin ödeme yapmaya hazır olmasının doğrulanması</a:t>
            </a:r>
          </a:p>
          <a:p>
            <a:r>
              <a:rPr lang="tr-TR" sz="2000" dirty="0" smtClean="0"/>
              <a:t>Yeterli pazarın varlığının ve/veya ürünün pazara uygunluğunun teyidi</a:t>
            </a:r>
          </a:p>
          <a:p>
            <a:r>
              <a:rPr lang="tr-TR" sz="2000" dirty="0" smtClean="0"/>
              <a:t>İş modelinin doğruluğunun teyidi</a:t>
            </a:r>
          </a:p>
          <a:p>
            <a:r>
              <a:rPr lang="tr-TR" sz="2000" dirty="0" smtClean="0"/>
              <a:t>Şirket kurulumu ve işe başlama</a:t>
            </a:r>
          </a:p>
          <a:p>
            <a:r>
              <a:rPr lang="tr-TR" sz="2000" dirty="0" smtClean="0"/>
              <a:t>Girişimci olarak değer yaratan, kullanılabilir ve getirisi olan bir ürün geliştirmeniz gerek</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53</a:t>
            </a:fld>
            <a:endParaRPr lang="tr-TR"/>
          </a:p>
        </p:txBody>
      </p:sp>
    </p:spTree>
    <p:extLst>
      <p:ext uri="{BB962C8B-B14F-4D97-AF65-F5344CB8AC3E}">
        <p14:creationId xmlns:p14="http://schemas.microsoft.com/office/powerpoint/2010/main" val="79849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FİKİRDEN GERÇEK İŞE DÖNÜŞÜM</a:t>
            </a:r>
          </a:p>
        </p:txBody>
      </p:sp>
      <p:sp>
        <p:nvSpPr>
          <p:cNvPr id="3" name="İçerik Yer Tutucusu 2"/>
          <p:cNvSpPr>
            <a:spLocks noGrp="1"/>
          </p:cNvSpPr>
          <p:nvPr>
            <p:ph idx="1"/>
          </p:nvPr>
        </p:nvSpPr>
        <p:spPr>
          <a:xfrm>
            <a:off x="457200" y="1935480"/>
            <a:ext cx="8435280" cy="4389120"/>
          </a:xfrm>
        </p:spPr>
        <p:txBody>
          <a:bodyPr>
            <a:normAutofit lnSpcReduction="10000"/>
          </a:bodyPr>
          <a:lstStyle/>
          <a:p>
            <a:r>
              <a:rPr lang="tr-TR" sz="2000" dirty="0" err="1" smtClean="0"/>
              <a:t>Bhati</a:t>
            </a:r>
            <a:r>
              <a:rPr lang="tr-TR" sz="2000" dirty="0" smtClean="0"/>
              <a:t> </a:t>
            </a:r>
            <a:r>
              <a:rPr lang="tr-TR" sz="2000" dirty="0" err="1" smtClean="0"/>
              <a:t>Mittal</a:t>
            </a:r>
            <a:r>
              <a:rPr lang="tr-TR" sz="2000" dirty="0" smtClean="0"/>
              <a:t>, </a:t>
            </a:r>
            <a:r>
              <a:rPr lang="tr-TR" sz="2000" dirty="0"/>
              <a:t>e</a:t>
            </a:r>
            <a:r>
              <a:rPr lang="tr-TR" sz="2000" dirty="0" smtClean="0"/>
              <a:t>ğer gerçekten çok değişik bir şey yapıyorsanız, size bir sürü karşı </a:t>
            </a:r>
            <a:r>
              <a:rPr lang="tr-TR" sz="2000" dirty="0"/>
              <a:t>ç</a:t>
            </a:r>
            <a:r>
              <a:rPr lang="tr-TR" sz="2000" dirty="0" smtClean="0"/>
              <a:t>ıkan olacaktır. Buna alışmanız gerekir.</a:t>
            </a:r>
          </a:p>
          <a:p>
            <a:r>
              <a:rPr lang="tr-TR" sz="2000" dirty="0" smtClean="0"/>
              <a:t>Eğer ürünün piyasadaki performansı sizin iş planınızdaki beklentileri karşılamıyorsa </a:t>
            </a:r>
            <a:r>
              <a:rPr lang="tr-TR" sz="2000" b="1" u="sng" dirty="0" smtClean="0"/>
              <a:t>değişim zamanı</a:t>
            </a:r>
          </a:p>
          <a:p>
            <a:r>
              <a:rPr lang="tr-TR" sz="2000" dirty="0" smtClean="0"/>
              <a:t>Varsayımlarınızın üzerinden gitmeniz gerekli</a:t>
            </a:r>
          </a:p>
          <a:p>
            <a:r>
              <a:rPr lang="tr-TR" sz="2000" dirty="0"/>
              <a:t>Değişiklik yapabilmek için iş planının düzenli gözden geçirilmesi </a:t>
            </a:r>
            <a:r>
              <a:rPr lang="tr-TR" sz="2000" dirty="0" smtClean="0"/>
              <a:t>gerekir</a:t>
            </a:r>
            <a:endParaRPr lang="tr-TR" sz="2000" b="1" u="sng" dirty="0" smtClean="0"/>
          </a:p>
          <a:p>
            <a:r>
              <a:rPr lang="tr-TR" sz="2000" dirty="0"/>
              <a:t>İ</a:t>
            </a:r>
            <a:r>
              <a:rPr lang="tr-TR" sz="2000" dirty="0" smtClean="0"/>
              <a:t>lk yapılan asgari geçerli ürün genelde ¨ilk uygulayıcılar¨ için düşünülmüştür, ana akım müşterilerin talepleri farklı olabilir </a:t>
            </a:r>
          </a:p>
          <a:p>
            <a:r>
              <a:rPr lang="tr-TR" sz="2000" dirty="0" smtClean="0"/>
              <a:t>Hızlı davran, sonra özür dile</a:t>
            </a:r>
          </a:p>
          <a:p>
            <a:r>
              <a:rPr lang="tr-TR" sz="2000" dirty="0" err="1" smtClean="0"/>
              <a:t>Cohort</a:t>
            </a:r>
            <a:r>
              <a:rPr lang="tr-TR" sz="2000" dirty="0" smtClean="0"/>
              <a:t> </a:t>
            </a:r>
            <a:r>
              <a:rPr lang="tr-TR" sz="2000" dirty="0" err="1" smtClean="0"/>
              <a:t>analysis</a:t>
            </a:r>
            <a:endParaRPr lang="tr-TR" sz="2000" dirty="0" smtClean="0"/>
          </a:p>
          <a:p>
            <a:r>
              <a:rPr lang="tr-TR" sz="2000" dirty="0" err="1" smtClean="0"/>
              <a:t>Split</a:t>
            </a:r>
            <a:r>
              <a:rPr lang="tr-TR" sz="2000" dirty="0" smtClean="0"/>
              <a:t> </a:t>
            </a:r>
            <a:r>
              <a:rPr lang="tr-TR" sz="2000" dirty="0" err="1" smtClean="0"/>
              <a:t>tests</a:t>
            </a:r>
            <a:endParaRPr lang="tr-TR" sz="2000" dirty="0" smtClean="0"/>
          </a:p>
          <a:p>
            <a:r>
              <a:rPr lang="tr-TR" sz="2000" dirty="0" smtClean="0"/>
              <a:t>Analiz sonuçları </a:t>
            </a:r>
            <a:r>
              <a:rPr lang="tr-TR" sz="2000" b="1" u="sng" dirty="0" smtClean="0"/>
              <a:t>neden-etki</a:t>
            </a:r>
            <a:r>
              <a:rPr lang="tr-TR" sz="2000" dirty="0" smtClean="0"/>
              <a:t> ilişkisini göstermeli</a:t>
            </a:r>
          </a:p>
          <a:p>
            <a:r>
              <a:rPr lang="tr-TR" sz="2000" dirty="0" smtClean="0"/>
              <a:t>Aşırı rekabet girişimcileri ¨</a:t>
            </a:r>
            <a:r>
              <a:rPr lang="tr-TR" sz="2000" dirty="0" err="1" smtClean="0"/>
              <a:t>hallucination</a:t>
            </a:r>
            <a:r>
              <a:rPr lang="tr-TR" sz="2000" dirty="0" smtClean="0"/>
              <a:t> fırsatları¨  görmeye itebilir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54</a:t>
            </a:fld>
            <a:endParaRPr lang="tr-TR"/>
          </a:p>
        </p:txBody>
      </p:sp>
    </p:spTree>
    <p:extLst>
      <p:ext uri="{BB962C8B-B14F-4D97-AF65-F5344CB8AC3E}">
        <p14:creationId xmlns:p14="http://schemas.microsoft.com/office/powerpoint/2010/main" val="117660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FİKİRDEN GERÇEK İŞE DÖNÜŞÜM</a:t>
            </a:r>
          </a:p>
        </p:txBody>
      </p:sp>
      <p:sp>
        <p:nvSpPr>
          <p:cNvPr id="3" name="İçerik Yer Tutucusu 2"/>
          <p:cNvSpPr>
            <a:spLocks noGrp="1"/>
          </p:cNvSpPr>
          <p:nvPr>
            <p:ph idx="1"/>
          </p:nvPr>
        </p:nvSpPr>
        <p:spPr/>
        <p:txBody>
          <a:bodyPr>
            <a:normAutofit/>
          </a:bodyPr>
          <a:lstStyle/>
          <a:p>
            <a:r>
              <a:rPr lang="tr-TR" sz="2000" dirty="0" smtClean="0"/>
              <a:t>Kilometre taşları</a:t>
            </a:r>
          </a:p>
          <a:p>
            <a:r>
              <a:rPr lang="tr-TR" sz="2000" dirty="0" smtClean="0"/>
              <a:t>Sorumlulukların belirlenmesi, sonuçların değerlendirilmesi, varsayımların gözden geçirilmesi ve değişim için kullanılır </a:t>
            </a:r>
          </a:p>
          <a:p>
            <a:r>
              <a:rPr lang="tr-TR" sz="2000" dirty="0"/>
              <a:t>K</a:t>
            </a:r>
            <a:r>
              <a:rPr lang="tr-TR" sz="2000" dirty="0" smtClean="0"/>
              <a:t>onunun, zamanın, bütçenin, ismin, metriğin, hangi spesifik taktik ve stratejiyle ilişkili olduğu belirli olmalıdır.  </a:t>
            </a:r>
          </a:p>
          <a:p>
            <a:r>
              <a:rPr lang="tr-TR" sz="2000" dirty="0" smtClean="0"/>
              <a:t>Metrik nedir?</a:t>
            </a:r>
          </a:p>
          <a:p>
            <a:r>
              <a:rPr lang="tr-TR" sz="2000" dirty="0" smtClean="0"/>
              <a:t>Her girişim hedeflerine ne ölçüde ulaştığını belirleyecek metriklerin tarifine ihtiyacı vardır</a:t>
            </a:r>
          </a:p>
          <a:p>
            <a:r>
              <a:rPr lang="tr-TR" sz="2000" dirty="0" smtClean="0"/>
              <a:t>Riskleri minimize edebilmek başlangıçta önemli</a:t>
            </a:r>
          </a:p>
          <a:p>
            <a:r>
              <a:rPr lang="tr-TR" sz="2000" dirty="0" smtClean="0"/>
              <a:t>Kontrol edemediğiniz faktörleri belirleyin. </a:t>
            </a:r>
          </a:p>
          <a:p>
            <a:pPr marL="0" indent="0">
              <a:buNone/>
            </a:pPr>
            <a:r>
              <a:rPr lang="tr-TR" sz="2000" dirty="0"/>
              <a:t> </a:t>
            </a:r>
            <a:r>
              <a:rPr lang="tr-TR" sz="2000" dirty="0" smtClean="0"/>
              <a:t>    Onları daha az zararlı hale getirebilecek formüller üzerinde çalışın</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55</a:t>
            </a:fld>
            <a:endParaRPr lang="tr-TR"/>
          </a:p>
        </p:txBody>
      </p:sp>
    </p:spTree>
    <p:extLst>
      <p:ext uri="{BB962C8B-B14F-4D97-AF65-F5344CB8AC3E}">
        <p14:creationId xmlns:p14="http://schemas.microsoft.com/office/powerpoint/2010/main" val="418853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996720"/>
          </a:xfrm>
        </p:spPr>
        <p:txBody>
          <a:bodyPr>
            <a:normAutofit/>
          </a:bodyPr>
          <a:lstStyle/>
          <a:p>
            <a:r>
              <a:rPr lang="tr-TR" sz="3600" dirty="0" smtClean="0"/>
              <a:t> İŞ BAŞINDA</a:t>
            </a:r>
            <a:endParaRPr lang="tr-TR" sz="3600" dirty="0"/>
          </a:p>
        </p:txBody>
      </p:sp>
      <p:sp>
        <p:nvSpPr>
          <p:cNvPr id="3" name="İçerik Yer Tutucusu 2"/>
          <p:cNvSpPr>
            <a:spLocks noGrp="1"/>
          </p:cNvSpPr>
          <p:nvPr>
            <p:ph idx="1"/>
          </p:nvPr>
        </p:nvSpPr>
        <p:spPr>
          <a:xfrm>
            <a:off x="457200" y="1772816"/>
            <a:ext cx="8229600" cy="4176464"/>
          </a:xfrm>
        </p:spPr>
        <p:txBody>
          <a:bodyPr>
            <a:noAutofit/>
          </a:bodyPr>
          <a:lstStyle/>
          <a:p>
            <a:r>
              <a:rPr lang="tr-TR" sz="2000" dirty="0" smtClean="0"/>
              <a:t>Başlangıçlarda sorun daha ziyade kurucular ile şirkete yatırım yapanlar arasında oluşur</a:t>
            </a:r>
          </a:p>
          <a:p>
            <a:r>
              <a:rPr lang="tr-TR" sz="2000" dirty="0" smtClean="0"/>
              <a:t>Girişimci gurup üyeleri arasında iş bölümü nasıl olacaktır?</a:t>
            </a:r>
          </a:p>
          <a:p>
            <a:r>
              <a:rPr lang="tr-TR" sz="2000" dirty="0" smtClean="0"/>
              <a:t>Gurupta her üye girişime ne kadar vakit ayıracaktır?</a:t>
            </a:r>
          </a:p>
          <a:p>
            <a:r>
              <a:rPr lang="tr-TR" sz="2000" dirty="0" smtClean="0"/>
              <a:t>Sonuçta kararlar nasıl alınacaktır?</a:t>
            </a:r>
          </a:p>
          <a:p>
            <a:r>
              <a:rPr lang="tr-TR" sz="2000" dirty="0" smtClean="0"/>
              <a:t>Kurucu gurup üyelerinin kişisel hedefleri nelerdir?</a:t>
            </a:r>
          </a:p>
          <a:p>
            <a:r>
              <a:rPr lang="tr-TR" sz="2000" dirty="0" smtClean="0"/>
              <a:t>İdeal bir yönetim kurulu başlangıçta 3-5 kişiyi aşmamalıdır</a:t>
            </a:r>
          </a:p>
          <a:p>
            <a:r>
              <a:rPr lang="tr-TR" sz="2000" dirty="0" smtClean="0"/>
              <a:t>Yatırımcılara «fiyat» değil, «fiyat aralığı» verin</a:t>
            </a:r>
          </a:p>
          <a:p>
            <a:r>
              <a:rPr lang="tr-TR" sz="2000" dirty="0" smtClean="0"/>
              <a:t>İlk başlarda danışmanlardan çok hisse sahipleri ve maaşla çalışanlara odaklanmalıdır. Ancak bu guruplar şirketi sahiplenirler</a:t>
            </a:r>
          </a:p>
        </p:txBody>
      </p:sp>
      <p:sp>
        <p:nvSpPr>
          <p:cNvPr id="4" name="Slayt Numarası Yer Tutucusu 3"/>
          <p:cNvSpPr>
            <a:spLocks noGrp="1"/>
          </p:cNvSpPr>
          <p:nvPr>
            <p:ph type="sldNum" sz="quarter" idx="12"/>
          </p:nvPr>
        </p:nvSpPr>
        <p:spPr/>
        <p:txBody>
          <a:bodyPr/>
          <a:lstStyle/>
          <a:p>
            <a:fld id="{4A038987-30E2-43D2-8DE3-6FFE79136BFD}" type="slidenum">
              <a:rPr lang="tr-TR" smtClean="0"/>
              <a:t>56</a:t>
            </a:fld>
            <a:endParaRPr lang="tr-TR"/>
          </a:p>
        </p:txBody>
      </p:sp>
    </p:spTree>
    <p:extLst>
      <p:ext uri="{BB962C8B-B14F-4D97-AF65-F5344CB8AC3E}">
        <p14:creationId xmlns:p14="http://schemas.microsoft.com/office/powerpoint/2010/main" val="355779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İŞ BAŞINDA</a:t>
            </a:r>
          </a:p>
        </p:txBody>
      </p:sp>
      <p:sp>
        <p:nvSpPr>
          <p:cNvPr id="3" name="İçerik Yer Tutucusu 2"/>
          <p:cNvSpPr>
            <a:spLocks noGrp="1"/>
          </p:cNvSpPr>
          <p:nvPr>
            <p:ph idx="1"/>
          </p:nvPr>
        </p:nvSpPr>
        <p:spPr/>
        <p:txBody>
          <a:bodyPr>
            <a:normAutofit/>
          </a:bodyPr>
          <a:lstStyle/>
          <a:p>
            <a:r>
              <a:rPr lang="tr-TR" sz="2000" dirty="0"/>
              <a:t>İlk başlarda evden/uzaktan çalışmaya  bir şirket kültürü yaratmak amacı ile sıcak bakılmamalıdır</a:t>
            </a:r>
          </a:p>
          <a:p>
            <a:r>
              <a:rPr lang="tr-TR" sz="2000" dirty="0"/>
              <a:t>Şirket CEO’sunun maaşı ilk başta mütevazı olmalı. Şirkette en düşük veya en yüksek maaşlı kişinin CEO olmasının farklı faydaları </a:t>
            </a:r>
            <a:r>
              <a:rPr lang="tr-TR" sz="2000" dirty="0" smtClean="0"/>
              <a:t>vardır</a:t>
            </a:r>
          </a:p>
          <a:p>
            <a:r>
              <a:rPr lang="tr-TR" sz="2000" dirty="0" smtClean="0"/>
              <a:t>Kurucu CEO’nun maaşı düşük olmalıdır, piyasanın ¼’üyle ½’si kadar</a:t>
            </a:r>
            <a:endParaRPr lang="tr-TR" sz="2000" dirty="0"/>
          </a:p>
          <a:p>
            <a:r>
              <a:rPr lang="tr-TR" sz="2000" dirty="0"/>
              <a:t>Yeni başlayan bir şirket de </a:t>
            </a:r>
            <a:r>
              <a:rPr lang="tr-TR" sz="2000" dirty="0" smtClean="0"/>
              <a:t>artık sadece </a:t>
            </a:r>
            <a:r>
              <a:rPr lang="tr-TR" sz="2000" dirty="0"/>
              <a:t>bir ¨ürün¨ değil, bir ¨kurumdur¨, yönetilmesi gerekir</a:t>
            </a:r>
          </a:p>
          <a:p>
            <a:r>
              <a:rPr lang="tr-TR" sz="2000" dirty="0"/>
              <a:t>Yöneticinin düzen ile kaos arasındaki doğru çizgiyi bulması gerekir</a:t>
            </a:r>
          </a:p>
          <a:p>
            <a:r>
              <a:rPr lang="tr-TR" sz="2000" dirty="0"/>
              <a:t>Henüz ne ürün, ne de müşteri netleşmediğinden, iş planı, strateji veya pazar araştırması yapmakta zorlanırlar</a:t>
            </a:r>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57</a:t>
            </a:fld>
            <a:endParaRPr lang="tr-TR"/>
          </a:p>
        </p:txBody>
      </p:sp>
    </p:spTree>
    <p:extLst>
      <p:ext uri="{BB962C8B-B14F-4D97-AF65-F5344CB8AC3E}">
        <p14:creationId xmlns:p14="http://schemas.microsoft.com/office/powerpoint/2010/main" val="285170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924712"/>
          </a:xfrm>
        </p:spPr>
        <p:txBody>
          <a:bodyPr>
            <a:normAutofit/>
          </a:bodyPr>
          <a:lstStyle/>
          <a:p>
            <a:r>
              <a:rPr lang="tr-TR" sz="3600" dirty="0" smtClean="0"/>
              <a:t>  İŞ BAŞINDA </a:t>
            </a:r>
            <a:endParaRPr lang="tr-TR" sz="3600" dirty="0"/>
          </a:p>
        </p:txBody>
      </p:sp>
      <p:sp>
        <p:nvSpPr>
          <p:cNvPr id="3" name="İçerik Yer Tutucusu 2"/>
          <p:cNvSpPr>
            <a:spLocks noGrp="1"/>
          </p:cNvSpPr>
          <p:nvPr>
            <p:ph idx="1"/>
          </p:nvPr>
        </p:nvSpPr>
        <p:spPr>
          <a:xfrm>
            <a:off x="457200" y="1628800"/>
            <a:ext cx="8229600" cy="4320480"/>
          </a:xfrm>
        </p:spPr>
        <p:txBody>
          <a:bodyPr>
            <a:noAutofit/>
          </a:bodyPr>
          <a:lstStyle/>
          <a:p>
            <a:r>
              <a:rPr lang="tr-TR" sz="2000" dirty="0" smtClean="0"/>
              <a:t>Yeni </a:t>
            </a:r>
            <a:r>
              <a:rPr lang="tr-TR" sz="2000" dirty="0"/>
              <a:t>başlayan bir şirketin büyümeye geçmesi veya başarısızlığını ilan için kalan süre bankada kalan para ile aylık nakit </a:t>
            </a:r>
            <a:r>
              <a:rPr lang="tr-TR" sz="2000" dirty="0" smtClean="0"/>
              <a:t>harcamasıyla orantılıdır(Pist)</a:t>
            </a:r>
          </a:p>
          <a:p>
            <a:r>
              <a:rPr lang="tr-TR" sz="2000" dirty="0" smtClean="0"/>
              <a:t>Pist nasıl uzar?</a:t>
            </a:r>
            <a:endParaRPr lang="tr-TR" sz="2000" dirty="0"/>
          </a:p>
          <a:p>
            <a:r>
              <a:rPr lang="tr-TR" sz="2000" dirty="0" smtClean="0"/>
              <a:t>Pist, </a:t>
            </a:r>
            <a:r>
              <a:rPr lang="tr-TR" sz="2000" dirty="0"/>
              <a:t>maliyetlerin düşürülmesi veya ek kaynak bulunması ile uzatıla bilinir</a:t>
            </a:r>
          </a:p>
          <a:p>
            <a:r>
              <a:rPr lang="tr-TR" sz="2000" dirty="0"/>
              <a:t>Pist gerekli değişikliklerin yapılma hızı ile de uzatıla </a:t>
            </a:r>
            <a:r>
              <a:rPr lang="tr-TR" sz="2000" dirty="0" smtClean="0"/>
              <a:t>bilinir</a:t>
            </a:r>
          </a:p>
          <a:p>
            <a:r>
              <a:rPr lang="tr-TR" sz="2000" dirty="0"/>
              <a:t>Kredi </a:t>
            </a:r>
            <a:r>
              <a:rPr lang="tr-TR" sz="2000" dirty="0" smtClean="0"/>
              <a:t>profili</a:t>
            </a:r>
            <a:endParaRPr lang="tr-TR" sz="2000" dirty="0"/>
          </a:p>
          <a:p>
            <a:r>
              <a:rPr lang="tr-TR" sz="2000" dirty="0" smtClean="0"/>
              <a:t>Niye değişiklikler gecikir?</a:t>
            </a:r>
          </a:p>
          <a:p>
            <a:pPr marL="0" indent="0">
              <a:buNone/>
            </a:pPr>
            <a:r>
              <a:rPr lang="tr-TR" sz="2000" dirty="0"/>
              <a:t> </a:t>
            </a:r>
            <a:r>
              <a:rPr lang="tr-TR" sz="2000" dirty="0" smtClean="0"/>
              <a:t>     -yanlış rakamlara bakarlar</a:t>
            </a:r>
          </a:p>
          <a:p>
            <a:pPr marL="0" indent="0">
              <a:buNone/>
            </a:pPr>
            <a:r>
              <a:rPr lang="tr-TR" sz="2000" dirty="0"/>
              <a:t> </a:t>
            </a:r>
            <a:r>
              <a:rPr lang="tr-TR" sz="2000" dirty="0" smtClean="0"/>
              <a:t>     -varsayımlar, tezler yeterince net değildir</a:t>
            </a:r>
          </a:p>
          <a:p>
            <a:pPr marL="0" indent="0">
              <a:buNone/>
            </a:pPr>
            <a:r>
              <a:rPr lang="tr-TR" sz="2000" dirty="0"/>
              <a:t> </a:t>
            </a:r>
            <a:r>
              <a:rPr lang="tr-TR" sz="2000" dirty="0" smtClean="0"/>
              <a:t>     -girişimciler isimlerine leke gelmesinden çekinirler</a:t>
            </a:r>
          </a:p>
          <a:p>
            <a:r>
              <a:rPr lang="tr-TR" sz="2000" dirty="0" smtClean="0"/>
              <a:t>Hangi varsayımlarınızın değiştiğinin ve bunun planlanan ve gerçekleştirilen performansları nasıl etkilediğini değerlendiriniz</a:t>
            </a:r>
          </a:p>
        </p:txBody>
      </p:sp>
      <p:sp>
        <p:nvSpPr>
          <p:cNvPr id="4" name="Slayt Numarası Yer Tutucusu 3"/>
          <p:cNvSpPr>
            <a:spLocks noGrp="1"/>
          </p:cNvSpPr>
          <p:nvPr>
            <p:ph type="sldNum" sz="quarter" idx="12"/>
          </p:nvPr>
        </p:nvSpPr>
        <p:spPr/>
        <p:txBody>
          <a:bodyPr/>
          <a:lstStyle/>
          <a:p>
            <a:fld id="{4A038987-30E2-43D2-8DE3-6FFE79136BFD}" type="slidenum">
              <a:rPr lang="tr-TR" smtClean="0"/>
              <a:t>58</a:t>
            </a:fld>
            <a:endParaRPr lang="tr-TR"/>
          </a:p>
        </p:txBody>
      </p:sp>
    </p:spTree>
    <p:extLst>
      <p:ext uri="{BB962C8B-B14F-4D97-AF65-F5344CB8AC3E}">
        <p14:creationId xmlns:p14="http://schemas.microsoft.com/office/powerpoint/2010/main" val="2595432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 İŞ BAŞINDA </a:t>
            </a:r>
          </a:p>
        </p:txBody>
      </p:sp>
      <p:sp>
        <p:nvSpPr>
          <p:cNvPr id="3" name="İçerik Yer Tutucusu 2"/>
          <p:cNvSpPr>
            <a:spLocks noGrp="1"/>
          </p:cNvSpPr>
          <p:nvPr>
            <p:ph idx="1"/>
          </p:nvPr>
        </p:nvSpPr>
        <p:spPr/>
        <p:txBody>
          <a:bodyPr>
            <a:normAutofit/>
          </a:bodyPr>
          <a:lstStyle/>
          <a:p>
            <a:r>
              <a:rPr lang="tr-TR" sz="2000" dirty="0" smtClean="0"/>
              <a:t>Müşterinin ne beklediğini değil, ne istediğini, onları neyin heyecanlandıracağını bilmek önemli</a:t>
            </a:r>
          </a:p>
          <a:p>
            <a:r>
              <a:rPr lang="tr-TR" sz="2000" dirty="0" smtClean="0"/>
              <a:t>Gerçek rekabet avantajı:</a:t>
            </a:r>
          </a:p>
          <a:p>
            <a:pPr marL="0" indent="0">
              <a:buNone/>
            </a:pPr>
            <a:r>
              <a:rPr lang="tr-TR" sz="2000" dirty="0"/>
              <a:t> </a:t>
            </a:r>
            <a:r>
              <a:rPr lang="tr-TR" sz="2000" dirty="0" smtClean="0"/>
              <a:t>    -Yeni bir şirketin(teknoloji) ürünü/işini var olanlardan en az 10x daha </a:t>
            </a:r>
          </a:p>
          <a:p>
            <a:pPr marL="0" indent="0">
              <a:buNone/>
            </a:pPr>
            <a:r>
              <a:rPr lang="tr-TR" sz="2000" dirty="0"/>
              <a:t> </a:t>
            </a:r>
            <a:r>
              <a:rPr lang="tr-TR" sz="2000" dirty="0" smtClean="0"/>
              <a:t>     iyi yapması  </a:t>
            </a:r>
          </a:p>
          <a:p>
            <a:r>
              <a:rPr lang="tr-TR" sz="2000" dirty="0" smtClean="0"/>
              <a:t>Yeni bir lideri piyasadan itmek, yerleşmiş eski bir lideri piyasadan itmekten daha zordur</a:t>
            </a:r>
          </a:p>
          <a:p>
            <a:r>
              <a:rPr lang="tr-TR" sz="2000" dirty="0" smtClean="0"/>
              <a:t>Söz verilenin gerçekleştirilmesi gerekir</a:t>
            </a:r>
          </a:p>
          <a:p>
            <a:r>
              <a:rPr lang="tr-TR" sz="2000" dirty="0"/>
              <a:t>Bir çok girişimci işe başlarken bir ¨ihtilalci¨ iken, şirket başarılı oldukça ¨statükonun¨ bir parçası olurlar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59</a:t>
            </a:fld>
            <a:endParaRPr lang="tr-TR"/>
          </a:p>
        </p:txBody>
      </p:sp>
    </p:spTree>
    <p:extLst>
      <p:ext uri="{BB962C8B-B14F-4D97-AF65-F5344CB8AC3E}">
        <p14:creationId xmlns:p14="http://schemas.microsoft.com/office/powerpoint/2010/main" val="148797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5400" dirty="0"/>
              <a:t/>
            </a:r>
            <a:br>
              <a:rPr lang="tr-TR" sz="5400" dirty="0"/>
            </a:br>
            <a:r>
              <a:rPr lang="tr-TR" sz="4000" dirty="0" smtClean="0"/>
              <a:t>INTERNET, SOSYAL MEDYA VE WEB ÖNEMİNİ ARTTIRACAK</a:t>
            </a:r>
            <a:endParaRPr lang="tr-TR" sz="4000" dirty="0"/>
          </a:p>
        </p:txBody>
      </p:sp>
      <p:sp>
        <p:nvSpPr>
          <p:cNvPr id="3" name="İçerik Yer Tutucusu 2"/>
          <p:cNvSpPr>
            <a:spLocks noGrp="1"/>
          </p:cNvSpPr>
          <p:nvPr>
            <p:ph idx="1"/>
          </p:nvPr>
        </p:nvSpPr>
        <p:spPr/>
        <p:txBody>
          <a:bodyPr>
            <a:normAutofit/>
          </a:bodyPr>
          <a:lstStyle/>
          <a:p>
            <a:r>
              <a:rPr lang="tr-TR" sz="2000" dirty="0" smtClean="0"/>
              <a:t>Ürünler hizmetlere ve süreçlere dönüşüyor</a:t>
            </a:r>
          </a:p>
          <a:p>
            <a:r>
              <a:rPr lang="tr-TR" sz="2000" dirty="0"/>
              <a:t>Dünyadaki üretimden küresel ticarete giden mal azalıyor, hizmetler </a:t>
            </a:r>
            <a:r>
              <a:rPr lang="tr-TR" sz="2000" dirty="0" smtClean="0"/>
              <a:t>artıyor</a:t>
            </a:r>
          </a:p>
          <a:p>
            <a:r>
              <a:rPr lang="tr-TR" sz="2000" dirty="0" smtClean="0"/>
              <a:t>Paylaşım toplumuna gidiş var</a:t>
            </a:r>
          </a:p>
          <a:p>
            <a:r>
              <a:rPr lang="tr-TR" sz="2000" dirty="0" err="1" smtClean="0"/>
              <a:t>Erişebilirlik</a:t>
            </a:r>
            <a:r>
              <a:rPr lang="tr-TR" sz="2000" dirty="0" smtClean="0"/>
              <a:t> </a:t>
            </a:r>
            <a:r>
              <a:rPr lang="tr-TR" sz="2000" dirty="0"/>
              <a:t>mi sahip olma </a:t>
            </a:r>
            <a:r>
              <a:rPr lang="tr-TR" sz="2000" dirty="0" smtClean="0"/>
              <a:t>mı</a:t>
            </a:r>
          </a:p>
          <a:p>
            <a:r>
              <a:rPr lang="tr-TR" sz="2000" dirty="0" smtClean="0"/>
              <a:t>¨eskime¨ zamanı gittikçe kısalıyor</a:t>
            </a:r>
          </a:p>
          <a:p>
            <a:r>
              <a:rPr lang="tr-TR" sz="2000" dirty="0" smtClean="0"/>
              <a:t>Başarılı şirketler müşterilerine ¨zaman¨ kazandırıyor</a:t>
            </a:r>
          </a:p>
          <a:p>
            <a:r>
              <a:rPr lang="tr-TR" sz="2000" dirty="0" smtClean="0"/>
              <a:t>Her şey, ¨hemen¨ oluyor</a:t>
            </a:r>
          </a:p>
          <a:p>
            <a:r>
              <a:rPr lang="tr-TR" sz="2000" dirty="0" smtClean="0"/>
              <a:t>Kesin olan bir şey yok, artık her şeyin bir karşıtı var, doğru yok doğrular var</a:t>
            </a:r>
          </a:p>
          <a:p>
            <a:r>
              <a:rPr lang="tr-TR" sz="2000" dirty="0" err="1" smtClean="0"/>
              <a:t>virtual</a:t>
            </a:r>
            <a:r>
              <a:rPr lang="tr-TR" sz="2000" dirty="0" smtClean="0"/>
              <a:t> </a:t>
            </a:r>
            <a:r>
              <a:rPr lang="tr-TR" sz="2000" dirty="0" err="1" smtClean="0"/>
              <a:t>reality</a:t>
            </a:r>
            <a:r>
              <a:rPr lang="tr-TR" sz="2000" dirty="0" smtClean="0"/>
              <a:t> bir gerçek</a:t>
            </a:r>
          </a:p>
          <a:p>
            <a:r>
              <a:rPr lang="tr-TR" sz="2000" dirty="0" smtClean="0"/>
              <a:t>AI bir gerçek</a:t>
            </a:r>
          </a:p>
          <a:p>
            <a:pPr marL="0" indent="0">
              <a:buNone/>
            </a:pPr>
            <a:endParaRPr lang="tr-TR" sz="2000" dirty="0" smtClean="0"/>
          </a:p>
        </p:txBody>
      </p:sp>
      <p:sp>
        <p:nvSpPr>
          <p:cNvPr id="4" name="Slayt Numarası Yer Tutucusu 3"/>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172223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636680"/>
          </a:xfrm>
        </p:spPr>
        <p:txBody>
          <a:bodyPr>
            <a:noAutofit/>
          </a:bodyPr>
          <a:lstStyle/>
          <a:p>
            <a:r>
              <a:rPr lang="tr-TR" sz="4000" dirty="0" smtClean="0"/>
              <a:t> </a:t>
            </a:r>
            <a:r>
              <a:rPr lang="tr-TR" sz="3600" dirty="0" smtClean="0"/>
              <a:t>İNSAN KAYNAKLARI  </a:t>
            </a:r>
            <a:endParaRPr lang="tr-TR" sz="3600" dirty="0"/>
          </a:p>
        </p:txBody>
      </p:sp>
      <p:sp>
        <p:nvSpPr>
          <p:cNvPr id="3" name="İçerik Yer Tutucusu 2"/>
          <p:cNvSpPr>
            <a:spLocks noGrp="1"/>
          </p:cNvSpPr>
          <p:nvPr>
            <p:ph idx="1"/>
          </p:nvPr>
        </p:nvSpPr>
        <p:spPr>
          <a:xfrm>
            <a:off x="457200" y="1484784"/>
            <a:ext cx="8229600" cy="4896544"/>
          </a:xfrm>
        </p:spPr>
        <p:txBody>
          <a:bodyPr>
            <a:normAutofit fontScale="25000" lnSpcReduction="20000"/>
          </a:bodyPr>
          <a:lstStyle/>
          <a:p>
            <a:r>
              <a:rPr lang="tr-TR" sz="8000" dirty="0" smtClean="0"/>
              <a:t>Bir şirkette önem sırası ile insanlar, ürünler ve kar gelir</a:t>
            </a:r>
          </a:p>
          <a:p>
            <a:r>
              <a:rPr lang="tr-TR" sz="8000" dirty="0"/>
              <a:t>Bulabileceğiniz en iyi adamları istihdam edin</a:t>
            </a:r>
          </a:p>
          <a:p>
            <a:r>
              <a:rPr lang="tr-TR" sz="8000" dirty="0"/>
              <a:t>İK sorumlusunu erken işe </a:t>
            </a:r>
            <a:r>
              <a:rPr lang="tr-TR" sz="8000" dirty="0" smtClean="0"/>
              <a:t>alın</a:t>
            </a:r>
          </a:p>
          <a:p>
            <a:pPr marL="0" indent="0">
              <a:buNone/>
            </a:pPr>
            <a:r>
              <a:rPr lang="tr-TR" sz="8000" dirty="0"/>
              <a:t> </a:t>
            </a:r>
            <a:r>
              <a:rPr lang="tr-TR" sz="8000" dirty="0" smtClean="0"/>
              <a:t>     -süreç tariflerini mükemmel yapabilmeli</a:t>
            </a:r>
          </a:p>
          <a:p>
            <a:pPr marL="0" indent="0">
              <a:buNone/>
            </a:pPr>
            <a:r>
              <a:rPr lang="tr-TR" sz="8000" dirty="0"/>
              <a:t> </a:t>
            </a:r>
            <a:r>
              <a:rPr lang="tr-TR" sz="8000" dirty="0" smtClean="0"/>
              <a:t>     -ancak küçük birimler için süreç tarifleri başlangıçta o kadar önemli </a:t>
            </a:r>
          </a:p>
          <a:p>
            <a:pPr marL="0" indent="0">
              <a:buNone/>
            </a:pPr>
            <a:r>
              <a:rPr lang="tr-TR" sz="8000" dirty="0"/>
              <a:t> </a:t>
            </a:r>
            <a:r>
              <a:rPr lang="tr-TR" sz="8000" dirty="0" smtClean="0"/>
              <a:t>      değil</a:t>
            </a:r>
          </a:p>
          <a:p>
            <a:pPr marL="0" indent="0">
              <a:buNone/>
            </a:pPr>
            <a:r>
              <a:rPr lang="tr-TR" sz="8000" dirty="0"/>
              <a:t> </a:t>
            </a:r>
            <a:r>
              <a:rPr lang="tr-TR" sz="8000" dirty="0" smtClean="0"/>
              <a:t>     -gerçek bir diplomat olmalı, ispiyon, polis değil; CEO tam güvene  </a:t>
            </a:r>
          </a:p>
          <a:p>
            <a:pPr marL="0" indent="0">
              <a:buNone/>
            </a:pPr>
            <a:r>
              <a:rPr lang="tr-TR" sz="8000" dirty="0"/>
              <a:t> </a:t>
            </a:r>
            <a:r>
              <a:rPr lang="tr-TR" sz="8000" dirty="0" smtClean="0"/>
              <a:t>     bilmeli</a:t>
            </a:r>
          </a:p>
          <a:p>
            <a:pPr marL="0" indent="0">
              <a:buNone/>
            </a:pPr>
            <a:r>
              <a:rPr lang="tr-TR" sz="8000" dirty="0"/>
              <a:t> </a:t>
            </a:r>
            <a:r>
              <a:rPr lang="tr-TR" sz="8000" dirty="0" smtClean="0"/>
              <a:t>     -sektörün maaşlarını, primlerini, istihdam yöntemlerini iyi bilmeli, iyi </a:t>
            </a:r>
          </a:p>
          <a:p>
            <a:pPr marL="0" indent="0">
              <a:buNone/>
            </a:pPr>
            <a:r>
              <a:rPr lang="tr-TR" sz="8000" dirty="0"/>
              <a:t> </a:t>
            </a:r>
            <a:r>
              <a:rPr lang="tr-TR" sz="8000" dirty="0" smtClean="0"/>
              <a:t>     bir  ağı olmalı</a:t>
            </a:r>
          </a:p>
          <a:p>
            <a:pPr marL="0" indent="0">
              <a:buNone/>
            </a:pPr>
            <a:r>
              <a:rPr lang="tr-TR" sz="8000" dirty="0"/>
              <a:t> </a:t>
            </a:r>
            <a:r>
              <a:rPr lang="tr-TR" sz="8000" dirty="0" smtClean="0"/>
              <a:t>     -konuşulmayan konuları dillendire bilmeli</a:t>
            </a:r>
            <a:endParaRPr lang="tr-TR" sz="8000" dirty="0"/>
          </a:p>
          <a:p>
            <a:r>
              <a:rPr lang="tr-TR" sz="8000" dirty="0"/>
              <a:t>Yeni kurulan bir şirkette, benzer bir şirkette iş tecrübesi olanlar ile çalışabilmek </a:t>
            </a:r>
            <a:r>
              <a:rPr lang="tr-TR" sz="8000" dirty="0" smtClean="0"/>
              <a:t>önemlidir</a:t>
            </a:r>
          </a:p>
          <a:p>
            <a:r>
              <a:rPr lang="tr-TR" sz="8000" dirty="0" smtClean="0"/>
              <a:t>Prensipte yakın arkadaşınızın şirketinden eleman çalmayın, istisna: </a:t>
            </a:r>
          </a:p>
          <a:p>
            <a:pPr marL="0" indent="0">
              <a:buNone/>
            </a:pPr>
            <a:r>
              <a:rPr lang="tr-TR" sz="8000" dirty="0"/>
              <a:t> </a:t>
            </a:r>
            <a:r>
              <a:rPr lang="tr-TR" sz="8000" dirty="0" smtClean="0"/>
              <a:t>     arkadaşınızın onayı. </a:t>
            </a:r>
            <a:r>
              <a:rPr lang="tr-TR" sz="8000" dirty="0"/>
              <a:t>Gelmek isteyen eleman ile açıkça konumunu </a:t>
            </a:r>
            <a:endParaRPr lang="tr-TR" sz="8000" dirty="0" smtClean="0"/>
          </a:p>
          <a:p>
            <a:pPr marL="0" indent="0">
              <a:buNone/>
            </a:pPr>
            <a:r>
              <a:rPr lang="tr-TR" sz="8000" dirty="0"/>
              <a:t> </a:t>
            </a:r>
            <a:r>
              <a:rPr lang="tr-TR" sz="8000" dirty="0" smtClean="0"/>
              <a:t>     paylaşın</a:t>
            </a:r>
            <a:endParaRPr lang="tr-TR" sz="8000" dirty="0"/>
          </a:p>
          <a:p>
            <a:pPr marL="0" indent="0">
              <a:buNone/>
            </a:pP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60</a:t>
            </a:fld>
            <a:endParaRPr lang="tr-TR"/>
          </a:p>
        </p:txBody>
      </p:sp>
    </p:spTree>
    <p:extLst>
      <p:ext uri="{BB962C8B-B14F-4D97-AF65-F5344CB8AC3E}">
        <p14:creationId xmlns:p14="http://schemas.microsoft.com/office/powerpoint/2010/main" val="196387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4" end="14"/>
                                            </p:txEl>
                                          </p:spTgt>
                                        </p:tgtEl>
                                        <p:attrNameLst>
                                          <p:attrName>style.visibility</p:attrName>
                                        </p:attrNameLst>
                                      </p:cBhvr>
                                      <p:to>
                                        <p:strVal val="visible"/>
                                      </p:to>
                                    </p:set>
                                    <p:anim calcmode="lin" valueType="num">
                                      <p:cBhvr additive="base">
                                        <p:cTn id="9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5" end="15"/>
                                            </p:txEl>
                                          </p:spTgt>
                                        </p:tgtEl>
                                        <p:attrNameLst>
                                          <p:attrName>style.visibility</p:attrName>
                                        </p:attrNameLst>
                                      </p:cBhvr>
                                      <p:to>
                                        <p:strVal val="visible"/>
                                      </p:to>
                                    </p:set>
                                    <p:anim calcmode="lin" valueType="num">
                                      <p:cBhvr additive="base">
                                        <p:cTn id="10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INSAN KAYNAKLARI/ AI</a:t>
            </a:r>
            <a:endParaRPr lang="tr-TR" sz="3600" dirty="0"/>
          </a:p>
        </p:txBody>
      </p:sp>
      <p:sp>
        <p:nvSpPr>
          <p:cNvPr id="3" name="İçerik Yer Tutucusu 2"/>
          <p:cNvSpPr>
            <a:spLocks noGrp="1"/>
          </p:cNvSpPr>
          <p:nvPr>
            <p:ph idx="1"/>
          </p:nvPr>
        </p:nvSpPr>
        <p:spPr/>
        <p:txBody>
          <a:bodyPr>
            <a:normAutofit/>
          </a:bodyPr>
          <a:lstStyle/>
          <a:p>
            <a:r>
              <a:rPr lang="tr-TR" sz="2000" dirty="0" smtClean="0"/>
              <a:t>İnsanlar, diğer insanları değerlendirmekte pek de iyi değillerdir</a:t>
            </a:r>
          </a:p>
          <a:p>
            <a:r>
              <a:rPr lang="tr-TR" sz="2000" dirty="0" smtClean="0"/>
              <a:t>Geçerli özellikler:</a:t>
            </a:r>
          </a:p>
          <a:p>
            <a:pPr marL="0" indent="0">
              <a:buNone/>
            </a:pPr>
            <a:r>
              <a:rPr lang="tr-TR" sz="2000" dirty="0" smtClean="0"/>
              <a:t>     -zihinsel yetkinlikler</a:t>
            </a:r>
          </a:p>
          <a:p>
            <a:pPr marL="0" indent="0">
              <a:buNone/>
            </a:pPr>
            <a:r>
              <a:rPr lang="tr-TR" sz="2000" dirty="0"/>
              <a:t> </a:t>
            </a:r>
            <a:r>
              <a:rPr lang="tr-TR" sz="2000" dirty="0" smtClean="0"/>
              <a:t>    -entelektüel tevazu</a:t>
            </a:r>
          </a:p>
          <a:p>
            <a:pPr marL="0" indent="0">
              <a:buNone/>
            </a:pPr>
            <a:r>
              <a:rPr lang="tr-TR" sz="2000" dirty="0"/>
              <a:t> </a:t>
            </a:r>
            <a:r>
              <a:rPr lang="tr-TR" sz="2000" dirty="0" smtClean="0"/>
              <a:t>    -öğrenme yeteneği</a:t>
            </a:r>
          </a:p>
          <a:p>
            <a:r>
              <a:rPr lang="tr-TR" sz="2000" dirty="0" smtClean="0"/>
              <a:t> Birçok mülakat zaten boşa harcanan zamandır</a:t>
            </a:r>
          </a:p>
          <a:p>
            <a:r>
              <a:rPr lang="tr-TR" sz="2000" dirty="0" smtClean="0"/>
              <a:t>Testler, notlar, tecrübe her şey değildir. Orta dereceli not alanlar takım oyununda genelde daha iyidirler</a:t>
            </a:r>
          </a:p>
          <a:p>
            <a:r>
              <a:rPr lang="tr-TR" sz="2000" dirty="0" smtClean="0"/>
              <a:t>Sebat ve azim, IQ, heyecan ve devamlılıktan önemlidir</a:t>
            </a:r>
          </a:p>
          <a:p>
            <a:r>
              <a:rPr lang="tr-TR" sz="2000" dirty="0" smtClean="0"/>
              <a:t>Başka şirkette yıldız olan, siz de olamayabilir; doku uyuşmazlığı</a:t>
            </a:r>
          </a:p>
          <a:p>
            <a:r>
              <a:rPr lang="tr-TR" sz="2000" dirty="0" smtClean="0"/>
              <a:t>Sosyal medya kişilikler hakkında ipucu verebilir, ancak dikkatli yaklaşmak gerekir; hukuki sonuçlar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61</a:t>
            </a:fld>
            <a:endParaRPr lang="tr-TR"/>
          </a:p>
        </p:txBody>
      </p:sp>
    </p:spTree>
    <p:extLst>
      <p:ext uri="{BB962C8B-B14F-4D97-AF65-F5344CB8AC3E}">
        <p14:creationId xmlns:p14="http://schemas.microsoft.com/office/powerpoint/2010/main" val="189513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İNSAN KAYNAKLARI</a:t>
            </a:r>
            <a:endParaRPr lang="tr-TR" sz="3600" dirty="0"/>
          </a:p>
        </p:txBody>
      </p:sp>
      <p:sp>
        <p:nvSpPr>
          <p:cNvPr id="3" name="İçerik Yer Tutucusu 2"/>
          <p:cNvSpPr>
            <a:spLocks noGrp="1"/>
          </p:cNvSpPr>
          <p:nvPr>
            <p:ph idx="1"/>
          </p:nvPr>
        </p:nvSpPr>
        <p:spPr/>
        <p:txBody>
          <a:bodyPr>
            <a:normAutofit/>
          </a:bodyPr>
          <a:lstStyle/>
          <a:p>
            <a:r>
              <a:rPr lang="tr-TR" sz="2000" dirty="0" smtClean="0"/>
              <a:t>İnsanlar zorlanmak, teyit almak, saygı duyulması isterler</a:t>
            </a:r>
          </a:p>
          <a:p>
            <a:r>
              <a:rPr lang="tr-TR" sz="2000" dirty="0" smtClean="0"/>
              <a:t>Adayların kendilerine biçtikleri değeri, hayallerini, gelecekle ilgili vizyonlarını sorgulayın</a:t>
            </a:r>
          </a:p>
          <a:p>
            <a:r>
              <a:rPr lang="tr-TR" sz="2000" dirty="0" smtClean="0"/>
              <a:t>Geçmişteki tecrübe için değil, gelecekteki zorluklar için eleman alın</a:t>
            </a:r>
          </a:p>
          <a:p>
            <a:r>
              <a:rPr lang="tr-TR" sz="2000" dirty="0" smtClean="0"/>
              <a:t>Eğer bir aday şirkete nasıl değer katabileceğini ifade edemiyorsa, ona gerçekten ihtiyacınız olup olmadığını sorgulayın</a:t>
            </a:r>
          </a:p>
          <a:p>
            <a:r>
              <a:rPr lang="tr-TR" sz="2000" dirty="0" smtClean="0"/>
              <a:t>Eğer kurucu bir konuyla hala ilgilenecekse yetenekli birinin, ilgilenmeyecekse o pozisyona tecrübeli birinin alınması faydalı olur</a:t>
            </a:r>
          </a:p>
          <a:p>
            <a:r>
              <a:rPr lang="tr-TR" sz="2000" dirty="0" smtClean="0"/>
              <a:t>Eğer büyüyen bir şirket gittikçe daha kaotik bir konuma geliyorsa tecrübeli biri gerekiyordur</a:t>
            </a:r>
          </a:p>
          <a:p>
            <a:r>
              <a:rPr lang="tr-TR" sz="2000" dirty="0" smtClean="0"/>
              <a:t>Başlangıçta «</a:t>
            </a:r>
            <a:r>
              <a:rPr lang="tr-TR" sz="2000" dirty="0" err="1" smtClean="0"/>
              <a:t>generalistler</a:t>
            </a:r>
            <a:r>
              <a:rPr lang="tr-TR" sz="2000" dirty="0" smtClean="0"/>
              <a:t>» daha doğru olur</a:t>
            </a:r>
          </a:p>
          <a:p>
            <a:r>
              <a:rPr lang="tr-TR" sz="2000" dirty="0" smtClean="0"/>
              <a:t>Eğer aday size şu anda yaptığınızdan daha fazla iş çıkartacaksa, almayın</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62</a:t>
            </a:fld>
            <a:endParaRPr lang="tr-TR"/>
          </a:p>
        </p:txBody>
      </p:sp>
    </p:spTree>
    <p:extLst>
      <p:ext uri="{BB962C8B-B14F-4D97-AF65-F5344CB8AC3E}">
        <p14:creationId xmlns:p14="http://schemas.microsoft.com/office/powerpoint/2010/main" val="24649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4000" dirty="0" smtClean="0"/>
              <a:t> </a:t>
            </a:r>
            <a:r>
              <a:rPr lang="tr-TR" sz="3600" dirty="0" smtClean="0"/>
              <a:t>İNSAN KAYNAKLARI</a:t>
            </a:r>
            <a:endParaRPr lang="tr-TR" sz="3600" dirty="0"/>
          </a:p>
        </p:txBody>
      </p:sp>
      <p:sp>
        <p:nvSpPr>
          <p:cNvPr id="3" name="İçerik Yer Tutucusu 2"/>
          <p:cNvSpPr>
            <a:spLocks noGrp="1"/>
          </p:cNvSpPr>
          <p:nvPr>
            <p:ph idx="1"/>
          </p:nvPr>
        </p:nvSpPr>
        <p:spPr>
          <a:xfrm>
            <a:off x="457200" y="1700808"/>
            <a:ext cx="8229600" cy="4623792"/>
          </a:xfrm>
        </p:spPr>
        <p:txBody>
          <a:bodyPr>
            <a:normAutofit fontScale="70000" lnSpcReduction="20000"/>
          </a:bodyPr>
          <a:lstStyle/>
          <a:p>
            <a:r>
              <a:rPr lang="tr-TR" sz="2900" dirty="0" smtClean="0"/>
              <a:t>Yeni başlayan şirketlerin büyük şirketlerden(BŞ) eleman transfer etmeleri istenen sonuçları verir mi?</a:t>
            </a:r>
          </a:p>
          <a:p>
            <a:r>
              <a:rPr lang="tr-TR" sz="2900" dirty="0" smtClean="0"/>
              <a:t>Başlangıçlar ile BŞ yöneticilerinin görevleri birbirinden çok farklıdır</a:t>
            </a:r>
          </a:p>
          <a:p>
            <a:r>
              <a:rPr lang="tr-TR" sz="2900" dirty="0" smtClean="0"/>
              <a:t>Ritim farklılıkları, beklemeye alışkanlık, yeteneklerin uyuşmaması tipiktir</a:t>
            </a:r>
          </a:p>
          <a:p>
            <a:r>
              <a:rPr lang="tr-TR" sz="2900" dirty="0" smtClean="0"/>
              <a:t>Yanlışlıkları önlemek için,</a:t>
            </a:r>
          </a:p>
          <a:p>
            <a:pPr marL="0" indent="0">
              <a:buNone/>
            </a:pPr>
            <a:r>
              <a:rPr lang="tr-TR" sz="2900" dirty="0"/>
              <a:t> </a:t>
            </a:r>
            <a:r>
              <a:rPr lang="tr-TR" sz="2900" dirty="0" smtClean="0"/>
              <a:t>      -mülakatta doğru sorular sorulmalı; ilk ayda neler yapacak</a:t>
            </a:r>
            <a:r>
              <a:rPr lang="tr-TR" sz="2900" dirty="0"/>
              <a:t>?</a:t>
            </a:r>
            <a:endParaRPr lang="tr-TR" sz="2900" dirty="0" smtClean="0"/>
          </a:p>
          <a:p>
            <a:pPr marL="0" indent="0">
              <a:buNone/>
            </a:pPr>
            <a:r>
              <a:rPr lang="tr-TR" sz="2900" dirty="0" smtClean="0"/>
              <a:t>       - geçmiş  işinden yeni işi nasıl farklı olacak</a:t>
            </a:r>
            <a:r>
              <a:rPr lang="tr-TR" sz="2900" dirty="0"/>
              <a:t>?</a:t>
            </a:r>
            <a:endParaRPr lang="tr-TR" sz="2900" dirty="0" smtClean="0"/>
          </a:p>
          <a:p>
            <a:pPr marL="0" indent="0">
              <a:buNone/>
            </a:pPr>
            <a:r>
              <a:rPr lang="tr-TR" sz="2900" dirty="0"/>
              <a:t> </a:t>
            </a:r>
            <a:r>
              <a:rPr lang="tr-TR" sz="2900" dirty="0" smtClean="0"/>
              <a:t>      -niye bize katılmak ister?</a:t>
            </a:r>
          </a:p>
          <a:p>
            <a:pPr marL="0" indent="0">
              <a:buNone/>
            </a:pPr>
            <a:r>
              <a:rPr lang="tr-TR" sz="2900" dirty="0"/>
              <a:t> </a:t>
            </a:r>
            <a:r>
              <a:rPr lang="tr-TR" sz="2900" dirty="0" smtClean="0"/>
              <a:t>      -yeni elemanın en kısa zamanda entegrasyonu sağlanmalı; yaratıcı </a:t>
            </a:r>
          </a:p>
          <a:p>
            <a:pPr marL="0" indent="0">
              <a:buNone/>
            </a:pPr>
            <a:r>
              <a:rPr lang="tr-TR" sz="2900" dirty="0"/>
              <a:t> </a:t>
            </a:r>
            <a:r>
              <a:rPr lang="tr-TR" sz="2900" dirty="0" smtClean="0"/>
              <a:t>      olmaları günlük hedefler ile zorlanmalı, soru sormaya, şirket içi  </a:t>
            </a:r>
          </a:p>
          <a:p>
            <a:pPr marL="0" indent="0">
              <a:buNone/>
            </a:pPr>
            <a:r>
              <a:rPr lang="tr-TR" sz="2900" dirty="0"/>
              <a:t> </a:t>
            </a:r>
            <a:r>
              <a:rPr lang="tr-TR" sz="2900" dirty="0" smtClean="0"/>
              <a:t>      iletişime  itilmeli</a:t>
            </a:r>
          </a:p>
          <a:p>
            <a:r>
              <a:rPr lang="tr-TR" sz="2900" dirty="0"/>
              <a:t>Elemanlarınıza ne istediğinizi söylemek yetmez, niye istediğinizi de anlatmanız </a:t>
            </a:r>
            <a:r>
              <a:rPr lang="tr-TR" sz="2900" dirty="0" smtClean="0"/>
              <a:t>gerekir</a:t>
            </a:r>
          </a:p>
          <a:p>
            <a:endParaRPr lang="tr-TR" sz="2400" dirty="0"/>
          </a:p>
          <a:p>
            <a:pPr marL="0" indent="0">
              <a:buNone/>
            </a:pPr>
            <a:r>
              <a:rPr lang="tr-TR" sz="2000" dirty="0" smtClean="0"/>
              <a:t> </a:t>
            </a:r>
          </a:p>
        </p:txBody>
      </p:sp>
      <p:sp>
        <p:nvSpPr>
          <p:cNvPr id="4" name="Slayt Numarası Yer Tutucusu 3"/>
          <p:cNvSpPr>
            <a:spLocks noGrp="1"/>
          </p:cNvSpPr>
          <p:nvPr>
            <p:ph type="sldNum" sz="quarter" idx="12"/>
          </p:nvPr>
        </p:nvSpPr>
        <p:spPr/>
        <p:txBody>
          <a:bodyPr/>
          <a:lstStyle/>
          <a:p>
            <a:fld id="{4A038987-30E2-43D2-8DE3-6FFE79136BFD}" type="slidenum">
              <a:rPr lang="tr-TR" smtClean="0"/>
              <a:t>63</a:t>
            </a:fld>
            <a:endParaRPr lang="tr-TR"/>
          </a:p>
        </p:txBody>
      </p:sp>
    </p:spTree>
    <p:extLst>
      <p:ext uri="{BB962C8B-B14F-4D97-AF65-F5344CB8AC3E}">
        <p14:creationId xmlns:p14="http://schemas.microsoft.com/office/powerpoint/2010/main" val="316122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lnSpcReduction="10000"/>
          </a:bodyPr>
          <a:lstStyle/>
          <a:p>
            <a:r>
              <a:rPr lang="tr-TR" sz="2000" dirty="0" smtClean="0"/>
              <a:t>Olgun(yaşı ilerlemiş) kişileri işe almak?</a:t>
            </a:r>
          </a:p>
          <a:p>
            <a:r>
              <a:rPr lang="tr-TR" sz="2000" dirty="0" smtClean="0"/>
              <a:t>Avantaj: </a:t>
            </a:r>
          </a:p>
          <a:p>
            <a:r>
              <a:rPr lang="tr-TR" sz="2000" dirty="0"/>
              <a:t>-</a:t>
            </a:r>
            <a:r>
              <a:rPr lang="tr-TR" sz="2000" dirty="0" smtClean="0"/>
              <a:t>sizde olmayan getirecekleri bilgi ve yeteneklerle başarıyı hızlandırabilir</a:t>
            </a:r>
          </a:p>
          <a:p>
            <a:r>
              <a:rPr lang="tr-TR" sz="2000" dirty="0" smtClean="0"/>
              <a:t>Dezavantaj:</a:t>
            </a:r>
          </a:p>
          <a:p>
            <a:pPr marL="0" indent="0">
              <a:buNone/>
            </a:pPr>
            <a:r>
              <a:rPr lang="tr-TR" sz="2000" dirty="0"/>
              <a:t> </a:t>
            </a:r>
            <a:r>
              <a:rPr lang="tr-TR" sz="2000" dirty="0" smtClean="0"/>
              <a:t>    -kendi kültürleriyle gelirler</a:t>
            </a:r>
          </a:p>
          <a:p>
            <a:pPr marL="0" indent="0">
              <a:buNone/>
            </a:pPr>
            <a:r>
              <a:rPr lang="tr-TR" sz="2000" dirty="0"/>
              <a:t> </a:t>
            </a:r>
            <a:r>
              <a:rPr lang="tr-TR" sz="2000" dirty="0" smtClean="0"/>
              <a:t>    -sistemi kendi istedikleri yönde çalıştırmasını bilirler</a:t>
            </a:r>
          </a:p>
          <a:p>
            <a:pPr marL="0" indent="0">
              <a:buNone/>
            </a:pPr>
            <a:r>
              <a:rPr lang="tr-TR" sz="2000" dirty="0"/>
              <a:t> </a:t>
            </a:r>
            <a:r>
              <a:rPr lang="tr-TR" sz="2000" dirty="0" smtClean="0"/>
              <a:t>    -siz, onların işini onlar kadar iyi bilmiyorsunuzdur </a:t>
            </a:r>
          </a:p>
          <a:p>
            <a:r>
              <a:rPr lang="tr-TR" sz="2000" dirty="0" smtClean="0"/>
              <a:t>Şirketin gelecekte beklediğiniz büyüklüğüne göre bu günden eleman almak doğru mudur?</a:t>
            </a:r>
          </a:p>
          <a:p>
            <a:r>
              <a:rPr lang="tr-TR" sz="2000" dirty="0" smtClean="0"/>
              <a:t>Var olan elemanlarınızın ilerde daha büyük bir şirketin ihtiyaçlarına  nasıl cevap vereceğini bu günden bilmek zor olabilir</a:t>
            </a:r>
          </a:p>
          <a:p>
            <a:r>
              <a:rPr lang="tr-TR" sz="2000" dirty="0" smtClean="0"/>
              <a:t>Elemanlarınızın güncel işlerindeki performansı öne çıkmalı</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64</a:t>
            </a:fld>
            <a:endParaRPr lang="tr-TR"/>
          </a:p>
        </p:txBody>
      </p:sp>
    </p:spTree>
    <p:extLst>
      <p:ext uri="{BB962C8B-B14F-4D97-AF65-F5344CB8AC3E}">
        <p14:creationId xmlns:p14="http://schemas.microsoft.com/office/powerpoint/2010/main" val="1041465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r>
              <a:rPr lang="tr-TR" sz="4000" dirty="0" smtClean="0"/>
              <a:t> İNSAN KAYNAKLARI</a:t>
            </a:r>
            <a:endParaRPr lang="tr-TR" sz="4000" dirty="0"/>
          </a:p>
        </p:txBody>
      </p:sp>
      <p:sp>
        <p:nvSpPr>
          <p:cNvPr id="3" name="İçerik Yer Tutucusu 2"/>
          <p:cNvSpPr>
            <a:spLocks noGrp="1"/>
          </p:cNvSpPr>
          <p:nvPr>
            <p:ph idx="1"/>
          </p:nvPr>
        </p:nvSpPr>
        <p:spPr>
          <a:xfrm>
            <a:off x="251520" y="1556792"/>
            <a:ext cx="8784976" cy="4608512"/>
          </a:xfrm>
        </p:spPr>
        <p:txBody>
          <a:bodyPr>
            <a:noAutofit/>
          </a:bodyPr>
          <a:lstStyle/>
          <a:p>
            <a:r>
              <a:rPr lang="tr-TR" sz="2000" dirty="0" smtClean="0"/>
              <a:t>Yeni bir yönetici işe alırken,</a:t>
            </a:r>
          </a:p>
          <a:p>
            <a:pPr marL="0" indent="0">
              <a:buNone/>
            </a:pPr>
            <a:r>
              <a:rPr lang="tr-TR" sz="2000" dirty="0"/>
              <a:t> </a:t>
            </a:r>
            <a:r>
              <a:rPr lang="tr-TR" sz="2000" dirty="0" smtClean="0"/>
              <a:t>     -ne istediğinizi bilin, bunun için de zaman zaman farklı   </a:t>
            </a:r>
          </a:p>
          <a:p>
            <a:pPr marL="0" indent="0">
              <a:buNone/>
            </a:pPr>
            <a:r>
              <a:rPr lang="tr-TR" sz="2000" dirty="0"/>
              <a:t> </a:t>
            </a:r>
            <a:r>
              <a:rPr lang="tr-TR" sz="2000" dirty="0" smtClean="0"/>
              <a:t>      fonksiyonların görevlerini üstlenin</a:t>
            </a:r>
          </a:p>
          <a:p>
            <a:pPr marL="0" indent="0">
              <a:buNone/>
            </a:pPr>
            <a:r>
              <a:rPr lang="tr-TR" sz="2000" dirty="0"/>
              <a:t> </a:t>
            </a:r>
            <a:r>
              <a:rPr lang="tr-TR" sz="2000" dirty="0" smtClean="0"/>
              <a:t>     -istenilen güçlü yönleri, </a:t>
            </a:r>
            <a:r>
              <a:rPr lang="tr-TR" sz="2000" dirty="0" err="1" smtClean="0"/>
              <a:t>tolere</a:t>
            </a:r>
            <a:r>
              <a:rPr lang="tr-TR" sz="2000" dirty="0" smtClean="0"/>
              <a:t> edile bilinecek zayıf yönleri belirleyin</a:t>
            </a:r>
          </a:p>
          <a:p>
            <a:pPr marL="0" indent="0">
              <a:buNone/>
            </a:pPr>
            <a:r>
              <a:rPr lang="tr-TR" sz="2000" dirty="0"/>
              <a:t> </a:t>
            </a:r>
            <a:r>
              <a:rPr lang="tr-TR" sz="2000" dirty="0" smtClean="0"/>
              <a:t>     1. yönetici şirketin stratejik hedeflerine yönelik ciddi bir katkı yapacak mı?</a:t>
            </a:r>
          </a:p>
          <a:p>
            <a:pPr marL="0" indent="0">
              <a:buNone/>
            </a:pPr>
            <a:r>
              <a:rPr lang="tr-TR" sz="2000" dirty="0"/>
              <a:t> </a:t>
            </a:r>
            <a:r>
              <a:rPr lang="tr-TR" sz="2000" dirty="0" smtClean="0"/>
              <a:t>     2. yönetici kurumun etkin bir üyesi olacak mı? </a:t>
            </a:r>
            <a:r>
              <a:rPr lang="tr-TR" sz="2000" dirty="0" err="1" smtClean="0"/>
              <a:t>Operasyonel</a:t>
            </a:r>
            <a:r>
              <a:rPr lang="tr-TR" sz="2000" dirty="0"/>
              <a:t> </a:t>
            </a:r>
            <a:endParaRPr lang="tr-TR" sz="2000" dirty="0" smtClean="0"/>
          </a:p>
          <a:p>
            <a:pPr marL="0" indent="0">
              <a:buNone/>
            </a:pPr>
            <a:r>
              <a:rPr lang="tr-TR" sz="2000" dirty="0"/>
              <a:t> </a:t>
            </a:r>
            <a:r>
              <a:rPr lang="tr-TR" sz="2000" dirty="0" smtClean="0"/>
              <a:t>        mükemmellik daha ziyade üretim</a:t>
            </a:r>
            <a:r>
              <a:rPr lang="tr-TR" sz="2000" dirty="0"/>
              <a:t>, mühendislik veya satışta aranmalı</a:t>
            </a:r>
          </a:p>
          <a:p>
            <a:pPr marL="0" indent="0">
              <a:buNone/>
            </a:pPr>
            <a:r>
              <a:rPr lang="tr-TR" sz="2000" dirty="0" smtClean="0"/>
              <a:t>         finansman veya pazarlamada değil,  </a:t>
            </a:r>
          </a:p>
          <a:p>
            <a:r>
              <a:rPr lang="tr-TR" sz="2000" dirty="0" smtClean="0"/>
              <a:t>Oluşturulacak mülakat gurubunda, adayı şirkette ilerde desteleyecek kişiler de olmalı</a:t>
            </a:r>
          </a:p>
          <a:p>
            <a:r>
              <a:rPr lang="tr-TR" sz="2000" dirty="0" smtClean="0"/>
              <a:t>Adayı tanıyan ancak referans listesinde belirtilmeyenlerle de görüşün</a:t>
            </a:r>
          </a:p>
        </p:txBody>
      </p:sp>
      <p:sp>
        <p:nvSpPr>
          <p:cNvPr id="4" name="Slayt Numarası Yer Tutucusu 3"/>
          <p:cNvSpPr>
            <a:spLocks noGrp="1"/>
          </p:cNvSpPr>
          <p:nvPr>
            <p:ph type="sldNum" sz="quarter" idx="12"/>
          </p:nvPr>
        </p:nvSpPr>
        <p:spPr/>
        <p:txBody>
          <a:bodyPr/>
          <a:lstStyle/>
          <a:p>
            <a:fld id="{4A038987-30E2-43D2-8DE3-6FFE79136BFD}" type="slidenum">
              <a:rPr lang="tr-TR" smtClean="0"/>
              <a:t>65</a:t>
            </a:fld>
            <a:endParaRPr lang="tr-TR"/>
          </a:p>
        </p:txBody>
      </p:sp>
    </p:spTree>
    <p:extLst>
      <p:ext uri="{BB962C8B-B14F-4D97-AF65-F5344CB8AC3E}">
        <p14:creationId xmlns:p14="http://schemas.microsoft.com/office/powerpoint/2010/main" val="592934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İNSAN </a:t>
            </a:r>
            <a:r>
              <a:rPr lang="tr-TR" sz="3600" dirty="0"/>
              <a:t>KAYNAKLARI</a:t>
            </a:r>
          </a:p>
        </p:txBody>
      </p:sp>
      <p:sp>
        <p:nvSpPr>
          <p:cNvPr id="3" name="İçerik Yer Tutucusu 2"/>
          <p:cNvSpPr>
            <a:spLocks noGrp="1"/>
          </p:cNvSpPr>
          <p:nvPr>
            <p:ph idx="1"/>
          </p:nvPr>
        </p:nvSpPr>
        <p:spPr/>
        <p:txBody>
          <a:bodyPr>
            <a:normAutofit/>
          </a:bodyPr>
          <a:lstStyle/>
          <a:p>
            <a:r>
              <a:rPr lang="tr-TR" sz="2000" dirty="0" smtClean="0"/>
              <a:t>Sonuçta </a:t>
            </a:r>
            <a:r>
              <a:rPr lang="tr-TR" sz="2000" dirty="0"/>
              <a:t>kararı CEO tek başına vermeli</a:t>
            </a:r>
          </a:p>
          <a:p>
            <a:r>
              <a:rPr lang="tr-TR" sz="2000" dirty="0"/>
              <a:t>Adayın dış görünüşüne ve hislerinize önem verin</a:t>
            </a:r>
          </a:p>
          <a:p>
            <a:r>
              <a:rPr lang="tr-TR" sz="2000" dirty="0"/>
              <a:t>Yaşadığınız zamana, ortama göre yönetici alın  </a:t>
            </a:r>
          </a:p>
          <a:p>
            <a:r>
              <a:rPr lang="tr-TR" sz="2000" dirty="0"/>
              <a:t>Yöneticinin vazifesi diğer insanlar üzerinden, onların en iyi yanlarını devreye sokarak </a:t>
            </a:r>
            <a:r>
              <a:rPr lang="tr-TR" sz="2000" dirty="0" smtClean="0"/>
              <a:t>en başarılı soncu </a:t>
            </a:r>
            <a:r>
              <a:rPr lang="tr-TR" sz="2000" dirty="0"/>
              <a:t>almaktır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66</a:t>
            </a:fld>
            <a:endParaRPr lang="tr-TR"/>
          </a:p>
        </p:txBody>
      </p:sp>
    </p:spTree>
    <p:extLst>
      <p:ext uri="{BB962C8B-B14F-4D97-AF65-F5344CB8AC3E}">
        <p14:creationId xmlns:p14="http://schemas.microsoft.com/office/powerpoint/2010/main" val="23776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lnSpcReduction="10000"/>
          </a:bodyPr>
          <a:lstStyle/>
          <a:p>
            <a:r>
              <a:rPr lang="tr-TR" sz="2000" dirty="0" err="1" smtClean="0"/>
              <a:t>Ünvanlar</a:t>
            </a:r>
            <a:r>
              <a:rPr lang="tr-TR" sz="2000" dirty="0" smtClean="0"/>
              <a:t> niye önemli?</a:t>
            </a:r>
          </a:p>
          <a:p>
            <a:pPr marL="0" indent="0">
              <a:buNone/>
            </a:pPr>
            <a:r>
              <a:rPr lang="tr-TR" sz="2000" dirty="0"/>
              <a:t> </a:t>
            </a:r>
            <a:r>
              <a:rPr lang="tr-TR" sz="2000" dirty="0" smtClean="0"/>
              <a:t>    -çalışanlar talep eder</a:t>
            </a:r>
          </a:p>
          <a:p>
            <a:pPr marL="0" indent="0">
              <a:buNone/>
            </a:pPr>
            <a:r>
              <a:rPr lang="tr-TR" sz="2000" dirty="0"/>
              <a:t> </a:t>
            </a:r>
            <a:r>
              <a:rPr lang="tr-TR" sz="2000" dirty="0" smtClean="0"/>
              <a:t>    -şirkette kimin ne olduğunu, bireylerin rolünü belirler</a:t>
            </a:r>
          </a:p>
          <a:p>
            <a:pPr marL="0" indent="0">
              <a:buNone/>
            </a:pPr>
            <a:r>
              <a:rPr lang="tr-TR" sz="2000" dirty="0"/>
              <a:t> </a:t>
            </a:r>
            <a:r>
              <a:rPr lang="tr-TR" sz="2000" dirty="0" smtClean="0"/>
              <a:t>    -ücret düzeylerinin belirlenmesinde kolaylık sağlar</a:t>
            </a:r>
          </a:p>
          <a:p>
            <a:r>
              <a:rPr lang="tr-TR" sz="2000" dirty="0" smtClean="0"/>
              <a:t>Çok unvan </a:t>
            </a:r>
            <a:r>
              <a:rPr lang="tr-TR" sz="2000" dirty="0" err="1" smtClean="0"/>
              <a:t>vs</a:t>
            </a:r>
            <a:r>
              <a:rPr lang="tr-TR" sz="2000" dirty="0" smtClean="0"/>
              <a:t> az unvan</a:t>
            </a:r>
          </a:p>
          <a:p>
            <a:r>
              <a:rPr lang="tr-TR" sz="2000" dirty="0" smtClean="0"/>
              <a:t>Terfilerde riskler?</a:t>
            </a:r>
          </a:p>
          <a:p>
            <a:pPr marL="0" indent="0">
              <a:buNone/>
            </a:pPr>
            <a:r>
              <a:rPr lang="tr-TR" sz="2000" dirty="0"/>
              <a:t> </a:t>
            </a:r>
            <a:r>
              <a:rPr lang="tr-TR" sz="2000" dirty="0" smtClean="0"/>
              <a:t>    -</a:t>
            </a:r>
            <a:r>
              <a:rPr lang="tr-TR" sz="2000" dirty="0" err="1" smtClean="0"/>
              <a:t>Peter’s</a:t>
            </a:r>
            <a:r>
              <a:rPr lang="tr-TR" sz="2000" dirty="0" smtClean="0"/>
              <a:t> </a:t>
            </a:r>
            <a:r>
              <a:rPr lang="tr-TR" sz="2000" dirty="0" err="1" smtClean="0"/>
              <a:t>principle</a:t>
            </a:r>
            <a:endParaRPr lang="tr-TR" sz="2000" dirty="0" smtClean="0"/>
          </a:p>
          <a:p>
            <a:pPr marL="0" indent="0">
              <a:buNone/>
            </a:pPr>
            <a:r>
              <a:rPr lang="tr-TR" sz="2000" dirty="0"/>
              <a:t> </a:t>
            </a:r>
            <a:r>
              <a:rPr lang="tr-TR" sz="2000" dirty="0" smtClean="0"/>
              <a:t>    -altta çalışanlar kendilerini hep en yetersiz </a:t>
            </a:r>
            <a:r>
              <a:rPr lang="tr-TR" sz="2000" dirty="0"/>
              <a:t>a</a:t>
            </a:r>
            <a:r>
              <a:rPr lang="tr-TR" sz="2000" dirty="0" smtClean="0"/>
              <a:t>mirlerle karşılaştırırlar</a:t>
            </a:r>
          </a:p>
          <a:p>
            <a:r>
              <a:rPr lang="tr-TR" sz="2000" dirty="0" smtClean="0"/>
              <a:t>Terfi süreci nasıl olmalı?</a:t>
            </a:r>
          </a:p>
          <a:p>
            <a:pPr marL="0" indent="0">
              <a:buNone/>
            </a:pPr>
            <a:r>
              <a:rPr lang="tr-TR" sz="2000" dirty="0"/>
              <a:t> </a:t>
            </a:r>
            <a:r>
              <a:rPr lang="tr-TR" sz="2000" dirty="0" smtClean="0"/>
              <a:t>    -her düzeydeki sorumluluklar ve bunları yerine getirmek için gerekli </a:t>
            </a:r>
          </a:p>
          <a:p>
            <a:pPr marL="0" indent="0">
              <a:buNone/>
            </a:pPr>
            <a:r>
              <a:rPr lang="tr-TR" sz="2000" dirty="0"/>
              <a:t> </a:t>
            </a:r>
            <a:r>
              <a:rPr lang="tr-TR" sz="2000" dirty="0" smtClean="0"/>
              <a:t>     yetkinlikler tarif edilmelidir.</a:t>
            </a:r>
          </a:p>
          <a:p>
            <a:pPr marL="0" indent="0">
              <a:buNone/>
            </a:pPr>
            <a:r>
              <a:rPr lang="tr-TR" sz="2000" dirty="0"/>
              <a:t> </a:t>
            </a:r>
            <a:r>
              <a:rPr lang="tr-TR" sz="2000" dirty="0" smtClean="0"/>
              <a:t>    -terfiler her bölüme mümkün olduğunca eşit olarak dağıtılmalıdır</a:t>
            </a:r>
          </a:p>
          <a:p>
            <a:pPr marL="0" indent="0">
              <a:buNone/>
            </a:pPr>
            <a:r>
              <a:rPr lang="tr-TR" sz="2000" dirty="0"/>
              <a:t> </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67</a:t>
            </a:fld>
            <a:endParaRPr lang="tr-TR"/>
          </a:p>
        </p:txBody>
      </p:sp>
    </p:spTree>
    <p:extLst>
      <p:ext uri="{BB962C8B-B14F-4D97-AF65-F5344CB8AC3E}">
        <p14:creationId xmlns:p14="http://schemas.microsoft.com/office/powerpoint/2010/main" val="349284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İNSAN KAYNAKLARI</a:t>
            </a:r>
            <a:endParaRPr lang="tr-TR" sz="3600" dirty="0"/>
          </a:p>
        </p:txBody>
      </p:sp>
      <p:sp>
        <p:nvSpPr>
          <p:cNvPr id="3" name="İçerik Yer Tutucusu 2"/>
          <p:cNvSpPr>
            <a:spLocks noGrp="1"/>
          </p:cNvSpPr>
          <p:nvPr>
            <p:ph idx="1"/>
          </p:nvPr>
        </p:nvSpPr>
        <p:spPr/>
        <p:txBody>
          <a:bodyPr>
            <a:normAutofit/>
          </a:bodyPr>
          <a:lstStyle/>
          <a:p>
            <a:r>
              <a:rPr lang="tr-TR" sz="2000" dirty="0" smtClean="0"/>
              <a:t>Çalışanların motivasyonu için gerçekten neye önem verdiklerine bakınız, neye önem verdiklerini </a:t>
            </a:r>
            <a:r>
              <a:rPr lang="tr-TR" sz="2000" b="1" u="sng" dirty="0" smtClean="0"/>
              <a:t>söylediklerine</a:t>
            </a:r>
            <a:r>
              <a:rPr lang="tr-TR" sz="2000" dirty="0" smtClean="0"/>
              <a:t> değil</a:t>
            </a:r>
          </a:p>
          <a:p>
            <a:r>
              <a:rPr lang="tr-TR" sz="2000" dirty="0" smtClean="0"/>
              <a:t>Çalışanlar değer verdikleri şekilde, ama size de ucuz gelecek bir şekilde mükafatlandırılmalıdır</a:t>
            </a:r>
          </a:p>
          <a:p>
            <a:r>
              <a:rPr lang="tr-TR" sz="2000" dirty="0" smtClean="0"/>
              <a:t>¨</a:t>
            </a:r>
            <a:r>
              <a:rPr lang="tr-TR" sz="2000" dirty="0" err="1" smtClean="0"/>
              <a:t>root</a:t>
            </a:r>
            <a:r>
              <a:rPr lang="tr-TR" sz="2000" dirty="0" smtClean="0"/>
              <a:t> </a:t>
            </a:r>
            <a:r>
              <a:rPr lang="tr-TR" sz="2000" dirty="0" err="1" smtClean="0"/>
              <a:t>cause</a:t>
            </a:r>
            <a:r>
              <a:rPr lang="tr-TR" sz="2000" dirty="0" smtClean="0"/>
              <a:t>¨ ve 5xwhy</a:t>
            </a:r>
          </a:p>
          <a:p>
            <a:r>
              <a:rPr lang="tr-TR" sz="2000" dirty="0" smtClean="0"/>
              <a:t>İlk defa yapılan yanlışlara tolerans gösterin, eğitim verin</a:t>
            </a:r>
          </a:p>
          <a:p>
            <a:r>
              <a:rPr lang="tr-TR" sz="2000" dirty="0"/>
              <a:t>Sistem </a:t>
            </a:r>
            <a:r>
              <a:rPr lang="tr-TR" sz="2000" dirty="0" smtClean="0"/>
              <a:t>değişik/veya değişir </a:t>
            </a:r>
            <a:r>
              <a:rPr lang="tr-TR" sz="2000" dirty="0"/>
              <a:t>ise, yanlışlar her zaman sisteme yüklenir, müsaade etmeyin</a:t>
            </a:r>
          </a:p>
          <a:p>
            <a:r>
              <a:rPr lang="tr-TR" sz="2000" dirty="0" smtClean="0"/>
              <a:t>Aynı hataların tekrarlanmasına müsaade etmeyin (elimden geleni yaptım sendromu)</a:t>
            </a:r>
          </a:p>
          <a:p>
            <a:r>
              <a:rPr lang="tr-TR" sz="2000" dirty="0" smtClean="0"/>
              <a:t>Satış tahminlerini düşürmek, giderleri kısmak, bu da işten eleman çıkartmak demektir</a:t>
            </a:r>
          </a:p>
        </p:txBody>
      </p:sp>
      <p:sp>
        <p:nvSpPr>
          <p:cNvPr id="4" name="Slayt Numarası Yer Tutucusu 3"/>
          <p:cNvSpPr>
            <a:spLocks noGrp="1"/>
          </p:cNvSpPr>
          <p:nvPr>
            <p:ph type="sldNum" sz="quarter" idx="12"/>
          </p:nvPr>
        </p:nvSpPr>
        <p:spPr/>
        <p:txBody>
          <a:bodyPr/>
          <a:lstStyle/>
          <a:p>
            <a:fld id="{F302176B-0E47-46AC-8F43-DAB4B8A37D06}" type="slidenum">
              <a:rPr lang="tr-TR" smtClean="0"/>
              <a:t>68</a:t>
            </a:fld>
            <a:endParaRPr lang="tr-TR"/>
          </a:p>
        </p:txBody>
      </p:sp>
    </p:spTree>
    <p:extLst>
      <p:ext uri="{BB962C8B-B14F-4D97-AF65-F5344CB8AC3E}">
        <p14:creationId xmlns:p14="http://schemas.microsoft.com/office/powerpoint/2010/main" val="79030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İNSAN KAYNAKLARI</a:t>
            </a:r>
            <a:endParaRPr lang="tr-TR" sz="3600" dirty="0"/>
          </a:p>
        </p:txBody>
      </p:sp>
      <p:sp>
        <p:nvSpPr>
          <p:cNvPr id="3" name="İçerik Yer Tutucusu 2"/>
          <p:cNvSpPr>
            <a:spLocks noGrp="1"/>
          </p:cNvSpPr>
          <p:nvPr>
            <p:ph idx="1"/>
          </p:nvPr>
        </p:nvSpPr>
        <p:spPr/>
        <p:txBody>
          <a:bodyPr>
            <a:normAutofit/>
          </a:bodyPr>
          <a:lstStyle/>
          <a:p>
            <a:r>
              <a:rPr lang="tr-TR" sz="2000" dirty="0" smtClean="0"/>
              <a:t>Şirket hediye ve kutlama politikaları:</a:t>
            </a:r>
          </a:p>
          <a:p>
            <a:r>
              <a:rPr lang="tr-TR" sz="2000" dirty="0" smtClean="0"/>
              <a:t>Ast, üste hediye vermez, vermemeli</a:t>
            </a:r>
          </a:p>
          <a:p>
            <a:r>
              <a:rPr lang="tr-TR" sz="2000" dirty="0" smtClean="0"/>
              <a:t>Üst, alt kadrolardan hediye anlamında bir talepte bulunmamalı</a:t>
            </a:r>
          </a:p>
          <a:p>
            <a:r>
              <a:rPr lang="tr-TR" sz="2000" dirty="0" smtClean="0"/>
              <a:t>Yurt dışı seyahatlerde astlara sipariş verilmemeli</a:t>
            </a:r>
          </a:p>
          <a:p>
            <a:r>
              <a:rPr lang="tr-TR" sz="2000" dirty="0" smtClean="0"/>
              <a:t>Doğum günleri, kutlamalar mesai saati dışında gerçekleşmeli</a:t>
            </a:r>
          </a:p>
          <a:p>
            <a:r>
              <a:rPr lang="tr-TR" sz="2000" dirty="0" smtClean="0"/>
              <a:t>Şirket içinde yapılan kutlamalarda alkollü içecek bulunmamalı</a:t>
            </a:r>
          </a:p>
          <a:p>
            <a:r>
              <a:rPr lang="tr-TR" sz="2000" dirty="0" smtClean="0"/>
              <a:t>Müşterilerden değerli hediyeler kabul edilmemeli, sipariş verilmemeli</a:t>
            </a:r>
          </a:p>
          <a:p>
            <a:r>
              <a:rPr lang="tr-TR" sz="2000" dirty="0" smtClean="0"/>
              <a:t>Değerli ne demek?</a:t>
            </a:r>
          </a:p>
          <a:p>
            <a:r>
              <a:rPr lang="tr-TR" sz="2000" dirty="0" smtClean="0"/>
              <a:t>Birçok ülkede rüşvet anlamına gelecek «davranışlar» ceza hukuku kavramına giriyor</a:t>
            </a:r>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69</a:t>
            </a:fld>
            <a:endParaRPr lang="tr-TR"/>
          </a:p>
        </p:txBody>
      </p:sp>
    </p:spTree>
    <p:extLst>
      <p:ext uri="{BB962C8B-B14F-4D97-AF65-F5344CB8AC3E}">
        <p14:creationId xmlns:p14="http://schemas.microsoft.com/office/powerpoint/2010/main" val="426582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INTERNET, SOSYAL MEDYA VE WEB ÖNEMİNİ ARTTIRACAK</a:t>
            </a:r>
          </a:p>
        </p:txBody>
      </p:sp>
      <p:sp>
        <p:nvSpPr>
          <p:cNvPr id="3" name="İçerik Yer Tutucusu 2"/>
          <p:cNvSpPr>
            <a:spLocks noGrp="1"/>
          </p:cNvSpPr>
          <p:nvPr>
            <p:ph idx="1"/>
          </p:nvPr>
        </p:nvSpPr>
        <p:spPr/>
        <p:txBody>
          <a:bodyPr>
            <a:normAutofit/>
          </a:bodyPr>
          <a:lstStyle/>
          <a:p>
            <a:r>
              <a:rPr lang="tr-TR" sz="2000" dirty="0"/>
              <a:t>Sürücüsüz, elektrikli, uçan araçlar, robotlar geliyor</a:t>
            </a:r>
          </a:p>
          <a:p>
            <a:r>
              <a:rPr lang="tr-TR" sz="2000" dirty="0"/>
              <a:t>Şehirlerin yeniden tasarlanması gerekecek</a:t>
            </a:r>
          </a:p>
          <a:p>
            <a:r>
              <a:rPr lang="tr-TR" sz="2000" dirty="0" smtClean="0"/>
              <a:t>Giyim, kuşam, aksesuarlarla tıbbi değerleri takip edebilmek</a:t>
            </a:r>
          </a:p>
          <a:p>
            <a:r>
              <a:rPr lang="tr-TR" sz="2000" dirty="0" smtClean="0"/>
              <a:t>30 </a:t>
            </a:r>
            <a:r>
              <a:rPr lang="tr-TR" sz="2000" dirty="0"/>
              <a:t>yıl sonra etrafımızdaki ürünlerin, markaların, şirketlerin ne/kim olacağını tahmin etmek çok </a:t>
            </a:r>
            <a:r>
              <a:rPr lang="tr-TR" sz="2000" dirty="0" smtClean="0"/>
              <a:t>zor</a:t>
            </a:r>
          </a:p>
          <a:p>
            <a:r>
              <a:rPr lang="tr-TR" sz="2000" dirty="0" err="1"/>
              <a:t>AVM’lerdeki</a:t>
            </a:r>
            <a:r>
              <a:rPr lang="tr-TR" sz="2000" dirty="0"/>
              <a:t> perakende geriye gidiyor(ABD)</a:t>
            </a:r>
          </a:p>
          <a:p>
            <a:r>
              <a:rPr lang="tr-TR" sz="2000" dirty="0" smtClean="0"/>
              <a:t>Internet markaları geliyor</a:t>
            </a:r>
          </a:p>
          <a:p>
            <a:r>
              <a:rPr lang="tr-TR" sz="2000" dirty="0" smtClean="0"/>
              <a:t>İnternet üzerinden faaliyet gösteren perakendeciler fiziki dükkanlarla destekleniyor veya fiziki dükkanlar internet üzerinden satış sağlıyor(Amazon, Boyner). </a:t>
            </a:r>
          </a:p>
          <a:p>
            <a:r>
              <a:rPr lang="tr-TR" sz="2000" dirty="0" smtClean="0"/>
              <a:t>Ülkeler arasındaki küresel rekabet düşük işçilik maliyetinden yetkinlikler düzeyine </a:t>
            </a:r>
            <a:r>
              <a:rPr lang="tr-TR" sz="2000" dirty="0"/>
              <a:t>kayıyor, bilgi bazlı ticaret artıyor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387614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lnSpcReduction="10000"/>
          </a:bodyPr>
          <a:lstStyle/>
          <a:p>
            <a:r>
              <a:rPr lang="tr-TR" sz="2000" dirty="0" smtClean="0"/>
              <a:t>Çalışanları ikna etmek için:</a:t>
            </a:r>
          </a:p>
          <a:p>
            <a:r>
              <a:rPr lang="tr-TR" sz="2000" dirty="0" smtClean="0"/>
              <a:t>Hikaye anlatın</a:t>
            </a:r>
          </a:p>
          <a:p>
            <a:r>
              <a:rPr lang="tr-TR" sz="2000" dirty="0" smtClean="0"/>
              <a:t>Hikaye anlatırken veri, zaman belirtin, gelişmelerin nedenlerini anlatın</a:t>
            </a:r>
          </a:p>
          <a:p>
            <a:r>
              <a:rPr lang="tr-TR" sz="2000" dirty="0" smtClean="0"/>
              <a:t>Kötü haberleri paylaşırken alınan önlemlere bir anlam verin</a:t>
            </a:r>
          </a:p>
          <a:p>
            <a:r>
              <a:rPr lang="tr-TR" sz="2000" dirty="0" smtClean="0"/>
              <a:t>Doğruyu söyleyin, ancak öyle güven sağlanır, sağlıklı bir iletişim oluşur</a:t>
            </a:r>
          </a:p>
          <a:p>
            <a:r>
              <a:rPr lang="tr-TR" sz="2000" dirty="0" smtClean="0"/>
              <a:t>Savlarınızın karşınızdakine mantıklı gelmesi gerek</a:t>
            </a:r>
          </a:p>
          <a:p>
            <a:r>
              <a:rPr lang="tr-TR" sz="2000" dirty="0" smtClean="0"/>
              <a:t>Savınızın mükemmel olduğunu iddia etmeyin</a:t>
            </a:r>
          </a:p>
          <a:p>
            <a:r>
              <a:rPr lang="tr-TR" sz="2000" dirty="0" smtClean="0"/>
              <a:t>Karşıtınızın savlarının haklı yönlerini kabul edin</a:t>
            </a:r>
          </a:p>
          <a:p>
            <a:r>
              <a:rPr lang="tr-TR" sz="2000" dirty="0" smtClean="0"/>
              <a:t>Hakaret etmeyin</a:t>
            </a:r>
          </a:p>
          <a:p>
            <a:r>
              <a:rPr lang="tr-TR" sz="2000" dirty="0" smtClean="0"/>
              <a:t>Aksi takdirde kaos gelebilir</a:t>
            </a:r>
          </a:p>
          <a:p>
            <a:r>
              <a:rPr lang="tr-TR" sz="2000" dirty="0" smtClean="0"/>
              <a:t>Neyin yanlış gidebileceğini analiz edin, önceden önlem alın</a:t>
            </a:r>
          </a:p>
          <a:p>
            <a:r>
              <a:rPr lang="tr-TR" sz="2000" dirty="0" smtClean="0"/>
              <a:t>Sıkıntıları minimize etmek için iş tarifleriniz olsun</a:t>
            </a:r>
          </a:p>
          <a:p>
            <a:r>
              <a:rPr lang="tr-TR" sz="2000" dirty="0" smtClean="0"/>
              <a:t>Girişimciler/kurucular önemlidir, onlar işi en iyi satanlardır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70</a:t>
            </a:fld>
            <a:endParaRPr lang="tr-TR"/>
          </a:p>
        </p:txBody>
      </p:sp>
    </p:spTree>
    <p:extLst>
      <p:ext uri="{BB962C8B-B14F-4D97-AF65-F5344CB8AC3E}">
        <p14:creationId xmlns:p14="http://schemas.microsoft.com/office/powerpoint/2010/main" val="3579946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852704"/>
          </a:xfrm>
        </p:spPr>
        <p:txBody>
          <a:bodyPr>
            <a:normAutofit/>
          </a:bodyPr>
          <a:lstStyle/>
          <a:p>
            <a:r>
              <a:rPr lang="tr-TR" sz="4000" dirty="0" smtClean="0"/>
              <a:t> </a:t>
            </a:r>
            <a:r>
              <a:rPr lang="tr-TR" sz="3600" dirty="0" smtClean="0"/>
              <a:t>İNSAN KAYNAKLARI</a:t>
            </a:r>
            <a:endParaRPr lang="tr-TR" sz="3600" dirty="0"/>
          </a:p>
        </p:txBody>
      </p:sp>
      <p:sp>
        <p:nvSpPr>
          <p:cNvPr id="3" name="İçerik Yer Tutucusu 2"/>
          <p:cNvSpPr>
            <a:spLocks noGrp="1"/>
          </p:cNvSpPr>
          <p:nvPr>
            <p:ph idx="1"/>
          </p:nvPr>
        </p:nvSpPr>
        <p:spPr>
          <a:xfrm>
            <a:off x="457200" y="1700808"/>
            <a:ext cx="8229600" cy="4680520"/>
          </a:xfrm>
        </p:spPr>
        <p:txBody>
          <a:bodyPr>
            <a:normAutofit fontScale="92500" lnSpcReduction="10000"/>
          </a:bodyPr>
          <a:lstStyle/>
          <a:p>
            <a:r>
              <a:rPr lang="tr-TR" sz="2200" dirty="0" smtClean="0"/>
              <a:t>Zor durumlarda </a:t>
            </a:r>
            <a:r>
              <a:rPr lang="tr-TR" sz="2200" dirty="0"/>
              <a:t>işten çıkartmaları geciktirmeyin, amirlerini hazırlayın, </a:t>
            </a:r>
          </a:p>
          <a:p>
            <a:pPr marL="0" indent="0">
              <a:buNone/>
            </a:pPr>
            <a:r>
              <a:rPr lang="tr-TR" sz="2200" dirty="0"/>
              <a:t>      -nedeninin şirket performansı olduğunu</a:t>
            </a:r>
          </a:p>
          <a:p>
            <a:pPr marL="0" indent="0">
              <a:buNone/>
            </a:pPr>
            <a:r>
              <a:rPr lang="tr-TR" sz="2200" dirty="0"/>
              <a:t>      -kararın geri döndürülemez olduğunu</a:t>
            </a:r>
          </a:p>
          <a:p>
            <a:pPr marL="0" indent="0">
              <a:buNone/>
            </a:pPr>
            <a:r>
              <a:rPr lang="tr-TR" sz="2200" dirty="0"/>
              <a:t>      -şirketin sağlayabileceği(var ise) destek ve avantajların paylaşılmasını  </a:t>
            </a:r>
          </a:p>
          <a:p>
            <a:pPr marL="0" indent="0">
              <a:buNone/>
            </a:pPr>
            <a:r>
              <a:rPr lang="tr-TR" sz="2200" dirty="0"/>
              <a:t>        sağlayın</a:t>
            </a:r>
          </a:p>
          <a:p>
            <a:r>
              <a:rPr lang="tr-TR" sz="2200" dirty="0"/>
              <a:t>CEO yayınlayacağı mesajla konuyu paylaşmalı, ortamı hazırlamalıdır. </a:t>
            </a:r>
            <a:r>
              <a:rPr lang="tr-TR" sz="2200" dirty="0" smtClean="0"/>
              <a:t>Mesaj </a:t>
            </a:r>
            <a:r>
              <a:rPr lang="tr-TR" sz="2200" dirty="0"/>
              <a:t>ayrılanlar için değil, geride kalanlar içindir</a:t>
            </a:r>
          </a:p>
          <a:p>
            <a:r>
              <a:rPr lang="tr-TR" sz="2200" dirty="0"/>
              <a:t>İşten çıkartmalar/ayrılmalar şirket kültürünü olumsuz etkiler, onun için kaçmayın, görünür olun, paylaşın  </a:t>
            </a:r>
          </a:p>
          <a:p>
            <a:r>
              <a:rPr lang="tr-TR" sz="2200" dirty="0"/>
              <a:t>Sadık/yakın bir </a:t>
            </a:r>
            <a:r>
              <a:rPr lang="tr-TR" sz="2200" dirty="0" smtClean="0"/>
              <a:t>arkadaşın üzerine amir atamak </a:t>
            </a:r>
            <a:r>
              <a:rPr lang="tr-TR" sz="2200" dirty="0"/>
              <a:t>gerekiyor ise yapın, şirketin iyiliği bireylerin iyiliğinin üzerindedir</a:t>
            </a:r>
          </a:p>
          <a:p>
            <a:r>
              <a:rPr lang="tr-TR" sz="2200" dirty="0"/>
              <a:t>İşten ayrılabileceğini hesaplayın; şirkette kalır ise yeni görevini iyi düşünün,</a:t>
            </a:r>
          </a:p>
          <a:p>
            <a:pPr marL="0" indent="0">
              <a:buNone/>
            </a:pPr>
            <a:r>
              <a:rPr lang="tr-TR" sz="2200" dirty="0"/>
              <a:t>     </a:t>
            </a:r>
            <a:r>
              <a:rPr lang="tr-TR" sz="2200" dirty="0" smtClean="0"/>
              <a:t>-maaşında </a:t>
            </a:r>
            <a:r>
              <a:rPr lang="tr-TR" sz="2200" dirty="0"/>
              <a:t>bir iyileşme gerçekleştirin</a:t>
            </a:r>
          </a:p>
          <a:p>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71</a:t>
            </a:fld>
            <a:endParaRPr lang="tr-TR"/>
          </a:p>
        </p:txBody>
      </p:sp>
    </p:spTree>
    <p:extLst>
      <p:ext uri="{BB962C8B-B14F-4D97-AF65-F5344CB8AC3E}">
        <p14:creationId xmlns:p14="http://schemas.microsoft.com/office/powerpoint/2010/main" val="165410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DANIŞMANLAR</a:t>
            </a:r>
            <a:endParaRPr lang="tr-TR" sz="3600" dirty="0"/>
          </a:p>
        </p:txBody>
      </p:sp>
      <p:sp>
        <p:nvSpPr>
          <p:cNvPr id="3" name="İçerik Yer Tutucusu 2"/>
          <p:cNvSpPr>
            <a:spLocks noGrp="1"/>
          </p:cNvSpPr>
          <p:nvPr>
            <p:ph idx="1"/>
          </p:nvPr>
        </p:nvSpPr>
        <p:spPr/>
        <p:txBody>
          <a:bodyPr>
            <a:normAutofit/>
          </a:bodyPr>
          <a:lstStyle/>
          <a:p>
            <a:r>
              <a:rPr lang="tr-TR" sz="2000" dirty="0" smtClean="0"/>
              <a:t>Danışmanlar ne zaman kullanılmalı?</a:t>
            </a:r>
          </a:p>
          <a:p>
            <a:pPr marL="0" indent="0">
              <a:buNone/>
            </a:pPr>
            <a:r>
              <a:rPr lang="tr-TR" sz="2000" dirty="0"/>
              <a:t> </a:t>
            </a:r>
            <a:r>
              <a:rPr lang="tr-TR" sz="2000" dirty="0" smtClean="0"/>
              <a:t>    Kurumun insan kaynaklarının yeterli olmadığı karmaşık problemler   </a:t>
            </a:r>
          </a:p>
          <a:p>
            <a:pPr marL="0" indent="0">
              <a:buNone/>
            </a:pPr>
            <a:r>
              <a:rPr lang="tr-TR" sz="2000" dirty="0"/>
              <a:t> </a:t>
            </a:r>
            <a:r>
              <a:rPr lang="tr-TR" sz="2000" dirty="0" smtClean="0"/>
              <a:t>    veya ARGE sorunlarını çözmekte</a:t>
            </a:r>
          </a:p>
          <a:p>
            <a:r>
              <a:rPr lang="tr-TR" sz="2000" dirty="0" smtClean="0"/>
              <a:t>Danışmanlara ödenecek ücret nasıl belirlenmeli?</a:t>
            </a:r>
          </a:p>
          <a:p>
            <a:pPr marL="0" indent="0">
              <a:buNone/>
            </a:pPr>
            <a:r>
              <a:rPr lang="tr-TR" sz="2000" dirty="0"/>
              <a:t> </a:t>
            </a:r>
            <a:r>
              <a:rPr lang="tr-TR" sz="2000" dirty="0" smtClean="0"/>
              <a:t>    Projenin gerçekleştirilmesi için gerekli iç kaynak ihtiyacına orantılı</a:t>
            </a:r>
          </a:p>
          <a:p>
            <a:r>
              <a:rPr lang="tr-TR" sz="2000" dirty="0" smtClean="0"/>
              <a:t> Danışmanlar şirkette tam zamanlı olarak işe alınmalı mı?</a:t>
            </a:r>
          </a:p>
          <a:p>
            <a:pPr marL="0" indent="0">
              <a:buNone/>
            </a:pPr>
            <a:r>
              <a:rPr lang="tr-TR" sz="2000" dirty="0" smtClean="0"/>
              <a:t>     Proje tamamlandıktan sonra eğer şirkete ek değer yaratabilecekse  </a:t>
            </a:r>
          </a:p>
          <a:p>
            <a:r>
              <a:rPr lang="tr-TR" sz="2000" dirty="0" smtClean="0"/>
              <a:t>Danışmanlar </a:t>
            </a:r>
            <a:r>
              <a:rPr lang="tr-TR" sz="2000" dirty="0" err="1" smtClean="0"/>
              <a:t>katalist</a:t>
            </a:r>
            <a:r>
              <a:rPr lang="tr-TR" sz="2000" dirty="0" smtClean="0"/>
              <a:t> olmalı</a:t>
            </a:r>
          </a:p>
          <a:p>
            <a:r>
              <a:rPr lang="tr-TR" sz="2000" dirty="0" smtClean="0"/>
              <a:t>Freelancer nedir? </a:t>
            </a:r>
          </a:p>
          <a:p>
            <a:r>
              <a:rPr lang="tr-TR" sz="2000" dirty="0" smtClean="0"/>
              <a:t>3-6 ay arası bir zaman için uygun olabilir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72</a:t>
            </a:fld>
            <a:endParaRPr lang="tr-TR"/>
          </a:p>
        </p:txBody>
      </p:sp>
    </p:spTree>
    <p:extLst>
      <p:ext uri="{BB962C8B-B14F-4D97-AF65-F5344CB8AC3E}">
        <p14:creationId xmlns:p14="http://schemas.microsoft.com/office/powerpoint/2010/main" val="80809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ŞİRKET KÜLTÜRÜ OLUŞTURMAK</a:t>
            </a:r>
            <a:endParaRPr lang="tr-TR" sz="3600" dirty="0"/>
          </a:p>
        </p:txBody>
      </p:sp>
      <p:sp>
        <p:nvSpPr>
          <p:cNvPr id="3" name="İçerik Yer Tutucusu 2"/>
          <p:cNvSpPr>
            <a:spLocks noGrp="1"/>
          </p:cNvSpPr>
          <p:nvPr>
            <p:ph idx="1"/>
          </p:nvPr>
        </p:nvSpPr>
        <p:spPr/>
        <p:txBody>
          <a:bodyPr>
            <a:normAutofit fontScale="92500" lnSpcReduction="20000"/>
          </a:bodyPr>
          <a:lstStyle/>
          <a:p>
            <a:r>
              <a:rPr lang="tr-TR" sz="2200" dirty="0"/>
              <a:t>Her şirket bir kültürdür. Şirketler misyon sahibi olan bir gurup insan tarafından kurulur ve bu kişiler kültürü ifade ederler. </a:t>
            </a:r>
          </a:p>
          <a:p>
            <a:r>
              <a:rPr lang="tr-TR" sz="2200" dirty="0"/>
              <a:t>Şirket kültürünü başlangıçta CEO ve diğer çalışanların davranışları belirler</a:t>
            </a:r>
          </a:p>
          <a:p>
            <a:r>
              <a:rPr lang="tr-TR" sz="2200" dirty="0" smtClean="0"/>
              <a:t>Şirket </a:t>
            </a:r>
            <a:r>
              <a:rPr lang="tr-TR" sz="2200" dirty="0"/>
              <a:t>kültürü belirlemenin amacı, şirketin önemli alanlarda sizin istediğiniz şekilde uzun süreler boyunca davranmasını sağlamaktır</a:t>
            </a:r>
          </a:p>
          <a:p>
            <a:r>
              <a:rPr lang="tr-TR" sz="2200" dirty="0" smtClean="0"/>
              <a:t>Şirket büyüdükçe kültür, temel değerlerin korunmasına, şirketin çalışmak için </a:t>
            </a:r>
            <a:r>
              <a:rPr lang="tr-TR" sz="2200" u="sng" dirty="0" smtClean="0"/>
              <a:t>daha iyi bir yer </a:t>
            </a:r>
            <a:r>
              <a:rPr lang="tr-TR" sz="2200" dirty="0" smtClean="0"/>
              <a:t>olmasına, istenilerek çalışan bir kurum olarak kalmasına, dolayısı ile performansın yüksek tutulmasına katkıda bulunur</a:t>
            </a:r>
          </a:p>
          <a:p>
            <a:r>
              <a:rPr lang="tr-TR" sz="2200" dirty="0" smtClean="0"/>
              <a:t>Kültür rekabetten ayırır, kritik </a:t>
            </a:r>
            <a:r>
              <a:rPr lang="tr-TR" sz="2200" dirty="0" err="1" smtClean="0"/>
              <a:t>operasyonel</a:t>
            </a:r>
            <a:r>
              <a:rPr lang="tr-TR" sz="2200" dirty="0" smtClean="0"/>
              <a:t> değerlerin varlığını sağlar, şirket misyonuna uyabilecek elemanların seçilmesine, dolayısı ile şirket içinde uyuma katkı yapar</a:t>
            </a:r>
          </a:p>
          <a:p>
            <a:r>
              <a:rPr lang="tr-TR" sz="2200" dirty="0" smtClean="0"/>
              <a:t>Kültürü vurgularken az sayıdaki, davranışları etkileyecek kadar </a:t>
            </a:r>
            <a:r>
              <a:rPr lang="tr-TR" sz="2200" dirty="0" err="1" smtClean="0"/>
              <a:t>provokatif</a:t>
            </a:r>
            <a:r>
              <a:rPr lang="tr-TR" sz="2200" dirty="0" smtClean="0"/>
              <a:t> faktöre odaklanmak doğru olacaktır</a:t>
            </a:r>
          </a:p>
          <a:p>
            <a:r>
              <a:rPr lang="tr-TR" sz="2200" dirty="0" smtClean="0"/>
              <a:t>Şirkette herkes dışardan aynı şekilde farklı olmalıdır</a:t>
            </a:r>
          </a:p>
          <a:p>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73</a:t>
            </a:fld>
            <a:endParaRPr lang="tr-TR"/>
          </a:p>
        </p:txBody>
      </p:sp>
    </p:spTree>
    <p:extLst>
      <p:ext uri="{BB962C8B-B14F-4D97-AF65-F5344CB8AC3E}">
        <p14:creationId xmlns:p14="http://schemas.microsoft.com/office/powerpoint/2010/main" val="154431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ŞİRKET KÜLTÜRÜ OLUŞTURMAK</a:t>
            </a:r>
          </a:p>
        </p:txBody>
      </p:sp>
      <p:sp>
        <p:nvSpPr>
          <p:cNvPr id="3" name="İçerik Yer Tutucusu 2"/>
          <p:cNvSpPr>
            <a:spLocks noGrp="1"/>
          </p:cNvSpPr>
          <p:nvPr>
            <p:ph idx="1"/>
          </p:nvPr>
        </p:nvSpPr>
        <p:spPr/>
        <p:txBody>
          <a:bodyPr>
            <a:normAutofit/>
          </a:bodyPr>
          <a:lstStyle/>
          <a:p>
            <a:r>
              <a:rPr lang="tr-TR" sz="2000" dirty="0" smtClean="0"/>
              <a:t>Bir şirketin kurum olarak inanç ve davranışları 20. elemanı işe aldığı zaman artık belirlenmiş demektir. Bundan sonra kültürü yeniden belirlemek artık neredeyse imkansızdır.</a:t>
            </a:r>
          </a:p>
          <a:p>
            <a:r>
              <a:rPr lang="tr-TR" sz="2000" dirty="0" err="1" smtClean="0"/>
              <a:t>Kalanick</a:t>
            </a:r>
            <a:r>
              <a:rPr lang="tr-TR" sz="2000" dirty="0" smtClean="0"/>
              <a:t>, şirketin ofislerinin kurumun değerlerinin ve hedeflerinin sadece bir yansıması olarak değil, kendi kişiliğinin bir devamı olarak da görmektedir.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74</a:t>
            </a:fld>
            <a:endParaRPr lang="tr-TR"/>
          </a:p>
        </p:txBody>
      </p:sp>
    </p:spTree>
    <p:extLst>
      <p:ext uri="{BB962C8B-B14F-4D97-AF65-F5344CB8AC3E}">
        <p14:creationId xmlns:p14="http://schemas.microsoft.com/office/powerpoint/2010/main" val="45342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ŞİRKET KÜLTÜRÜ OLUŞTURMAK</a:t>
            </a:r>
          </a:p>
        </p:txBody>
      </p:sp>
      <p:sp>
        <p:nvSpPr>
          <p:cNvPr id="3" name="İçerik Yer Tutucusu 2"/>
          <p:cNvSpPr>
            <a:spLocks noGrp="1"/>
          </p:cNvSpPr>
          <p:nvPr>
            <p:ph idx="1"/>
          </p:nvPr>
        </p:nvSpPr>
        <p:spPr/>
        <p:txBody>
          <a:bodyPr>
            <a:normAutofit/>
          </a:bodyPr>
          <a:lstStyle/>
          <a:p>
            <a:r>
              <a:rPr lang="tr-TR" sz="2000" dirty="0" smtClean="0"/>
              <a:t>¨</a:t>
            </a:r>
            <a:r>
              <a:rPr lang="tr-TR" sz="2000" dirty="0" err="1" smtClean="0"/>
              <a:t>core</a:t>
            </a:r>
            <a:r>
              <a:rPr lang="tr-TR" sz="2000" dirty="0" smtClean="0"/>
              <a:t> </a:t>
            </a:r>
            <a:r>
              <a:rPr lang="tr-TR" sz="2000" dirty="0" err="1" smtClean="0"/>
              <a:t>competency</a:t>
            </a:r>
            <a:r>
              <a:rPr lang="tr-TR" sz="2000" dirty="0" smtClean="0"/>
              <a:t>¨, </a:t>
            </a:r>
            <a:r>
              <a:rPr lang="tr-TR" sz="2000" dirty="0" err="1" smtClean="0"/>
              <a:t>outsource</a:t>
            </a:r>
            <a:r>
              <a:rPr lang="tr-TR" sz="2000" dirty="0" smtClean="0"/>
              <a:t> edilmemeli  </a:t>
            </a:r>
          </a:p>
          <a:p>
            <a:r>
              <a:rPr lang="tr-TR" sz="2000" dirty="0" smtClean="0"/>
              <a:t>Çalışanlar öngörülen organizasyon içerisinde birbirleriyle iletişim kurabilmeliler</a:t>
            </a:r>
          </a:p>
          <a:p>
            <a:r>
              <a:rPr lang="tr-TR" sz="2000" dirty="0" smtClean="0"/>
              <a:t>Niye elemanlarımızı eğitmeliyiz?</a:t>
            </a:r>
          </a:p>
          <a:p>
            <a:pPr marL="0" indent="0">
              <a:buNone/>
            </a:pPr>
            <a:r>
              <a:rPr lang="tr-TR" sz="2000" dirty="0" smtClean="0"/>
              <a:t>    -şirket kültürünü enjekte etmek için   </a:t>
            </a:r>
          </a:p>
          <a:p>
            <a:pPr marL="0" indent="0">
              <a:buNone/>
            </a:pPr>
            <a:r>
              <a:rPr lang="tr-TR" sz="2000" dirty="0" smtClean="0"/>
              <a:t>    -verimlilik artışı için</a:t>
            </a:r>
          </a:p>
          <a:p>
            <a:pPr marL="0" indent="0">
              <a:buNone/>
            </a:pPr>
            <a:r>
              <a:rPr lang="tr-TR" sz="2000" dirty="0"/>
              <a:t> </a:t>
            </a:r>
            <a:r>
              <a:rPr lang="tr-TR" sz="2000" dirty="0" smtClean="0"/>
              <a:t>   -performans yönetimi için; ne istediğinizi anlatmak</a:t>
            </a:r>
          </a:p>
          <a:p>
            <a:pPr marL="0" indent="0">
              <a:buNone/>
            </a:pPr>
            <a:r>
              <a:rPr lang="tr-TR" sz="2000" dirty="0"/>
              <a:t> </a:t>
            </a:r>
            <a:r>
              <a:rPr lang="tr-TR" sz="2000" dirty="0" smtClean="0"/>
              <a:t>   -ürün kalitesi için; kaliteyi tutturmak için</a:t>
            </a:r>
          </a:p>
          <a:p>
            <a:pPr marL="0" indent="0">
              <a:buNone/>
            </a:pPr>
            <a:r>
              <a:rPr lang="tr-TR" sz="2000" dirty="0"/>
              <a:t> </a:t>
            </a:r>
            <a:r>
              <a:rPr lang="tr-TR" sz="2000" dirty="0" smtClean="0"/>
              <a:t>   -çalışanları şirkette tutabilmek için</a:t>
            </a:r>
          </a:p>
          <a:p>
            <a:r>
              <a:rPr lang="tr-TR" sz="2000" dirty="0" smtClean="0"/>
              <a:t>Eğitimin sırası:</a:t>
            </a:r>
          </a:p>
          <a:p>
            <a:pPr marL="0" indent="0">
              <a:buNone/>
            </a:pPr>
            <a:r>
              <a:rPr lang="tr-TR" sz="2000" dirty="0"/>
              <a:t> </a:t>
            </a:r>
            <a:r>
              <a:rPr lang="tr-TR" sz="2000" dirty="0" smtClean="0"/>
              <a:t>   -önce fonksiyonel eğitim; beklentiler ve ürün üzerinde eğitim</a:t>
            </a:r>
          </a:p>
          <a:p>
            <a:pPr marL="0" indent="0">
              <a:buNone/>
            </a:pPr>
            <a:r>
              <a:rPr lang="tr-TR" sz="2000" dirty="0"/>
              <a:t> </a:t>
            </a:r>
            <a:r>
              <a:rPr lang="tr-TR" sz="2000" dirty="0" smtClean="0"/>
              <a:t>   -gerektiği ölçüde yönetim eğitimi </a:t>
            </a:r>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75</a:t>
            </a:fld>
            <a:endParaRPr lang="tr-TR"/>
          </a:p>
        </p:txBody>
      </p:sp>
    </p:spTree>
    <p:extLst>
      <p:ext uri="{BB962C8B-B14F-4D97-AF65-F5344CB8AC3E}">
        <p14:creationId xmlns:p14="http://schemas.microsoft.com/office/powerpoint/2010/main" val="754305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1008112"/>
          </a:xfrm>
        </p:spPr>
        <p:txBody>
          <a:bodyPr>
            <a:normAutofit/>
          </a:bodyPr>
          <a:lstStyle/>
          <a:p>
            <a:r>
              <a:rPr lang="tr-TR" sz="3600" dirty="0" smtClean="0"/>
              <a:t>ŞİRKET BÜYÜRKE</a:t>
            </a:r>
            <a:r>
              <a:rPr lang="tr-TR" sz="4000" dirty="0" smtClean="0"/>
              <a:t>N</a:t>
            </a:r>
            <a:endParaRPr lang="tr-TR" sz="4000" dirty="0"/>
          </a:p>
        </p:txBody>
      </p:sp>
      <p:sp>
        <p:nvSpPr>
          <p:cNvPr id="3" name="İçerik Yer Tutucusu 2"/>
          <p:cNvSpPr>
            <a:spLocks noGrp="1"/>
          </p:cNvSpPr>
          <p:nvPr>
            <p:ph idx="1"/>
          </p:nvPr>
        </p:nvSpPr>
        <p:spPr>
          <a:xfrm>
            <a:off x="457200" y="1628800"/>
            <a:ext cx="8229600" cy="4695800"/>
          </a:xfrm>
        </p:spPr>
        <p:txBody>
          <a:bodyPr>
            <a:normAutofit/>
          </a:bodyPr>
          <a:lstStyle/>
          <a:p>
            <a:endParaRPr lang="tr-TR" sz="2000" dirty="0" smtClean="0"/>
          </a:p>
          <a:p>
            <a:r>
              <a:rPr lang="tr-TR" sz="2000" dirty="0" smtClean="0"/>
              <a:t>Şirketin değerli olması için büyümesi ve devamlılığı olması gerekir</a:t>
            </a:r>
          </a:p>
          <a:p>
            <a:r>
              <a:rPr lang="tr-TR" sz="2000" dirty="0" smtClean="0"/>
              <a:t>Özel bir teknolojisi var mı?; </a:t>
            </a:r>
          </a:p>
          <a:p>
            <a:pPr marL="0" indent="0">
              <a:buNone/>
            </a:pPr>
            <a:r>
              <a:rPr lang="tr-TR" sz="2000" dirty="0"/>
              <a:t> </a:t>
            </a:r>
            <a:r>
              <a:rPr lang="tr-TR" sz="2000" dirty="0" smtClean="0"/>
              <a:t>    -</a:t>
            </a:r>
            <a:r>
              <a:rPr lang="tr-TR" sz="2000" dirty="0"/>
              <a:t>o</a:t>
            </a:r>
            <a:r>
              <a:rPr lang="tr-TR" sz="2000" dirty="0" smtClean="0"/>
              <a:t> zaman taklit edilmesi zorlaşır</a:t>
            </a:r>
          </a:p>
          <a:p>
            <a:r>
              <a:rPr lang="tr-TR" sz="2000" dirty="0" smtClean="0"/>
              <a:t>Ağ etkileri; </a:t>
            </a:r>
          </a:p>
          <a:p>
            <a:pPr marL="0" indent="0">
              <a:buNone/>
            </a:pPr>
            <a:r>
              <a:rPr lang="tr-TR" sz="2000" dirty="0"/>
              <a:t> </a:t>
            </a:r>
            <a:r>
              <a:rPr lang="tr-TR" sz="2000" dirty="0" smtClean="0"/>
              <a:t>    -bir ürünü ne kadar fazla kişi, ne kadar sık kullanır ise, her kullanıcı    </a:t>
            </a:r>
          </a:p>
          <a:p>
            <a:pPr marL="0" indent="0">
              <a:buNone/>
            </a:pPr>
            <a:r>
              <a:rPr lang="tr-TR" sz="2000" dirty="0"/>
              <a:t> </a:t>
            </a:r>
            <a:r>
              <a:rPr lang="tr-TR" sz="2000" dirty="0" smtClean="0"/>
              <a:t>     bir başka kişinin kullanmasını ne kadar fazla tetikler ise, kullanıcısına </a:t>
            </a:r>
          </a:p>
          <a:p>
            <a:pPr marL="0" indent="0">
              <a:buNone/>
            </a:pPr>
            <a:r>
              <a:rPr lang="tr-TR" sz="2000" dirty="0"/>
              <a:t> </a:t>
            </a:r>
            <a:r>
              <a:rPr lang="tr-TR" sz="2000" dirty="0" smtClean="0"/>
              <a:t>     yararı o kadar fazla olur. </a:t>
            </a:r>
          </a:p>
          <a:p>
            <a:r>
              <a:rPr lang="tr-TR" sz="2000" dirty="0" smtClean="0"/>
              <a:t>Büyüme;</a:t>
            </a:r>
          </a:p>
          <a:p>
            <a:pPr marL="0" indent="0">
              <a:buNone/>
            </a:pPr>
            <a:r>
              <a:rPr lang="tr-TR" sz="2000" dirty="0"/>
              <a:t> </a:t>
            </a:r>
            <a:r>
              <a:rPr lang="tr-TR" sz="2000" dirty="0" smtClean="0"/>
              <a:t>    -şirket büyüdükçe sabit giderlerin daha fazla birime bölünmesi birim  </a:t>
            </a:r>
          </a:p>
          <a:p>
            <a:pPr marL="0" indent="0">
              <a:buNone/>
            </a:pPr>
            <a:r>
              <a:rPr lang="tr-TR" sz="2000" dirty="0"/>
              <a:t> </a:t>
            </a:r>
            <a:r>
              <a:rPr lang="tr-TR" sz="2000" dirty="0" smtClean="0"/>
              <a:t>     maliyetleri düşürür. Ancak servis şirketlerinde bu etki sınırlı kalabilir</a:t>
            </a:r>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76</a:t>
            </a:fld>
            <a:endParaRPr lang="tr-TR"/>
          </a:p>
        </p:txBody>
      </p:sp>
    </p:spTree>
    <p:extLst>
      <p:ext uri="{BB962C8B-B14F-4D97-AF65-F5344CB8AC3E}">
        <p14:creationId xmlns:p14="http://schemas.microsoft.com/office/powerpoint/2010/main" val="172344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ŞİRKET BÜYÜRKEN</a:t>
            </a:r>
          </a:p>
        </p:txBody>
      </p:sp>
      <p:sp>
        <p:nvSpPr>
          <p:cNvPr id="3" name="İçerik Yer Tutucusu 2"/>
          <p:cNvSpPr>
            <a:spLocks noGrp="1"/>
          </p:cNvSpPr>
          <p:nvPr>
            <p:ph idx="1"/>
          </p:nvPr>
        </p:nvSpPr>
        <p:spPr/>
        <p:txBody>
          <a:bodyPr/>
          <a:lstStyle/>
          <a:p>
            <a:r>
              <a:rPr lang="tr-TR" sz="2000" dirty="0"/>
              <a:t>Markalaşma; </a:t>
            </a:r>
            <a:endParaRPr lang="tr-TR" sz="2000" dirty="0" smtClean="0"/>
          </a:p>
          <a:p>
            <a:pPr marL="0" indent="0">
              <a:buNone/>
            </a:pPr>
            <a:r>
              <a:rPr lang="tr-TR" sz="2000" dirty="0"/>
              <a:t> </a:t>
            </a:r>
            <a:r>
              <a:rPr lang="tr-TR" sz="2000" dirty="0" smtClean="0"/>
              <a:t>    -gerçekten </a:t>
            </a:r>
            <a:r>
              <a:rPr lang="tr-TR" sz="2000" dirty="0"/>
              <a:t>fark yaratan bir ürününüz yok ise markalaşma zor </a:t>
            </a:r>
            <a:endParaRPr lang="tr-TR" sz="2000" dirty="0" smtClean="0"/>
          </a:p>
          <a:p>
            <a:r>
              <a:rPr lang="tr-TR" sz="2000" dirty="0" smtClean="0"/>
              <a:t>Markayı siz yaratmazsınız, müşteri yaratır, siz sadece bunu onlara geri yansıtırsınız</a:t>
            </a:r>
            <a:endParaRPr lang="tr-TR" sz="2000" dirty="0"/>
          </a:p>
          <a:p>
            <a:r>
              <a:rPr lang="tr-TR" sz="2000" dirty="0"/>
              <a:t>Girişimci makro ölçüdeki fırsatlardan çok mikro ölçüdeki fırsatlardan başlamalı, bir niş bulup, önce küçük bir pazarı </a:t>
            </a:r>
            <a:r>
              <a:rPr lang="tr-TR" sz="2000" dirty="0" err="1"/>
              <a:t>domine</a:t>
            </a:r>
            <a:r>
              <a:rPr lang="tr-TR" sz="2000" dirty="0"/>
              <a:t> edebilmeli</a:t>
            </a:r>
          </a:p>
          <a:p>
            <a:r>
              <a:rPr lang="tr-TR" sz="2000" dirty="0"/>
              <a:t>Şirket zaman içinde piyasasını genişletip, diğer tüketici guruplarına da hitap edebilir bir hale gelmeli, ancak mümkün olduğunca kimseyi karşısına doğrudan rakip olarak almamalıdır</a:t>
            </a: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77</a:t>
            </a:fld>
            <a:endParaRPr lang="tr-TR"/>
          </a:p>
        </p:txBody>
      </p:sp>
    </p:spTree>
    <p:extLst>
      <p:ext uri="{BB962C8B-B14F-4D97-AF65-F5344CB8AC3E}">
        <p14:creationId xmlns:p14="http://schemas.microsoft.com/office/powerpoint/2010/main" val="2478565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852704"/>
          </a:xfrm>
        </p:spPr>
        <p:txBody>
          <a:bodyPr>
            <a:normAutofit/>
          </a:bodyPr>
          <a:lstStyle/>
          <a:p>
            <a:r>
              <a:rPr lang="tr-TR" sz="3600" dirty="0" smtClean="0"/>
              <a:t>ŞİRKET BÜYÜRKEN</a:t>
            </a:r>
            <a:endParaRPr lang="tr-TR" sz="3600" dirty="0"/>
          </a:p>
        </p:txBody>
      </p:sp>
      <p:sp>
        <p:nvSpPr>
          <p:cNvPr id="3" name="İçerik Yer Tutucusu 2"/>
          <p:cNvSpPr>
            <a:spLocks noGrp="1"/>
          </p:cNvSpPr>
          <p:nvPr>
            <p:ph idx="1"/>
          </p:nvPr>
        </p:nvSpPr>
        <p:spPr>
          <a:xfrm>
            <a:off x="457200" y="1700808"/>
            <a:ext cx="8229600" cy="4752528"/>
          </a:xfrm>
        </p:spPr>
        <p:txBody>
          <a:bodyPr>
            <a:normAutofit fontScale="40000" lnSpcReduction="20000"/>
          </a:bodyPr>
          <a:lstStyle/>
          <a:p>
            <a:r>
              <a:rPr lang="tr-TR" sz="5000" dirty="0" smtClean="0"/>
              <a:t>Pazarda ilk olmak </a:t>
            </a:r>
            <a:r>
              <a:rPr lang="tr-TR" sz="5000" dirty="0" err="1" smtClean="0"/>
              <a:t>vs</a:t>
            </a:r>
            <a:r>
              <a:rPr lang="tr-TR" sz="5000" dirty="0" smtClean="0"/>
              <a:t> son giren olup, o piyasada son büyük gelişimi yaratmak </a:t>
            </a:r>
          </a:p>
          <a:p>
            <a:r>
              <a:rPr lang="tr-TR" sz="5000" dirty="0" smtClean="0"/>
              <a:t>Gelişmeyi nasıl ölçeceğiz?</a:t>
            </a:r>
          </a:p>
          <a:p>
            <a:r>
              <a:rPr lang="tr-TR" sz="5000" dirty="0" smtClean="0"/>
              <a:t>Aşamaları nasıl belirleriz?</a:t>
            </a:r>
          </a:p>
          <a:p>
            <a:r>
              <a:rPr lang="tr-TR" sz="5000" dirty="0" smtClean="0"/>
              <a:t>İşte öncelikleri nasıl belirleriz?</a:t>
            </a:r>
          </a:p>
          <a:p>
            <a:r>
              <a:rPr lang="tr-TR" sz="5000" dirty="0" smtClean="0"/>
              <a:t>Suni ¨</a:t>
            </a:r>
            <a:r>
              <a:rPr lang="tr-TR" sz="5000" dirty="0" err="1" smtClean="0"/>
              <a:t>dead-lines</a:t>
            </a:r>
            <a:r>
              <a:rPr lang="tr-TR" sz="5000" dirty="0" smtClean="0"/>
              <a:t>¨ koymanız fayda getirebilir</a:t>
            </a:r>
          </a:p>
          <a:p>
            <a:r>
              <a:rPr lang="tr-TR" sz="5000" dirty="0" smtClean="0"/>
              <a:t>Yeni kazanılan müşteri sayısı yeniden alım yapmayan müşteri sayısının üzerinde olduğu sürece şirket büyümeye devam edecektir</a:t>
            </a:r>
          </a:p>
          <a:p>
            <a:r>
              <a:rPr lang="tr-TR" sz="5000" dirty="0" smtClean="0"/>
              <a:t>Yeni bir müşterinin sağladığı değişken maliyetler üzerindeki her değer, yeni bir müşteri daha kazanmak için kullanıla bilir.  </a:t>
            </a:r>
          </a:p>
          <a:p>
            <a:r>
              <a:rPr lang="tr-TR" sz="5000" dirty="0" smtClean="0"/>
              <a:t>Hep bir ¨B¨ planınız olsun ama ihtiyaç olmadıkça sizde kalsın</a:t>
            </a:r>
          </a:p>
          <a:p>
            <a:r>
              <a:rPr lang="tr-TR" sz="5000" dirty="0" smtClean="0"/>
              <a:t>Piyasada önderliği getirecek ürün değişikliklerine bakın, elemanların paylaşımlarıyla yetinmeyin</a:t>
            </a:r>
          </a:p>
          <a:p>
            <a:r>
              <a:rPr lang="tr-TR" sz="5000" dirty="0" smtClean="0"/>
              <a:t>Paranoyak olun</a:t>
            </a:r>
          </a:p>
          <a:p>
            <a:r>
              <a:rPr lang="tr-TR" sz="5000" dirty="0" smtClean="0"/>
              <a:t>Büyüyen bir şirkette dönüşüm ürünü yönetmekten insanları yönetmeye evrilir</a:t>
            </a:r>
          </a:p>
          <a:p>
            <a:pPr marL="0" indent="0">
              <a:buNone/>
            </a:pP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78</a:t>
            </a:fld>
            <a:endParaRPr lang="tr-TR"/>
          </a:p>
        </p:txBody>
      </p:sp>
    </p:spTree>
    <p:extLst>
      <p:ext uri="{BB962C8B-B14F-4D97-AF65-F5344CB8AC3E}">
        <p14:creationId xmlns:p14="http://schemas.microsoft.com/office/powerpoint/2010/main" val="3166425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ŞİRKET BÜYÜRKEN</a:t>
            </a:r>
          </a:p>
        </p:txBody>
      </p:sp>
      <p:sp>
        <p:nvSpPr>
          <p:cNvPr id="3" name="İçerik Yer Tutucusu 2"/>
          <p:cNvSpPr>
            <a:spLocks noGrp="1"/>
          </p:cNvSpPr>
          <p:nvPr>
            <p:ph idx="1"/>
          </p:nvPr>
        </p:nvSpPr>
        <p:spPr/>
        <p:txBody>
          <a:bodyPr>
            <a:normAutofit lnSpcReduction="10000"/>
          </a:bodyPr>
          <a:lstStyle/>
          <a:p>
            <a:pPr marL="0" indent="0">
              <a:buNone/>
            </a:pPr>
            <a:r>
              <a:rPr lang="tr-TR" sz="2000" dirty="0" smtClean="0"/>
              <a:t>Şirketi büyütmenin 3 yöntemi:</a:t>
            </a:r>
          </a:p>
          <a:p>
            <a:r>
              <a:rPr lang="tr-TR" sz="2000" dirty="0" err="1" smtClean="0"/>
              <a:t>Spesializasyon</a:t>
            </a:r>
            <a:endParaRPr lang="tr-TR" sz="2000" dirty="0" smtClean="0"/>
          </a:p>
          <a:p>
            <a:pPr marL="0" indent="0">
              <a:buNone/>
            </a:pPr>
            <a:r>
              <a:rPr lang="tr-TR" sz="2000" dirty="0"/>
              <a:t> </a:t>
            </a:r>
            <a:r>
              <a:rPr lang="tr-TR" sz="2000" dirty="0" smtClean="0"/>
              <a:t>    Yeni bir elemanı standart düzeye getirmek işi sizin yapmanızdan daha </a:t>
            </a:r>
          </a:p>
          <a:p>
            <a:pPr marL="0" indent="0">
              <a:buNone/>
            </a:pPr>
            <a:r>
              <a:rPr lang="tr-TR" sz="2000" dirty="0"/>
              <a:t> </a:t>
            </a:r>
            <a:r>
              <a:rPr lang="tr-TR" sz="2000" dirty="0" smtClean="0"/>
              <a:t>     zor geliyorsa zamanı</a:t>
            </a:r>
          </a:p>
          <a:p>
            <a:r>
              <a:rPr lang="tr-TR" sz="2000" dirty="0" smtClean="0"/>
              <a:t>Organizasyon yapısı</a:t>
            </a:r>
          </a:p>
          <a:p>
            <a:pPr marL="0" indent="0">
              <a:buNone/>
            </a:pPr>
            <a:r>
              <a:rPr lang="tr-TR" sz="2000" dirty="0"/>
              <a:t> </a:t>
            </a:r>
            <a:r>
              <a:rPr lang="tr-TR" sz="2000" dirty="0" smtClean="0"/>
              <a:t>    Her yapı iletişimi olumsuz etkileyecektir</a:t>
            </a:r>
          </a:p>
          <a:p>
            <a:pPr marL="0" indent="0">
              <a:buNone/>
            </a:pPr>
            <a:r>
              <a:rPr lang="tr-TR" sz="2000" dirty="0"/>
              <a:t> </a:t>
            </a:r>
            <a:r>
              <a:rPr lang="tr-TR" sz="2000" dirty="0" smtClean="0"/>
              <a:t>    Organizasyon yapısı oluştururken neler göz önüne alınmalı:</a:t>
            </a:r>
          </a:p>
          <a:p>
            <a:pPr marL="0" indent="0">
              <a:buNone/>
            </a:pPr>
            <a:r>
              <a:rPr lang="tr-TR" sz="2000" dirty="0"/>
              <a:t> </a:t>
            </a:r>
            <a:r>
              <a:rPr lang="tr-TR" sz="2000" dirty="0" smtClean="0"/>
              <a:t>    -hangi bilgiler, kime iletilmeli?</a:t>
            </a:r>
          </a:p>
          <a:p>
            <a:pPr marL="0" indent="0">
              <a:buNone/>
            </a:pPr>
            <a:r>
              <a:rPr lang="tr-TR" sz="2000" dirty="0"/>
              <a:t> </a:t>
            </a:r>
            <a:r>
              <a:rPr lang="tr-TR" sz="2000" dirty="0" smtClean="0"/>
              <a:t>    -sık sık karar verilmesi </a:t>
            </a:r>
            <a:r>
              <a:rPr lang="tr-TR" sz="2000" dirty="0"/>
              <a:t>g</a:t>
            </a:r>
            <a:r>
              <a:rPr lang="tr-TR" sz="2000" dirty="0" smtClean="0"/>
              <a:t>ereken konular neler?</a:t>
            </a:r>
          </a:p>
          <a:p>
            <a:pPr marL="0" indent="0">
              <a:buNone/>
            </a:pPr>
            <a:r>
              <a:rPr lang="tr-TR" sz="2000" dirty="0"/>
              <a:t> </a:t>
            </a:r>
            <a:r>
              <a:rPr lang="tr-TR" sz="2000" dirty="0" smtClean="0"/>
              <a:t>    -iletişim ve karar yollarında öncelikler neler?</a:t>
            </a:r>
          </a:p>
          <a:p>
            <a:pPr marL="0" indent="0">
              <a:buNone/>
            </a:pPr>
            <a:r>
              <a:rPr lang="tr-TR" sz="2000" dirty="0"/>
              <a:t> </a:t>
            </a:r>
            <a:r>
              <a:rPr lang="tr-TR" sz="2000" dirty="0" smtClean="0"/>
              <a:t>    -her gurubu kim yönetecek?</a:t>
            </a:r>
          </a:p>
          <a:p>
            <a:pPr marL="0" indent="0">
              <a:buNone/>
            </a:pPr>
            <a:r>
              <a:rPr lang="tr-TR" sz="2000" dirty="0"/>
              <a:t> </a:t>
            </a:r>
            <a:r>
              <a:rPr lang="tr-TR" sz="2000" dirty="0" smtClean="0"/>
              <a:t>    -guruplar arasında iletişim nasıl kurulacak?</a:t>
            </a:r>
          </a:p>
          <a:p>
            <a:pPr marL="0" indent="0">
              <a:buNone/>
            </a:pPr>
            <a:r>
              <a:rPr lang="tr-TR" sz="2000" dirty="0"/>
              <a:t> </a:t>
            </a:r>
            <a:r>
              <a:rPr lang="tr-TR" sz="2000" dirty="0" smtClean="0"/>
              <a:t>    -öncelik vermediğiniz konularda iletişimi nasıl kuracaksınız?   </a:t>
            </a:r>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79</a:t>
            </a:fld>
            <a:endParaRPr lang="tr-TR"/>
          </a:p>
        </p:txBody>
      </p:sp>
    </p:spTree>
    <p:extLst>
      <p:ext uri="{BB962C8B-B14F-4D97-AF65-F5344CB8AC3E}">
        <p14:creationId xmlns:p14="http://schemas.microsoft.com/office/powerpoint/2010/main" val="1422181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ÖNEMLİ KÜRESEL TREND’LER</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Küreselleşme devam edecek, ancak yöreselleşme de kuvvetlenecek</a:t>
            </a:r>
          </a:p>
          <a:p>
            <a:r>
              <a:rPr lang="tr-TR" sz="2000" dirty="0" smtClean="0"/>
              <a:t>Ancak küreselleşmeye karşı direnç de artacak, korumacılık artacak</a:t>
            </a:r>
          </a:p>
          <a:p>
            <a:r>
              <a:rPr lang="tr-TR" sz="2000" dirty="0" err="1" smtClean="0"/>
              <a:t>Economy</a:t>
            </a:r>
            <a:r>
              <a:rPr lang="tr-TR" sz="2000" dirty="0" smtClean="0"/>
              <a:t> </a:t>
            </a:r>
            <a:r>
              <a:rPr lang="tr-TR" sz="2000" dirty="0" err="1" smtClean="0"/>
              <a:t>to</a:t>
            </a:r>
            <a:r>
              <a:rPr lang="tr-TR" sz="2000" dirty="0" smtClean="0"/>
              <a:t> </a:t>
            </a:r>
            <a:r>
              <a:rPr lang="tr-TR" sz="2000" dirty="0" err="1" smtClean="0"/>
              <a:t>serve</a:t>
            </a:r>
            <a:r>
              <a:rPr lang="tr-TR" sz="2000" dirty="0" smtClean="0"/>
              <a:t> </a:t>
            </a:r>
            <a:r>
              <a:rPr lang="tr-TR" sz="2000" dirty="0" err="1" smtClean="0"/>
              <a:t>people</a:t>
            </a:r>
            <a:endParaRPr lang="tr-TR" sz="2000" dirty="0" smtClean="0"/>
          </a:p>
          <a:p>
            <a:r>
              <a:rPr lang="tr-TR" sz="2000" dirty="0" smtClean="0"/>
              <a:t>Büyüme yavaş kalacak</a:t>
            </a:r>
          </a:p>
          <a:p>
            <a:r>
              <a:rPr lang="tr-TR" sz="2000" dirty="0" smtClean="0"/>
              <a:t>Faizler yükselecek mi sorgulanıyor</a:t>
            </a:r>
          </a:p>
          <a:p>
            <a:r>
              <a:rPr lang="tr-TR" sz="2000" dirty="0" smtClean="0"/>
              <a:t>Emtia fiyatları büyüme düşük kaldığı sürece sınırlı artabilecek</a:t>
            </a:r>
          </a:p>
          <a:p>
            <a:r>
              <a:rPr lang="tr-TR" sz="2000" dirty="0" smtClean="0"/>
              <a:t>İyi projelere finans bulmak mümkün olacak ancak fiyatı artacak</a:t>
            </a:r>
          </a:p>
          <a:p>
            <a:r>
              <a:rPr lang="tr-TR" sz="2000" dirty="0" smtClean="0"/>
              <a:t>Rekabet hiç azalmayacak, artacak</a:t>
            </a:r>
          </a:p>
          <a:p>
            <a:r>
              <a:rPr lang="tr-TR" sz="2000" dirty="0" smtClean="0"/>
              <a:t>İnternet, sosyal medya, platform, web önemini arttıracak</a:t>
            </a:r>
          </a:p>
          <a:p>
            <a:r>
              <a:rPr lang="tr-TR" sz="2000" dirty="0" smtClean="0"/>
              <a:t>Başarının anahtarları:</a:t>
            </a:r>
          </a:p>
          <a:p>
            <a:pPr marL="0" indent="0">
              <a:buNone/>
            </a:pPr>
            <a:r>
              <a:rPr lang="tr-TR" sz="2000" dirty="0"/>
              <a:t> </a:t>
            </a:r>
            <a:r>
              <a:rPr lang="tr-TR" sz="2000" dirty="0" smtClean="0"/>
              <a:t>   -yeni ürün/farklı ürün</a:t>
            </a:r>
          </a:p>
          <a:p>
            <a:pPr marL="0" indent="0">
              <a:buNone/>
            </a:pPr>
            <a:r>
              <a:rPr lang="tr-TR" sz="2000" dirty="0"/>
              <a:t> </a:t>
            </a:r>
            <a:r>
              <a:rPr lang="tr-TR" sz="2000" dirty="0" smtClean="0"/>
              <a:t>   -düşük maliyet</a:t>
            </a:r>
          </a:p>
          <a:p>
            <a:pPr marL="0" indent="0">
              <a:buNone/>
            </a:pPr>
            <a:r>
              <a:rPr lang="tr-TR" sz="2000" dirty="0"/>
              <a:t> </a:t>
            </a:r>
            <a:r>
              <a:rPr lang="tr-TR" sz="2000" dirty="0" smtClean="0"/>
              <a:t>   -iyi pazarlama</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3466138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ŞİRKET BÜYÜRKEN</a:t>
            </a:r>
          </a:p>
        </p:txBody>
      </p:sp>
      <p:sp>
        <p:nvSpPr>
          <p:cNvPr id="3" name="İçerik Yer Tutucusu 2"/>
          <p:cNvSpPr>
            <a:spLocks noGrp="1"/>
          </p:cNvSpPr>
          <p:nvPr>
            <p:ph idx="1"/>
          </p:nvPr>
        </p:nvSpPr>
        <p:spPr/>
        <p:txBody>
          <a:bodyPr>
            <a:normAutofit/>
          </a:bodyPr>
          <a:lstStyle/>
          <a:p>
            <a:r>
              <a:rPr lang="tr-TR" sz="2000" dirty="0" err="1" smtClean="0"/>
              <a:t>Two</a:t>
            </a:r>
            <a:r>
              <a:rPr lang="tr-TR" sz="2000" dirty="0" smtClean="0"/>
              <a:t> pizza </a:t>
            </a:r>
            <a:r>
              <a:rPr lang="tr-TR" sz="2000" dirty="0" err="1" smtClean="0"/>
              <a:t>rule</a:t>
            </a:r>
            <a:r>
              <a:rPr lang="tr-TR" sz="2000" dirty="0" smtClean="0"/>
              <a:t> </a:t>
            </a:r>
          </a:p>
          <a:p>
            <a:r>
              <a:rPr lang="tr-TR" sz="2000" dirty="0" smtClean="0"/>
              <a:t>Süreçler</a:t>
            </a:r>
          </a:p>
          <a:p>
            <a:pPr marL="0" indent="0">
              <a:buNone/>
            </a:pPr>
            <a:r>
              <a:rPr lang="tr-TR" sz="2000" dirty="0"/>
              <a:t> </a:t>
            </a:r>
            <a:r>
              <a:rPr lang="tr-TR" sz="2000" dirty="0" smtClean="0"/>
              <a:t>   -ilk süreç işe almadaki mülakat sürecidir</a:t>
            </a:r>
          </a:p>
          <a:p>
            <a:pPr marL="0" indent="0">
              <a:buNone/>
            </a:pPr>
            <a:r>
              <a:rPr lang="tr-TR" sz="2000" dirty="0"/>
              <a:t> </a:t>
            </a:r>
            <a:r>
              <a:rPr lang="tr-TR" sz="2000" dirty="0" smtClean="0"/>
              <a:t>   -süreçleri hala o işi yapanlar tarif etmelidir</a:t>
            </a:r>
          </a:p>
          <a:p>
            <a:pPr marL="0" indent="0">
              <a:buNone/>
            </a:pPr>
            <a:r>
              <a:rPr lang="tr-TR" sz="2000" dirty="0"/>
              <a:t> </a:t>
            </a:r>
            <a:r>
              <a:rPr lang="tr-TR" sz="2000" dirty="0" smtClean="0"/>
              <a:t>   -süreçleri başlatma zamanını belirlemek zordur  </a:t>
            </a:r>
          </a:p>
          <a:p>
            <a:pPr marL="0" indent="0">
              <a:buNone/>
            </a:pPr>
            <a:r>
              <a:rPr lang="tr-TR" sz="2000" dirty="0"/>
              <a:t> </a:t>
            </a:r>
            <a:r>
              <a:rPr lang="tr-TR" sz="2000" dirty="0" smtClean="0"/>
              <a:t>   -yeni işe girenleri var olan süreçlere dahil etmek kolaylık sağlar</a:t>
            </a:r>
          </a:p>
          <a:p>
            <a:r>
              <a:rPr lang="tr-TR" sz="2000" dirty="0" smtClean="0"/>
              <a:t>Süreçlerin yapısı</a:t>
            </a:r>
          </a:p>
          <a:p>
            <a:pPr marL="0" indent="0">
              <a:buNone/>
            </a:pPr>
            <a:r>
              <a:rPr lang="tr-TR" sz="2000" dirty="0"/>
              <a:t> </a:t>
            </a:r>
            <a:r>
              <a:rPr lang="tr-TR" sz="2000" dirty="0" smtClean="0"/>
              <a:t>   -önce çıktıya odaklanmalı, çıktı ne olmalı?</a:t>
            </a:r>
          </a:p>
          <a:p>
            <a:pPr marL="0" indent="0">
              <a:buNone/>
            </a:pPr>
            <a:r>
              <a:rPr lang="tr-TR" sz="2000" dirty="0"/>
              <a:t> </a:t>
            </a:r>
            <a:r>
              <a:rPr lang="tr-TR" sz="2000" dirty="0" smtClean="0"/>
              <a:t>   -istediğinizi elde ettiğinizi nasıl bileceksiniz?</a:t>
            </a:r>
          </a:p>
          <a:p>
            <a:pPr marL="0" indent="0">
              <a:buNone/>
            </a:pPr>
            <a:r>
              <a:rPr lang="tr-TR" sz="2000" dirty="0"/>
              <a:t> </a:t>
            </a:r>
            <a:r>
              <a:rPr lang="tr-TR" sz="2000" dirty="0" smtClean="0"/>
              <a:t>   -sorumlular belirlenmeli</a:t>
            </a:r>
          </a:p>
          <a:p>
            <a:pPr marL="0" indent="0">
              <a:buNone/>
            </a:pPr>
            <a:r>
              <a:rPr lang="tr-TR" sz="2000" dirty="0"/>
              <a:t> </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80</a:t>
            </a:fld>
            <a:endParaRPr lang="tr-TR"/>
          </a:p>
        </p:txBody>
      </p:sp>
    </p:spTree>
    <p:extLst>
      <p:ext uri="{BB962C8B-B14F-4D97-AF65-F5344CB8AC3E}">
        <p14:creationId xmlns:p14="http://schemas.microsoft.com/office/powerpoint/2010/main" val="21518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r>
              <a:rPr lang="tr-TR" sz="3600" dirty="0" smtClean="0"/>
              <a:t>SATIŞ KANALLARI</a:t>
            </a:r>
            <a:endParaRPr lang="tr-TR" sz="3600" dirty="0"/>
          </a:p>
        </p:txBody>
      </p:sp>
      <p:sp>
        <p:nvSpPr>
          <p:cNvPr id="3" name="İçerik Yer Tutucusu 2"/>
          <p:cNvSpPr>
            <a:spLocks noGrp="1"/>
          </p:cNvSpPr>
          <p:nvPr>
            <p:ph sz="quarter" idx="1"/>
          </p:nvPr>
        </p:nvSpPr>
        <p:spPr/>
        <p:txBody>
          <a:bodyPr>
            <a:normAutofit lnSpcReduction="10000"/>
          </a:bodyPr>
          <a:lstStyle/>
          <a:p>
            <a:r>
              <a:rPr lang="tr-TR" sz="2000" dirty="0" smtClean="0"/>
              <a:t>Ne zaman satış elemanı, ne zaman mümessil?</a:t>
            </a:r>
          </a:p>
          <a:p>
            <a:r>
              <a:rPr lang="tr-TR" sz="2000" dirty="0" smtClean="0"/>
              <a:t>Eğer pazarlar coğrafik olarak dağınık ise,</a:t>
            </a:r>
          </a:p>
          <a:p>
            <a:r>
              <a:rPr lang="tr-TR" sz="2000" dirty="0" smtClean="0"/>
              <a:t>Pazarda sadece birkaç müşteri var ise,</a:t>
            </a:r>
          </a:p>
          <a:p>
            <a:r>
              <a:rPr lang="tr-TR" sz="2000" dirty="0" smtClean="0"/>
              <a:t>Şirket küresel pazarlamada tecrübesiz ise,</a:t>
            </a:r>
          </a:p>
          <a:p>
            <a:r>
              <a:rPr lang="tr-TR" sz="2000" dirty="0" smtClean="0"/>
              <a:t>Ürün yeni ve talep belirsiz ise,</a:t>
            </a:r>
          </a:p>
          <a:p>
            <a:r>
              <a:rPr lang="tr-TR" sz="2000" dirty="0" smtClean="0"/>
              <a:t>Şirket iş aktivitelerini basitleştirmek ister ise, </a:t>
            </a:r>
          </a:p>
          <a:p>
            <a:r>
              <a:rPr lang="tr-TR" sz="2000" dirty="0" smtClean="0"/>
              <a:t>Bu şartlarda mümessil daha ekonomik ve etkin olabilir</a:t>
            </a:r>
          </a:p>
          <a:p>
            <a:r>
              <a:rPr lang="tr-TR" sz="2000" dirty="0" smtClean="0"/>
              <a:t>Eğer şirket satış aktivitelerini sıkı bir denetim altında tutmak ister ise,</a:t>
            </a:r>
          </a:p>
          <a:p>
            <a:r>
              <a:rPr lang="tr-TR" sz="2000" dirty="0" smtClean="0"/>
              <a:t>Eğer şirket yüksek ölçüde bağlılık ister ise</a:t>
            </a:r>
          </a:p>
          <a:p>
            <a:r>
              <a:rPr lang="tr-TR" sz="2000" dirty="0" smtClean="0"/>
              <a:t>Satış elemanları istihdam etmek şirkete daha yararlı olabilir</a:t>
            </a:r>
          </a:p>
          <a:p>
            <a:endParaRPr lang="tr-TR" sz="2000" dirty="0" smtClean="0"/>
          </a:p>
          <a:p>
            <a:pPr marL="0" indent="0">
              <a:buNone/>
            </a:pPr>
            <a:r>
              <a:rPr lang="tr-TR" sz="2000" dirty="0" smtClean="0"/>
              <a:t> </a:t>
            </a:r>
            <a:endParaRPr lang="tr-TR" sz="2000" dirty="0"/>
          </a:p>
        </p:txBody>
      </p:sp>
      <p:sp>
        <p:nvSpPr>
          <p:cNvPr id="4" name="Slayt Numarası Yer Tutucusu 3"/>
          <p:cNvSpPr>
            <a:spLocks noGrp="1"/>
          </p:cNvSpPr>
          <p:nvPr>
            <p:ph type="sldNum" sz="quarter" idx="4294967295"/>
          </p:nvPr>
        </p:nvSpPr>
        <p:spPr>
          <a:xfrm>
            <a:off x="8129016" y="5734050"/>
            <a:ext cx="609600" cy="521208"/>
          </a:xfrm>
          <a:prstGeom prst="rect">
            <a:avLst/>
          </a:prstGeom>
        </p:spPr>
        <p:txBody>
          <a:bodyPr/>
          <a:lstStyle/>
          <a:p>
            <a:fld id="{F302176B-0E47-46AC-8F43-DAB4B8A37D06}" type="slidenum">
              <a:rPr lang="tr-TR" smtClean="0"/>
              <a:t>81</a:t>
            </a:fld>
            <a:endParaRPr lang="tr-TR"/>
          </a:p>
        </p:txBody>
      </p:sp>
    </p:spTree>
    <p:extLst>
      <p:ext uri="{BB962C8B-B14F-4D97-AF65-F5344CB8AC3E}">
        <p14:creationId xmlns:p14="http://schemas.microsoft.com/office/powerpoint/2010/main" val="238774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BAYİ/TÜCCAR-MÜMESSİL</a:t>
            </a:r>
            <a:endParaRPr lang="tr-TR" sz="3600" dirty="0"/>
          </a:p>
        </p:txBody>
      </p:sp>
      <p:sp>
        <p:nvSpPr>
          <p:cNvPr id="3" name="İçerik Yer Tutucusu 2"/>
          <p:cNvSpPr>
            <a:spLocks noGrp="1"/>
          </p:cNvSpPr>
          <p:nvPr>
            <p:ph sz="quarter" idx="1"/>
          </p:nvPr>
        </p:nvSpPr>
        <p:spPr/>
        <p:txBody>
          <a:bodyPr>
            <a:normAutofit lnSpcReduction="10000"/>
          </a:bodyPr>
          <a:lstStyle/>
          <a:p>
            <a:r>
              <a:rPr lang="tr-TR" sz="2000" dirty="0" smtClean="0"/>
              <a:t>Bayiler/tüccarlar malın mülkiyetini üzerlerine alırlar</a:t>
            </a:r>
          </a:p>
          <a:p>
            <a:r>
              <a:rPr lang="tr-TR" sz="2000" dirty="0" smtClean="0"/>
              <a:t>İthalatı ve ithalat gümrüklemesini yaparlar</a:t>
            </a:r>
          </a:p>
          <a:p>
            <a:r>
              <a:rPr lang="tr-TR" sz="2000" dirty="0" smtClean="0"/>
              <a:t>Yurt dışındaki üretici firmanın ödemesini yaparlar</a:t>
            </a:r>
          </a:p>
          <a:p>
            <a:r>
              <a:rPr lang="tr-TR" sz="2000" dirty="0" smtClean="0"/>
              <a:t>Ürünün stoklamasını yaparlar</a:t>
            </a:r>
          </a:p>
          <a:p>
            <a:r>
              <a:rPr lang="tr-TR" sz="2000" dirty="0" smtClean="0"/>
              <a:t>Kar marjları mümessillere göre daha yüksektirler</a:t>
            </a:r>
          </a:p>
          <a:p>
            <a:r>
              <a:rPr lang="tr-TR" sz="2000" dirty="0" smtClean="0"/>
              <a:t>Yeni bir pazara hızlı ve büyük ölçüde girmek için avantaj sağlar</a:t>
            </a:r>
          </a:p>
          <a:p>
            <a:r>
              <a:rPr lang="tr-TR" sz="2000" dirty="0" smtClean="0"/>
              <a:t>Mümessiller malın mülkiyetini üzerlerine almazlar</a:t>
            </a:r>
          </a:p>
          <a:p>
            <a:r>
              <a:rPr lang="tr-TR" sz="2000" dirty="0" smtClean="0"/>
              <a:t>Ancak tahsilatta yardımcı olmaları beklenir</a:t>
            </a:r>
          </a:p>
          <a:p>
            <a:r>
              <a:rPr lang="tr-TR" sz="2000" dirty="0" smtClean="0"/>
              <a:t>İthalat ve gümrükleme yapmazlar ancak yardımcı olabilirler</a:t>
            </a:r>
          </a:p>
          <a:p>
            <a:r>
              <a:rPr lang="tr-TR" sz="2000" dirty="0" smtClean="0"/>
              <a:t>Stoklamaya karışmazlar</a:t>
            </a:r>
          </a:p>
          <a:p>
            <a:r>
              <a:rPr lang="tr-TR" sz="2000" dirty="0" smtClean="0"/>
              <a:t>Komisyonları, bayi marjlarına göre düşüktür</a:t>
            </a:r>
          </a:p>
          <a:p>
            <a:r>
              <a:rPr lang="tr-TR" sz="2000" dirty="0" smtClean="0"/>
              <a:t>Bayi ve mümessillerden çözülme ciddi tazminat taleplerini gündeme getirebilir</a:t>
            </a:r>
          </a:p>
          <a:p>
            <a:endParaRPr lang="tr-TR" sz="2000" dirty="0"/>
          </a:p>
        </p:txBody>
      </p:sp>
      <p:sp>
        <p:nvSpPr>
          <p:cNvPr id="4" name="Slayt Numarası Yer Tutucusu 3"/>
          <p:cNvSpPr>
            <a:spLocks noGrp="1"/>
          </p:cNvSpPr>
          <p:nvPr>
            <p:ph type="sldNum" sz="quarter" idx="4294967295"/>
          </p:nvPr>
        </p:nvSpPr>
        <p:spPr>
          <a:xfrm>
            <a:off x="8129016" y="5734050"/>
            <a:ext cx="609600" cy="521208"/>
          </a:xfrm>
          <a:prstGeom prst="rect">
            <a:avLst/>
          </a:prstGeom>
        </p:spPr>
        <p:txBody>
          <a:bodyPr/>
          <a:lstStyle/>
          <a:p>
            <a:fld id="{F302176B-0E47-46AC-8F43-DAB4B8A37D06}" type="slidenum">
              <a:rPr lang="tr-TR" smtClean="0"/>
              <a:t>82</a:t>
            </a:fld>
            <a:endParaRPr lang="tr-TR"/>
          </a:p>
        </p:txBody>
      </p:sp>
    </p:spTree>
    <p:extLst>
      <p:ext uri="{BB962C8B-B14F-4D97-AF65-F5344CB8AC3E}">
        <p14:creationId xmlns:p14="http://schemas.microsoft.com/office/powerpoint/2010/main" val="22232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GENEL MÜDÜRLÜĞÜ NE ZAMAN BIRAKMALI</a:t>
            </a:r>
            <a:endParaRPr lang="tr-TR" sz="3600" dirty="0"/>
          </a:p>
        </p:txBody>
      </p:sp>
      <p:sp>
        <p:nvSpPr>
          <p:cNvPr id="3" name="İçerik Yer Tutucusu 2"/>
          <p:cNvSpPr>
            <a:spLocks noGrp="1"/>
          </p:cNvSpPr>
          <p:nvPr>
            <p:ph idx="1"/>
          </p:nvPr>
        </p:nvSpPr>
        <p:spPr/>
        <p:txBody>
          <a:bodyPr>
            <a:normAutofit/>
          </a:bodyPr>
          <a:lstStyle/>
          <a:p>
            <a:r>
              <a:rPr lang="tr-TR" sz="2000" dirty="0" smtClean="0"/>
              <a:t>Kendinizden şüphelendiğinizde</a:t>
            </a:r>
          </a:p>
          <a:p>
            <a:r>
              <a:rPr lang="tr-TR" sz="2000" dirty="0" smtClean="0"/>
              <a:t>İşin zorluklarını sürekli gündeme getirdiğinizde</a:t>
            </a:r>
          </a:p>
          <a:p>
            <a:r>
              <a:rPr lang="tr-TR" sz="2000" dirty="0" smtClean="0"/>
              <a:t>Bir konuda yetkin olsanız bile kurumsal bir şirketin yönetimi için bunun yeterli olmadığına inandığınızda</a:t>
            </a:r>
          </a:p>
          <a:p>
            <a:r>
              <a:rPr lang="tr-TR" sz="2000" dirty="0" smtClean="0"/>
              <a:t>Girişimciden kurumsallığa geçişte tecrübenizin yeterli olmadığına inandığınızda</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83</a:t>
            </a:fld>
            <a:endParaRPr lang="tr-TR"/>
          </a:p>
        </p:txBody>
      </p:sp>
    </p:spTree>
    <p:extLst>
      <p:ext uri="{BB962C8B-B14F-4D97-AF65-F5344CB8AC3E}">
        <p14:creationId xmlns:p14="http://schemas.microsoft.com/office/powerpoint/2010/main" val="2075471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08688"/>
          </a:xfrm>
        </p:spPr>
        <p:txBody>
          <a:bodyPr>
            <a:noAutofit/>
          </a:bodyPr>
          <a:lstStyle/>
          <a:p>
            <a:r>
              <a:rPr lang="tr-TR" sz="3600" dirty="0" smtClean="0"/>
              <a:t>       YÖNETİCİYİ DEĞERLENDİRMEK</a:t>
            </a:r>
            <a:endParaRPr lang="tr-TR" sz="3600" dirty="0"/>
          </a:p>
        </p:txBody>
      </p:sp>
      <p:sp>
        <p:nvSpPr>
          <p:cNvPr id="3" name="İçerik Yer Tutucusu 2"/>
          <p:cNvSpPr>
            <a:spLocks noGrp="1"/>
          </p:cNvSpPr>
          <p:nvPr>
            <p:ph idx="1"/>
          </p:nvPr>
        </p:nvSpPr>
        <p:spPr>
          <a:xfrm>
            <a:off x="457200" y="1484784"/>
            <a:ext cx="8229600" cy="4968552"/>
          </a:xfrm>
        </p:spPr>
        <p:txBody>
          <a:bodyPr>
            <a:normAutofit/>
          </a:bodyPr>
          <a:lstStyle/>
          <a:p>
            <a:r>
              <a:rPr lang="tr-TR" sz="2000" dirty="0" smtClean="0"/>
              <a:t>Performans nasıl ölçülmeli?</a:t>
            </a:r>
          </a:p>
          <a:p>
            <a:pPr marL="0" indent="0">
              <a:buNone/>
            </a:pPr>
            <a:r>
              <a:rPr lang="tr-TR" sz="2000" dirty="0"/>
              <a:t> </a:t>
            </a:r>
            <a:r>
              <a:rPr lang="tr-TR" sz="2000" dirty="0" smtClean="0"/>
              <a:t>     -rakamlara göre</a:t>
            </a:r>
          </a:p>
          <a:p>
            <a:pPr marL="0" indent="0">
              <a:buNone/>
            </a:pPr>
            <a:r>
              <a:rPr lang="tr-TR" sz="2000" dirty="0"/>
              <a:t> </a:t>
            </a:r>
            <a:r>
              <a:rPr lang="tr-TR" sz="2000" dirty="0" smtClean="0"/>
              <a:t>     -yönetimine göre</a:t>
            </a:r>
          </a:p>
          <a:p>
            <a:pPr marL="0" indent="0">
              <a:buNone/>
            </a:pPr>
            <a:r>
              <a:rPr lang="tr-TR" sz="2000" dirty="0"/>
              <a:t> </a:t>
            </a:r>
            <a:r>
              <a:rPr lang="tr-TR" sz="2000" dirty="0" smtClean="0"/>
              <a:t>     -yenilikçiliğine göre, özellikle mühendislik/üretim için</a:t>
            </a:r>
          </a:p>
          <a:p>
            <a:pPr marL="0" indent="0">
              <a:buNone/>
            </a:pPr>
            <a:r>
              <a:rPr lang="tr-TR" sz="2000" dirty="0"/>
              <a:t> </a:t>
            </a:r>
            <a:r>
              <a:rPr lang="tr-TR" sz="2000" dirty="0" smtClean="0"/>
              <a:t>     -aynı düzeydekiler ile çalışma uyumu</a:t>
            </a:r>
          </a:p>
          <a:p>
            <a:r>
              <a:rPr lang="tr-TR" sz="2000" dirty="0" smtClean="0"/>
              <a:t>Mülakat/entegrasyon sürecinin hatası</a:t>
            </a:r>
          </a:p>
          <a:p>
            <a:r>
              <a:rPr lang="tr-TR" sz="2000" dirty="0" smtClean="0"/>
              <a:t>Niye yanlış kişi işe alındı?</a:t>
            </a:r>
          </a:p>
          <a:p>
            <a:pPr marL="0" indent="0">
              <a:buNone/>
            </a:pPr>
            <a:r>
              <a:rPr lang="tr-TR" sz="2000" dirty="0"/>
              <a:t> </a:t>
            </a:r>
            <a:r>
              <a:rPr lang="tr-TR" sz="2000" dirty="0" smtClean="0"/>
              <a:t>     -pozisyonun tarifi yanlış yapıldı</a:t>
            </a:r>
          </a:p>
          <a:p>
            <a:pPr marL="0" indent="0">
              <a:buNone/>
            </a:pPr>
            <a:r>
              <a:rPr lang="tr-TR" sz="2000" dirty="0" smtClean="0"/>
              <a:t>      -kuvvetli noktalarından çok zayıf noktası olmamasından işe alındı</a:t>
            </a:r>
          </a:p>
          <a:p>
            <a:pPr marL="0" indent="0">
              <a:buNone/>
            </a:pPr>
            <a:r>
              <a:rPr lang="tr-TR" sz="2000" dirty="0"/>
              <a:t> </a:t>
            </a:r>
            <a:r>
              <a:rPr lang="tr-TR" sz="2000" dirty="0" smtClean="0"/>
              <a:t>     -ölçek için çok erkendi, pozisyonun zaman içinde önem kazanması  </a:t>
            </a:r>
          </a:p>
          <a:p>
            <a:pPr marL="0" indent="0">
              <a:buNone/>
            </a:pPr>
            <a:r>
              <a:rPr lang="tr-TR" sz="2000" dirty="0"/>
              <a:t> </a:t>
            </a:r>
            <a:r>
              <a:rPr lang="tr-TR" sz="2000" dirty="0" smtClean="0"/>
              <a:t>      olasılığı</a:t>
            </a:r>
          </a:p>
          <a:p>
            <a:pPr marL="0" indent="0">
              <a:buNone/>
            </a:pPr>
            <a:r>
              <a:rPr lang="tr-TR" sz="2000" dirty="0"/>
              <a:t> </a:t>
            </a:r>
            <a:r>
              <a:rPr lang="tr-TR" sz="2000" dirty="0" smtClean="0"/>
              <a:t>     -yöneticinin hedefleri farklıydı</a:t>
            </a:r>
          </a:p>
          <a:p>
            <a:pPr marL="0" indent="0">
              <a:buNone/>
            </a:pPr>
            <a:r>
              <a:rPr lang="tr-TR" sz="2000" dirty="0"/>
              <a:t> </a:t>
            </a:r>
            <a:r>
              <a:rPr lang="tr-TR" sz="2000" dirty="0" smtClean="0"/>
              <a:t>     -entegrasyonu gerçekleştiremedi-</a:t>
            </a:r>
            <a:r>
              <a:rPr lang="tr-TR" sz="2000" dirty="0" err="1" smtClean="0"/>
              <a:t>mentor</a:t>
            </a:r>
            <a:r>
              <a:rPr lang="tr-TR" sz="2000" dirty="0" smtClean="0"/>
              <a:t>?</a:t>
            </a:r>
          </a:p>
          <a:p>
            <a:endParaRPr lang="tr-TR" sz="2000" dirty="0" smtClean="0"/>
          </a:p>
        </p:txBody>
      </p:sp>
      <p:sp>
        <p:nvSpPr>
          <p:cNvPr id="4" name="Slayt Numarası Yer Tutucusu 3"/>
          <p:cNvSpPr>
            <a:spLocks noGrp="1"/>
          </p:cNvSpPr>
          <p:nvPr>
            <p:ph type="sldNum" sz="quarter" idx="12"/>
          </p:nvPr>
        </p:nvSpPr>
        <p:spPr/>
        <p:txBody>
          <a:bodyPr/>
          <a:lstStyle/>
          <a:p>
            <a:fld id="{4A038987-30E2-43D2-8DE3-6FFE79136BFD}" type="slidenum">
              <a:rPr lang="tr-TR" smtClean="0"/>
              <a:t>84</a:t>
            </a:fld>
            <a:endParaRPr lang="tr-TR"/>
          </a:p>
        </p:txBody>
      </p:sp>
    </p:spTree>
    <p:extLst>
      <p:ext uri="{BB962C8B-B14F-4D97-AF65-F5344CB8AC3E}">
        <p14:creationId xmlns:p14="http://schemas.microsoft.com/office/powerpoint/2010/main" val="3707108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dirty="0" smtClean="0"/>
              <a:t>     </a:t>
            </a:r>
            <a:r>
              <a:rPr lang="tr-TR" sz="3600" dirty="0" smtClean="0"/>
              <a:t>YÖNETİCİYİ DEĞERLENDİRMEK</a:t>
            </a:r>
            <a:endParaRPr lang="tr-TR" sz="3600" dirty="0"/>
          </a:p>
        </p:txBody>
      </p:sp>
      <p:sp>
        <p:nvSpPr>
          <p:cNvPr id="3" name="İçerik Yer Tutucusu 2"/>
          <p:cNvSpPr>
            <a:spLocks noGrp="1"/>
          </p:cNvSpPr>
          <p:nvPr>
            <p:ph idx="1"/>
          </p:nvPr>
        </p:nvSpPr>
        <p:spPr/>
        <p:txBody>
          <a:bodyPr>
            <a:normAutofit/>
          </a:bodyPr>
          <a:lstStyle/>
          <a:p>
            <a:r>
              <a:rPr lang="tr-TR" sz="2000" dirty="0" smtClean="0"/>
              <a:t>Üst düzey bir yöneticinin işine son verirken nelere dikkat edilmeli? </a:t>
            </a:r>
          </a:p>
          <a:p>
            <a:r>
              <a:rPr lang="tr-TR" sz="2000" dirty="0"/>
              <a:t>Yöneticinin işine son vermeden o işi daha iyi yapabilecek birini ne ölçüde bulabileceğinizi </a:t>
            </a:r>
            <a:r>
              <a:rPr lang="tr-TR" sz="2000" dirty="0" smtClean="0"/>
              <a:t>değerlendirin</a:t>
            </a:r>
          </a:p>
          <a:p>
            <a:r>
              <a:rPr lang="tr-TR" sz="2000" dirty="0" smtClean="0"/>
              <a:t>Yönetim </a:t>
            </a:r>
            <a:r>
              <a:rPr lang="tr-TR" sz="2000" dirty="0"/>
              <a:t>kurulunu mümkün ise önceden tek tek arayarak haberdar edin, anlatın, onayını, desteğini </a:t>
            </a:r>
            <a:r>
              <a:rPr lang="tr-TR" sz="2000" dirty="0" smtClean="0"/>
              <a:t>alın</a:t>
            </a:r>
          </a:p>
          <a:p>
            <a:r>
              <a:rPr lang="tr-TR" sz="2000" dirty="0" smtClean="0"/>
              <a:t>Karardan sonra bir an evvel harekete geçin </a:t>
            </a:r>
            <a:endParaRPr lang="tr-TR" sz="2000" dirty="0"/>
          </a:p>
          <a:p>
            <a:r>
              <a:rPr lang="tr-TR" sz="2000" dirty="0"/>
              <a:t>Ayrılacak yöneticinin imajını koruyun, ayrılığın nasıl duyurulacağı konusunda mutabık </a:t>
            </a:r>
            <a:r>
              <a:rPr lang="tr-TR" sz="2000" dirty="0" smtClean="0"/>
              <a:t>kalın</a:t>
            </a:r>
          </a:p>
          <a:p>
            <a:r>
              <a:rPr lang="tr-TR" sz="2000" dirty="0" smtClean="0"/>
              <a:t>Ayrılan kişiye rapor edenlerin bundan sonra kime, nasıl rapor edeceklerini paylaşın</a:t>
            </a:r>
            <a:endParaRPr lang="tr-TR" sz="2000" dirty="0"/>
          </a:p>
          <a:p>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85</a:t>
            </a:fld>
            <a:endParaRPr lang="tr-TR"/>
          </a:p>
        </p:txBody>
      </p:sp>
    </p:spTree>
    <p:extLst>
      <p:ext uri="{BB962C8B-B14F-4D97-AF65-F5344CB8AC3E}">
        <p14:creationId xmlns:p14="http://schemas.microsoft.com/office/powerpoint/2010/main" val="410477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TAHMİN YAPMAK</a:t>
            </a:r>
            <a:endParaRPr lang="tr-TR" sz="3600" dirty="0"/>
          </a:p>
        </p:txBody>
      </p:sp>
      <p:sp>
        <p:nvSpPr>
          <p:cNvPr id="3" name="İçerik Yer Tutucusu 2"/>
          <p:cNvSpPr>
            <a:spLocks noGrp="1"/>
          </p:cNvSpPr>
          <p:nvPr>
            <p:ph idx="1"/>
          </p:nvPr>
        </p:nvSpPr>
        <p:spPr/>
        <p:txBody>
          <a:bodyPr>
            <a:normAutofit/>
          </a:bodyPr>
          <a:lstStyle/>
          <a:p>
            <a:r>
              <a:rPr lang="tr-TR" sz="2000" dirty="0" smtClean="0"/>
              <a:t>Tahmin edile bilirlik: Ne tahmin edeceğimize, ne kadar uzakta olduğuna ve hangi şartlar dahilinde olduğuna bağlı</a:t>
            </a:r>
          </a:p>
          <a:p>
            <a:r>
              <a:rPr lang="tr-TR" sz="2000" dirty="0" smtClean="0"/>
              <a:t>Yeterli ip ucu var ise hissi-kabul doğru olabilir</a:t>
            </a:r>
          </a:p>
          <a:p>
            <a:r>
              <a:rPr lang="tr-TR" sz="2000" dirty="0" smtClean="0"/>
              <a:t>Tahmine tahmin demek için zaman ve numerik değer vermek gerek</a:t>
            </a:r>
          </a:p>
          <a:p>
            <a:r>
              <a:rPr lang="tr-TR" sz="2000" dirty="0" smtClean="0"/>
              <a:t>Ortalamalar tek kişiyi yener, ortalamaların ortalamaları daha sağlıklı tahminler çıkartır</a:t>
            </a:r>
          </a:p>
          <a:p>
            <a:pPr marL="0" indent="0">
              <a:buNone/>
            </a:pPr>
            <a:r>
              <a:rPr lang="tr-TR" sz="2000" dirty="0"/>
              <a:t> </a:t>
            </a:r>
            <a:r>
              <a:rPr lang="tr-TR" sz="2000" dirty="0" smtClean="0"/>
              <a:t>   Çünkü insanlar farklı durumlarda farklı düşüne bilirler</a:t>
            </a:r>
          </a:p>
          <a:p>
            <a:r>
              <a:rPr lang="tr-TR" sz="2000" dirty="0" smtClean="0"/>
              <a:t>Sağlıklı tahmin yapmak için bir çıkış noktası, bir değer, bir rakam gerek</a:t>
            </a:r>
          </a:p>
          <a:p>
            <a:r>
              <a:rPr lang="tr-TR" sz="2000" dirty="0" smtClean="0"/>
              <a:t>Buna kendi fikrinizi ekleyin, tahmini yapın</a:t>
            </a:r>
          </a:p>
          <a:p>
            <a:r>
              <a:rPr lang="tr-TR" sz="2000" dirty="0" smtClean="0"/>
              <a:t>Tahminler yeni bilgilerin ışığında değişe bilir</a:t>
            </a:r>
          </a:p>
          <a:p>
            <a:r>
              <a:rPr lang="tr-TR" sz="2000" dirty="0" smtClean="0"/>
              <a:t>Zamanında  emin olunmadan alınan bir karar, geç kalan mükemmel bir karardan her zaman daha iyidir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86</a:t>
            </a:fld>
            <a:endParaRPr lang="tr-TR"/>
          </a:p>
        </p:txBody>
      </p:sp>
    </p:spTree>
    <p:extLst>
      <p:ext uri="{BB962C8B-B14F-4D97-AF65-F5344CB8AC3E}">
        <p14:creationId xmlns:p14="http://schemas.microsoft.com/office/powerpoint/2010/main" val="1346643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TAHMİN YAPMANIN ADIMLARI</a:t>
            </a:r>
            <a:endParaRPr lang="tr-TR" sz="3600" dirty="0"/>
          </a:p>
        </p:txBody>
      </p:sp>
      <p:sp>
        <p:nvSpPr>
          <p:cNvPr id="3" name="İçerik Yer Tutucusu 2"/>
          <p:cNvSpPr>
            <a:spLocks noGrp="1"/>
          </p:cNvSpPr>
          <p:nvPr>
            <p:ph idx="1"/>
          </p:nvPr>
        </p:nvSpPr>
        <p:spPr/>
        <p:txBody>
          <a:bodyPr>
            <a:normAutofit/>
          </a:bodyPr>
          <a:lstStyle/>
          <a:p>
            <a:r>
              <a:rPr lang="tr-TR" sz="2000" dirty="0" smtClean="0"/>
              <a:t>Soruyu parçalara bölün</a:t>
            </a:r>
          </a:p>
          <a:p>
            <a:r>
              <a:rPr lang="tr-TR" sz="2000" dirty="0" smtClean="0"/>
              <a:t>Bilinenleri ve bilinmeyenleri ayırın</a:t>
            </a:r>
          </a:p>
          <a:p>
            <a:r>
              <a:rPr lang="tr-TR" sz="2000" dirty="0" smtClean="0"/>
              <a:t>Dışarının fikrinden başlayın</a:t>
            </a:r>
          </a:p>
          <a:p>
            <a:r>
              <a:rPr lang="tr-TR" sz="2000" dirty="0" smtClean="0"/>
              <a:t>Soruyu mukayese edebileceğiniz örneklere indirgeyin</a:t>
            </a:r>
          </a:p>
          <a:p>
            <a:r>
              <a:rPr lang="tr-TR" sz="2000" dirty="0" smtClean="0"/>
              <a:t>Başka uzmanların fikirlerini alın</a:t>
            </a:r>
          </a:p>
          <a:p>
            <a:r>
              <a:rPr lang="tr-TR" sz="2000" dirty="0" smtClean="0"/>
              <a:t>Birleştirin </a:t>
            </a:r>
          </a:p>
          <a:p>
            <a:r>
              <a:rPr lang="tr-TR" sz="2000" dirty="0" smtClean="0"/>
              <a:t>Şeytanın avukatını kim oynayacak?</a:t>
            </a:r>
          </a:p>
          <a:p>
            <a:r>
              <a:rPr lang="tr-TR" sz="2000" dirty="0" smtClean="0"/>
              <a:t>5 yılın ötesindeki tahminlerin gerçekleşmesi şans!</a:t>
            </a:r>
          </a:p>
          <a:p>
            <a:r>
              <a:rPr lang="tr-TR" sz="2000" dirty="0" smtClean="0"/>
              <a:t>Risk ve belirsizlik aynı şey değildir, risk </a:t>
            </a:r>
            <a:r>
              <a:rPr lang="tr-TR" sz="2000" smtClean="0"/>
              <a:t>tahmin edile bilinir</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87</a:t>
            </a:fld>
            <a:endParaRPr lang="tr-TR"/>
          </a:p>
        </p:txBody>
      </p:sp>
    </p:spTree>
    <p:extLst>
      <p:ext uri="{BB962C8B-B14F-4D97-AF65-F5344CB8AC3E}">
        <p14:creationId xmlns:p14="http://schemas.microsoft.com/office/powerpoint/2010/main" val="61745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NUMERİK TAHMİNLERİN ANLAMLARI</a:t>
            </a:r>
            <a:endParaRPr lang="tr-TR" sz="3600" dirty="0"/>
          </a:p>
        </p:txBody>
      </p:sp>
      <p:sp>
        <p:nvSpPr>
          <p:cNvPr id="3" name="İçerik Yer Tutucusu 2"/>
          <p:cNvSpPr>
            <a:spLocks noGrp="1"/>
          </p:cNvSpPr>
          <p:nvPr>
            <p:ph idx="1"/>
          </p:nvPr>
        </p:nvSpPr>
        <p:spPr/>
        <p:txBody>
          <a:bodyPr>
            <a:normAutofit/>
          </a:bodyPr>
          <a:lstStyle/>
          <a:p>
            <a:pPr marL="0" indent="0">
              <a:buNone/>
            </a:pPr>
            <a:endParaRPr lang="tr-TR" sz="2000" dirty="0" smtClean="0"/>
          </a:p>
          <a:p>
            <a:pPr marL="0" indent="0">
              <a:buNone/>
            </a:pPr>
            <a:r>
              <a:rPr lang="tr-TR" sz="2000" dirty="0" smtClean="0"/>
              <a:t>      </a:t>
            </a:r>
            <a:r>
              <a:rPr lang="tr-TR" sz="2000" u="sng" dirty="0" smtClean="0"/>
              <a:t>GERÇEKLEŞME ORANI</a:t>
            </a:r>
            <a:r>
              <a:rPr lang="tr-TR" sz="2000" dirty="0" smtClean="0"/>
              <a:t>                          </a:t>
            </a:r>
            <a:r>
              <a:rPr lang="tr-TR" sz="2000" u="sng" dirty="0" smtClean="0"/>
              <a:t>ANLAMI         </a:t>
            </a:r>
          </a:p>
          <a:p>
            <a:pPr marL="0" indent="0">
              <a:buNone/>
            </a:pPr>
            <a:r>
              <a:rPr lang="tr-TR" sz="2000" dirty="0"/>
              <a:t> </a:t>
            </a:r>
            <a:r>
              <a:rPr lang="tr-TR" sz="2000" dirty="0" smtClean="0"/>
              <a:t>           %100                                                       Kesin</a:t>
            </a:r>
          </a:p>
          <a:p>
            <a:pPr marL="0" indent="0">
              <a:buNone/>
            </a:pPr>
            <a:r>
              <a:rPr lang="tr-TR" sz="2000" dirty="0"/>
              <a:t> </a:t>
            </a:r>
            <a:r>
              <a:rPr lang="tr-TR" sz="2000" dirty="0" smtClean="0"/>
              <a:t>           %93(%87-%99)                           Hemen hemen kesin</a:t>
            </a:r>
          </a:p>
          <a:p>
            <a:pPr marL="0" indent="0">
              <a:buNone/>
            </a:pPr>
            <a:r>
              <a:rPr lang="tr-TR" sz="2000" dirty="0"/>
              <a:t> </a:t>
            </a:r>
            <a:r>
              <a:rPr lang="tr-TR" sz="2000" dirty="0" smtClean="0"/>
              <a:t>           %75(%63-%87)                                    Mümkün</a:t>
            </a:r>
          </a:p>
          <a:p>
            <a:pPr marL="0" indent="0">
              <a:buNone/>
            </a:pPr>
            <a:r>
              <a:rPr lang="tr-TR" sz="2000" dirty="0"/>
              <a:t> </a:t>
            </a:r>
            <a:r>
              <a:rPr lang="tr-TR" sz="2000" dirty="0" smtClean="0"/>
              <a:t>           %50(%40-%60)                                 Şanslar eşit   </a:t>
            </a:r>
          </a:p>
          <a:p>
            <a:pPr marL="0" indent="0">
              <a:buNone/>
            </a:pPr>
            <a:r>
              <a:rPr lang="tr-TR" sz="2000" dirty="0"/>
              <a:t> </a:t>
            </a:r>
            <a:r>
              <a:rPr lang="tr-TR" sz="2000" dirty="0" smtClean="0"/>
              <a:t>           %30(%20-%40)                  Büyük ihtimalle gerçekleşmeyecek</a:t>
            </a:r>
          </a:p>
          <a:p>
            <a:pPr marL="0" indent="0">
              <a:buNone/>
            </a:pPr>
            <a:r>
              <a:rPr lang="tr-TR" sz="2000" dirty="0"/>
              <a:t> </a:t>
            </a:r>
            <a:r>
              <a:rPr lang="tr-TR" sz="2000" dirty="0" smtClean="0"/>
              <a:t>           %0                                                       İmkansız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88</a:t>
            </a:fld>
            <a:endParaRPr lang="tr-TR"/>
          </a:p>
        </p:txBody>
      </p:sp>
    </p:spTree>
    <p:extLst>
      <p:ext uri="{BB962C8B-B14F-4D97-AF65-F5344CB8AC3E}">
        <p14:creationId xmlns:p14="http://schemas.microsoft.com/office/powerpoint/2010/main" val="3662823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GİRİŞİMCİLİK</a:t>
            </a:r>
            <a:endParaRPr lang="tr-TR" sz="3600" dirty="0"/>
          </a:p>
        </p:txBody>
      </p:sp>
      <p:sp>
        <p:nvSpPr>
          <p:cNvPr id="3" name="İçerik Yer Tutucusu 2"/>
          <p:cNvSpPr>
            <a:spLocks noGrp="1"/>
          </p:cNvSpPr>
          <p:nvPr>
            <p:ph idx="1"/>
          </p:nvPr>
        </p:nvSpPr>
        <p:spPr/>
        <p:txBody>
          <a:bodyPr>
            <a:normAutofit/>
          </a:bodyPr>
          <a:lstStyle/>
          <a:p>
            <a:r>
              <a:rPr lang="tr-TR" sz="2000" dirty="0" smtClean="0"/>
              <a:t>İş hayatında para ya önemlidir-</a:t>
            </a:r>
            <a:r>
              <a:rPr lang="tr-TR" sz="2000" dirty="0" err="1" smtClean="0"/>
              <a:t>monopolistler</a:t>
            </a:r>
            <a:r>
              <a:rPr lang="tr-TR" sz="2000" dirty="0" smtClean="0"/>
              <a:t> için geçerli- ya da her şeydir-rekabet piyasasında yaşam savaşı verenler için. </a:t>
            </a:r>
          </a:p>
          <a:p>
            <a:r>
              <a:rPr lang="tr-TR" sz="2000" dirty="0" smtClean="0"/>
              <a:t>Şirketlerin değerleri bu günkü karları ile değil, gelecekteki nakit akımları ile hesaplanır</a:t>
            </a:r>
          </a:p>
          <a:p>
            <a:r>
              <a:rPr lang="tr-TR" sz="2000" dirty="0" smtClean="0"/>
              <a:t>Yaşam savaşı verenler için etik değerler bazen geri planda kalabilir</a:t>
            </a:r>
          </a:p>
          <a:p>
            <a:r>
              <a:rPr lang="tr-TR" sz="2000" dirty="0" err="1" smtClean="0"/>
              <a:t>Monopolist</a:t>
            </a:r>
            <a:r>
              <a:rPr lang="tr-TR" sz="2000" dirty="0" smtClean="0"/>
              <a:t> başarılı olan şirket tarifidir, başarısızlar rekabetten kaçamayanlardır</a:t>
            </a:r>
          </a:p>
          <a:p>
            <a:r>
              <a:rPr lang="tr-TR" sz="2000" dirty="0" smtClean="0"/>
              <a:t>Farklı bir şey yapmak bir piyasayı </a:t>
            </a:r>
            <a:r>
              <a:rPr lang="tr-TR" sz="2000" dirty="0" err="1" smtClean="0"/>
              <a:t>monopolize</a:t>
            </a:r>
            <a:r>
              <a:rPr lang="tr-TR" sz="2000" dirty="0" smtClean="0"/>
              <a:t> ederek kar etmeyi sağlar </a:t>
            </a:r>
          </a:p>
          <a:p>
            <a:r>
              <a:rPr lang="tr-TR" sz="2000" dirty="0" smtClean="0"/>
              <a:t>Pazarda kavgaya ya hiç girmeyin, ya da var gücünüzle vurup işi bitirin</a:t>
            </a:r>
          </a:p>
          <a:p>
            <a:r>
              <a:rPr lang="tr-TR" sz="2000" dirty="0"/>
              <a:t>Şirket büyüdükçe iletişim en önemli başarı faktörü olmaya başlar</a:t>
            </a:r>
          </a:p>
          <a:p>
            <a:r>
              <a:rPr lang="tr-TR" sz="2000" dirty="0" smtClean="0"/>
              <a:t>Müşteri dışında dışarıda, kuruma </a:t>
            </a:r>
            <a:r>
              <a:rPr lang="tr-TR" sz="2000" dirty="0"/>
              <a:t>finansman sağlayacak olana </a:t>
            </a:r>
            <a:r>
              <a:rPr lang="tr-TR" sz="2000" dirty="0" smtClean="0"/>
              <a:t>odaklanın</a:t>
            </a:r>
          </a:p>
          <a:p>
            <a:endParaRPr lang="tr-TR" sz="2000" dirty="0"/>
          </a:p>
          <a:p>
            <a:endParaRPr lang="tr-TR" sz="2000" dirty="0" smtClean="0"/>
          </a:p>
          <a:p>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89</a:t>
            </a:fld>
            <a:endParaRPr lang="tr-TR"/>
          </a:p>
        </p:txBody>
      </p:sp>
    </p:spTree>
    <p:extLst>
      <p:ext uri="{BB962C8B-B14F-4D97-AF65-F5344CB8AC3E}">
        <p14:creationId xmlns:p14="http://schemas.microsoft.com/office/powerpoint/2010/main" val="116386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ÖNEMLİ </a:t>
            </a:r>
            <a:r>
              <a:rPr lang="tr-TR" sz="3600" dirty="0"/>
              <a:t>KÜRESEL TREND’LER</a:t>
            </a:r>
          </a:p>
        </p:txBody>
      </p:sp>
      <p:sp>
        <p:nvSpPr>
          <p:cNvPr id="3" name="İçerik Yer Tutucusu 2"/>
          <p:cNvSpPr>
            <a:spLocks noGrp="1"/>
          </p:cNvSpPr>
          <p:nvPr>
            <p:ph idx="1"/>
          </p:nvPr>
        </p:nvSpPr>
        <p:spPr/>
        <p:txBody>
          <a:bodyPr>
            <a:normAutofit lnSpcReduction="10000"/>
          </a:bodyPr>
          <a:lstStyle/>
          <a:p>
            <a:r>
              <a:rPr lang="tr-TR" sz="2000" dirty="0" smtClean="0"/>
              <a:t>Piyasa yüksek miktardaki ana akım markalarından düşük miktardaki niş pazarlara kayıyor</a:t>
            </a:r>
          </a:p>
          <a:p>
            <a:r>
              <a:rPr lang="tr-TR" sz="2000" dirty="0" smtClean="0"/>
              <a:t>Tüketiciler artık reklamlara değil «f-</a:t>
            </a:r>
            <a:r>
              <a:rPr lang="tr-TR" sz="2000" dirty="0" err="1" smtClean="0"/>
              <a:t>factor</a:t>
            </a:r>
            <a:r>
              <a:rPr lang="tr-TR" sz="2000" dirty="0" smtClean="0"/>
              <a:t>», </a:t>
            </a:r>
            <a:r>
              <a:rPr lang="tr-TR" sz="2000" dirty="0" err="1" smtClean="0"/>
              <a:t>friends</a:t>
            </a:r>
            <a:r>
              <a:rPr lang="tr-TR" sz="2000" dirty="0" smtClean="0"/>
              <a:t>, </a:t>
            </a:r>
            <a:r>
              <a:rPr lang="tr-TR" sz="2000" dirty="0" err="1" smtClean="0"/>
              <a:t>families</a:t>
            </a:r>
            <a:r>
              <a:rPr lang="tr-TR" sz="2000" dirty="0" smtClean="0"/>
              <a:t>, Facebook </a:t>
            </a:r>
            <a:r>
              <a:rPr lang="tr-TR" sz="2000" dirty="0" err="1" smtClean="0"/>
              <a:t>fans</a:t>
            </a:r>
            <a:r>
              <a:rPr lang="tr-TR" sz="2000" dirty="0" smtClean="0"/>
              <a:t>, </a:t>
            </a:r>
            <a:r>
              <a:rPr lang="tr-TR" sz="2000" dirty="0" err="1" smtClean="0"/>
              <a:t>twitter</a:t>
            </a:r>
            <a:r>
              <a:rPr lang="tr-TR" sz="2000" dirty="0" smtClean="0"/>
              <a:t> </a:t>
            </a:r>
            <a:r>
              <a:rPr lang="tr-TR" sz="2000" dirty="0" err="1" smtClean="0"/>
              <a:t>followers’a</a:t>
            </a:r>
            <a:r>
              <a:rPr lang="tr-TR" sz="2000" dirty="0" smtClean="0"/>
              <a:t> inanıyor</a:t>
            </a:r>
          </a:p>
          <a:p>
            <a:r>
              <a:rPr lang="tr-TR" sz="2000" dirty="0" smtClean="0"/>
              <a:t>Farkındalık-hareket-destekçilik</a:t>
            </a:r>
          </a:p>
          <a:p>
            <a:r>
              <a:rPr lang="tr-TR" sz="2000" dirty="0" smtClean="0"/>
              <a:t>2018 küresel </a:t>
            </a:r>
            <a:r>
              <a:rPr lang="tr-TR" sz="2000" dirty="0" err="1" smtClean="0"/>
              <a:t>startup</a:t>
            </a:r>
            <a:r>
              <a:rPr lang="tr-TR" sz="2000" dirty="0" smtClean="0"/>
              <a:t> yatırımlarının %52,75’i </a:t>
            </a:r>
            <a:r>
              <a:rPr lang="tr-TR" sz="2000" dirty="0" err="1" smtClean="0"/>
              <a:t>Yazılım&amp;SaaS</a:t>
            </a:r>
            <a:r>
              <a:rPr lang="tr-TR" sz="2000" dirty="0" smtClean="0"/>
              <a:t>, </a:t>
            </a:r>
            <a:r>
              <a:rPr lang="tr-TR" sz="2000" dirty="0" err="1" smtClean="0"/>
              <a:t>FinTech</a:t>
            </a:r>
            <a:r>
              <a:rPr lang="tr-TR" sz="2000" dirty="0" smtClean="0"/>
              <a:t>, </a:t>
            </a:r>
            <a:r>
              <a:rPr lang="tr-TR" sz="2000" dirty="0" err="1" smtClean="0"/>
              <a:t>MedTech</a:t>
            </a:r>
            <a:r>
              <a:rPr lang="tr-TR" sz="2000" dirty="0" smtClean="0"/>
              <a:t>, </a:t>
            </a:r>
            <a:r>
              <a:rPr lang="tr-TR" sz="2000" dirty="0" err="1" smtClean="0"/>
              <a:t>Medya&amp;Eğlence</a:t>
            </a:r>
            <a:r>
              <a:rPr lang="tr-TR" sz="2000" dirty="0" smtClean="0"/>
              <a:t>, </a:t>
            </a:r>
            <a:r>
              <a:rPr lang="tr-TR" sz="2000" dirty="0" err="1" smtClean="0"/>
              <a:t>Sağlık&amp;Wellness</a:t>
            </a:r>
            <a:r>
              <a:rPr lang="tr-TR" sz="2000" dirty="0" smtClean="0"/>
              <a:t> sektörlerine gitti</a:t>
            </a:r>
          </a:p>
          <a:p>
            <a:r>
              <a:rPr lang="tr-TR" sz="2000" dirty="0" smtClean="0"/>
              <a:t>En etkileyici miktarlardaki yatırımı </a:t>
            </a:r>
            <a:r>
              <a:rPr lang="tr-TR" sz="2000" dirty="0" err="1" smtClean="0"/>
              <a:t>FinTech</a:t>
            </a:r>
            <a:r>
              <a:rPr lang="tr-TR" sz="2000" dirty="0" smtClean="0"/>
              <a:t>, E-Ticaret, </a:t>
            </a:r>
            <a:r>
              <a:rPr lang="tr-TR" sz="2000" dirty="0" err="1" smtClean="0"/>
              <a:t>Taşıma&amp;Lojistik</a:t>
            </a:r>
            <a:r>
              <a:rPr lang="tr-TR" sz="2000" dirty="0" smtClean="0"/>
              <a:t>, </a:t>
            </a:r>
            <a:r>
              <a:rPr lang="tr-TR" sz="2000" dirty="0" err="1" smtClean="0"/>
              <a:t>Medya&amp;Eğlence</a:t>
            </a:r>
            <a:r>
              <a:rPr lang="tr-TR" sz="2000" dirty="0" smtClean="0"/>
              <a:t>, </a:t>
            </a:r>
            <a:r>
              <a:rPr lang="tr-TR" sz="2000" dirty="0" err="1" smtClean="0"/>
              <a:t>MedTech</a:t>
            </a:r>
            <a:r>
              <a:rPr lang="tr-TR" sz="2000" dirty="0" smtClean="0"/>
              <a:t> çekti, toplam 230,9 </a:t>
            </a:r>
            <a:r>
              <a:rPr lang="tr-TR" sz="2000" dirty="0" err="1" smtClean="0"/>
              <a:t>Mlyr</a:t>
            </a:r>
            <a:r>
              <a:rPr lang="tr-TR" sz="2000" dirty="0" smtClean="0"/>
              <a:t> $</a:t>
            </a:r>
          </a:p>
          <a:p>
            <a:r>
              <a:rPr lang="tr-TR" sz="2000" dirty="0" smtClean="0"/>
              <a:t>Toplam </a:t>
            </a:r>
            <a:r>
              <a:rPr lang="tr-TR" sz="2000" dirty="0" err="1" smtClean="0"/>
              <a:t>startup</a:t>
            </a:r>
            <a:r>
              <a:rPr lang="tr-TR" sz="2000" dirty="0" smtClean="0"/>
              <a:t> yatırımları 407 </a:t>
            </a:r>
            <a:r>
              <a:rPr lang="tr-TR" sz="2000" dirty="0" err="1" smtClean="0"/>
              <a:t>Mlyr</a:t>
            </a:r>
            <a:r>
              <a:rPr lang="tr-TR" sz="2000" dirty="0" smtClean="0"/>
              <a:t> $  </a:t>
            </a:r>
          </a:p>
          <a:p>
            <a:r>
              <a:rPr lang="tr-TR" sz="2000" dirty="0" smtClean="0"/>
              <a:t>Finans piyasalarında kısa vade 1 gün-1ay, orta vade 6 ay, uzun vade 1 yıl</a:t>
            </a:r>
          </a:p>
          <a:p>
            <a:r>
              <a:rPr lang="tr-TR" sz="2000" dirty="0" smtClean="0"/>
              <a:t>Ekonomide kısa vade 1 yıla kadar, orta vade 5 yıla kadar, uzun vade 5 yıl üzeri</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2258710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GİRİŞİMCİLİK</a:t>
            </a:r>
            <a:endParaRPr lang="tr-TR" sz="3600" dirty="0"/>
          </a:p>
        </p:txBody>
      </p:sp>
      <p:sp>
        <p:nvSpPr>
          <p:cNvPr id="3" name="İçerik Yer Tutucusu 2"/>
          <p:cNvSpPr>
            <a:spLocks noGrp="1"/>
          </p:cNvSpPr>
          <p:nvPr>
            <p:ph idx="1"/>
          </p:nvPr>
        </p:nvSpPr>
        <p:spPr/>
        <p:txBody>
          <a:bodyPr>
            <a:normAutofit lnSpcReduction="10000"/>
          </a:bodyPr>
          <a:lstStyle/>
          <a:p>
            <a:r>
              <a:rPr lang="tr-TR" sz="2000" dirty="0"/>
              <a:t>Ne </a:t>
            </a:r>
            <a:r>
              <a:rPr lang="tr-TR" sz="2000" dirty="0" err="1"/>
              <a:t>yapabilirdim’e</a:t>
            </a:r>
            <a:r>
              <a:rPr lang="tr-TR" sz="2000" dirty="0"/>
              <a:t> değil, ne </a:t>
            </a:r>
            <a:r>
              <a:rPr lang="tr-TR" sz="2000" dirty="0" err="1"/>
              <a:t>yapabilirim’e</a:t>
            </a:r>
            <a:r>
              <a:rPr lang="tr-TR" sz="2000" dirty="0"/>
              <a:t> odaklanın </a:t>
            </a:r>
          </a:p>
          <a:p>
            <a:r>
              <a:rPr lang="tr-TR" sz="2000" dirty="0"/>
              <a:t>İyi bir tercih yok ise, en iyisini seçin, kararsız kalmayın</a:t>
            </a:r>
          </a:p>
          <a:p>
            <a:r>
              <a:rPr lang="tr-TR" sz="2000" dirty="0"/>
              <a:t>İşler tıkandığı zaman kalabildiğiniz kadar ayakta kalın; yarın, bugün için imkansız olan şeyleri mümkün kılabilir</a:t>
            </a:r>
          </a:p>
          <a:p>
            <a:r>
              <a:rPr lang="tr-TR" sz="2000" dirty="0"/>
              <a:t>İflas ederseniz ne yapacağınızı sorgulayın</a:t>
            </a:r>
          </a:p>
          <a:p>
            <a:r>
              <a:rPr lang="tr-TR" sz="2000" dirty="0"/>
              <a:t>Hiçbir şeyi kişisel </a:t>
            </a:r>
            <a:r>
              <a:rPr lang="tr-TR" sz="2000" dirty="0" smtClean="0"/>
              <a:t>almayın</a:t>
            </a:r>
          </a:p>
          <a:p>
            <a:r>
              <a:rPr lang="tr-TR" sz="2000" dirty="0"/>
              <a:t>Piyasadan veri alabilmek için ¨asgari geçerli¨ ürün kullanın</a:t>
            </a:r>
          </a:p>
          <a:p>
            <a:r>
              <a:rPr lang="tr-TR" sz="2000" dirty="0"/>
              <a:t>Ürün geliştirmeden önce sorulacak 4 soru:</a:t>
            </a:r>
          </a:p>
          <a:p>
            <a:pPr marL="0" indent="0">
              <a:buNone/>
            </a:pPr>
            <a:r>
              <a:rPr lang="tr-TR" sz="2000" dirty="0"/>
              <a:t>      -tüketiciler/kullanıcılar sizin çözmeyi amaçladığınız sorunu biliyor, </a:t>
            </a:r>
          </a:p>
          <a:p>
            <a:pPr marL="0" indent="0">
              <a:buNone/>
            </a:pPr>
            <a:r>
              <a:rPr lang="tr-TR" sz="2000" dirty="0"/>
              <a:t>      </a:t>
            </a:r>
            <a:r>
              <a:rPr lang="tr-TR" sz="2000" dirty="0" smtClean="0"/>
              <a:t>  tanıyorlar </a:t>
            </a:r>
            <a:r>
              <a:rPr lang="tr-TR" sz="2000" dirty="0"/>
              <a:t>mı?</a:t>
            </a:r>
          </a:p>
          <a:p>
            <a:pPr marL="0" indent="0">
              <a:buNone/>
            </a:pPr>
            <a:r>
              <a:rPr lang="tr-TR" sz="2000" dirty="0"/>
              <a:t>       -bir çözüm var ise bunu satın alacaklar mı?</a:t>
            </a:r>
          </a:p>
          <a:p>
            <a:pPr marL="0" indent="0">
              <a:buNone/>
            </a:pPr>
            <a:r>
              <a:rPr lang="tr-TR" sz="2000" dirty="0"/>
              <a:t>       -bizden alacaklar mı?</a:t>
            </a:r>
          </a:p>
          <a:p>
            <a:pPr marL="0" indent="0">
              <a:buNone/>
            </a:pPr>
            <a:r>
              <a:rPr lang="tr-TR" sz="2000" dirty="0"/>
              <a:t>       -biz soruna bir çözüm üretebilir miyiz?</a:t>
            </a:r>
          </a:p>
          <a:p>
            <a:endParaRPr lang="tr-TR" sz="2000" dirty="0"/>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90</a:t>
            </a:fld>
            <a:endParaRPr lang="tr-TR"/>
          </a:p>
        </p:txBody>
      </p:sp>
    </p:spTree>
    <p:extLst>
      <p:ext uri="{BB962C8B-B14F-4D97-AF65-F5344CB8AC3E}">
        <p14:creationId xmlns:p14="http://schemas.microsoft.com/office/powerpoint/2010/main" val="1825561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3600" dirty="0" smtClean="0"/>
              <a:t>RİSK YÖNETİMİ</a:t>
            </a:r>
            <a:endParaRPr lang="tr-TR" sz="3600" dirty="0"/>
          </a:p>
        </p:txBody>
      </p:sp>
      <p:sp>
        <p:nvSpPr>
          <p:cNvPr id="3" name="İçerik Yer Tutucusu 2"/>
          <p:cNvSpPr>
            <a:spLocks noGrp="1"/>
          </p:cNvSpPr>
          <p:nvPr>
            <p:ph idx="1"/>
          </p:nvPr>
        </p:nvSpPr>
        <p:spPr>
          <a:xfrm>
            <a:off x="457200" y="1556792"/>
            <a:ext cx="8229600" cy="4767808"/>
          </a:xfrm>
        </p:spPr>
        <p:txBody>
          <a:bodyPr>
            <a:normAutofit fontScale="25000" lnSpcReduction="20000"/>
          </a:bodyPr>
          <a:lstStyle/>
          <a:p>
            <a:r>
              <a:rPr lang="tr-TR" sz="8000" dirty="0" smtClean="0"/>
              <a:t>Politik/jeopolitik riskler</a:t>
            </a:r>
          </a:p>
          <a:p>
            <a:r>
              <a:rPr lang="tr-TR" sz="8000" dirty="0" smtClean="0"/>
              <a:t>Güvenlik riskleri</a:t>
            </a:r>
          </a:p>
          <a:p>
            <a:pPr marL="0" indent="0">
              <a:buNone/>
            </a:pPr>
            <a:r>
              <a:rPr lang="tr-TR" sz="8000" dirty="0"/>
              <a:t> </a:t>
            </a:r>
            <a:r>
              <a:rPr lang="tr-TR" sz="8000" dirty="0" smtClean="0"/>
              <a:t>    -siber riskler</a:t>
            </a:r>
          </a:p>
          <a:p>
            <a:pPr marL="0" indent="0">
              <a:buNone/>
            </a:pPr>
            <a:r>
              <a:rPr lang="tr-TR" sz="8000" dirty="0"/>
              <a:t> </a:t>
            </a:r>
            <a:r>
              <a:rPr lang="tr-TR" sz="8000" dirty="0" smtClean="0"/>
              <a:t>    -sosyal riskler</a:t>
            </a:r>
          </a:p>
          <a:p>
            <a:r>
              <a:rPr lang="tr-TR" sz="8000" dirty="0" smtClean="0"/>
              <a:t>Finansal riskler</a:t>
            </a:r>
          </a:p>
          <a:p>
            <a:pPr marL="0" indent="0">
              <a:buNone/>
            </a:pPr>
            <a:r>
              <a:rPr lang="tr-TR" sz="8000" dirty="0"/>
              <a:t> </a:t>
            </a:r>
            <a:r>
              <a:rPr lang="tr-TR" sz="8000" dirty="0" smtClean="0"/>
              <a:t>    -kredi/borç riskleri</a:t>
            </a:r>
          </a:p>
          <a:p>
            <a:pPr marL="0" indent="0">
              <a:buNone/>
            </a:pPr>
            <a:r>
              <a:rPr lang="tr-TR" sz="8000" dirty="0"/>
              <a:t> </a:t>
            </a:r>
            <a:r>
              <a:rPr lang="tr-TR" sz="8000" dirty="0" smtClean="0"/>
              <a:t>    -kur riskleri</a:t>
            </a:r>
          </a:p>
          <a:p>
            <a:pPr marL="0" indent="0">
              <a:buNone/>
            </a:pPr>
            <a:r>
              <a:rPr lang="tr-TR" sz="8000" dirty="0"/>
              <a:t> </a:t>
            </a:r>
            <a:r>
              <a:rPr lang="tr-TR" sz="8000" dirty="0" smtClean="0"/>
              <a:t>    -</a:t>
            </a:r>
            <a:r>
              <a:rPr lang="tr-TR" sz="8000" smtClean="0"/>
              <a:t>tahsilat riskleri</a:t>
            </a:r>
          </a:p>
          <a:p>
            <a:r>
              <a:rPr lang="tr-TR" sz="8000" dirty="0" err="1" smtClean="0"/>
              <a:t>Dun&amp;Bradstreet</a:t>
            </a:r>
            <a:endParaRPr lang="tr-TR" sz="8000" dirty="0" smtClean="0"/>
          </a:p>
          <a:p>
            <a:r>
              <a:rPr lang="tr-TR" sz="8000" dirty="0" smtClean="0"/>
              <a:t>Pazar riskleri</a:t>
            </a:r>
          </a:p>
          <a:p>
            <a:pPr marL="0" indent="0">
              <a:buNone/>
            </a:pPr>
            <a:r>
              <a:rPr lang="tr-TR" sz="8000" dirty="0"/>
              <a:t> </a:t>
            </a:r>
            <a:r>
              <a:rPr lang="tr-TR" sz="8000" dirty="0" smtClean="0"/>
              <a:t>    -</a:t>
            </a:r>
            <a:r>
              <a:rPr lang="tr-TR" sz="8000" dirty="0" err="1" smtClean="0"/>
              <a:t>monopolist</a:t>
            </a:r>
            <a:r>
              <a:rPr lang="tr-TR" sz="8000" dirty="0" smtClean="0"/>
              <a:t> alıcılar</a:t>
            </a:r>
          </a:p>
          <a:p>
            <a:pPr marL="0" indent="0">
              <a:buNone/>
            </a:pPr>
            <a:r>
              <a:rPr lang="tr-TR" sz="8000" dirty="0"/>
              <a:t> </a:t>
            </a:r>
            <a:r>
              <a:rPr lang="tr-TR" sz="8000" dirty="0" smtClean="0"/>
              <a:t>    -</a:t>
            </a:r>
            <a:r>
              <a:rPr lang="tr-TR" sz="8000" dirty="0" err="1" smtClean="0"/>
              <a:t>monopolist</a:t>
            </a:r>
            <a:r>
              <a:rPr lang="tr-TR" sz="8000" dirty="0" smtClean="0"/>
              <a:t> tedarikçiler</a:t>
            </a:r>
          </a:p>
          <a:p>
            <a:r>
              <a:rPr lang="tr-TR" sz="8000" dirty="0" smtClean="0"/>
              <a:t>Sürprizler için planlayın</a:t>
            </a:r>
          </a:p>
          <a:p>
            <a:r>
              <a:rPr lang="tr-TR" sz="8000" dirty="0" smtClean="0"/>
              <a:t>Tarih ve toplumlar emeklemez, zıplar</a:t>
            </a:r>
          </a:p>
          <a:p>
            <a:r>
              <a:rPr lang="tr-TR" sz="8000" dirty="0" smtClean="0"/>
              <a:t>¨siyah kuğular¨</a:t>
            </a:r>
          </a:p>
          <a:p>
            <a:r>
              <a:rPr lang="tr-TR" sz="8000" dirty="0" smtClean="0"/>
              <a:t>Önemli olan her şey sayılara dökülemez, sayılara dökülen her şey önemli değildir </a:t>
            </a:r>
          </a:p>
          <a:p>
            <a:endParaRPr lang="tr-TR" sz="2000" dirty="0" smtClean="0"/>
          </a:p>
          <a:p>
            <a:endParaRPr lang="tr-TR" sz="2000" dirty="0" smtClean="0"/>
          </a:p>
          <a:p>
            <a:pPr marL="0" indent="0">
              <a:buNone/>
            </a:pPr>
            <a:r>
              <a:rPr lang="tr-TR" sz="2000" dirty="0"/>
              <a:t> </a:t>
            </a:r>
            <a:r>
              <a:rPr lang="tr-TR" sz="2000" dirty="0" smtClean="0"/>
              <a:t>    </a:t>
            </a:r>
          </a:p>
          <a:p>
            <a:pPr marL="0" indent="0">
              <a:buNone/>
            </a:pP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91</a:t>
            </a:fld>
            <a:endParaRPr lang="tr-TR"/>
          </a:p>
        </p:txBody>
      </p:sp>
    </p:spTree>
    <p:extLst>
      <p:ext uri="{BB962C8B-B14F-4D97-AF65-F5344CB8AC3E}">
        <p14:creationId xmlns:p14="http://schemas.microsoft.com/office/powerpoint/2010/main" val="335606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4" end="14"/>
                                            </p:txEl>
                                          </p:spTgt>
                                        </p:tgtEl>
                                        <p:attrNameLst>
                                          <p:attrName>style.visibility</p:attrName>
                                        </p:attrNameLst>
                                      </p:cBhvr>
                                      <p:to>
                                        <p:strVal val="visible"/>
                                      </p:to>
                                    </p:set>
                                    <p:anim calcmode="lin" valueType="num">
                                      <p:cBhvr additive="base">
                                        <p:cTn id="9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5" end="15"/>
                                            </p:txEl>
                                          </p:spTgt>
                                        </p:tgtEl>
                                        <p:attrNameLst>
                                          <p:attrName>style.visibility</p:attrName>
                                        </p:attrNameLst>
                                      </p:cBhvr>
                                      <p:to>
                                        <p:strVal val="visible"/>
                                      </p:to>
                                    </p:set>
                                    <p:anim calcmode="lin" valueType="num">
                                      <p:cBhvr additive="base">
                                        <p:cTn id="10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
                                            <p:txEl>
                                              <p:pRg st="18" end="18"/>
                                            </p:txEl>
                                          </p:spTgt>
                                        </p:tgtEl>
                                        <p:attrNameLst>
                                          <p:attrName>style.visibility</p:attrName>
                                        </p:attrNameLst>
                                      </p:cBhvr>
                                      <p:to>
                                        <p:strVal val="visible"/>
                                      </p:to>
                                    </p:set>
                                    <p:anim calcmode="lin" valueType="num">
                                      <p:cBhvr additive="base">
                                        <p:cTn id="109"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2EA8142C-6CA9-4B49-9A08-4331F17F4569}" type="slidenum">
              <a:rPr lang="tr-TR" altLang="tr-TR"/>
              <a:pPr/>
              <a:t>92</a:t>
            </a:fld>
            <a:endParaRPr lang="tr-TR" altLang="tr-TR"/>
          </a:p>
        </p:txBody>
      </p:sp>
      <p:sp>
        <p:nvSpPr>
          <p:cNvPr id="14338" name="Rectangle 2"/>
          <p:cNvSpPr>
            <a:spLocks noGrp="1" noChangeArrowheads="1"/>
          </p:cNvSpPr>
          <p:nvPr>
            <p:ph type="title"/>
          </p:nvPr>
        </p:nvSpPr>
        <p:spPr/>
        <p:txBody>
          <a:bodyPr>
            <a:normAutofit fontScale="90000"/>
          </a:bodyPr>
          <a:lstStyle/>
          <a:p>
            <a:r>
              <a:rPr lang="tr-TR" altLang="tr-TR" sz="4000" dirty="0">
                <a:solidFill>
                  <a:schemeClr val="accent2"/>
                </a:solidFill>
              </a:rPr>
              <a:t>MALİ ANALİZ </a:t>
            </a:r>
            <a:r>
              <a:rPr lang="tr-TR" altLang="tr-TR" sz="4000" dirty="0" smtClean="0">
                <a:solidFill>
                  <a:schemeClr val="accent2"/>
                </a:solidFill>
              </a:rPr>
              <a:t>GÖSTERGELERİ/LİKİDİTE</a:t>
            </a:r>
            <a:r>
              <a:rPr lang="tr-TR" altLang="tr-TR" sz="4000" dirty="0">
                <a:solidFill>
                  <a:schemeClr val="accent2"/>
                </a:solidFill>
              </a:rPr>
              <a:t/>
            </a:r>
            <a:br>
              <a:rPr lang="tr-TR" altLang="tr-TR" sz="4000" dirty="0">
                <a:solidFill>
                  <a:schemeClr val="accent2"/>
                </a:solidFill>
              </a:rPr>
            </a:br>
            <a:endParaRPr lang="tr-TR" altLang="tr-TR" sz="4000" dirty="0">
              <a:solidFill>
                <a:schemeClr val="accent2"/>
              </a:solidFill>
            </a:endParaRPr>
          </a:p>
        </p:txBody>
      </p:sp>
      <p:sp>
        <p:nvSpPr>
          <p:cNvPr id="14339" name="Rectangle 3"/>
          <p:cNvSpPr>
            <a:spLocks noGrp="1" noChangeArrowheads="1"/>
          </p:cNvSpPr>
          <p:nvPr>
            <p:ph type="body" idx="1"/>
          </p:nvPr>
        </p:nvSpPr>
        <p:spPr>
          <a:xfrm>
            <a:off x="468313" y="1628775"/>
            <a:ext cx="8229600" cy="4752975"/>
          </a:xfrm>
        </p:spPr>
        <p:txBody>
          <a:bodyPr/>
          <a:lstStyle/>
          <a:p>
            <a:pPr>
              <a:lnSpc>
                <a:spcPct val="80000"/>
              </a:lnSpc>
              <a:buFontTx/>
              <a:buNone/>
            </a:pPr>
            <a:r>
              <a:rPr lang="tr-TR" altLang="tr-TR" sz="2000" dirty="0"/>
              <a:t> </a:t>
            </a:r>
            <a:r>
              <a:rPr lang="tr-TR" altLang="tr-TR" sz="2000" dirty="0" smtClean="0"/>
              <a:t>                      </a:t>
            </a:r>
            <a:r>
              <a:rPr lang="tr-TR" altLang="tr-TR" sz="2000" u="sng" dirty="0"/>
              <a:t>Dönen Varlıklar</a:t>
            </a:r>
          </a:p>
          <a:p>
            <a:pPr>
              <a:lnSpc>
                <a:spcPct val="80000"/>
              </a:lnSpc>
            </a:pPr>
            <a:r>
              <a:rPr lang="tr-TR" altLang="tr-TR" sz="2000" dirty="0" smtClean="0"/>
              <a:t>Cari </a:t>
            </a:r>
            <a:r>
              <a:rPr lang="tr-TR" altLang="tr-TR" sz="2000" dirty="0"/>
              <a:t>Oran=Kısa Vadeli Yabancı Kaynaklar</a:t>
            </a:r>
            <a:r>
              <a:rPr lang="tr-TR" altLang="tr-TR" sz="2000" u="sng" dirty="0"/>
              <a:t>  </a:t>
            </a:r>
          </a:p>
          <a:p>
            <a:pPr>
              <a:lnSpc>
                <a:spcPct val="80000"/>
              </a:lnSpc>
              <a:buFontTx/>
              <a:buNone/>
            </a:pPr>
            <a:r>
              <a:rPr lang="tr-TR" altLang="tr-TR" sz="2000" dirty="0"/>
              <a:t>    İşletmenin net  çalışma sermayesinin yeterliliğini gösterir.</a:t>
            </a:r>
          </a:p>
          <a:p>
            <a:pPr>
              <a:lnSpc>
                <a:spcPct val="80000"/>
              </a:lnSpc>
              <a:buFontTx/>
              <a:buNone/>
            </a:pPr>
            <a:r>
              <a:rPr lang="tr-TR" altLang="tr-TR" sz="2000" dirty="0"/>
              <a:t>    Oranın 1’den büyük, mümkünse “2” olması arzulanır.</a:t>
            </a:r>
          </a:p>
          <a:p>
            <a:pPr>
              <a:lnSpc>
                <a:spcPct val="80000"/>
              </a:lnSpc>
              <a:buFontTx/>
              <a:buNone/>
            </a:pPr>
            <a:endParaRPr lang="tr-TR" altLang="tr-TR" sz="2400" dirty="0"/>
          </a:p>
          <a:p>
            <a:pPr>
              <a:lnSpc>
                <a:spcPct val="80000"/>
              </a:lnSpc>
              <a:buFontTx/>
              <a:buNone/>
            </a:pPr>
            <a:endParaRPr lang="tr-TR" altLang="tr-TR" sz="2400" dirty="0"/>
          </a:p>
          <a:p>
            <a:pPr>
              <a:lnSpc>
                <a:spcPct val="80000"/>
              </a:lnSpc>
              <a:buFontTx/>
              <a:buNone/>
            </a:pPr>
            <a:endParaRPr lang="tr-TR" altLang="tr-TR" sz="1600" dirty="0"/>
          </a:p>
          <a:p>
            <a:pPr>
              <a:lnSpc>
                <a:spcPct val="80000"/>
              </a:lnSpc>
              <a:buFontTx/>
              <a:buNone/>
            </a:pPr>
            <a:endParaRPr lang="tr-TR" altLang="tr-TR" sz="1400" dirty="0"/>
          </a:p>
          <a:p>
            <a:pPr>
              <a:lnSpc>
                <a:spcPct val="80000"/>
              </a:lnSpc>
              <a:buFontTx/>
              <a:buNone/>
            </a:pPr>
            <a:r>
              <a:rPr lang="tr-TR" altLang="tr-TR" sz="1400" dirty="0"/>
              <a:t>   </a:t>
            </a:r>
          </a:p>
        </p:txBody>
      </p:sp>
    </p:spTree>
    <p:extLst>
      <p:ext uri="{BB962C8B-B14F-4D97-AF65-F5344CB8AC3E}">
        <p14:creationId xmlns:p14="http://schemas.microsoft.com/office/powerpoint/2010/main" val="424859953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3E81AE4B-FE2E-47F4-AED8-0936CB3041FA}" type="slidenum">
              <a:rPr lang="tr-TR" altLang="tr-TR"/>
              <a:pPr/>
              <a:t>93</a:t>
            </a:fld>
            <a:endParaRPr lang="tr-TR" altLang="tr-TR"/>
          </a:p>
        </p:txBody>
      </p:sp>
      <p:sp>
        <p:nvSpPr>
          <p:cNvPr id="15362" name="Rectangle 2"/>
          <p:cNvSpPr>
            <a:spLocks noGrp="1" noChangeArrowheads="1"/>
          </p:cNvSpPr>
          <p:nvPr>
            <p:ph type="title"/>
          </p:nvPr>
        </p:nvSpPr>
        <p:spPr/>
        <p:txBody>
          <a:bodyPr>
            <a:normAutofit fontScale="90000"/>
          </a:bodyPr>
          <a:lstStyle/>
          <a:p>
            <a:r>
              <a:rPr lang="tr-TR" altLang="tr-TR" sz="4000" dirty="0">
                <a:solidFill>
                  <a:schemeClr val="accent2"/>
                </a:solidFill>
              </a:rPr>
              <a:t>MALİ ANALİZ </a:t>
            </a:r>
            <a:r>
              <a:rPr lang="tr-TR" altLang="tr-TR" sz="4000" dirty="0" smtClean="0">
                <a:solidFill>
                  <a:schemeClr val="accent2"/>
                </a:solidFill>
              </a:rPr>
              <a:t>TABLOLARI/FİNANSAL YAPI</a:t>
            </a:r>
            <a:r>
              <a:rPr lang="tr-TR" altLang="tr-TR" sz="4000" dirty="0">
                <a:solidFill>
                  <a:schemeClr val="accent2"/>
                </a:solidFill>
              </a:rPr>
              <a:t/>
            </a:r>
            <a:br>
              <a:rPr lang="tr-TR" altLang="tr-TR" sz="4000" dirty="0">
                <a:solidFill>
                  <a:schemeClr val="accent2"/>
                </a:solidFill>
              </a:rPr>
            </a:br>
            <a:endParaRPr lang="tr-TR" altLang="tr-TR" sz="4000" dirty="0">
              <a:solidFill>
                <a:schemeClr val="accent2"/>
              </a:solidFill>
            </a:endParaRPr>
          </a:p>
        </p:txBody>
      </p:sp>
      <p:sp>
        <p:nvSpPr>
          <p:cNvPr id="15363" name="Rectangle 3"/>
          <p:cNvSpPr>
            <a:spLocks noGrp="1" noChangeArrowheads="1"/>
          </p:cNvSpPr>
          <p:nvPr>
            <p:ph type="body" idx="1"/>
          </p:nvPr>
        </p:nvSpPr>
        <p:spPr/>
        <p:txBody>
          <a:bodyPr>
            <a:normAutofit lnSpcReduction="10000"/>
          </a:bodyPr>
          <a:lstStyle/>
          <a:p>
            <a:pPr>
              <a:lnSpc>
                <a:spcPct val="90000"/>
              </a:lnSpc>
              <a:buFontTx/>
              <a:buNone/>
            </a:pPr>
            <a:r>
              <a:rPr lang="tr-TR" altLang="tr-TR" sz="2000" dirty="0"/>
              <a:t>                                            </a:t>
            </a:r>
            <a:r>
              <a:rPr lang="tr-TR" altLang="tr-TR" sz="2000" u="sng" dirty="0"/>
              <a:t>Yabancı Kaynaklar Toplamı</a:t>
            </a:r>
          </a:p>
          <a:p>
            <a:pPr>
              <a:lnSpc>
                <a:spcPct val="90000"/>
              </a:lnSpc>
            </a:pPr>
            <a:r>
              <a:rPr lang="tr-TR" altLang="tr-TR" sz="2000" dirty="0"/>
              <a:t>Finansal Kaldıraç Oranı=        Aktif Toplam</a:t>
            </a:r>
          </a:p>
          <a:p>
            <a:pPr>
              <a:lnSpc>
                <a:spcPct val="90000"/>
              </a:lnSpc>
              <a:buFontTx/>
              <a:buNone/>
            </a:pPr>
            <a:r>
              <a:rPr lang="tr-TR" altLang="tr-TR" sz="2000" dirty="0"/>
              <a:t>     Varlıkların ne kadarının yabancı kaynaklarla finanse edildiğini gösterir. İşletmeye kredi verenler bu oranın küçük olmasını </a:t>
            </a:r>
            <a:r>
              <a:rPr lang="tr-TR" altLang="tr-TR" sz="2000" dirty="0" smtClean="0"/>
              <a:t>arzularlar</a:t>
            </a:r>
          </a:p>
          <a:p>
            <a:pPr>
              <a:lnSpc>
                <a:spcPct val="90000"/>
              </a:lnSpc>
              <a:buFontTx/>
              <a:buNone/>
            </a:pPr>
            <a:endParaRPr lang="tr-TR" altLang="tr-TR" sz="2000" dirty="0"/>
          </a:p>
          <a:p>
            <a:pPr>
              <a:lnSpc>
                <a:spcPct val="90000"/>
              </a:lnSpc>
            </a:pPr>
            <a:r>
              <a:rPr lang="tr-TR" altLang="tr-TR" sz="2000" u="sng" dirty="0" err="1"/>
              <a:t>Özkaynaklar</a:t>
            </a:r>
            <a:endParaRPr lang="tr-TR" altLang="tr-TR" sz="2000" u="sng" dirty="0"/>
          </a:p>
          <a:p>
            <a:pPr>
              <a:lnSpc>
                <a:spcPct val="90000"/>
              </a:lnSpc>
              <a:buFontTx/>
              <a:buNone/>
            </a:pPr>
            <a:r>
              <a:rPr lang="tr-TR" altLang="tr-TR" sz="2000" dirty="0"/>
              <a:t>    Aktif Toplamı,  varlıkların ne kadarının işletme sahip ve ortakları tarafından finanse edildiğini belirler. İşletmenin borç ödeme gücünü gösterir ve yüksek olması arzulanır</a:t>
            </a:r>
            <a:r>
              <a:rPr lang="tr-TR" altLang="tr-TR" sz="2000" dirty="0" smtClean="0"/>
              <a:t>.</a:t>
            </a:r>
          </a:p>
          <a:p>
            <a:pPr>
              <a:lnSpc>
                <a:spcPct val="90000"/>
              </a:lnSpc>
              <a:buFontTx/>
              <a:buNone/>
            </a:pPr>
            <a:endParaRPr lang="tr-TR" altLang="tr-TR" sz="2000" dirty="0"/>
          </a:p>
          <a:p>
            <a:pPr>
              <a:lnSpc>
                <a:spcPct val="90000"/>
              </a:lnSpc>
            </a:pPr>
            <a:r>
              <a:rPr lang="tr-TR" altLang="tr-TR" sz="2000" dirty="0"/>
              <a:t>                                </a:t>
            </a:r>
            <a:r>
              <a:rPr lang="tr-TR" altLang="tr-TR" sz="2000" u="sng" dirty="0"/>
              <a:t>Öz Sermaye</a:t>
            </a:r>
          </a:p>
          <a:p>
            <a:pPr>
              <a:lnSpc>
                <a:spcPct val="90000"/>
              </a:lnSpc>
              <a:buFontTx/>
              <a:buNone/>
            </a:pPr>
            <a:r>
              <a:rPr lang="tr-TR" altLang="tr-TR" sz="2000" dirty="0"/>
              <a:t>     Finansman Oranı= Toplam borçlar</a:t>
            </a:r>
          </a:p>
          <a:p>
            <a:pPr>
              <a:lnSpc>
                <a:spcPct val="90000"/>
              </a:lnSpc>
              <a:buFontTx/>
              <a:buNone/>
            </a:pPr>
            <a:r>
              <a:rPr lang="tr-TR" altLang="tr-TR" sz="2000" dirty="0"/>
              <a:t>     Öz kaynaklar ile yabancı kaynaklar arasında uygun bir oranın olmasına bakılır ve en az 1:1 olması istenir</a:t>
            </a:r>
          </a:p>
          <a:p>
            <a:pPr>
              <a:lnSpc>
                <a:spcPct val="90000"/>
              </a:lnSpc>
            </a:pPr>
            <a:endParaRPr lang="tr-TR" altLang="tr-TR" sz="2400" u="sng" dirty="0"/>
          </a:p>
        </p:txBody>
      </p:sp>
    </p:spTree>
    <p:extLst>
      <p:ext uri="{BB962C8B-B14F-4D97-AF65-F5344CB8AC3E}">
        <p14:creationId xmlns:p14="http://schemas.microsoft.com/office/powerpoint/2010/main" val="297695418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D3165AC7-E3FF-44D1-8BCC-A73D82DF8B7D}" type="slidenum">
              <a:rPr lang="tr-TR" altLang="tr-TR"/>
              <a:pPr/>
              <a:t>94</a:t>
            </a:fld>
            <a:endParaRPr lang="tr-TR" altLang="tr-TR"/>
          </a:p>
        </p:txBody>
      </p:sp>
      <p:sp>
        <p:nvSpPr>
          <p:cNvPr id="16386" name="Rectangle 2"/>
          <p:cNvSpPr>
            <a:spLocks noGrp="1" noChangeArrowheads="1"/>
          </p:cNvSpPr>
          <p:nvPr>
            <p:ph type="title"/>
          </p:nvPr>
        </p:nvSpPr>
        <p:spPr>
          <a:xfrm>
            <a:off x="251520" y="548680"/>
            <a:ext cx="8712968" cy="1296144"/>
          </a:xfrm>
        </p:spPr>
        <p:txBody>
          <a:bodyPr>
            <a:normAutofit fontScale="90000"/>
          </a:bodyPr>
          <a:lstStyle/>
          <a:p>
            <a:r>
              <a:rPr lang="tr-TR" altLang="tr-TR" sz="4000" dirty="0">
                <a:solidFill>
                  <a:schemeClr val="accent2"/>
                </a:solidFill>
              </a:rPr>
              <a:t>MALİ ANALİZ </a:t>
            </a:r>
            <a:r>
              <a:rPr lang="tr-TR" altLang="tr-TR" sz="4000" dirty="0" smtClean="0">
                <a:solidFill>
                  <a:schemeClr val="accent2"/>
                </a:solidFill>
              </a:rPr>
              <a:t>TABLOLARI/FAALİYET ORANLARI</a:t>
            </a:r>
            <a:r>
              <a:rPr lang="tr-TR" altLang="tr-TR" sz="4000" dirty="0">
                <a:solidFill>
                  <a:schemeClr val="accent2"/>
                </a:solidFill>
              </a:rPr>
              <a:t/>
            </a:r>
            <a:br>
              <a:rPr lang="tr-TR" altLang="tr-TR" sz="4000" dirty="0">
                <a:solidFill>
                  <a:schemeClr val="accent2"/>
                </a:solidFill>
              </a:rPr>
            </a:br>
            <a:endParaRPr lang="tr-TR" altLang="tr-TR" sz="4000" dirty="0">
              <a:solidFill>
                <a:schemeClr val="accent2"/>
              </a:solidFill>
            </a:endParaRPr>
          </a:p>
        </p:txBody>
      </p:sp>
      <p:sp>
        <p:nvSpPr>
          <p:cNvPr id="16387" name="Rectangle 3"/>
          <p:cNvSpPr>
            <a:spLocks noGrp="1" noChangeArrowheads="1"/>
          </p:cNvSpPr>
          <p:nvPr>
            <p:ph type="body" idx="1"/>
          </p:nvPr>
        </p:nvSpPr>
        <p:spPr/>
        <p:txBody>
          <a:bodyPr/>
          <a:lstStyle/>
          <a:p>
            <a:pPr>
              <a:lnSpc>
                <a:spcPct val="90000"/>
              </a:lnSpc>
              <a:buFontTx/>
              <a:buNone/>
            </a:pPr>
            <a:r>
              <a:rPr lang="tr-TR" altLang="tr-TR" sz="2000" dirty="0"/>
              <a:t>                                         </a:t>
            </a:r>
            <a:r>
              <a:rPr lang="tr-TR" altLang="tr-TR" sz="2000" u="sng" dirty="0"/>
              <a:t>Satılan Ürünün Maliyeti</a:t>
            </a:r>
          </a:p>
          <a:p>
            <a:pPr>
              <a:lnSpc>
                <a:spcPct val="90000"/>
              </a:lnSpc>
            </a:pPr>
            <a:r>
              <a:rPr lang="tr-TR" altLang="tr-TR" sz="2000" dirty="0"/>
              <a:t>Stok Devir Hızı Oranı= Ortalama Ürün Stoku</a:t>
            </a:r>
          </a:p>
          <a:p>
            <a:pPr>
              <a:lnSpc>
                <a:spcPct val="90000"/>
              </a:lnSpc>
              <a:buFontTx/>
              <a:buNone/>
            </a:pPr>
            <a:r>
              <a:rPr lang="tr-TR" altLang="tr-TR" sz="2000" dirty="0"/>
              <a:t>     Düşük bir rakam işletmenin fazla stokla çalışmasına işaret eder, yüksek bir rakam çok az bir stokla çalışıldığına işaret eder, siparişler </a:t>
            </a:r>
            <a:r>
              <a:rPr lang="tr-TR" altLang="tr-TR" sz="2000" dirty="0" err="1" smtClean="0"/>
              <a:t>karşılanamıya</a:t>
            </a:r>
            <a:r>
              <a:rPr lang="tr-TR" altLang="tr-TR" sz="2000" dirty="0" smtClean="0"/>
              <a:t> bilinir</a:t>
            </a:r>
          </a:p>
          <a:p>
            <a:pPr>
              <a:lnSpc>
                <a:spcPct val="90000"/>
              </a:lnSpc>
              <a:buFontTx/>
              <a:buNone/>
            </a:pPr>
            <a:endParaRPr lang="tr-TR" altLang="tr-TR" sz="2000" dirty="0"/>
          </a:p>
          <a:p>
            <a:pPr>
              <a:lnSpc>
                <a:spcPct val="90000"/>
              </a:lnSpc>
              <a:buFontTx/>
              <a:buNone/>
            </a:pPr>
            <a:r>
              <a:rPr lang="tr-TR" altLang="tr-TR" sz="2000" dirty="0"/>
              <a:t>                                                    </a:t>
            </a:r>
            <a:r>
              <a:rPr lang="tr-TR" altLang="tr-TR" sz="2000" u="sng" dirty="0"/>
              <a:t>Kredili Net Satışlar Tutarı</a:t>
            </a:r>
            <a:r>
              <a:rPr lang="tr-TR" altLang="tr-TR" sz="2000" dirty="0"/>
              <a:t> </a:t>
            </a:r>
          </a:p>
          <a:p>
            <a:pPr>
              <a:lnSpc>
                <a:spcPct val="90000"/>
              </a:lnSpc>
            </a:pPr>
            <a:r>
              <a:rPr lang="tr-TR" altLang="tr-TR" sz="2000" dirty="0"/>
              <a:t> Alacakların Devir Hızı Oranı=Ortalama Ticari Alacaklar</a:t>
            </a:r>
          </a:p>
          <a:p>
            <a:pPr>
              <a:lnSpc>
                <a:spcPct val="90000"/>
              </a:lnSpc>
              <a:buFontTx/>
              <a:buNone/>
            </a:pPr>
            <a:r>
              <a:rPr lang="tr-TR" altLang="tr-TR" sz="2000" dirty="0"/>
              <a:t>     Rakamın yüksek çıkması işletme sermayesinin alacaklara az miktarda bağlandığını gösterir</a:t>
            </a:r>
            <a:r>
              <a:rPr lang="tr-TR" altLang="tr-TR" sz="2000" dirty="0" smtClean="0"/>
              <a:t>.</a:t>
            </a:r>
          </a:p>
          <a:p>
            <a:pPr>
              <a:lnSpc>
                <a:spcPct val="90000"/>
              </a:lnSpc>
              <a:buFontTx/>
              <a:buNone/>
            </a:pPr>
            <a:endParaRPr lang="tr-TR" altLang="tr-TR" sz="2000" dirty="0"/>
          </a:p>
          <a:p>
            <a:pPr>
              <a:lnSpc>
                <a:spcPct val="90000"/>
              </a:lnSpc>
            </a:pPr>
            <a:r>
              <a:rPr lang="tr-TR" altLang="tr-TR" sz="2000" dirty="0"/>
              <a:t>Alacakların Ortalama Tahsilat = </a:t>
            </a:r>
            <a:r>
              <a:rPr lang="tr-TR" altLang="tr-TR" sz="2000" u="sng" dirty="0"/>
              <a:t>Ticari Alacaklar</a:t>
            </a:r>
          </a:p>
          <a:p>
            <a:pPr>
              <a:lnSpc>
                <a:spcPct val="90000"/>
              </a:lnSpc>
              <a:buFontTx/>
              <a:buNone/>
            </a:pPr>
            <a:r>
              <a:rPr lang="tr-TR" altLang="tr-TR" sz="2000" dirty="0"/>
              <a:t>     Süresi                                         Kredili Satışlar/365</a:t>
            </a:r>
          </a:p>
          <a:p>
            <a:pPr>
              <a:lnSpc>
                <a:spcPct val="90000"/>
              </a:lnSpc>
            </a:pPr>
            <a:endParaRPr lang="tr-TR" altLang="tr-TR" sz="2400" dirty="0"/>
          </a:p>
          <a:p>
            <a:pPr>
              <a:lnSpc>
                <a:spcPct val="90000"/>
              </a:lnSpc>
            </a:pPr>
            <a:endParaRPr lang="tr-TR" altLang="tr-TR" sz="2400" dirty="0"/>
          </a:p>
          <a:p>
            <a:pPr>
              <a:lnSpc>
                <a:spcPct val="90000"/>
              </a:lnSpc>
            </a:pPr>
            <a:endParaRPr lang="tr-TR" altLang="tr-TR" sz="2400" dirty="0"/>
          </a:p>
        </p:txBody>
      </p:sp>
    </p:spTree>
    <p:extLst>
      <p:ext uri="{BB962C8B-B14F-4D97-AF65-F5344CB8AC3E}">
        <p14:creationId xmlns:p14="http://schemas.microsoft.com/office/powerpoint/2010/main" val="58754463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 KONTROL</a:t>
            </a:r>
            <a:endParaRPr lang="tr-TR" sz="3600" dirty="0"/>
          </a:p>
        </p:txBody>
      </p:sp>
      <p:sp>
        <p:nvSpPr>
          <p:cNvPr id="3" name="İçerik Yer Tutucusu 2"/>
          <p:cNvSpPr>
            <a:spLocks noGrp="1"/>
          </p:cNvSpPr>
          <p:nvPr>
            <p:ph idx="1"/>
          </p:nvPr>
        </p:nvSpPr>
        <p:spPr/>
        <p:txBody>
          <a:bodyPr>
            <a:normAutofit/>
          </a:bodyPr>
          <a:lstStyle/>
          <a:p>
            <a:r>
              <a:rPr lang="tr-TR" sz="2000" dirty="0"/>
              <a:t>Bütçe</a:t>
            </a:r>
          </a:p>
          <a:p>
            <a:r>
              <a:rPr lang="tr-TR" sz="2000" dirty="0"/>
              <a:t>4 boyut</a:t>
            </a:r>
          </a:p>
          <a:p>
            <a:pPr marL="0" indent="0">
              <a:buNone/>
            </a:pPr>
            <a:r>
              <a:rPr lang="tr-TR" sz="2000" dirty="0"/>
              <a:t>     -finansal gelişmeler</a:t>
            </a:r>
          </a:p>
          <a:p>
            <a:pPr marL="0" indent="0">
              <a:buNone/>
            </a:pPr>
            <a:r>
              <a:rPr lang="tr-TR" sz="2000" dirty="0"/>
              <a:t>     -operasyonlar</a:t>
            </a:r>
          </a:p>
          <a:p>
            <a:pPr marL="0" indent="0">
              <a:buNone/>
            </a:pPr>
            <a:r>
              <a:rPr lang="tr-TR" sz="2000" dirty="0"/>
              <a:t>     -stratejik iş birlikteliklerinin gelişimi</a:t>
            </a:r>
          </a:p>
          <a:p>
            <a:pPr marL="0" indent="0">
              <a:buNone/>
            </a:pPr>
            <a:r>
              <a:rPr lang="tr-TR" sz="2000" dirty="0"/>
              <a:t>     -çalışanların gelişimi</a:t>
            </a:r>
          </a:p>
          <a:p>
            <a:r>
              <a:rPr lang="tr-TR" sz="2000" dirty="0"/>
              <a:t>Standartların belirlenmesi</a:t>
            </a:r>
          </a:p>
          <a:p>
            <a:r>
              <a:rPr lang="tr-TR" sz="2000" dirty="0"/>
              <a:t>Gerçekleşen sonuçların ölçümü</a:t>
            </a:r>
          </a:p>
          <a:p>
            <a:r>
              <a:rPr lang="tr-TR" sz="2000" dirty="0"/>
              <a:t>Düzeltmeler</a:t>
            </a:r>
          </a:p>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95</a:t>
            </a:fld>
            <a:endParaRPr lang="tr-TR"/>
          </a:p>
        </p:txBody>
      </p:sp>
    </p:spTree>
    <p:extLst>
      <p:ext uri="{BB962C8B-B14F-4D97-AF65-F5344CB8AC3E}">
        <p14:creationId xmlns:p14="http://schemas.microsoft.com/office/powerpoint/2010/main" val="250490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08688"/>
          </a:xfrm>
        </p:spPr>
        <p:txBody>
          <a:bodyPr>
            <a:normAutofit/>
          </a:bodyPr>
          <a:lstStyle/>
          <a:p>
            <a:r>
              <a:rPr lang="tr-TR" sz="3600" dirty="0" smtClean="0"/>
              <a:t>CEO OLMAK</a:t>
            </a:r>
            <a:endParaRPr lang="tr-TR" sz="3600" dirty="0"/>
          </a:p>
        </p:txBody>
      </p:sp>
      <p:sp>
        <p:nvSpPr>
          <p:cNvPr id="3" name="İçerik Yer Tutucusu 2"/>
          <p:cNvSpPr>
            <a:spLocks noGrp="1"/>
          </p:cNvSpPr>
          <p:nvPr>
            <p:ph idx="1"/>
          </p:nvPr>
        </p:nvSpPr>
        <p:spPr>
          <a:xfrm>
            <a:off x="457200" y="1340768"/>
            <a:ext cx="8229600" cy="4785395"/>
          </a:xfrm>
        </p:spPr>
        <p:txBody>
          <a:bodyPr>
            <a:noAutofit/>
          </a:bodyPr>
          <a:lstStyle/>
          <a:p>
            <a:r>
              <a:rPr lang="tr-TR" sz="2000" dirty="0" smtClean="0"/>
              <a:t>CEO olmak ancak CEO olarak öğrenilir, okulu yoktur</a:t>
            </a:r>
          </a:p>
          <a:p>
            <a:r>
              <a:rPr lang="tr-TR" sz="2000" dirty="0" smtClean="0"/>
              <a:t>Güçlü olup da karizmatik olmayanlar sevilmez. Her sevilmeyen kişi yanlış seçim denek değildir(Paul </a:t>
            </a:r>
            <a:r>
              <a:rPr lang="tr-TR" sz="2000" dirty="0" err="1" smtClean="0"/>
              <a:t>Graham</a:t>
            </a:r>
            <a:r>
              <a:rPr lang="tr-TR" sz="2000" dirty="0" smtClean="0"/>
              <a:t>).</a:t>
            </a:r>
          </a:p>
          <a:p>
            <a:r>
              <a:rPr lang="tr-TR" sz="2000" dirty="0" smtClean="0"/>
              <a:t>Kurucu olarak her sorun, her hata sizden kaynaklanmaktadır</a:t>
            </a:r>
          </a:p>
          <a:p>
            <a:r>
              <a:rPr lang="tr-TR" sz="2000" dirty="0" smtClean="0"/>
              <a:t>2 temel hata:</a:t>
            </a:r>
          </a:p>
          <a:p>
            <a:pPr marL="0" indent="0">
              <a:buNone/>
            </a:pPr>
            <a:r>
              <a:rPr lang="tr-TR" sz="2000" dirty="0" smtClean="0"/>
              <a:t>    -her şeyi kişisel almak; ya herkesi </a:t>
            </a:r>
            <a:r>
              <a:rPr lang="tr-TR" sz="2000" dirty="0" err="1" smtClean="0"/>
              <a:t>terörize</a:t>
            </a:r>
            <a:r>
              <a:rPr lang="tr-TR" sz="2000" dirty="0" smtClean="0"/>
              <a:t> ederler, ya depresyona </a:t>
            </a:r>
          </a:p>
          <a:p>
            <a:pPr marL="0" indent="0">
              <a:buNone/>
            </a:pPr>
            <a:r>
              <a:rPr lang="tr-TR" sz="2000" dirty="0"/>
              <a:t> </a:t>
            </a:r>
            <a:r>
              <a:rPr lang="tr-TR" sz="2000" dirty="0" smtClean="0"/>
              <a:t>    girerler</a:t>
            </a:r>
          </a:p>
          <a:p>
            <a:pPr marL="0" indent="0">
              <a:buNone/>
            </a:pPr>
            <a:r>
              <a:rPr lang="tr-TR" sz="2000" dirty="0" smtClean="0"/>
              <a:t>    -sorunu yeterince kişisel alamazlar; sorun sürer gider </a:t>
            </a:r>
          </a:p>
          <a:p>
            <a:r>
              <a:rPr lang="tr-TR" sz="2000" dirty="0" smtClean="0"/>
              <a:t>Danışabileceğiniz, konuşabileceğiniz benzer tecrübelerden geçmiş arkadaşlarınız olmalı</a:t>
            </a:r>
          </a:p>
          <a:p>
            <a:r>
              <a:rPr lang="tr-TR" sz="2000" dirty="0" smtClean="0"/>
              <a:t>Sorunu ve çözümü yazıya dökün, ancak o zaman netleşir</a:t>
            </a:r>
          </a:p>
          <a:p>
            <a:r>
              <a:rPr lang="tr-TR" sz="2000" dirty="0" smtClean="0"/>
              <a:t>Yapacağınız işlere odaklanın, hata yapmamaya değil</a:t>
            </a:r>
          </a:p>
        </p:txBody>
      </p:sp>
      <p:sp>
        <p:nvSpPr>
          <p:cNvPr id="4" name="Slayt Numarası Yer Tutucusu 3"/>
          <p:cNvSpPr>
            <a:spLocks noGrp="1"/>
          </p:cNvSpPr>
          <p:nvPr>
            <p:ph type="sldNum" sz="quarter" idx="12"/>
          </p:nvPr>
        </p:nvSpPr>
        <p:spPr/>
        <p:txBody>
          <a:bodyPr/>
          <a:lstStyle/>
          <a:p>
            <a:fld id="{4A038987-30E2-43D2-8DE3-6FFE79136BFD}" type="slidenum">
              <a:rPr lang="tr-TR" smtClean="0"/>
              <a:t>96</a:t>
            </a:fld>
            <a:endParaRPr lang="tr-TR"/>
          </a:p>
        </p:txBody>
      </p:sp>
    </p:spTree>
    <p:extLst>
      <p:ext uri="{BB962C8B-B14F-4D97-AF65-F5344CB8AC3E}">
        <p14:creationId xmlns:p14="http://schemas.microsoft.com/office/powerpoint/2010/main" val="1824749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CEO OLMAK</a:t>
            </a:r>
            <a:endParaRPr lang="tr-TR" sz="3600"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a:t> </a:t>
            </a:r>
            <a:r>
              <a:rPr lang="tr-TR" dirty="0" smtClean="0"/>
              <a:t>                         </a:t>
            </a:r>
            <a:r>
              <a:rPr lang="tr-TR" sz="2000" dirty="0" smtClean="0"/>
              <a:t>Haklısın                            Haksızsın           </a:t>
            </a:r>
          </a:p>
          <a:p>
            <a:pPr marL="0" indent="0">
              <a:buNone/>
            </a:pPr>
            <a:r>
              <a:rPr lang="tr-TR" sz="2000" dirty="0" smtClean="0"/>
              <a:t>Çoğunluğa karşı  Pek az kişi </a:t>
            </a:r>
            <a:r>
              <a:rPr lang="tr-TR" sz="2000" b="1" u="sng" dirty="0" smtClean="0"/>
              <a:t>senin</a:t>
            </a:r>
            <a:r>
              <a:rPr lang="tr-TR" sz="2000" dirty="0" smtClean="0"/>
              <a:t> doğru      Herkes </a:t>
            </a:r>
            <a:r>
              <a:rPr lang="tr-TR" sz="2000" b="1" u="sng" dirty="0" smtClean="0"/>
              <a:t>senin</a:t>
            </a:r>
            <a:r>
              <a:rPr lang="tr-TR" sz="2000" dirty="0" smtClean="0"/>
              <a:t> yanlış karar</a:t>
            </a:r>
          </a:p>
          <a:p>
            <a:pPr marL="0" indent="0">
              <a:buNone/>
            </a:pPr>
            <a:r>
              <a:rPr lang="tr-TR" sz="2000" dirty="0" smtClean="0"/>
              <a:t>Karar verdin          karar verdiğini anım-         verdiğini anımsayacak. </a:t>
            </a:r>
          </a:p>
          <a:p>
            <a:pPr marL="0" indent="0">
              <a:buNone/>
            </a:pPr>
            <a:r>
              <a:rPr lang="tr-TR" sz="2000" dirty="0" smtClean="0"/>
              <a:t>                               sayacak ama şirkete           </a:t>
            </a:r>
            <a:r>
              <a:rPr lang="tr-TR" sz="2000" b="1" u="sng" dirty="0" smtClean="0"/>
              <a:t>Senin</a:t>
            </a:r>
            <a:r>
              <a:rPr lang="tr-TR" sz="2000" dirty="0" smtClean="0"/>
              <a:t> için</a:t>
            </a:r>
            <a:r>
              <a:rPr lang="tr-TR" sz="2000" b="1" u="sng" dirty="0" smtClean="0"/>
              <a:t> olumsuz </a:t>
            </a:r>
          </a:p>
          <a:p>
            <a:pPr marL="0" indent="0">
              <a:buNone/>
            </a:pPr>
            <a:r>
              <a:rPr lang="tr-TR" sz="2000" dirty="0" smtClean="0"/>
              <a:t>                               </a:t>
            </a:r>
            <a:r>
              <a:rPr lang="tr-TR" sz="2000" b="1" dirty="0" smtClean="0"/>
              <a:t>olumlu</a:t>
            </a:r>
            <a:r>
              <a:rPr lang="tr-TR" sz="2000" dirty="0" smtClean="0"/>
              <a:t> yansıyacak             sonuçlar olabilir</a:t>
            </a:r>
          </a:p>
          <a:p>
            <a:pPr marL="0" indent="0">
              <a:buNone/>
            </a:pPr>
            <a:endParaRPr lang="tr-TR" dirty="0" smtClean="0"/>
          </a:p>
          <a:p>
            <a:pPr marL="0" indent="0">
              <a:buNone/>
            </a:pPr>
            <a:r>
              <a:rPr lang="tr-TR" sz="2000" dirty="0" smtClean="0"/>
              <a:t>Çoğunluğa            Sana katkı veren herkes      Kimse </a:t>
            </a:r>
            <a:r>
              <a:rPr lang="tr-TR" sz="2000" b="1" u="sng" dirty="0" smtClean="0"/>
              <a:t>seni</a:t>
            </a:r>
            <a:r>
              <a:rPr lang="tr-TR" sz="2000" dirty="0" smtClean="0"/>
              <a:t> suçlamayacak,</a:t>
            </a:r>
          </a:p>
          <a:p>
            <a:pPr marL="0" indent="0">
              <a:buNone/>
            </a:pPr>
            <a:r>
              <a:rPr lang="tr-TR" sz="2000" dirty="0"/>
              <a:t> </a:t>
            </a:r>
            <a:r>
              <a:rPr lang="tr-TR" sz="2000" dirty="0" smtClean="0"/>
              <a:t>uydun                   </a:t>
            </a:r>
            <a:r>
              <a:rPr lang="tr-TR" sz="2000" b="1" u="sng" dirty="0" smtClean="0"/>
              <a:t>kararı</a:t>
            </a:r>
            <a:r>
              <a:rPr lang="tr-TR" sz="2000" dirty="0" smtClean="0"/>
              <a:t> hatırlayacak,             ancak şirket için </a:t>
            </a:r>
            <a:r>
              <a:rPr lang="tr-TR" sz="2000" b="1" u="sng" dirty="0" smtClean="0"/>
              <a:t>olumsuz</a:t>
            </a:r>
          </a:p>
          <a:p>
            <a:pPr marL="0" indent="0">
              <a:buNone/>
            </a:pPr>
            <a:r>
              <a:rPr lang="tr-TR" sz="2000" dirty="0"/>
              <a:t> </a:t>
            </a:r>
            <a:r>
              <a:rPr lang="tr-TR" sz="2000" dirty="0" smtClean="0"/>
              <a:t>                              şirket için </a:t>
            </a:r>
            <a:r>
              <a:rPr lang="tr-TR" sz="2000" b="1" u="sng" dirty="0" smtClean="0"/>
              <a:t>olumlu</a:t>
            </a:r>
            <a:r>
              <a:rPr lang="tr-TR" sz="2000" dirty="0" smtClean="0"/>
              <a:t> </a:t>
            </a:r>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97</a:t>
            </a:fld>
            <a:endParaRPr lang="tr-TR"/>
          </a:p>
        </p:txBody>
      </p:sp>
      <p:cxnSp>
        <p:nvCxnSpPr>
          <p:cNvPr id="6" name="Düz Bağlayıcı 5"/>
          <p:cNvCxnSpPr/>
          <p:nvPr/>
        </p:nvCxnSpPr>
        <p:spPr>
          <a:xfrm>
            <a:off x="2195736" y="2852936"/>
            <a:ext cx="48245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Düz Bağlayıcı 19"/>
          <p:cNvCxnSpPr/>
          <p:nvPr/>
        </p:nvCxnSpPr>
        <p:spPr>
          <a:xfrm>
            <a:off x="5220072" y="2636912"/>
            <a:ext cx="72008" cy="3528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Düz Bağlayıcı 25"/>
          <p:cNvCxnSpPr/>
          <p:nvPr/>
        </p:nvCxnSpPr>
        <p:spPr>
          <a:xfrm>
            <a:off x="2339752" y="2636912"/>
            <a:ext cx="72008" cy="338437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Düz Bağlayıcı 27"/>
          <p:cNvCxnSpPr/>
          <p:nvPr/>
        </p:nvCxnSpPr>
        <p:spPr>
          <a:xfrm>
            <a:off x="539552" y="4581128"/>
            <a:ext cx="784887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383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CEO OLMAK</a:t>
            </a:r>
          </a:p>
        </p:txBody>
      </p:sp>
      <p:sp>
        <p:nvSpPr>
          <p:cNvPr id="3" name="İçerik Yer Tutucusu 2"/>
          <p:cNvSpPr>
            <a:spLocks noGrp="1"/>
          </p:cNvSpPr>
          <p:nvPr>
            <p:ph idx="1"/>
          </p:nvPr>
        </p:nvSpPr>
        <p:spPr/>
        <p:txBody>
          <a:bodyPr>
            <a:normAutofit/>
          </a:bodyPr>
          <a:lstStyle/>
          <a:p>
            <a:r>
              <a:rPr lang="tr-TR" sz="2000" dirty="0"/>
              <a:t>Bırakacağınız boşlukları çalışanlar laf üreterek dolduracaklardır</a:t>
            </a:r>
          </a:p>
          <a:p>
            <a:r>
              <a:rPr lang="tr-TR" sz="2000" dirty="0"/>
              <a:t>Gereksiz laf üretmelerini asgaride tutmak için,</a:t>
            </a:r>
          </a:p>
          <a:p>
            <a:pPr marL="0" indent="0">
              <a:buNone/>
            </a:pPr>
            <a:r>
              <a:rPr lang="tr-TR" sz="2000" dirty="0"/>
              <a:t>      -doğru hedefleri olan kişileri işe alın</a:t>
            </a:r>
          </a:p>
          <a:p>
            <a:pPr marL="0" indent="0">
              <a:buNone/>
            </a:pPr>
            <a:r>
              <a:rPr lang="tr-TR" sz="2000" dirty="0"/>
              <a:t>      -laf konusu olabilecek konular için süreçler oluşturun,</a:t>
            </a:r>
          </a:p>
          <a:p>
            <a:pPr marL="0" indent="0">
              <a:buNone/>
            </a:pPr>
            <a:r>
              <a:rPr lang="tr-TR" sz="2000" dirty="0"/>
              <a:t>      1.performans kriterleri, değerlendirmesi ve ücretler</a:t>
            </a:r>
          </a:p>
          <a:p>
            <a:pPr marL="0" indent="0">
              <a:buNone/>
            </a:pPr>
            <a:r>
              <a:rPr lang="tr-TR" sz="2000" dirty="0"/>
              <a:t>      2.organizasyonal düzen ve guruplar</a:t>
            </a:r>
          </a:p>
          <a:p>
            <a:pPr marL="0" indent="0">
              <a:buNone/>
            </a:pPr>
            <a:r>
              <a:rPr lang="tr-TR" sz="2000" dirty="0"/>
              <a:t>      3.terfiler</a:t>
            </a:r>
          </a:p>
          <a:p>
            <a:pPr marL="0" indent="0">
              <a:buNone/>
            </a:pPr>
            <a:r>
              <a:rPr lang="tr-TR" sz="2000" dirty="0"/>
              <a:t>      4.şikayetler</a:t>
            </a:r>
          </a:p>
          <a:p>
            <a:r>
              <a:rPr lang="tr-TR" sz="2000" dirty="0" smtClean="0"/>
              <a:t>CEO her şeyi tek başına mı yapmalı? Zorluklar paylaşılmalı mı?</a:t>
            </a:r>
          </a:p>
          <a:p>
            <a:r>
              <a:rPr lang="tr-TR" sz="2000" dirty="0" smtClean="0"/>
              <a:t>Çalışanlar işlerin ne yönde gittiğini bilirler!</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98</a:t>
            </a:fld>
            <a:endParaRPr lang="tr-TR"/>
          </a:p>
        </p:txBody>
      </p:sp>
    </p:spTree>
    <p:extLst>
      <p:ext uri="{BB962C8B-B14F-4D97-AF65-F5344CB8AC3E}">
        <p14:creationId xmlns:p14="http://schemas.microsoft.com/office/powerpoint/2010/main" val="3284302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4000" dirty="0" smtClean="0"/>
              <a:t/>
            </a:r>
            <a:br>
              <a:rPr lang="tr-TR" sz="4000" dirty="0" smtClean="0"/>
            </a:br>
            <a:r>
              <a:rPr lang="tr-TR" sz="4000" dirty="0" smtClean="0"/>
              <a:t>CEO OLMAK</a:t>
            </a:r>
            <a:endParaRPr lang="tr-TR" sz="4000" dirty="0"/>
          </a:p>
        </p:txBody>
      </p:sp>
      <p:sp>
        <p:nvSpPr>
          <p:cNvPr id="3" name="İçerik Yer Tutucusu 2"/>
          <p:cNvSpPr>
            <a:spLocks noGrp="1"/>
          </p:cNvSpPr>
          <p:nvPr>
            <p:ph idx="1"/>
          </p:nvPr>
        </p:nvSpPr>
        <p:spPr/>
        <p:txBody>
          <a:bodyPr>
            <a:normAutofit/>
          </a:bodyPr>
          <a:lstStyle/>
          <a:p>
            <a:r>
              <a:rPr lang="tr-TR" sz="2000" dirty="0"/>
              <a:t>CEO şirket hikayesi(stratejisi) oluştura bilmelidir</a:t>
            </a:r>
          </a:p>
          <a:p>
            <a:r>
              <a:rPr lang="tr-TR" sz="2000" dirty="0"/>
              <a:t>CEO’lar her zaman yetersiz bilgiye rağmen en kısa zamanda en iyi kararı vermek zorundadırlar. Dolayısı ile CEO her zaman kendini bilgilendiriyor olmalıdır</a:t>
            </a:r>
          </a:p>
          <a:p>
            <a:r>
              <a:rPr lang="tr-TR" sz="2000" dirty="0" smtClean="0"/>
              <a:t>CEO </a:t>
            </a:r>
            <a:r>
              <a:rPr lang="tr-TR" sz="2000" dirty="0"/>
              <a:t>stratejisini gerçekleştire bilmek için, doğru pozisyonlara stratejiyi yürütecek yetenekli elemanları yerleştire bilmeli, şirket atmosferini çalışanların işlerini yapabilecek konumda tutabilmelidir</a:t>
            </a:r>
          </a:p>
          <a:p>
            <a:r>
              <a:rPr lang="tr-TR" sz="2000" dirty="0" smtClean="0"/>
              <a:t>Yöneticilerine </a:t>
            </a:r>
            <a:r>
              <a:rPr lang="tr-TR" sz="2000" dirty="0"/>
              <a:t>şirket büyüdükçe görevlerinin ve sorumluluklarının da değişeceğini anlata </a:t>
            </a:r>
            <a:r>
              <a:rPr lang="tr-TR" sz="2000" dirty="0" smtClean="0"/>
              <a:t>bilmelidir</a:t>
            </a:r>
          </a:p>
          <a:p>
            <a:r>
              <a:rPr lang="tr-TR" sz="2000" dirty="0" smtClean="0"/>
              <a:t>¨</a:t>
            </a:r>
            <a:r>
              <a:rPr lang="tr-TR" sz="2000" dirty="0"/>
              <a:t>E</a:t>
            </a:r>
            <a:r>
              <a:rPr lang="tr-TR" sz="2000" dirty="0" smtClean="0"/>
              <a:t>limden geleni yaptım¨ cümlesini kabul etmeyin</a:t>
            </a:r>
            <a:endParaRPr lang="tr-TR" sz="2000" dirty="0"/>
          </a:p>
          <a:p>
            <a:r>
              <a:rPr lang="tr-TR" sz="2000" dirty="0"/>
              <a:t>CEO hesap sorarken yaratıcılığı öldürmemelidir </a:t>
            </a:r>
            <a:endParaRPr lang="tr-TR" sz="2000" dirty="0" smtClean="0"/>
          </a:p>
          <a:p>
            <a:pPr marL="0" indent="0">
              <a:buNone/>
            </a:pPr>
            <a:endParaRPr lang="tr-TR" sz="2000" dirty="0"/>
          </a:p>
        </p:txBody>
      </p:sp>
      <p:sp>
        <p:nvSpPr>
          <p:cNvPr id="4" name="Slayt Numarası Yer Tutucusu 3"/>
          <p:cNvSpPr>
            <a:spLocks noGrp="1"/>
          </p:cNvSpPr>
          <p:nvPr>
            <p:ph type="sldNum" sz="quarter" idx="12"/>
          </p:nvPr>
        </p:nvSpPr>
        <p:spPr/>
        <p:txBody>
          <a:bodyPr/>
          <a:lstStyle/>
          <a:p>
            <a:fld id="{4A038987-30E2-43D2-8DE3-6FFE79136BFD}" type="slidenum">
              <a:rPr lang="tr-TR" smtClean="0"/>
              <a:t>99</a:t>
            </a:fld>
            <a:endParaRPr lang="tr-TR"/>
          </a:p>
        </p:txBody>
      </p:sp>
    </p:spTree>
    <p:extLst>
      <p:ext uri="{BB962C8B-B14F-4D97-AF65-F5344CB8AC3E}">
        <p14:creationId xmlns:p14="http://schemas.microsoft.com/office/powerpoint/2010/main" val="4264068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4292</TotalTime>
  <Words>7695</Words>
  <Application>Microsoft Office PowerPoint</Application>
  <PresentationFormat>On-screen Show (4:3)</PresentationFormat>
  <Paragraphs>1207</Paragraphs>
  <Slides>103</Slides>
  <Notes>1</Notes>
  <HiddenSlides>0</HiddenSlides>
  <MMClips>0</MMClips>
  <ScaleCrop>false</ScaleCrop>
  <HeadingPairs>
    <vt:vector size="4" baseType="variant">
      <vt:variant>
        <vt:lpstr>Theme</vt:lpstr>
      </vt:variant>
      <vt:variant>
        <vt:i4>1</vt:i4>
      </vt:variant>
      <vt:variant>
        <vt:lpstr>Slide Titles</vt:lpstr>
      </vt:variant>
      <vt:variant>
        <vt:i4>103</vt:i4>
      </vt:variant>
    </vt:vector>
  </HeadingPairs>
  <TitlesOfParts>
    <vt:vector size="104" baseType="lpstr">
      <vt:lpstr>Akış</vt:lpstr>
      <vt:lpstr>HAYALLERİN SONRASI</vt:lpstr>
      <vt:lpstr>TARTIŞMA KONULARI</vt:lpstr>
      <vt:lpstr>KAYNAKLAR</vt:lpstr>
      <vt:lpstr>KAYNAKLAR</vt:lpstr>
      <vt:lpstr>NELERİ NEDEN TAKİP EDECEĞİZ?</vt:lpstr>
      <vt:lpstr> INTERNET, SOSYAL MEDYA VE WEB ÖNEMİNİ ARTTIRACAK</vt:lpstr>
      <vt:lpstr>INTERNET, SOSYAL MEDYA VE WEB ÖNEMİNİ ARTTIRACAK</vt:lpstr>
      <vt:lpstr>              ÖNEMLİ KÜRESEL TREND’LER</vt:lpstr>
      <vt:lpstr>       ÖNEMLİ KÜRESEL TREND’LER</vt:lpstr>
      <vt:lpstr>VİZYON VE MİSYON</vt:lpstr>
      <vt:lpstr>VİZYON VE MİSYON</vt:lpstr>
      <vt:lpstr>VİZYON VE MİSYON</vt:lpstr>
      <vt:lpstr>VİZYON VE MİSYON</vt:lpstr>
      <vt:lpstr>VİZYON VE MİSYON</vt:lpstr>
      <vt:lpstr>VİZYON VE MİSYON</vt:lpstr>
      <vt:lpstr>VİZYON VE MİSYON</vt:lpstr>
      <vt:lpstr>VİZYON VE MİSYON</vt:lpstr>
      <vt:lpstr>GİRİŞİM</vt:lpstr>
      <vt:lpstr>GİRİŞİMCİLİĞİN ÖZELLİKLERİ</vt:lpstr>
      <vt:lpstr>UYGUNLUK</vt:lpstr>
      <vt:lpstr>UYGUNLUK</vt:lpstr>
      <vt:lpstr>GİRİŞİMCİ ÖZELLİKLERİ</vt:lpstr>
      <vt:lpstr>NEDEN GİRİŞİMCİ OLUNUR?</vt:lpstr>
      <vt:lpstr>GİRİŞİMCİLİĞİN BAŞARISINI BELİRLEYEN FAKTÖRLER</vt:lpstr>
      <vt:lpstr>       SIK RASTLANAN YANLIŞLIKLAR</vt:lpstr>
      <vt:lpstr>SIK RASTLANAN YANLIŞLIKLAR</vt:lpstr>
      <vt:lpstr>1. TECRÜBE 1977-79</vt:lpstr>
      <vt:lpstr>ÖZELEŞTİRİ</vt:lpstr>
      <vt:lpstr>2. DENEYİM 2005-2015</vt:lpstr>
      <vt:lpstr>KURULUŞ</vt:lpstr>
      <vt:lpstr>KURULUŞ</vt:lpstr>
      <vt:lpstr>KURULUŞ</vt:lpstr>
      <vt:lpstr>KURULUŞ</vt:lpstr>
      <vt:lpstr>İŞ MODELİ OLUŞTURMAK</vt:lpstr>
      <vt:lpstr>            İŞ MODELİ OLUŞTURMAK</vt:lpstr>
      <vt:lpstr>İŞ MODELİ OLUŞTURMAK</vt:lpstr>
      <vt:lpstr>İŞ MODELİ OLUŞTURMAK</vt:lpstr>
      <vt:lpstr>İŞ MODELİ OLUŞTURMAK</vt:lpstr>
      <vt:lpstr>İŞ MODELİ OLUŞTURMAK</vt:lpstr>
      <vt:lpstr>İŞ MODELİ OLUŞTURMAK</vt:lpstr>
      <vt:lpstr>İŞ MODELİ OLUŞTURMAK</vt:lpstr>
      <vt:lpstr>İŞ MODELİ OLUŞTURMAK</vt:lpstr>
      <vt:lpstr>İŞ MODELİ OLUŞTURMAK</vt:lpstr>
      <vt:lpstr>HER TEKLİF BİR DEĞER YARATMA</vt:lpstr>
      <vt:lpstr>HER TEKLİF BİR DEĞER YARATMA</vt:lpstr>
      <vt:lpstr>HER TEKLİF BİR DEĞER YARATMA</vt:lpstr>
      <vt:lpstr>HER TEKLİF BİR DEĞER YARATMA</vt:lpstr>
      <vt:lpstr>HER TEKLİF BİR DEĞER YARATMA</vt:lpstr>
      <vt:lpstr>HER TEKLİF BİR DEĞER YARATMA</vt:lpstr>
      <vt:lpstr>     BAŞLARKEN NE SORABİLİRİZ?</vt:lpstr>
      <vt:lpstr>                PAZAR NEREDE?</vt:lpstr>
      <vt:lpstr>ARGE VE İNOVASYON</vt:lpstr>
      <vt:lpstr>FİKİRDEN GERÇEK İŞE DÖNÜŞÜM</vt:lpstr>
      <vt:lpstr>FİKİRDEN GERÇEK İŞE DÖNÜŞÜM</vt:lpstr>
      <vt:lpstr>FİKİRDEN GERÇEK İŞE DÖNÜŞÜM</vt:lpstr>
      <vt:lpstr> İŞ BAŞINDA</vt:lpstr>
      <vt:lpstr>İŞ BAŞINDA</vt:lpstr>
      <vt:lpstr>  İŞ BAŞINDA </vt:lpstr>
      <vt:lpstr> İŞ BAŞINDA </vt:lpstr>
      <vt:lpstr> İNSAN KAYNAKLARI  </vt:lpstr>
      <vt:lpstr>INSAN KAYNAKLARI/ AI</vt:lpstr>
      <vt:lpstr>                      İNSAN KAYNAKLARI</vt:lpstr>
      <vt:lpstr> İNSAN KAYNAKLARI</vt:lpstr>
      <vt:lpstr>İNSAN KAYNAKLARI</vt:lpstr>
      <vt:lpstr> İNSAN KAYNAKLARI</vt:lpstr>
      <vt:lpstr>                    İNSAN KAYNAKLARI</vt:lpstr>
      <vt:lpstr>İNSAN KAYNAKLARI</vt:lpstr>
      <vt:lpstr>İNSAN KAYNAKLARI</vt:lpstr>
      <vt:lpstr>İNSAN KAYNAKLARI</vt:lpstr>
      <vt:lpstr>İNSAN KAYNAKLARI</vt:lpstr>
      <vt:lpstr> İNSAN KAYNAKLARI</vt:lpstr>
      <vt:lpstr>                        DANIŞMANLAR</vt:lpstr>
      <vt:lpstr>ŞİRKET KÜLTÜRÜ OLUŞTURMAK</vt:lpstr>
      <vt:lpstr>ŞİRKET KÜLTÜRÜ OLUŞTURMAK</vt:lpstr>
      <vt:lpstr>ŞİRKET KÜLTÜRÜ OLUŞTURMAK</vt:lpstr>
      <vt:lpstr>ŞİRKET BÜYÜRKEN</vt:lpstr>
      <vt:lpstr>ŞİRKET BÜYÜRKEN</vt:lpstr>
      <vt:lpstr>ŞİRKET BÜYÜRKEN</vt:lpstr>
      <vt:lpstr>ŞİRKET BÜYÜRKEN</vt:lpstr>
      <vt:lpstr>ŞİRKET BÜYÜRKEN</vt:lpstr>
      <vt:lpstr> SATIŞ KANALLARI</vt:lpstr>
      <vt:lpstr>     BAYİ/TÜCCAR-MÜMESSİL</vt:lpstr>
      <vt:lpstr>GENEL MÜDÜRLÜĞÜ NE ZAMAN BIRAKMALI</vt:lpstr>
      <vt:lpstr>       YÖNETİCİYİ DEĞERLENDİRMEK</vt:lpstr>
      <vt:lpstr>     YÖNETİCİYİ DEĞERLENDİRMEK</vt:lpstr>
      <vt:lpstr>TAHMİN YAPMAK</vt:lpstr>
      <vt:lpstr>TAHMİN YAPMANIN ADIMLARI</vt:lpstr>
      <vt:lpstr>NUMERİK TAHMİNLERİN ANLAMLARI</vt:lpstr>
      <vt:lpstr>GİRİŞİMCİLİK</vt:lpstr>
      <vt:lpstr> GİRİŞİMCİLİK</vt:lpstr>
      <vt:lpstr>RİSK YÖNETİMİ</vt:lpstr>
      <vt:lpstr>MALİ ANALİZ GÖSTERGELERİ/LİKİDİTE </vt:lpstr>
      <vt:lpstr>MALİ ANALİZ TABLOLARI/FİNANSAL YAPI </vt:lpstr>
      <vt:lpstr>MALİ ANALİZ TABLOLARI/FAALİYET ORANLARI </vt:lpstr>
      <vt:lpstr> KONTROL</vt:lpstr>
      <vt:lpstr>CEO OLMAK</vt:lpstr>
      <vt:lpstr>CEO OLMAK</vt:lpstr>
      <vt:lpstr>CEO OLMAK</vt:lpstr>
      <vt:lpstr> CEO OLMAK</vt:lpstr>
      <vt:lpstr>CEO VE LİDERLİK</vt:lpstr>
      <vt:lpstr>CEO VE LİDERLİK</vt:lpstr>
      <vt:lpstr>CEO NASIL DEĞERLENDİRİLMELİ?</vt:lpstr>
      <vt:lpstr>                   AKLIMIZDA KALSIN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HAYALLERİN SONRASI</dc:title>
  <dc:creator>lenova</dc:creator>
  <cp:lastModifiedBy>none</cp:lastModifiedBy>
  <cp:revision>417</cp:revision>
  <dcterms:created xsi:type="dcterms:W3CDTF">2016-02-05T15:15:18Z</dcterms:created>
  <dcterms:modified xsi:type="dcterms:W3CDTF">2019-02-19T06:19:21Z</dcterms:modified>
</cp:coreProperties>
</file>