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303" r:id="rId5"/>
    <p:sldId id="304" r:id="rId6"/>
    <p:sldId id="261" r:id="rId7"/>
    <p:sldId id="262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NSU Unver-Erbas" userId="ce9a051f-d947-46a8-abb5-a5780cc24e5c" providerId="ADAL" clId="{9E78A65A-8B67-4638-8C27-65C1E8506635}"/>
    <pc:docChg chg="modSld">
      <pc:chgData name="CANSU Unver-Erbas" userId="ce9a051f-d947-46a8-abb5-a5780cc24e5c" providerId="ADAL" clId="{9E78A65A-8B67-4638-8C27-65C1E8506635}" dt="2024-03-16T12:12:10.030" v="2" actId="1076"/>
      <pc:docMkLst>
        <pc:docMk/>
      </pc:docMkLst>
      <pc:sldChg chg="modSp mod">
        <pc:chgData name="CANSU Unver-Erbas" userId="ce9a051f-d947-46a8-abb5-a5780cc24e5c" providerId="ADAL" clId="{9E78A65A-8B67-4638-8C27-65C1E8506635}" dt="2024-03-16T12:11:38.561" v="1" actId="1076"/>
        <pc:sldMkLst>
          <pc:docMk/>
          <pc:sldMk cId="0" sldId="295"/>
        </pc:sldMkLst>
        <pc:spChg chg="mod">
          <ac:chgData name="CANSU Unver-Erbas" userId="ce9a051f-d947-46a8-abb5-a5780cc24e5c" providerId="ADAL" clId="{9E78A65A-8B67-4638-8C27-65C1E8506635}" dt="2024-03-16T12:11:38.561" v="1" actId="1076"/>
          <ac:spMkLst>
            <pc:docMk/>
            <pc:sldMk cId="0" sldId="295"/>
            <ac:spMk id="2" creationId="{00000000-0000-0000-0000-000000000000}"/>
          </ac:spMkLst>
        </pc:spChg>
      </pc:sldChg>
      <pc:sldChg chg="modSp mod">
        <pc:chgData name="CANSU Unver-Erbas" userId="ce9a051f-d947-46a8-abb5-a5780cc24e5c" providerId="ADAL" clId="{9E78A65A-8B67-4638-8C27-65C1E8506635}" dt="2024-03-16T12:12:10.030" v="2" actId="1076"/>
        <pc:sldMkLst>
          <pc:docMk/>
          <pc:sldMk cId="0" sldId="298"/>
        </pc:sldMkLst>
        <pc:spChg chg="mod">
          <ac:chgData name="CANSU Unver-Erbas" userId="ce9a051f-d947-46a8-abb5-a5780cc24e5c" providerId="ADAL" clId="{9E78A65A-8B67-4638-8C27-65C1E8506635}" dt="2024-03-16T12:12:10.030" v="2" actId="1076"/>
          <ac:spMkLst>
            <pc:docMk/>
            <pc:sldMk cId="0" sldId="298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640" y="536194"/>
            <a:ext cx="8333105" cy="63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5640" y="1486865"/>
            <a:ext cx="8334375" cy="3587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nsu.u.e@cag.edu.tr" TargetMode="External"/><Relationship Id="rId2" Type="http://schemas.openxmlformats.org/officeDocument/2006/relationships/hyperlink" Target="mailto:cnsunvr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0400" y="1905000"/>
            <a:ext cx="2856865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4800" dirty="0" smtClean="0">
                <a:solidFill>
                  <a:srgbClr val="000000"/>
                </a:solidFill>
              </a:rPr>
              <a:t>Economics</a:t>
            </a:r>
            <a:endParaRPr sz="4800" dirty="0"/>
          </a:p>
        </p:txBody>
      </p:sp>
      <p:sp>
        <p:nvSpPr>
          <p:cNvPr id="3" name="object 3"/>
          <p:cNvSpPr txBox="1"/>
          <p:nvPr/>
        </p:nvSpPr>
        <p:spPr>
          <a:xfrm>
            <a:off x="2549271" y="2819400"/>
            <a:ext cx="4040504" cy="23551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Introduction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lang="en-GB" sz="2000" spc="-55" dirty="0" err="1">
                <a:solidFill>
                  <a:srgbClr val="0F243E"/>
                </a:solidFill>
                <a:latin typeface="Calibri"/>
                <a:cs typeface="Calibri"/>
              </a:rPr>
              <a:t>Cansu</a:t>
            </a:r>
            <a:r>
              <a:rPr lang="en-GB" sz="2000" spc="-5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lang="en-GB" sz="2000" spc="-55" dirty="0" err="1" smtClean="0">
                <a:solidFill>
                  <a:srgbClr val="0F243E"/>
                </a:solidFill>
                <a:latin typeface="Calibri"/>
                <a:cs typeface="Calibri"/>
              </a:rPr>
              <a:t>Unver-Erbas</a:t>
            </a:r>
            <a:endParaRPr lang="en-GB" sz="2000" spc="-55" dirty="0" smtClean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GB" sz="2000" spc="-55" dirty="0" smtClean="0">
                <a:solidFill>
                  <a:srgbClr val="0F243E"/>
                </a:solidFill>
                <a:latin typeface="Calibri"/>
                <a:cs typeface="Calibri"/>
                <a:hlinkClick r:id="rId2"/>
              </a:rPr>
              <a:t>cnsunvr@gmail.com</a:t>
            </a:r>
            <a:endParaRPr lang="en-GB" sz="2000" spc="-55" dirty="0" smtClean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GB" sz="2000" spc="-55" dirty="0" smtClean="0">
                <a:solidFill>
                  <a:srgbClr val="0F243E"/>
                </a:solidFill>
                <a:latin typeface="Calibri"/>
                <a:cs typeface="Calibri"/>
                <a:hlinkClick r:id="rId3"/>
              </a:rPr>
              <a:t>cansu.u.e@cag.edu.tr</a:t>
            </a:r>
            <a:r>
              <a:rPr lang="en-GB" sz="2000" spc="-55" dirty="0" smtClean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endParaRPr lang="en-GB" sz="2000" spc="-55" dirty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105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What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will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be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impact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this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rise?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likely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much?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sensitive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</a:t>
            </a:r>
            <a:endParaRPr sz="20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relation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impact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to,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say,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swimming </a:t>
            </a:r>
            <a:r>
              <a:rPr sz="2000" dirty="0">
                <a:latin typeface="Calibri"/>
                <a:cs typeface="Calibri"/>
              </a:rPr>
              <a:t>pool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facilities?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Will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fans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switch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alternative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activities?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Will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Liverpool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rise?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2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Economics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provides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understanding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above.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READING</a:t>
            </a:r>
            <a:r>
              <a:rPr spc="-75" dirty="0"/>
              <a:t> </a:t>
            </a:r>
            <a:r>
              <a:rPr spc="-20" dirty="0"/>
              <a:t>LIST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07739"/>
            <a:ext cx="8335009" cy="520827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Prerequisites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No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pre-</a:t>
            </a:r>
            <a:r>
              <a:rPr sz="2000" dirty="0">
                <a:latin typeface="Calibri"/>
                <a:cs typeface="Calibri"/>
              </a:rPr>
              <a:t>requisites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economics.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Basic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maths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(e.g.: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draw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simple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graphs,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calculate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%).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Recommended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books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812165" marR="5080" indent="-342900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Sloman,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J.,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Wride,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A.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Garratt,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D.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(2018),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Economics,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10th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Edition, Pearson</a:t>
            </a:r>
            <a:endParaRPr sz="2000">
              <a:latin typeface="Calibri"/>
              <a:cs typeface="Calibri"/>
            </a:endParaRPr>
          </a:p>
          <a:p>
            <a:pPr marL="8121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spc="-20" dirty="0">
                <a:latin typeface="Calibri"/>
                <a:cs typeface="Calibri"/>
              </a:rPr>
              <a:t>Lipsey,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Chrystal,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(2020),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14th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Edition,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Oxford.</a:t>
            </a:r>
            <a:endParaRPr sz="2000">
              <a:latin typeface="Calibri"/>
              <a:cs typeface="Calibri"/>
            </a:endParaRPr>
          </a:p>
          <a:p>
            <a:pPr marL="8121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  <a:tab pos="1815464" algn="l"/>
                <a:tab pos="2170430" algn="l"/>
                <a:tab pos="2690495" algn="l"/>
                <a:tab pos="3479800" algn="l"/>
                <a:tab pos="3890010" algn="l"/>
                <a:tab pos="4754245" algn="l"/>
                <a:tab pos="6045200" algn="l"/>
                <a:tab pos="6523990" algn="l"/>
                <a:tab pos="7442834" algn="l"/>
              </a:tabLst>
            </a:pPr>
            <a:r>
              <a:rPr sz="2000" spc="-10" dirty="0">
                <a:latin typeface="Calibri"/>
                <a:cs typeface="Calibri"/>
              </a:rPr>
              <a:t>Mankiw,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G.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Taylor,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M.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(2020),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Economics,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5th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Edition,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Cengage</a:t>
            </a:r>
            <a:endParaRPr sz="2000">
              <a:latin typeface="Calibri"/>
              <a:cs typeface="Calibri"/>
            </a:endParaRPr>
          </a:p>
          <a:p>
            <a:pPr marL="81216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Learning.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469900" marR="635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These</a:t>
            </a:r>
            <a:r>
              <a:rPr sz="2000" spc="1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1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designed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introductory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economics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texts,</a:t>
            </a:r>
            <a:r>
              <a:rPr sz="2000" spc="1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contain </a:t>
            </a:r>
            <a:r>
              <a:rPr sz="2000" dirty="0">
                <a:latin typeface="Calibri"/>
                <a:cs typeface="Calibri"/>
              </a:rPr>
              <a:t>material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applicable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module.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defining </a:t>
            </a:r>
            <a:r>
              <a:rPr sz="2000" dirty="0">
                <a:latin typeface="Calibri"/>
                <a:cs typeface="Calibri"/>
              </a:rPr>
              <a:t>key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concepts.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editions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books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also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available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dirty="0">
                <a:latin typeface="Calibri"/>
                <a:cs typeface="Calibri"/>
              </a:rPr>
              <a:t>would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equally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good.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42461" y="3051759"/>
            <a:ext cx="22650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Part</a:t>
            </a:r>
            <a:r>
              <a:rPr sz="2400" spc="-45" dirty="0"/>
              <a:t> </a:t>
            </a:r>
            <a:r>
              <a:rPr sz="2400" dirty="0"/>
              <a:t>II:</a:t>
            </a:r>
            <a:r>
              <a:rPr sz="2400" spc="-55" dirty="0"/>
              <a:t> </a:t>
            </a:r>
            <a:r>
              <a:rPr sz="2400" spc="-10" dirty="0"/>
              <a:t>Economics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899922" y="878586"/>
            <a:ext cx="7345680" cy="4927600"/>
          </a:xfrm>
          <a:custGeom>
            <a:avLst/>
            <a:gdLst/>
            <a:ahLst/>
            <a:cxnLst/>
            <a:rect l="l" t="t" r="r" b="b"/>
            <a:pathLst>
              <a:path w="7345680" h="4927600">
                <a:moveTo>
                  <a:pt x="0" y="4927092"/>
                </a:moveTo>
                <a:lnTo>
                  <a:pt x="7345680" y="4927092"/>
                </a:lnTo>
                <a:lnTo>
                  <a:pt x="7345680" y="0"/>
                </a:lnTo>
                <a:lnTo>
                  <a:pt x="0" y="0"/>
                </a:lnTo>
                <a:lnTo>
                  <a:pt x="0" y="4927092"/>
                </a:lnTo>
                <a:close/>
              </a:path>
            </a:pathLst>
          </a:custGeom>
          <a:ln w="381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194246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AIM</a:t>
            </a:r>
            <a:r>
              <a:rPr spc="-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THIS</a:t>
            </a:r>
            <a:r>
              <a:rPr spc="-5" dirty="0"/>
              <a:t> </a:t>
            </a:r>
            <a:r>
              <a:rPr spc="-25" dirty="0"/>
              <a:t>PART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49714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ECONOMICS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2305401"/>
            <a:ext cx="5436870" cy="11226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understand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about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understand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basic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principles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7296784" cy="1794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READING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MATERIAL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latin typeface="Calibri"/>
                <a:cs typeface="Calibri"/>
              </a:rPr>
              <a:t>Mankiw,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Taylor,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(2017).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Microeconomics.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Cengage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Learning.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1: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Ten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principles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(only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1-</a:t>
            </a:r>
            <a:r>
              <a:rPr sz="2000" spc="-25" dirty="0">
                <a:latin typeface="Calibri"/>
                <a:cs typeface="Calibri"/>
              </a:rPr>
              <a:t>8)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ECONOMICS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1200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economy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comes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 Greek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</a:t>
            </a:r>
            <a:r>
              <a:rPr sz="2000" i="1" dirty="0">
                <a:latin typeface="Calibri"/>
                <a:cs typeface="Calibri"/>
              </a:rPr>
              <a:t>oikos</a:t>
            </a:r>
            <a:r>
              <a:rPr sz="2000" i="1" spc="-1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nomos</a:t>
            </a:r>
            <a:r>
              <a:rPr sz="2000" dirty="0">
                <a:latin typeface="Calibri"/>
                <a:cs typeface="Calibri"/>
              </a:rPr>
              <a:t>”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means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“one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manages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household.”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Economies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similar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households.</a:t>
            </a: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Households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decisions: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who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cooks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dinner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who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chooses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TV</a:t>
            </a:r>
            <a:r>
              <a:rPr sz="2000" spc="-10" dirty="0">
                <a:latin typeface="Calibri"/>
                <a:cs typeface="Calibri"/>
              </a:rPr>
              <a:t> program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leisure</a:t>
            </a: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Societies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decisions: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farmers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/engineers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need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who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become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 farmer/engineer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allocate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sports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10" dirty="0">
                <a:latin typeface="Calibri"/>
                <a:cs typeface="Calibri"/>
              </a:rPr>
              <a:t> sectors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640" y="536194"/>
            <a:ext cx="13373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7200" y="1700783"/>
            <a:ext cx="8503920" cy="4227830"/>
            <a:chOff x="457200" y="1700783"/>
            <a:chExt cx="8503920" cy="42278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" y="1700783"/>
              <a:ext cx="2098548" cy="130911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05455" y="1700783"/>
              <a:ext cx="2098547" cy="13548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05455" y="3009900"/>
              <a:ext cx="2129027" cy="113385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7200" y="3014472"/>
              <a:ext cx="2019300" cy="113385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0916" y="4136135"/>
              <a:ext cx="2005584" cy="127101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73451" y="4155948"/>
              <a:ext cx="2161031" cy="125577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1364" y="2557272"/>
              <a:ext cx="2619756" cy="174345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365241" y="3239261"/>
              <a:ext cx="241300" cy="2676525"/>
            </a:xfrm>
            <a:custGeom>
              <a:avLst/>
              <a:gdLst/>
              <a:ahLst/>
              <a:cxnLst/>
              <a:rect l="l" t="t" r="r" b="b"/>
              <a:pathLst>
                <a:path w="241300" h="2676525">
                  <a:moveTo>
                    <a:pt x="120396" y="0"/>
                  </a:moveTo>
                  <a:lnTo>
                    <a:pt x="0" y="120396"/>
                  </a:lnTo>
                  <a:lnTo>
                    <a:pt x="60198" y="120396"/>
                  </a:lnTo>
                  <a:lnTo>
                    <a:pt x="60198" y="2555748"/>
                  </a:lnTo>
                  <a:lnTo>
                    <a:pt x="0" y="2555748"/>
                  </a:lnTo>
                  <a:lnTo>
                    <a:pt x="120396" y="2676144"/>
                  </a:lnTo>
                  <a:lnTo>
                    <a:pt x="240792" y="2555748"/>
                  </a:lnTo>
                  <a:lnTo>
                    <a:pt x="180594" y="2555748"/>
                  </a:lnTo>
                  <a:lnTo>
                    <a:pt x="180594" y="120396"/>
                  </a:lnTo>
                  <a:lnTo>
                    <a:pt x="240792" y="120396"/>
                  </a:lnTo>
                  <a:lnTo>
                    <a:pt x="12039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365241" y="3239261"/>
              <a:ext cx="241300" cy="2676525"/>
            </a:xfrm>
            <a:custGeom>
              <a:avLst/>
              <a:gdLst/>
              <a:ahLst/>
              <a:cxnLst/>
              <a:rect l="l" t="t" r="r" b="b"/>
              <a:pathLst>
                <a:path w="241300" h="2676525">
                  <a:moveTo>
                    <a:pt x="120396" y="2676144"/>
                  </a:moveTo>
                  <a:lnTo>
                    <a:pt x="240792" y="2555748"/>
                  </a:lnTo>
                  <a:lnTo>
                    <a:pt x="180594" y="2555748"/>
                  </a:lnTo>
                  <a:lnTo>
                    <a:pt x="180594" y="120396"/>
                  </a:lnTo>
                  <a:lnTo>
                    <a:pt x="240792" y="120396"/>
                  </a:lnTo>
                  <a:lnTo>
                    <a:pt x="120396" y="0"/>
                  </a:lnTo>
                  <a:lnTo>
                    <a:pt x="0" y="120396"/>
                  </a:lnTo>
                  <a:lnTo>
                    <a:pt x="60198" y="120396"/>
                  </a:lnTo>
                  <a:lnTo>
                    <a:pt x="60198" y="2555748"/>
                  </a:lnTo>
                  <a:lnTo>
                    <a:pt x="0" y="2555748"/>
                  </a:lnTo>
                  <a:lnTo>
                    <a:pt x="120396" y="267614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627626" y="3141725"/>
              <a:ext cx="1706880" cy="273050"/>
            </a:xfrm>
            <a:custGeom>
              <a:avLst/>
              <a:gdLst/>
              <a:ahLst/>
              <a:cxnLst/>
              <a:rect l="l" t="t" r="r" b="b"/>
              <a:pathLst>
                <a:path w="1706879" h="273050">
                  <a:moveTo>
                    <a:pt x="1570482" y="0"/>
                  </a:moveTo>
                  <a:lnTo>
                    <a:pt x="1570482" y="68199"/>
                  </a:lnTo>
                  <a:lnTo>
                    <a:pt x="136398" y="68199"/>
                  </a:lnTo>
                  <a:lnTo>
                    <a:pt x="136398" y="0"/>
                  </a:lnTo>
                  <a:lnTo>
                    <a:pt x="0" y="136398"/>
                  </a:lnTo>
                  <a:lnTo>
                    <a:pt x="136398" y="272796"/>
                  </a:lnTo>
                  <a:lnTo>
                    <a:pt x="136398" y="204597"/>
                  </a:lnTo>
                  <a:lnTo>
                    <a:pt x="1570482" y="204597"/>
                  </a:lnTo>
                  <a:lnTo>
                    <a:pt x="1570482" y="272796"/>
                  </a:lnTo>
                  <a:lnTo>
                    <a:pt x="1706879" y="136398"/>
                  </a:lnTo>
                  <a:lnTo>
                    <a:pt x="157048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27626" y="3141725"/>
              <a:ext cx="1706880" cy="273050"/>
            </a:xfrm>
            <a:custGeom>
              <a:avLst/>
              <a:gdLst/>
              <a:ahLst/>
              <a:cxnLst/>
              <a:rect l="l" t="t" r="r" b="b"/>
              <a:pathLst>
                <a:path w="1706879" h="273050">
                  <a:moveTo>
                    <a:pt x="0" y="136398"/>
                  </a:moveTo>
                  <a:lnTo>
                    <a:pt x="136398" y="272796"/>
                  </a:lnTo>
                  <a:lnTo>
                    <a:pt x="136398" y="204597"/>
                  </a:lnTo>
                  <a:lnTo>
                    <a:pt x="1570482" y="204597"/>
                  </a:lnTo>
                  <a:lnTo>
                    <a:pt x="1570482" y="272796"/>
                  </a:lnTo>
                  <a:lnTo>
                    <a:pt x="1706879" y="136398"/>
                  </a:lnTo>
                  <a:lnTo>
                    <a:pt x="1570482" y="0"/>
                  </a:lnTo>
                  <a:lnTo>
                    <a:pt x="1570482" y="68199"/>
                  </a:lnTo>
                  <a:lnTo>
                    <a:pt x="136398" y="68199"/>
                  </a:lnTo>
                  <a:lnTo>
                    <a:pt x="136398" y="0"/>
                  </a:lnTo>
                  <a:lnTo>
                    <a:pt x="0" y="13639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235953" y="1042873"/>
            <a:ext cx="27743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Scarce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resources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16" name="object 16"/>
          <p:cNvSpPr txBox="1"/>
          <p:nvPr/>
        </p:nvSpPr>
        <p:spPr>
          <a:xfrm>
            <a:off x="4923282" y="5917184"/>
            <a:ext cx="14941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choose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3748" y="1034288"/>
            <a:ext cx="40589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Unlimited</a:t>
            </a:r>
            <a:r>
              <a:rPr sz="3200" spc="-1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needs/desires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72004" y="3273933"/>
            <a:ext cx="20167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Unlimited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needs/desi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ECONOMICS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07739"/>
            <a:ext cx="8333105" cy="503745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Like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households,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societies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scarce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resources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  <a:tabLst>
                <a:tab pos="2042795" algn="l"/>
                <a:tab pos="2397760" algn="l"/>
                <a:tab pos="3606800" algn="l"/>
                <a:tab pos="4260215" algn="l"/>
                <a:tab pos="5072380" algn="l"/>
                <a:tab pos="5732780" algn="l"/>
                <a:tab pos="6991984" algn="l"/>
                <a:tab pos="7610475" algn="l"/>
                <a:tab pos="7974965" algn="l"/>
              </a:tabLst>
            </a:pPr>
            <a:r>
              <a:rPr sz="2000" spc="-10" dirty="0">
                <a:latin typeface="Calibri"/>
                <a:cs typeface="Calibri"/>
              </a:rPr>
              <a:t>Examples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resources: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land,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labour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(e.g.,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employees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such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players</a:t>
            </a:r>
            <a:r>
              <a:rPr sz="2000" dirty="0">
                <a:latin typeface="Calibri"/>
                <a:cs typeface="Calibri"/>
              </a:rPr>
              <a:t>	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accountants),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capital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provision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stadium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facilities).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produce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goods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and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services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people.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But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tension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between:</a:t>
            </a: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spc="-20" dirty="0">
                <a:latin typeface="Calibri"/>
                <a:cs typeface="Calibri"/>
              </a:rPr>
              <a:t>People’s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/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societies’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desire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unlimited</a:t>
            </a: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available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resources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(land,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labour,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capital)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limited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635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never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enough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services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satisfy 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citizens.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Scarcity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Given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scarcity</a:t>
            </a:r>
            <a:r>
              <a:rPr sz="2000" b="1" spc="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important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manage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well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right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640" y="536194"/>
            <a:ext cx="7639684" cy="15182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0"/>
              </a:spcBef>
            </a:pPr>
            <a:endParaRPr sz="2000">
              <a:latin typeface="Calibri"/>
              <a:cs typeface="Calibri"/>
            </a:endParaRPr>
          </a:p>
          <a:p>
            <a:pPr marL="693420" algn="ctr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manages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scarce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endParaRPr sz="2000">
              <a:latin typeface="Calibri"/>
              <a:cs typeface="Calibri"/>
            </a:endParaRPr>
          </a:p>
          <a:p>
            <a:pPr marL="694690" algn="ctr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fulfil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unlimited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needs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08605" y="5319471"/>
            <a:ext cx="41509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Choices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have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made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45262" y="3057398"/>
            <a:ext cx="2557145" cy="1177925"/>
            <a:chOff x="445262" y="3057398"/>
            <a:chExt cx="2557145" cy="1177925"/>
          </a:xfrm>
        </p:grpSpPr>
        <p:sp>
          <p:nvSpPr>
            <p:cNvPr id="5" name="object 5"/>
            <p:cNvSpPr/>
            <p:nvPr/>
          </p:nvSpPr>
          <p:spPr>
            <a:xfrm>
              <a:off x="457962" y="3070098"/>
              <a:ext cx="2531745" cy="1152525"/>
            </a:xfrm>
            <a:custGeom>
              <a:avLst/>
              <a:gdLst/>
              <a:ahLst/>
              <a:cxnLst/>
              <a:rect l="l" t="t" r="r" b="b"/>
              <a:pathLst>
                <a:path w="2531745" h="1152525">
                  <a:moveTo>
                    <a:pt x="1265682" y="0"/>
                  </a:moveTo>
                  <a:lnTo>
                    <a:pt x="1200549" y="749"/>
                  </a:lnTo>
                  <a:lnTo>
                    <a:pt x="1136272" y="2974"/>
                  </a:lnTo>
                  <a:lnTo>
                    <a:pt x="1072930" y="6638"/>
                  </a:lnTo>
                  <a:lnTo>
                    <a:pt x="1010601" y="11704"/>
                  </a:lnTo>
                  <a:lnTo>
                    <a:pt x="949367" y="18137"/>
                  </a:lnTo>
                  <a:lnTo>
                    <a:pt x="889305" y="25900"/>
                  </a:lnTo>
                  <a:lnTo>
                    <a:pt x="830496" y="34958"/>
                  </a:lnTo>
                  <a:lnTo>
                    <a:pt x="773019" y="45273"/>
                  </a:lnTo>
                  <a:lnTo>
                    <a:pt x="716954" y="56810"/>
                  </a:lnTo>
                  <a:lnTo>
                    <a:pt x="662381" y="69532"/>
                  </a:lnTo>
                  <a:lnTo>
                    <a:pt x="609378" y="83404"/>
                  </a:lnTo>
                  <a:lnTo>
                    <a:pt x="558025" y="98389"/>
                  </a:lnTo>
                  <a:lnTo>
                    <a:pt x="508402" y="114451"/>
                  </a:lnTo>
                  <a:lnTo>
                    <a:pt x="460589" y="131553"/>
                  </a:lnTo>
                  <a:lnTo>
                    <a:pt x="414664" y="149660"/>
                  </a:lnTo>
                  <a:lnTo>
                    <a:pt x="370708" y="168735"/>
                  </a:lnTo>
                  <a:lnTo>
                    <a:pt x="328799" y="188742"/>
                  </a:lnTo>
                  <a:lnTo>
                    <a:pt x="289019" y="209645"/>
                  </a:lnTo>
                  <a:lnTo>
                    <a:pt x="251445" y="231407"/>
                  </a:lnTo>
                  <a:lnTo>
                    <a:pt x="216157" y="253993"/>
                  </a:lnTo>
                  <a:lnTo>
                    <a:pt x="183236" y="277366"/>
                  </a:lnTo>
                  <a:lnTo>
                    <a:pt x="152760" y="301491"/>
                  </a:lnTo>
                  <a:lnTo>
                    <a:pt x="99463" y="351847"/>
                  </a:lnTo>
                  <a:lnTo>
                    <a:pt x="56902" y="404773"/>
                  </a:lnTo>
                  <a:lnTo>
                    <a:pt x="25714" y="459979"/>
                  </a:lnTo>
                  <a:lnTo>
                    <a:pt x="6534" y="517175"/>
                  </a:lnTo>
                  <a:lnTo>
                    <a:pt x="0" y="576071"/>
                  </a:lnTo>
                  <a:lnTo>
                    <a:pt x="1646" y="605714"/>
                  </a:lnTo>
                  <a:lnTo>
                    <a:pt x="14583" y="663797"/>
                  </a:lnTo>
                  <a:lnTo>
                    <a:pt x="39846" y="720034"/>
                  </a:lnTo>
                  <a:lnTo>
                    <a:pt x="76800" y="774136"/>
                  </a:lnTo>
                  <a:lnTo>
                    <a:pt x="124809" y="825813"/>
                  </a:lnTo>
                  <a:lnTo>
                    <a:pt x="183236" y="874777"/>
                  </a:lnTo>
                  <a:lnTo>
                    <a:pt x="216157" y="898150"/>
                  </a:lnTo>
                  <a:lnTo>
                    <a:pt x="251445" y="920736"/>
                  </a:lnTo>
                  <a:lnTo>
                    <a:pt x="289019" y="942498"/>
                  </a:lnTo>
                  <a:lnTo>
                    <a:pt x="328799" y="963401"/>
                  </a:lnTo>
                  <a:lnTo>
                    <a:pt x="370708" y="983408"/>
                  </a:lnTo>
                  <a:lnTo>
                    <a:pt x="414664" y="1002483"/>
                  </a:lnTo>
                  <a:lnTo>
                    <a:pt x="460589" y="1020590"/>
                  </a:lnTo>
                  <a:lnTo>
                    <a:pt x="508402" y="1037692"/>
                  </a:lnTo>
                  <a:lnTo>
                    <a:pt x="558025" y="1053754"/>
                  </a:lnTo>
                  <a:lnTo>
                    <a:pt x="609378" y="1068739"/>
                  </a:lnTo>
                  <a:lnTo>
                    <a:pt x="662381" y="1082611"/>
                  </a:lnTo>
                  <a:lnTo>
                    <a:pt x="716954" y="1095333"/>
                  </a:lnTo>
                  <a:lnTo>
                    <a:pt x="773019" y="1106870"/>
                  </a:lnTo>
                  <a:lnTo>
                    <a:pt x="830496" y="1117185"/>
                  </a:lnTo>
                  <a:lnTo>
                    <a:pt x="889305" y="1126243"/>
                  </a:lnTo>
                  <a:lnTo>
                    <a:pt x="949367" y="1134006"/>
                  </a:lnTo>
                  <a:lnTo>
                    <a:pt x="1010601" y="1140439"/>
                  </a:lnTo>
                  <a:lnTo>
                    <a:pt x="1072930" y="1145505"/>
                  </a:lnTo>
                  <a:lnTo>
                    <a:pt x="1136272" y="1149169"/>
                  </a:lnTo>
                  <a:lnTo>
                    <a:pt x="1200549" y="1151394"/>
                  </a:lnTo>
                  <a:lnTo>
                    <a:pt x="1265682" y="1152144"/>
                  </a:lnTo>
                  <a:lnTo>
                    <a:pt x="1330813" y="1151394"/>
                  </a:lnTo>
                  <a:lnTo>
                    <a:pt x="1395089" y="1149169"/>
                  </a:lnTo>
                  <a:lnTo>
                    <a:pt x="1458430" y="1145505"/>
                  </a:lnTo>
                  <a:lnTo>
                    <a:pt x="1520758" y="1140439"/>
                  </a:lnTo>
                  <a:lnTo>
                    <a:pt x="1581992" y="1134006"/>
                  </a:lnTo>
                  <a:lnTo>
                    <a:pt x="1642053" y="1126243"/>
                  </a:lnTo>
                  <a:lnTo>
                    <a:pt x="1700862" y="1117185"/>
                  </a:lnTo>
                  <a:lnTo>
                    <a:pt x="1758338" y="1106870"/>
                  </a:lnTo>
                  <a:lnTo>
                    <a:pt x="1814403" y="1095333"/>
                  </a:lnTo>
                  <a:lnTo>
                    <a:pt x="1868977" y="1082611"/>
                  </a:lnTo>
                  <a:lnTo>
                    <a:pt x="1921980" y="1068739"/>
                  </a:lnTo>
                  <a:lnTo>
                    <a:pt x="1973332" y="1053754"/>
                  </a:lnTo>
                  <a:lnTo>
                    <a:pt x="2022955" y="1037692"/>
                  </a:lnTo>
                  <a:lnTo>
                    <a:pt x="2070769" y="1020590"/>
                  </a:lnTo>
                  <a:lnTo>
                    <a:pt x="2116694" y="1002483"/>
                  </a:lnTo>
                  <a:lnTo>
                    <a:pt x="2160651" y="983408"/>
                  </a:lnTo>
                  <a:lnTo>
                    <a:pt x="2202559" y="963401"/>
                  </a:lnTo>
                  <a:lnTo>
                    <a:pt x="2242340" y="942498"/>
                  </a:lnTo>
                  <a:lnTo>
                    <a:pt x="2279915" y="920736"/>
                  </a:lnTo>
                  <a:lnTo>
                    <a:pt x="2315203" y="898150"/>
                  </a:lnTo>
                  <a:lnTo>
                    <a:pt x="2348124" y="874777"/>
                  </a:lnTo>
                  <a:lnTo>
                    <a:pt x="2378601" y="850652"/>
                  </a:lnTo>
                  <a:lnTo>
                    <a:pt x="2431899" y="800296"/>
                  </a:lnTo>
                  <a:lnTo>
                    <a:pt x="2474460" y="747370"/>
                  </a:lnTo>
                  <a:lnTo>
                    <a:pt x="2505649" y="692164"/>
                  </a:lnTo>
                  <a:lnTo>
                    <a:pt x="2524829" y="634968"/>
                  </a:lnTo>
                  <a:lnTo>
                    <a:pt x="2531364" y="576071"/>
                  </a:lnTo>
                  <a:lnTo>
                    <a:pt x="2529717" y="546429"/>
                  </a:lnTo>
                  <a:lnTo>
                    <a:pt x="2516780" y="488346"/>
                  </a:lnTo>
                  <a:lnTo>
                    <a:pt x="2491516" y="432109"/>
                  </a:lnTo>
                  <a:lnTo>
                    <a:pt x="2454561" y="378007"/>
                  </a:lnTo>
                  <a:lnTo>
                    <a:pt x="2406552" y="326330"/>
                  </a:lnTo>
                  <a:lnTo>
                    <a:pt x="2348124" y="277366"/>
                  </a:lnTo>
                  <a:lnTo>
                    <a:pt x="2315203" y="253993"/>
                  </a:lnTo>
                  <a:lnTo>
                    <a:pt x="2279915" y="231407"/>
                  </a:lnTo>
                  <a:lnTo>
                    <a:pt x="2242340" y="209645"/>
                  </a:lnTo>
                  <a:lnTo>
                    <a:pt x="2202559" y="188742"/>
                  </a:lnTo>
                  <a:lnTo>
                    <a:pt x="2160651" y="168735"/>
                  </a:lnTo>
                  <a:lnTo>
                    <a:pt x="2116694" y="149660"/>
                  </a:lnTo>
                  <a:lnTo>
                    <a:pt x="2070769" y="131553"/>
                  </a:lnTo>
                  <a:lnTo>
                    <a:pt x="2022955" y="114451"/>
                  </a:lnTo>
                  <a:lnTo>
                    <a:pt x="1973332" y="98389"/>
                  </a:lnTo>
                  <a:lnTo>
                    <a:pt x="1921980" y="83404"/>
                  </a:lnTo>
                  <a:lnTo>
                    <a:pt x="1868977" y="69532"/>
                  </a:lnTo>
                  <a:lnTo>
                    <a:pt x="1814403" y="56810"/>
                  </a:lnTo>
                  <a:lnTo>
                    <a:pt x="1758338" y="45273"/>
                  </a:lnTo>
                  <a:lnTo>
                    <a:pt x="1700862" y="34958"/>
                  </a:lnTo>
                  <a:lnTo>
                    <a:pt x="1642053" y="25900"/>
                  </a:lnTo>
                  <a:lnTo>
                    <a:pt x="1581992" y="18137"/>
                  </a:lnTo>
                  <a:lnTo>
                    <a:pt x="1520758" y="11704"/>
                  </a:lnTo>
                  <a:lnTo>
                    <a:pt x="1458430" y="6638"/>
                  </a:lnTo>
                  <a:lnTo>
                    <a:pt x="1395089" y="2974"/>
                  </a:lnTo>
                  <a:lnTo>
                    <a:pt x="1330813" y="749"/>
                  </a:lnTo>
                  <a:lnTo>
                    <a:pt x="126568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57962" y="3070098"/>
              <a:ext cx="2531745" cy="1152525"/>
            </a:xfrm>
            <a:custGeom>
              <a:avLst/>
              <a:gdLst/>
              <a:ahLst/>
              <a:cxnLst/>
              <a:rect l="l" t="t" r="r" b="b"/>
              <a:pathLst>
                <a:path w="2531745" h="1152525">
                  <a:moveTo>
                    <a:pt x="0" y="576071"/>
                  </a:moveTo>
                  <a:lnTo>
                    <a:pt x="6534" y="517175"/>
                  </a:lnTo>
                  <a:lnTo>
                    <a:pt x="25714" y="459979"/>
                  </a:lnTo>
                  <a:lnTo>
                    <a:pt x="56902" y="404773"/>
                  </a:lnTo>
                  <a:lnTo>
                    <a:pt x="99463" y="351847"/>
                  </a:lnTo>
                  <a:lnTo>
                    <a:pt x="152760" y="301491"/>
                  </a:lnTo>
                  <a:lnTo>
                    <a:pt x="183236" y="277366"/>
                  </a:lnTo>
                  <a:lnTo>
                    <a:pt x="216157" y="253993"/>
                  </a:lnTo>
                  <a:lnTo>
                    <a:pt x="251445" y="231407"/>
                  </a:lnTo>
                  <a:lnTo>
                    <a:pt x="289019" y="209645"/>
                  </a:lnTo>
                  <a:lnTo>
                    <a:pt x="328799" y="188742"/>
                  </a:lnTo>
                  <a:lnTo>
                    <a:pt x="370708" y="168735"/>
                  </a:lnTo>
                  <a:lnTo>
                    <a:pt x="414664" y="149660"/>
                  </a:lnTo>
                  <a:lnTo>
                    <a:pt x="460589" y="131553"/>
                  </a:lnTo>
                  <a:lnTo>
                    <a:pt x="508402" y="114451"/>
                  </a:lnTo>
                  <a:lnTo>
                    <a:pt x="558025" y="98389"/>
                  </a:lnTo>
                  <a:lnTo>
                    <a:pt x="609378" y="83404"/>
                  </a:lnTo>
                  <a:lnTo>
                    <a:pt x="662381" y="69532"/>
                  </a:lnTo>
                  <a:lnTo>
                    <a:pt x="716954" y="56810"/>
                  </a:lnTo>
                  <a:lnTo>
                    <a:pt x="773019" y="45273"/>
                  </a:lnTo>
                  <a:lnTo>
                    <a:pt x="830496" y="34958"/>
                  </a:lnTo>
                  <a:lnTo>
                    <a:pt x="889305" y="25900"/>
                  </a:lnTo>
                  <a:lnTo>
                    <a:pt x="949367" y="18137"/>
                  </a:lnTo>
                  <a:lnTo>
                    <a:pt x="1010601" y="11704"/>
                  </a:lnTo>
                  <a:lnTo>
                    <a:pt x="1072930" y="6638"/>
                  </a:lnTo>
                  <a:lnTo>
                    <a:pt x="1136272" y="2974"/>
                  </a:lnTo>
                  <a:lnTo>
                    <a:pt x="1200549" y="749"/>
                  </a:lnTo>
                  <a:lnTo>
                    <a:pt x="1265682" y="0"/>
                  </a:lnTo>
                  <a:lnTo>
                    <a:pt x="1330813" y="749"/>
                  </a:lnTo>
                  <a:lnTo>
                    <a:pt x="1395089" y="2974"/>
                  </a:lnTo>
                  <a:lnTo>
                    <a:pt x="1458430" y="6638"/>
                  </a:lnTo>
                  <a:lnTo>
                    <a:pt x="1520758" y="11704"/>
                  </a:lnTo>
                  <a:lnTo>
                    <a:pt x="1581992" y="18137"/>
                  </a:lnTo>
                  <a:lnTo>
                    <a:pt x="1642053" y="25900"/>
                  </a:lnTo>
                  <a:lnTo>
                    <a:pt x="1700862" y="34958"/>
                  </a:lnTo>
                  <a:lnTo>
                    <a:pt x="1758338" y="45273"/>
                  </a:lnTo>
                  <a:lnTo>
                    <a:pt x="1814403" y="56810"/>
                  </a:lnTo>
                  <a:lnTo>
                    <a:pt x="1868977" y="69532"/>
                  </a:lnTo>
                  <a:lnTo>
                    <a:pt x="1921980" y="83404"/>
                  </a:lnTo>
                  <a:lnTo>
                    <a:pt x="1973332" y="98389"/>
                  </a:lnTo>
                  <a:lnTo>
                    <a:pt x="2022955" y="114451"/>
                  </a:lnTo>
                  <a:lnTo>
                    <a:pt x="2070769" y="131553"/>
                  </a:lnTo>
                  <a:lnTo>
                    <a:pt x="2116694" y="149660"/>
                  </a:lnTo>
                  <a:lnTo>
                    <a:pt x="2160651" y="168735"/>
                  </a:lnTo>
                  <a:lnTo>
                    <a:pt x="2202559" y="188742"/>
                  </a:lnTo>
                  <a:lnTo>
                    <a:pt x="2242340" y="209645"/>
                  </a:lnTo>
                  <a:lnTo>
                    <a:pt x="2279915" y="231407"/>
                  </a:lnTo>
                  <a:lnTo>
                    <a:pt x="2315203" y="253993"/>
                  </a:lnTo>
                  <a:lnTo>
                    <a:pt x="2348124" y="277366"/>
                  </a:lnTo>
                  <a:lnTo>
                    <a:pt x="2378601" y="301491"/>
                  </a:lnTo>
                  <a:lnTo>
                    <a:pt x="2431899" y="351847"/>
                  </a:lnTo>
                  <a:lnTo>
                    <a:pt x="2474460" y="404773"/>
                  </a:lnTo>
                  <a:lnTo>
                    <a:pt x="2505649" y="459979"/>
                  </a:lnTo>
                  <a:lnTo>
                    <a:pt x="2524829" y="517175"/>
                  </a:lnTo>
                  <a:lnTo>
                    <a:pt x="2531364" y="576071"/>
                  </a:lnTo>
                  <a:lnTo>
                    <a:pt x="2529717" y="605714"/>
                  </a:lnTo>
                  <a:lnTo>
                    <a:pt x="2516780" y="663797"/>
                  </a:lnTo>
                  <a:lnTo>
                    <a:pt x="2491516" y="720034"/>
                  </a:lnTo>
                  <a:lnTo>
                    <a:pt x="2454561" y="774136"/>
                  </a:lnTo>
                  <a:lnTo>
                    <a:pt x="2406552" y="825813"/>
                  </a:lnTo>
                  <a:lnTo>
                    <a:pt x="2348124" y="874777"/>
                  </a:lnTo>
                  <a:lnTo>
                    <a:pt x="2315203" y="898150"/>
                  </a:lnTo>
                  <a:lnTo>
                    <a:pt x="2279915" y="920736"/>
                  </a:lnTo>
                  <a:lnTo>
                    <a:pt x="2242340" y="942498"/>
                  </a:lnTo>
                  <a:lnTo>
                    <a:pt x="2202559" y="963401"/>
                  </a:lnTo>
                  <a:lnTo>
                    <a:pt x="2160651" y="983408"/>
                  </a:lnTo>
                  <a:lnTo>
                    <a:pt x="2116694" y="1002483"/>
                  </a:lnTo>
                  <a:lnTo>
                    <a:pt x="2070769" y="1020590"/>
                  </a:lnTo>
                  <a:lnTo>
                    <a:pt x="2022955" y="1037692"/>
                  </a:lnTo>
                  <a:lnTo>
                    <a:pt x="1973332" y="1053754"/>
                  </a:lnTo>
                  <a:lnTo>
                    <a:pt x="1921980" y="1068739"/>
                  </a:lnTo>
                  <a:lnTo>
                    <a:pt x="1868977" y="1082611"/>
                  </a:lnTo>
                  <a:lnTo>
                    <a:pt x="1814403" y="1095333"/>
                  </a:lnTo>
                  <a:lnTo>
                    <a:pt x="1758338" y="1106870"/>
                  </a:lnTo>
                  <a:lnTo>
                    <a:pt x="1700862" y="1117185"/>
                  </a:lnTo>
                  <a:lnTo>
                    <a:pt x="1642053" y="1126243"/>
                  </a:lnTo>
                  <a:lnTo>
                    <a:pt x="1581992" y="1134006"/>
                  </a:lnTo>
                  <a:lnTo>
                    <a:pt x="1520758" y="1140439"/>
                  </a:lnTo>
                  <a:lnTo>
                    <a:pt x="1458430" y="1145505"/>
                  </a:lnTo>
                  <a:lnTo>
                    <a:pt x="1395089" y="1149169"/>
                  </a:lnTo>
                  <a:lnTo>
                    <a:pt x="1330813" y="1151394"/>
                  </a:lnTo>
                  <a:lnTo>
                    <a:pt x="1265682" y="1152144"/>
                  </a:lnTo>
                  <a:lnTo>
                    <a:pt x="1200549" y="1151394"/>
                  </a:lnTo>
                  <a:lnTo>
                    <a:pt x="1136272" y="1149169"/>
                  </a:lnTo>
                  <a:lnTo>
                    <a:pt x="1072930" y="1145505"/>
                  </a:lnTo>
                  <a:lnTo>
                    <a:pt x="1010601" y="1140439"/>
                  </a:lnTo>
                  <a:lnTo>
                    <a:pt x="949367" y="1134006"/>
                  </a:lnTo>
                  <a:lnTo>
                    <a:pt x="889305" y="1126243"/>
                  </a:lnTo>
                  <a:lnTo>
                    <a:pt x="830496" y="1117185"/>
                  </a:lnTo>
                  <a:lnTo>
                    <a:pt x="773019" y="1106870"/>
                  </a:lnTo>
                  <a:lnTo>
                    <a:pt x="716954" y="1095333"/>
                  </a:lnTo>
                  <a:lnTo>
                    <a:pt x="662381" y="1082611"/>
                  </a:lnTo>
                  <a:lnTo>
                    <a:pt x="609378" y="1068739"/>
                  </a:lnTo>
                  <a:lnTo>
                    <a:pt x="558025" y="1053754"/>
                  </a:lnTo>
                  <a:lnTo>
                    <a:pt x="508402" y="1037692"/>
                  </a:lnTo>
                  <a:lnTo>
                    <a:pt x="460589" y="1020590"/>
                  </a:lnTo>
                  <a:lnTo>
                    <a:pt x="414664" y="1002483"/>
                  </a:lnTo>
                  <a:lnTo>
                    <a:pt x="370708" y="983408"/>
                  </a:lnTo>
                  <a:lnTo>
                    <a:pt x="328799" y="963401"/>
                  </a:lnTo>
                  <a:lnTo>
                    <a:pt x="289019" y="942498"/>
                  </a:lnTo>
                  <a:lnTo>
                    <a:pt x="251445" y="920736"/>
                  </a:lnTo>
                  <a:lnTo>
                    <a:pt x="216157" y="898150"/>
                  </a:lnTo>
                  <a:lnTo>
                    <a:pt x="183236" y="874777"/>
                  </a:lnTo>
                  <a:lnTo>
                    <a:pt x="152760" y="850652"/>
                  </a:lnTo>
                  <a:lnTo>
                    <a:pt x="99463" y="800296"/>
                  </a:lnTo>
                  <a:lnTo>
                    <a:pt x="56902" y="747370"/>
                  </a:lnTo>
                  <a:lnTo>
                    <a:pt x="25714" y="692164"/>
                  </a:lnTo>
                  <a:lnTo>
                    <a:pt x="6534" y="634968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22680" y="3443096"/>
            <a:ext cx="1282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Resources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207761" y="2415794"/>
            <a:ext cx="3345179" cy="2428875"/>
            <a:chOff x="5207761" y="2415794"/>
            <a:chExt cx="3345179" cy="2428875"/>
          </a:xfrm>
        </p:grpSpPr>
        <p:sp>
          <p:nvSpPr>
            <p:cNvPr id="9" name="object 9"/>
            <p:cNvSpPr/>
            <p:nvPr/>
          </p:nvSpPr>
          <p:spPr>
            <a:xfrm>
              <a:off x="5220461" y="2428494"/>
              <a:ext cx="3319779" cy="2403475"/>
            </a:xfrm>
            <a:custGeom>
              <a:avLst/>
              <a:gdLst/>
              <a:ahLst/>
              <a:cxnLst/>
              <a:rect l="l" t="t" r="r" b="b"/>
              <a:pathLst>
                <a:path w="3319779" h="2403475">
                  <a:moveTo>
                    <a:pt x="1659636" y="0"/>
                  </a:moveTo>
                  <a:lnTo>
                    <a:pt x="1603741" y="668"/>
                  </a:lnTo>
                  <a:lnTo>
                    <a:pt x="1548310" y="2660"/>
                  </a:lnTo>
                  <a:lnTo>
                    <a:pt x="1493370" y="5955"/>
                  </a:lnTo>
                  <a:lnTo>
                    <a:pt x="1438950" y="10530"/>
                  </a:lnTo>
                  <a:lnTo>
                    <a:pt x="1385080" y="16366"/>
                  </a:lnTo>
                  <a:lnTo>
                    <a:pt x="1331790" y="23441"/>
                  </a:lnTo>
                  <a:lnTo>
                    <a:pt x="1279106" y="31735"/>
                  </a:lnTo>
                  <a:lnTo>
                    <a:pt x="1227060" y="41225"/>
                  </a:lnTo>
                  <a:lnTo>
                    <a:pt x="1175680" y="51892"/>
                  </a:lnTo>
                  <a:lnTo>
                    <a:pt x="1124995" y="63714"/>
                  </a:lnTo>
                  <a:lnTo>
                    <a:pt x="1075033" y="76670"/>
                  </a:lnTo>
                  <a:lnTo>
                    <a:pt x="1025825" y="90739"/>
                  </a:lnTo>
                  <a:lnTo>
                    <a:pt x="977399" y="105900"/>
                  </a:lnTo>
                  <a:lnTo>
                    <a:pt x="929784" y="122133"/>
                  </a:lnTo>
                  <a:lnTo>
                    <a:pt x="883009" y="139415"/>
                  </a:lnTo>
                  <a:lnTo>
                    <a:pt x="837104" y="157726"/>
                  </a:lnTo>
                  <a:lnTo>
                    <a:pt x="792096" y="177046"/>
                  </a:lnTo>
                  <a:lnTo>
                    <a:pt x="748017" y="197352"/>
                  </a:lnTo>
                  <a:lnTo>
                    <a:pt x="704893" y="218624"/>
                  </a:lnTo>
                  <a:lnTo>
                    <a:pt x="662755" y="240841"/>
                  </a:lnTo>
                  <a:lnTo>
                    <a:pt x="621632" y="263983"/>
                  </a:lnTo>
                  <a:lnTo>
                    <a:pt x="581552" y="288026"/>
                  </a:lnTo>
                  <a:lnTo>
                    <a:pt x="542544" y="312952"/>
                  </a:lnTo>
                  <a:lnTo>
                    <a:pt x="504639" y="338739"/>
                  </a:lnTo>
                  <a:lnTo>
                    <a:pt x="467864" y="365365"/>
                  </a:lnTo>
                  <a:lnTo>
                    <a:pt x="432248" y="392810"/>
                  </a:lnTo>
                  <a:lnTo>
                    <a:pt x="397822" y="421053"/>
                  </a:lnTo>
                  <a:lnTo>
                    <a:pt x="364613" y="450073"/>
                  </a:lnTo>
                  <a:lnTo>
                    <a:pt x="332651" y="479848"/>
                  </a:lnTo>
                  <a:lnTo>
                    <a:pt x="301966" y="510358"/>
                  </a:lnTo>
                  <a:lnTo>
                    <a:pt x="272585" y="541582"/>
                  </a:lnTo>
                  <a:lnTo>
                    <a:pt x="244538" y="573498"/>
                  </a:lnTo>
                  <a:lnTo>
                    <a:pt x="217854" y="606086"/>
                  </a:lnTo>
                  <a:lnTo>
                    <a:pt x="192563" y="639324"/>
                  </a:lnTo>
                  <a:lnTo>
                    <a:pt x="168693" y="673192"/>
                  </a:lnTo>
                  <a:lnTo>
                    <a:pt x="146272" y="707669"/>
                  </a:lnTo>
                  <a:lnTo>
                    <a:pt x="125332" y="742733"/>
                  </a:lnTo>
                  <a:lnTo>
                    <a:pt x="105899" y="778363"/>
                  </a:lnTo>
                  <a:lnTo>
                    <a:pt x="88004" y="814539"/>
                  </a:lnTo>
                  <a:lnTo>
                    <a:pt x="71675" y="851239"/>
                  </a:lnTo>
                  <a:lnTo>
                    <a:pt x="56942" y="888443"/>
                  </a:lnTo>
                  <a:lnTo>
                    <a:pt x="43833" y="926129"/>
                  </a:lnTo>
                  <a:lnTo>
                    <a:pt x="32378" y="964277"/>
                  </a:lnTo>
                  <a:lnTo>
                    <a:pt x="22606" y="1002865"/>
                  </a:lnTo>
                  <a:lnTo>
                    <a:pt x="14545" y="1041872"/>
                  </a:lnTo>
                  <a:lnTo>
                    <a:pt x="8225" y="1081278"/>
                  </a:lnTo>
                  <a:lnTo>
                    <a:pt x="3675" y="1121060"/>
                  </a:lnTo>
                  <a:lnTo>
                    <a:pt x="923" y="1161199"/>
                  </a:lnTo>
                  <a:lnTo>
                    <a:pt x="0" y="1201673"/>
                  </a:lnTo>
                  <a:lnTo>
                    <a:pt x="923" y="1242148"/>
                  </a:lnTo>
                  <a:lnTo>
                    <a:pt x="3675" y="1282287"/>
                  </a:lnTo>
                  <a:lnTo>
                    <a:pt x="8225" y="1322069"/>
                  </a:lnTo>
                  <a:lnTo>
                    <a:pt x="14545" y="1361475"/>
                  </a:lnTo>
                  <a:lnTo>
                    <a:pt x="22606" y="1400482"/>
                  </a:lnTo>
                  <a:lnTo>
                    <a:pt x="32378" y="1439070"/>
                  </a:lnTo>
                  <a:lnTo>
                    <a:pt x="43833" y="1477218"/>
                  </a:lnTo>
                  <a:lnTo>
                    <a:pt x="56942" y="1514904"/>
                  </a:lnTo>
                  <a:lnTo>
                    <a:pt x="71675" y="1552108"/>
                  </a:lnTo>
                  <a:lnTo>
                    <a:pt x="88004" y="1588808"/>
                  </a:lnTo>
                  <a:lnTo>
                    <a:pt x="105899" y="1624984"/>
                  </a:lnTo>
                  <a:lnTo>
                    <a:pt x="125332" y="1660614"/>
                  </a:lnTo>
                  <a:lnTo>
                    <a:pt x="146272" y="1695678"/>
                  </a:lnTo>
                  <a:lnTo>
                    <a:pt x="168693" y="1730155"/>
                  </a:lnTo>
                  <a:lnTo>
                    <a:pt x="192563" y="1764023"/>
                  </a:lnTo>
                  <a:lnTo>
                    <a:pt x="217854" y="1797261"/>
                  </a:lnTo>
                  <a:lnTo>
                    <a:pt x="244538" y="1829849"/>
                  </a:lnTo>
                  <a:lnTo>
                    <a:pt x="272585" y="1861765"/>
                  </a:lnTo>
                  <a:lnTo>
                    <a:pt x="301966" y="1892989"/>
                  </a:lnTo>
                  <a:lnTo>
                    <a:pt x="332651" y="1923499"/>
                  </a:lnTo>
                  <a:lnTo>
                    <a:pt x="364613" y="1953274"/>
                  </a:lnTo>
                  <a:lnTo>
                    <a:pt x="397822" y="1982294"/>
                  </a:lnTo>
                  <a:lnTo>
                    <a:pt x="432248" y="2010537"/>
                  </a:lnTo>
                  <a:lnTo>
                    <a:pt x="467864" y="2037982"/>
                  </a:lnTo>
                  <a:lnTo>
                    <a:pt x="504639" y="2064608"/>
                  </a:lnTo>
                  <a:lnTo>
                    <a:pt x="542544" y="2090395"/>
                  </a:lnTo>
                  <a:lnTo>
                    <a:pt x="581552" y="2115321"/>
                  </a:lnTo>
                  <a:lnTo>
                    <a:pt x="621632" y="2139364"/>
                  </a:lnTo>
                  <a:lnTo>
                    <a:pt x="662755" y="2162506"/>
                  </a:lnTo>
                  <a:lnTo>
                    <a:pt x="704893" y="2184723"/>
                  </a:lnTo>
                  <a:lnTo>
                    <a:pt x="748017" y="2205995"/>
                  </a:lnTo>
                  <a:lnTo>
                    <a:pt x="792096" y="2226301"/>
                  </a:lnTo>
                  <a:lnTo>
                    <a:pt x="837104" y="2245621"/>
                  </a:lnTo>
                  <a:lnTo>
                    <a:pt x="883009" y="2263932"/>
                  </a:lnTo>
                  <a:lnTo>
                    <a:pt x="929784" y="2281214"/>
                  </a:lnTo>
                  <a:lnTo>
                    <a:pt x="977399" y="2297447"/>
                  </a:lnTo>
                  <a:lnTo>
                    <a:pt x="1025825" y="2312608"/>
                  </a:lnTo>
                  <a:lnTo>
                    <a:pt x="1075033" y="2326677"/>
                  </a:lnTo>
                  <a:lnTo>
                    <a:pt x="1124995" y="2339633"/>
                  </a:lnTo>
                  <a:lnTo>
                    <a:pt x="1175680" y="2351455"/>
                  </a:lnTo>
                  <a:lnTo>
                    <a:pt x="1227060" y="2362122"/>
                  </a:lnTo>
                  <a:lnTo>
                    <a:pt x="1279106" y="2371612"/>
                  </a:lnTo>
                  <a:lnTo>
                    <a:pt x="1331790" y="2379906"/>
                  </a:lnTo>
                  <a:lnTo>
                    <a:pt x="1385080" y="2386981"/>
                  </a:lnTo>
                  <a:lnTo>
                    <a:pt x="1438950" y="2392817"/>
                  </a:lnTo>
                  <a:lnTo>
                    <a:pt x="1493370" y="2397392"/>
                  </a:lnTo>
                  <a:lnTo>
                    <a:pt x="1548310" y="2400687"/>
                  </a:lnTo>
                  <a:lnTo>
                    <a:pt x="1603741" y="2402679"/>
                  </a:lnTo>
                  <a:lnTo>
                    <a:pt x="1659636" y="2403347"/>
                  </a:lnTo>
                  <a:lnTo>
                    <a:pt x="1715530" y="2402679"/>
                  </a:lnTo>
                  <a:lnTo>
                    <a:pt x="1770961" y="2400687"/>
                  </a:lnTo>
                  <a:lnTo>
                    <a:pt x="1825901" y="2397392"/>
                  </a:lnTo>
                  <a:lnTo>
                    <a:pt x="1880321" y="2392817"/>
                  </a:lnTo>
                  <a:lnTo>
                    <a:pt x="1934191" y="2386981"/>
                  </a:lnTo>
                  <a:lnTo>
                    <a:pt x="1987481" y="2379906"/>
                  </a:lnTo>
                  <a:lnTo>
                    <a:pt x="2040165" y="2371612"/>
                  </a:lnTo>
                  <a:lnTo>
                    <a:pt x="2092211" y="2362122"/>
                  </a:lnTo>
                  <a:lnTo>
                    <a:pt x="2143591" y="2351455"/>
                  </a:lnTo>
                  <a:lnTo>
                    <a:pt x="2194276" y="2339633"/>
                  </a:lnTo>
                  <a:lnTo>
                    <a:pt x="2244238" y="2326677"/>
                  </a:lnTo>
                  <a:lnTo>
                    <a:pt x="2293446" y="2312608"/>
                  </a:lnTo>
                  <a:lnTo>
                    <a:pt x="2341872" y="2297447"/>
                  </a:lnTo>
                  <a:lnTo>
                    <a:pt x="2389487" y="2281214"/>
                  </a:lnTo>
                  <a:lnTo>
                    <a:pt x="2436262" y="2263932"/>
                  </a:lnTo>
                  <a:lnTo>
                    <a:pt x="2482167" y="2245621"/>
                  </a:lnTo>
                  <a:lnTo>
                    <a:pt x="2527175" y="2226301"/>
                  </a:lnTo>
                  <a:lnTo>
                    <a:pt x="2571254" y="2205995"/>
                  </a:lnTo>
                  <a:lnTo>
                    <a:pt x="2614378" y="2184723"/>
                  </a:lnTo>
                  <a:lnTo>
                    <a:pt x="2656516" y="2162506"/>
                  </a:lnTo>
                  <a:lnTo>
                    <a:pt x="2697639" y="2139364"/>
                  </a:lnTo>
                  <a:lnTo>
                    <a:pt x="2737719" y="2115321"/>
                  </a:lnTo>
                  <a:lnTo>
                    <a:pt x="2776727" y="2090395"/>
                  </a:lnTo>
                  <a:lnTo>
                    <a:pt x="2814632" y="2064608"/>
                  </a:lnTo>
                  <a:lnTo>
                    <a:pt x="2851407" y="2037982"/>
                  </a:lnTo>
                  <a:lnTo>
                    <a:pt x="2887023" y="2010537"/>
                  </a:lnTo>
                  <a:lnTo>
                    <a:pt x="2921449" y="1982294"/>
                  </a:lnTo>
                  <a:lnTo>
                    <a:pt x="2954658" y="1953274"/>
                  </a:lnTo>
                  <a:lnTo>
                    <a:pt x="2986620" y="1923499"/>
                  </a:lnTo>
                  <a:lnTo>
                    <a:pt x="3017305" y="1892989"/>
                  </a:lnTo>
                  <a:lnTo>
                    <a:pt x="3046686" y="1861765"/>
                  </a:lnTo>
                  <a:lnTo>
                    <a:pt x="3074733" y="1829849"/>
                  </a:lnTo>
                  <a:lnTo>
                    <a:pt x="3101417" y="1797261"/>
                  </a:lnTo>
                  <a:lnTo>
                    <a:pt x="3126708" y="1764023"/>
                  </a:lnTo>
                  <a:lnTo>
                    <a:pt x="3150578" y="1730155"/>
                  </a:lnTo>
                  <a:lnTo>
                    <a:pt x="3172999" y="1695678"/>
                  </a:lnTo>
                  <a:lnTo>
                    <a:pt x="3193939" y="1660614"/>
                  </a:lnTo>
                  <a:lnTo>
                    <a:pt x="3213372" y="1624984"/>
                  </a:lnTo>
                  <a:lnTo>
                    <a:pt x="3231267" y="1588808"/>
                  </a:lnTo>
                  <a:lnTo>
                    <a:pt x="3247596" y="1552108"/>
                  </a:lnTo>
                  <a:lnTo>
                    <a:pt x="3262329" y="1514904"/>
                  </a:lnTo>
                  <a:lnTo>
                    <a:pt x="3275438" y="1477218"/>
                  </a:lnTo>
                  <a:lnTo>
                    <a:pt x="3286893" y="1439070"/>
                  </a:lnTo>
                  <a:lnTo>
                    <a:pt x="3296665" y="1400482"/>
                  </a:lnTo>
                  <a:lnTo>
                    <a:pt x="3304726" y="1361475"/>
                  </a:lnTo>
                  <a:lnTo>
                    <a:pt x="3311046" y="1322069"/>
                  </a:lnTo>
                  <a:lnTo>
                    <a:pt x="3315596" y="1282287"/>
                  </a:lnTo>
                  <a:lnTo>
                    <a:pt x="3318348" y="1242148"/>
                  </a:lnTo>
                  <a:lnTo>
                    <a:pt x="3319271" y="1201673"/>
                  </a:lnTo>
                  <a:lnTo>
                    <a:pt x="3318348" y="1161199"/>
                  </a:lnTo>
                  <a:lnTo>
                    <a:pt x="3315596" y="1121060"/>
                  </a:lnTo>
                  <a:lnTo>
                    <a:pt x="3311046" y="1081278"/>
                  </a:lnTo>
                  <a:lnTo>
                    <a:pt x="3304726" y="1041872"/>
                  </a:lnTo>
                  <a:lnTo>
                    <a:pt x="3296665" y="1002865"/>
                  </a:lnTo>
                  <a:lnTo>
                    <a:pt x="3286893" y="964277"/>
                  </a:lnTo>
                  <a:lnTo>
                    <a:pt x="3275438" y="926129"/>
                  </a:lnTo>
                  <a:lnTo>
                    <a:pt x="3262329" y="888443"/>
                  </a:lnTo>
                  <a:lnTo>
                    <a:pt x="3247596" y="851239"/>
                  </a:lnTo>
                  <a:lnTo>
                    <a:pt x="3231267" y="814539"/>
                  </a:lnTo>
                  <a:lnTo>
                    <a:pt x="3213372" y="778363"/>
                  </a:lnTo>
                  <a:lnTo>
                    <a:pt x="3193939" y="742733"/>
                  </a:lnTo>
                  <a:lnTo>
                    <a:pt x="3172999" y="707669"/>
                  </a:lnTo>
                  <a:lnTo>
                    <a:pt x="3150578" y="673192"/>
                  </a:lnTo>
                  <a:lnTo>
                    <a:pt x="3126708" y="639324"/>
                  </a:lnTo>
                  <a:lnTo>
                    <a:pt x="3101417" y="606086"/>
                  </a:lnTo>
                  <a:lnTo>
                    <a:pt x="3074733" y="573498"/>
                  </a:lnTo>
                  <a:lnTo>
                    <a:pt x="3046686" y="541582"/>
                  </a:lnTo>
                  <a:lnTo>
                    <a:pt x="3017305" y="510358"/>
                  </a:lnTo>
                  <a:lnTo>
                    <a:pt x="2986620" y="479848"/>
                  </a:lnTo>
                  <a:lnTo>
                    <a:pt x="2954658" y="450073"/>
                  </a:lnTo>
                  <a:lnTo>
                    <a:pt x="2921449" y="421053"/>
                  </a:lnTo>
                  <a:lnTo>
                    <a:pt x="2887023" y="392810"/>
                  </a:lnTo>
                  <a:lnTo>
                    <a:pt x="2851407" y="365365"/>
                  </a:lnTo>
                  <a:lnTo>
                    <a:pt x="2814632" y="338739"/>
                  </a:lnTo>
                  <a:lnTo>
                    <a:pt x="2776727" y="312952"/>
                  </a:lnTo>
                  <a:lnTo>
                    <a:pt x="2737719" y="288026"/>
                  </a:lnTo>
                  <a:lnTo>
                    <a:pt x="2697639" y="263983"/>
                  </a:lnTo>
                  <a:lnTo>
                    <a:pt x="2656516" y="240841"/>
                  </a:lnTo>
                  <a:lnTo>
                    <a:pt x="2614378" y="218624"/>
                  </a:lnTo>
                  <a:lnTo>
                    <a:pt x="2571254" y="197352"/>
                  </a:lnTo>
                  <a:lnTo>
                    <a:pt x="2527175" y="177046"/>
                  </a:lnTo>
                  <a:lnTo>
                    <a:pt x="2482167" y="157726"/>
                  </a:lnTo>
                  <a:lnTo>
                    <a:pt x="2436262" y="139415"/>
                  </a:lnTo>
                  <a:lnTo>
                    <a:pt x="2389487" y="122133"/>
                  </a:lnTo>
                  <a:lnTo>
                    <a:pt x="2341872" y="105900"/>
                  </a:lnTo>
                  <a:lnTo>
                    <a:pt x="2293446" y="90739"/>
                  </a:lnTo>
                  <a:lnTo>
                    <a:pt x="2244238" y="76670"/>
                  </a:lnTo>
                  <a:lnTo>
                    <a:pt x="2194276" y="63714"/>
                  </a:lnTo>
                  <a:lnTo>
                    <a:pt x="2143591" y="51892"/>
                  </a:lnTo>
                  <a:lnTo>
                    <a:pt x="2092211" y="41225"/>
                  </a:lnTo>
                  <a:lnTo>
                    <a:pt x="2040165" y="31735"/>
                  </a:lnTo>
                  <a:lnTo>
                    <a:pt x="1987481" y="23441"/>
                  </a:lnTo>
                  <a:lnTo>
                    <a:pt x="1934191" y="16366"/>
                  </a:lnTo>
                  <a:lnTo>
                    <a:pt x="1880321" y="10530"/>
                  </a:lnTo>
                  <a:lnTo>
                    <a:pt x="1825901" y="5955"/>
                  </a:lnTo>
                  <a:lnTo>
                    <a:pt x="1770961" y="2660"/>
                  </a:lnTo>
                  <a:lnTo>
                    <a:pt x="1715530" y="668"/>
                  </a:lnTo>
                  <a:lnTo>
                    <a:pt x="165963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20461" y="2428494"/>
              <a:ext cx="3319779" cy="2403475"/>
            </a:xfrm>
            <a:custGeom>
              <a:avLst/>
              <a:gdLst/>
              <a:ahLst/>
              <a:cxnLst/>
              <a:rect l="l" t="t" r="r" b="b"/>
              <a:pathLst>
                <a:path w="3319779" h="2403475">
                  <a:moveTo>
                    <a:pt x="0" y="1201673"/>
                  </a:moveTo>
                  <a:lnTo>
                    <a:pt x="923" y="1161199"/>
                  </a:lnTo>
                  <a:lnTo>
                    <a:pt x="3675" y="1121060"/>
                  </a:lnTo>
                  <a:lnTo>
                    <a:pt x="8225" y="1081278"/>
                  </a:lnTo>
                  <a:lnTo>
                    <a:pt x="14545" y="1041872"/>
                  </a:lnTo>
                  <a:lnTo>
                    <a:pt x="22606" y="1002865"/>
                  </a:lnTo>
                  <a:lnTo>
                    <a:pt x="32378" y="964277"/>
                  </a:lnTo>
                  <a:lnTo>
                    <a:pt x="43833" y="926129"/>
                  </a:lnTo>
                  <a:lnTo>
                    <a:pt x="56942" y="888443"/>
                  </a:lnTo>
                  <a:lnTo>
                    <a:pt x="71675" y="851239"/>
                  </a:lnTo>
                  <a:lnTo>
                    <a:pt x="88004" y="814539"/>
                  </a:lnTo>
                  <a:lnTo>
                    <a:pt x="105899" y="778363"/>
                  </a:lnTo>
                  <a:lnTo>
                    <a:pt x="125332" y="742733"/>
                  </a:lnTo>
                  <a:lnTo>
                    <a:pt x="146272" y="707669"/>
                  </a:lnTo>
                  <a:lnTo>
                    <a:pt x="168693" y="673192"/>
                  </a:lnTo>
                  <a:lnTo>
                    <a:pt x="192563" y="639324"/>
                  </a:lnTo>
                  <a:lnTo>
                    <a:pt x="217854" y="606086"/>
                  </a:lnTo>
                  <a:lnTo>
                    <a:pt x="244538" y="573498"/>
                  </a:lnTo>
                  <a:lnTo>
                    <a:pt x="272585" y="541582"/>
                  </a:lnTo>
                  <a:lnTo>
                    <a:pt x="301966" y="510358"/>
                  </a:lnTo>
                  <a:lnTo>
                    <a:pt x="332651" y="479848"/>
                  </a:lnTo>
                  <a:lnTo>
                    <a:pt x="364613" y="450073"/>
                  </a:lnTo>
                  <a:lnTo>
                    <a:pt x="397822" y="421053"/>
                  </a:lnTo>
                  <a:lnTo>
                    <a:pt x="432248" y="392810"/>
                  </a:lnTo>
                  <a:lnTo>
                    <a:pt x="467864" y="365365"/>
                  </a:lnTo>
                  <a:lnTo>
                    <a:pt x="504639" y="338739"/>
                  </a:lnTo>
                  <a:lnTo>
                    <a:pt x="542544" y="312952"/>
                  </a:lnTo>
                  <a:lnTo>
                    <a:pt x="581552" y="288026"/>
                  </a:lnTo>
                  <a:lnTo>
                    <a:pt x="621632" y="263983"/>
                  </a:lnTo>
                  <a:lnTo>
                    <a:pt x="662755" y="240841"/>
                  </a:lnTo>
                  <a:lnTo>
                    <a:pt x="704893" y="218624"/>
                  </a:lnTo>
                  <a:lnTo>
                    <a:pt x="748017" y="197352"/>
                  </a:lnTo>
                  <a:lnTo>
                    <a:pt x="792096" y="177046"/>
                  </a:lnTo>
                  <a:lnTo>
                    <a:pt x="837104" y="157726"/>
                  </a:lnTo>
                  <a:lnTo>
                    <a:pt x="883009" y="139415"/>
                  </a:lnTo>
                  <a:lnTo>
                    <a:pt x="929784" y="122133"/>
                  </a:lnTo>
                  <a:lnTo>
                    <a:pt x="977399" y="105900"/>
                  </a:lnTo>
                  <a:lnTo>
                    <a:pt x="1025825" y="90739"/>
                  </a:lnTo>
                  <a:lnTo>
                    <a:pt x="1075033" y="76670"/>
                  </a:lnTo>
                  <a:lnTo>
                    <a:pt x="1124995" y="63714"/>
                  </a:lnTo>
                  <a:lnTo>
                    <a:pt x="1175680" y="51892"/>
                  </a:lnTo>
                  <a:lnTo>
                    <a:pt x="1227060" y="41225"/>
                  </a:lnTo>
                  <a:lnTo>
                    <a:pt x="1279106" y="31735"/>
                  </a:lnTo>
                  <a:lnTo>
                    <a:pt x="1331790" y="23441"/>
                  </a:lnTo>
                  <a:lnTo>
                    <a:pt x="1385080" y="16366"/>
                  </a:lnTo>
                  <a:lnTo>
                    <a:pt x="1438950" y="10530"/>
                  </a:lnTo>
                  <a:lnTo>
                    <a:pt x="1493370" y="5955"/>
                  </a:lnTo>
                  <a:lnTo>
                    <a:pt x="1548310" y="2660"/>
                  </a:lnTo>
                  <a:lnTo>
                    <a:pt x="1603741" y="668"/>
                  </a:lnTo>
                  <a:lnTo>
                    <a:pt x="1659636" y="0"/>
                  </a:lnTo>
                  <a:lnTo>
                    <a:pt x="1715530" y="668"/>
                  </a:lnTo>
                  <a:lnTo>
                    <a:pt x="1770961" y="2660"/>
                  </a:lnTo>
                  <a:lnTo>
                    <a:pt x="1825901" y="5955"/>
                  </a:lnTo>
                  <a:lnTo>
                    <a:pt x="1880321" y="10530"/>
                  </a:lnTo>
                  <a:lnTo>
                    <a:pt x="1934191" y="16366"/>
                  </a:lnTo>
                  <a:lnTo>
                    <a:pt x="1987481" y="23441"/>
                  </a:lnTo>
                  <a:lnTo>
                    <a:pt x="2040165" y="31735"/>
                  </a:lnTo>
                  <a:lnTo>
                    <a:pt x="2092211" y="41225"/>
                  </a:lnTo>
                  <a:lnTo>
                    <a:pt x="2143591" y="51892"/>
                  </a:lnTo>
                  <a:lnTo>
                    <a:pt x="2194276" y="63714"/>
                  </a:lnTo>
                  <a:lnTo>
                    <a:pt x="2244238" y="76670"/>
                  </a:lnTo>
                  <a:lnTo>
                    <a:pt x="2293446" y="90739"/>
                  </a:lnTo>
                  <a:lnTo>
                    <a:pt x="2341872" y="105900"/>
                  </a:lnTo>
                  <a:lnTo>
                    <a:pt x="2389487" y="122133"/>
                  </a:lnTo>
                  <a:lnTo>
                    <a:pt x="2436262" y="139415"/>
                  </a:lnTo>
                  <a:lnTo>
                    <a:pt x="2482167" y="157726"/>
                  </a:lnTo>
                  <a:lnTo>
                    <a:pt x="2527175" y="177046"/>
                  </a:lnTo>
                  <a:lnTo>
                    <a:pt x="2571254" y="197352"/>
                  </a:lnTo>
                  <a:lnTo>
                    <a:pt x="2614378" y="218624"/>
                  </a:lnTo>
                  <a:lnTo>
                    <a:pt x="2656516" y="240841"/>
                  </a:lnTo>
                  <a:lnTo>
                    <a:pt x="2697639" y="263983"/>
                  </a:lnTo>
                  <a:lnTo>
                    <a:pt x="2737719" y="288026"/>
                  </a:lnTo>
                  <a:lnTo>
                    <a:pt x="2776727" y="312952"/>
                  </a:lnTo>
                  <a:lnTo>
                    <a:pt x="2814632" y="338739"/>
                  </a:lnTo>
                  <a:lnTo>
                    <a:pt x="2851407" y="365365"/>
                  </a:lnTo>
                  <a:lnTo>
                    <a:pt x="2887023" y="392810"/>
                  </a:lnTo>
                  <a:lnTo>
                    <a:pt x="2921449" y="421053"/>
                  </a:lnTo>
                  <a:lnTo>
                    <a:pt x="2954658" y="450073"/>
                  </a:lnTo>
                  <a:lnTo>
                    <a:pt x="2986620" y="479848"/>
                  </a:lnTo>
                  <a:lnTo>
                    <a:pt x="3017305" y="510358"/>
                  </a:lnTo>
                  <a:lnTo>
                    <a:pt x="3046686" y="541582"/>
                  </a:lnTo>
                  <a:lnTo>
                    <a:pt x="3074733" y="573498"/>
                  </a:lnTo>
                  <a:lnTo>
                    <a:pt x="3101417" y="606086"/>
                  </a:lnTo>
                  <a:lnTo>
                    <a:pt x="3126708" y="639324"/>
                  </a:lnTo>
                  <a:lnTo>
                    <a:pt x="3150578" y="673192"/>
                  </a:lnTo>
                  <a:lnTo>
                    <a:pt x="3172999" y="707669"/>
                  </a:lnTo>
                  <a:lnTo>
                    <a:pt x="3193939" y="742733"/>
                  </a:lnTo>
                  <a:lnTo>
                    <a:pt x="3213372" y="778363"/>
                  </a:lnTo>
                  <a:lnTo>
                    <a:pt x="3231267" y="814539"/>
                  </a:lnTo>
                  <a:lnTo>
                    <a:pt x="3247596" y="851239"/>
                  </a:lnTo>
                  <a:lnTo>
                    <a:pt x="3262329" y="888443"/>
                  </a:lnTo>
                  <a:lnTo>
                    <a:pt x="3275438" y="926129"/>
                  </a:lnTo>
                  <a:lnTo>
                    <a:pt x="3286893" y="964277"/>
                  </a:lnTo>
                  <a:lnTo>
                    <a:pt x="3296665" y="1002865"/>
                  </a:lnTo>
                  <a:lnTo>
                    <a:pt x="3304726" y="1041872"/>
                  </a:lnTo>
                  <a:lnTo>
                    <a:pt x="3311046" y="1081278"/>
                  </a:lnTo>
                  <a:lnTo>
                    <a:pt x="3315596" y="1121060"/>
                  </a:lnTo>
                  <a:lnTo>
                    <a:pt x="3318348" y="1161199"/>
                  </a:lnTo>
                  <a:lnTo>
                    <a:pt x="3319271" y="1201673"/>
                  </a:lnTo>
                  <a:lnTo>
                    <a:pt x="3318348" y="1242148"/>
                  </a:lnTo>
                  <a:lnTo>
                    <a:pt x="3315596" y="1282287"/>
                  </a:lnTo>
                  <a:lnTo>
                    <a:pt x="3311046" y="1322069"/>
                  </a:lnTo>
                  <a:lnTo>
                    <a:pt x="3304726" y="1361475"/>
                  </a:lnTo>
                  <a:lnTo>
                    <a:pt x="3296665" y="1400482"/>
                  </a:lnTo>
                  <a:lnTo>
                    <a:pt x="3286893" y="1439070"/>
                  </a:lnTo>
                  <a:lnTo>
                    <a:pt x="3275438" y="1477218"/>
                  </a:lnTo>
                  <a:lnTo>
                    <a:pt x="3262329" y="1514904"/>
                  </a:lnTo>
                  <a:lnTo>
                    <a:pt x="3247596" y="1552108"/>
                  </a:lnTo>
                  <a:lnTo>
                    <a:pt x="3231267" y="1588808"/>
                  </a:lnTo>
                  <a:lnTo>
                    <a:pt x="3213372" y="1624984"/>
                  </a:lnTo>
                  <a:lnTo>
                    <a:pt x="3193939" y="1660614"/>
                  </a:lnTo>
                  <a:lnTo>
                    <a:pt x="3172999" y="1695678"/>
                  </a:lnTo>
                  <a:lnTo>
                    <a:pt x="3150578" y="1730155"/>
                  </a:lnTo>
                  <a:lnTo>
                    <a:pt x="3126708" y="1764023"/>
                  </a:lnTo>
                  <a:lnTo>
                    <a:pt x="3101417" y="1797261"/>
                  </a:lnTo>
                  <a:lnTo>
                    <a:pt x="3074733" y="1829849"/>
                  </a:lnTo>
                  <a:lnTo>
                    <a:pt x="3046686" y="1861765"/>
                  </a:lnTo>
                  <a:lnTo>
                    <a:pt x="3017305" y="1892989"/>
                  </a:lnTo>
                  <a:lnTo>
                    <a:pt x="2986620" y="1923499"/>
                  </a:lnTo>
                  <a:lnTo>
                    <a:pt x="2954658" y="1953274"/>
                  </a:lnTo>
                  <a:lnTo>
                    <a:pt x="2921449" y="1982294"/>
                  </a:lnTo>
                  <a:lnTo>
                    <a:pt x="2887023" y="2010537"/>
                  </a:lnTo>
                  <a:lnTo>
                    <a:pt x="2851407" y="2037982"/>
                  </a:lnTo>
                  <a:lnTo>
                    <a:pt x="2814632" y="2064608"/>
                  </a:lnTo>
                  <a:lnTo>
                    <a:pt x="2776727" y="2090395"/>
                  </a:lnTo>
                  <a:lnTo>
                    <a:pt x="2737719" y="2115321"/>
                  </a:lnTo>
                  <a:lnTo>
                    <a:pt x="2697639" y="2139364"/>
                  </a:lnTo>
                  <a:lnTo>
                    <a:pt x="2656516" y="2162506"/>
                  </a:lnTo>
                  <a:lnTo>
                    <a:pt x="2614378" y="2184723"/>
                  </a:lnTo>
                  <a:lnTo>
                    <a:pt x="2571254" y="2205995"/>
                  </a:lnTo>
                  <a:lnTo>
                    <a:pt x="2527175" y="2226301"/>
                  </a:lnTo>
                  <a:lnTo>
                    <a:pt x="2482167" y="2245621"/>
                  </a:lnTo>
                  <a:lnTo>
                    <a:pt x="2436262" y="2263932"/>
                  </a:lnTo>
                  <a:lnTo>
                    <a:pt x="2389487" y="2281214"/>
                  </a:lnTo>
                  <a:lnTo>
                    <a:pt x="2341872" y="2297447"/>
                  </a:lnTo>
                  <a:lnTo>
                    <a:pt x="2293446" y="2312608"/>
                  </a:lnTo>
                  <a:lnTo>
                    <a:pt x="2244238" y="2326677"/>
                  </a:lnTo>
                  <a:lnTo>
                    <a:pt x="2194276" y="2339633"/>
                  </a:lnTo>
                  <a:lnTo>
                    <a:pt x="2143591" y="2351455"/>
                  </a:lnTo>
                  <a:lnTo>
                    <a:pt x="2092211" y="2362122"/>
                  </a:lnTo>
                  <a:lnTo>
                    <a:pt x="2040165" y="2371612"/>
                  </a:lnTo>
                  <a:lnTo>
                    <a:pt x="1987481" y="2379906"/>
                  </a:lnTo>
                  <a:lnTo>
                    <a:pt x="1934191" y="2386981"/>
                  </a:lnTo>
                  <a:lnTo>
                    <a:pt x="1880321" y="2392817"/>
                  </a:lnTo>
                  <a:lnTo>
                    <a:pt x="1825901" y="2397392"/>
                  </a:lnTo>
                  <a:lnTo>
                    <a:pt x="1770961" y="2400687"/>
                  </a:lnTo>
                  <a:lnTo>
                    <a:pt x="1715530" y="2402679"/>
                  </a:lnTo>
                  <a:lnTo>
                    <a:pt x="1659636" y="2403347"/>
                  </a:lnTo>
                  <a:lnTo>
                    <a:pt x="1603741" y="2402679"/>
                  </a:lnTo>
                  <a:lnTo>
                    <a:pt x="1548310" y="2400687"/>
                  </a:lnTo>
                  <a:lnTo>
                    <a:pt x="1493370" y="2397392"/>
                  </a:lnTo>
                  <a:lnTo>
                    <a:pt x="1438950" y="2392817"/>
                  </a:lnTo>
                  <a:lnTo>
                    <a:pt x="1385080" y="2386981"/>
                  </a:lnTo>
                  <a:lnTo>
                    <a:pt x="1331790" y="2379906"/>
                  </a:lnTo>
                  <a:lnTo>
                    <a:pt x="1279106" y="2371612"/>
                  </a:lnTo>
                  <a:lnTo>
                    <a:pt x="1227060" y="2362122"/>
                  </a:lnTo>
                  <a:lnTo>
                    <a:pt x="1175680" y="2351455"/>
                  </a:lnTo>
                  <a:lnTo>
                    <a:pt x="1124995" y="2339633"/>
                  </a:lnTo>
                  <a:lnTo>
                    <a:pt x="1075033" y="2326677"/>
                  </a:lnTo>
                  <a:lnTo>
                    <a:pt x="1025825" y="2312608"/>
                  </a:lnTo>
                  <a:lnTo>
                    <a:pt x="977399" y="2297447"/>
                  </a:lnTo>
                  <a:lnTo>
                    <a:pt x="929784" y="2281214"/>
                  </a:lnTo>
                  <a:lnTo>
                    <a:pt x="883009" y="2263932"/>
                  </a:lnTo>
                  <a:lnTo>
                    <a:pt x="837104" y="2245621"/>
                  </a:lnTo>
                  <a:lnTo>
                    <a:pt x="792096" y="2226301"/>
                  </a:lnTo>
                  <a:lnTo>
                    <a:pt x="748017" y="2205995"/>
                  </a:lnTo>
                  <a:lnTo>
                    <a:pt x="704893" y="2184723"/>
                  </a:lnTo>
                  <a:lnTo>
                    <a:pt x="662755" y="2162506"/>
                  </a:lnTo>
                  <a:lnTo>
                    <a:pt x="621632" y="2139364"/>
                  </a:lnTo>
                  <a:lnTo>
                    <a:pt x="581552" y="2115321"/>
                  </a:lnTo>
                  <a:lnTo>
                    <a:pt x="542544" y="2090395"/>
                  </a:lnTo>
                  <a:lnTo>
                    <a:pt x="504639" y="2064608"/>
                  </a:lnTo>
                  <a:lnTo>
                    <a:pt x="467864" y="2037982"/>
                  </a:lnTo>
                  <a:lnTo>
                    <a:pt x="432248" y="2010537"/>
                  </a:lnTo>
                  <a:lnTo>
                    <a:pt x="397822" y="1982294"/>
                  </a:lnTo>
                  <a:lnTo>
                    <a:pt x="364613" y="1953274"/>
                  </a:lnTo>
                  <a:lnTo>
                    <a:pt x="332651" y="1923499"/>
                  </a:lnTo>
                  <a:lnTo>
                    <a:pt x="301966" y="1892989"/>
                  </a:lnTo>
                  <a:lnTo>
                    <a:pt x="272585" y="1861765"/>
                  </a:lnTo>
                  <a:lnTo>
                    <a:pt x="244538" y="1829849"/>
                  </a:lnTo>
                  <a:lnTo>
                    <a:pt x="217854" y="1797261"/>
                  </a:lnTo>
                  <a:lnTo>
                    <a:pt x="192563" y="1764023"/>
                  </a:lnTo>
                  <a:lnTo>
                    <a:pt x="168693" y="1730155"/>
                  </a:lnTo>
                  <a:lnTo>
                    <a:pt x="146272" y="1695678"/>
                  </a:lnTo>
                  <a:lnTo>
                    <a:pt x="125332" y="1660614"/>
                  </a:lnTo>
                  <a:lnTo>
                    <a:pt x="105899" y="1624984"/>
                  </a:lnTo>
                  <a:lnTo>
                    <a:pt x="88004" y="1588808"/>
                  </a:lnTo>
                  <a:lnTo>
                    <a:pt x="71675" y="1552108"/>
                  </a:lnTo>
                  <a:lnTo>
                    <a:pt x="56942" y="1514904"/>
                  </a:lnTo>
                  <a:lnTo>
                    <a:pt x="43833" y="1477218"/>
                  </a:lnTo>
                  <a:lnTo>
                    <a:pt x="32378" y="1439070"/>
                  </a:lnTo>
                  <a:lnTo>
                    <a:pt x="22606" y="1400482"/>
                  </a:lnTo>
                  <a:lnTo>
                    <a:pt x="14545" y="1361475"/>
                  </a:lnTo>
                  <a:lnTo>
                    <a:pt x="8225" y="1322069"/>
                  </a:lnTo>
                  <a:lnTo>
                    <a:pt x="3675" y="1282287"/>
                  </a:lnTo>
                  <a:lnTo>
                    <a:pt x="923" y="1242148"/>
                  </a:lnTo>
                  <a:lnTo>
                    <a:pt x="0" y="1201673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465570" y="3428238"/>
            <a:ext cx="805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Needs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615819" y="2753232"/>
            <a:ext cx="3089910" cy="1753235"/>
          </a:xfrm>
          <a:custGeom>
            <a:avLst/>
            <a:gdLst/>
            <a:ahLst/>
            <a:cxnLst/>
            <a:rect l="l" t="t" r="r" b="b"/>
            <a:pathLst>
              <a:path w="3089910" h="1753235">
                <a:moveTo>
                  <a:pt x="2605024" y="875411"/>
                </a:moveTo>
                <a:lnTo>
                  <a:pt x="2593136" y="869569"/>
                </a:lnTo>
                <a:lnTo>
                  <a:pt x="2528570" y="837819"/>
                </a:lnTo>
                <a:lnTo>
                  <a:pt x="2528773" y="869670"/>
                </a:lnTo>
                <a:lnTo>
                  <a:pt x="372745" y="885063"/>
                </a:lnTo>
                <a:lnTo>
                  <a:pt x="372745" y="897763"/>
                </a:lnTo>
                <a:lnTo>
                  <a:pt x="2528862" y="882370"/>
                </a:lnTo>
                <a:lnTo>
                  <a:pt x="2529078" y="914019"/>
                </a:lnTo>
                <a:lnTo>
                  <a:pt x="2605024" y="875411"/>
                </a:lnTo>
                <a:close/>
              </a:path>
              <a:path w="3089910" h="1753235">
                <a:moveTo>
                  <a:pt x="3089656" y="1725676"/>
                </a:moveTo>
                <a:lnTo>
                  <a:pt x="3086138" y="1723263"/>
                </a:lnTo>
                <a:lnTo>
                  <a:pt x="3019425" y="1677416"/>
                </a:lnTo>
                <a:lnTo>
                  <a:pt x="3015069" y="1708950"/>
                </a:lnTo>
                <a:lnTo>
                  <a:pt x="1778" y="1292733"/>
                </a:lnTo>
                <a:lnTo>
                  <a:pt x="0" y="1305433"/>
                </a:lnTo>
                <a:lnTo>
                  <a:pt x="3013341" y="1721535"/>
                </a:lnTo>
                <a:lnTo>
                  <a:pt x="3009011" y="1752981"/>
                </a:lnTo>
                <a:lnTo>
                  <a:pt x="3089656" y="1725676"/>
                </a:lnTo>
                <a:close/>
              </a:path>
              <a:path w="3089910" h="1753235">
                <a:moveTo>
                  <a:pt x="3089656" y="26543"/>
                </a:moveTo>
                <a:lnTo>
                  <a:pt x="3008757" y="0"/>
                </a:lnTo>
                <a:lnTo>
                  <a:pt x="3013418" y="31470"/>
                </a:lnTo>
                <a:lnTo>
                  <a:pt x="0" y="478790"/>
                </a:lnTo>
                <a:lnTo>
                  <a:pt x="1778" y="491363"/>
                </a:lnTo>
                <a:lnTo>
                  <a:pt x="3015272" y="44030"/>
                </a:lnTo>
                <a:lnTo>
                  <a:pt x="3019933" y="75438"/>
                </a:lnTo>
                <a:lnTo>
                  <a:pt x="3085300" y="29591"/>
                </a:lnTo>
                <a:lnTo>
                  <a:pt x="3089656" y="26543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ECONOMICS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07739"/>
            <a:ext cx="8333740" cy="500062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 algn="just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10" dirty="0">
                <a:latin typeface="Calibri"/>
                <a:cs typeface="Calibri"/>
              </a:rPr>
              <a:t>Two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main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subfields:</a:t>
            </a:r>
            <a:endParaRPr sz="2000">
              <a:latin typeface="Calibri"/>
              <a:cs typeface="Calibri"/>
            </a:endParaRPr>
          </a:p>
          <a:p>
            <a:pPr marL="812165" marR="5080" lvl="1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Microeconomics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 of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 and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 make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interact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specific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(+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impact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governments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on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interaction).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Macroeconomics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effect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aggregate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economy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</a:t>
            </a:r>
            <a:endParaRPr sz="2000">
              <a:latin typeface="Calibri"/>
              <a:cs typeface="Calibri"/>
            </a:endParaRPr>
          </a:p>
          <a:p>
            <a:pPr marL="81216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choices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made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government.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Examples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F81BC"/>
                </a:solidFill>
                <a:latin typeface="Calibri"/>
                <a:cs typeface="Calibri"/>
              </a:rPr>
              <a:t>Microeconomics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812165" marR="5080" lvl="1" indent="-342900" algn="just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video</a:t>
            </a:r>
            <a:r>
              <a:rPr sz="2000" spc="1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games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spc="-20" dirty="0">
                <a:latin typeface="Calibri"/>
                <a:cs typeface="Calibri"/>
              </a:rPr>
              <a:t>buy, </a:t>
            </a:r>
            <a:r>
              <a:rPr sz="2000" dirty="0">
                <a:latin typeface="Calibri"/>
                <a:cs typeface="Calibri"/>
              </a:rPr>
              <a:t>depending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4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video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games,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substitute </a:t>
            </a:r>
            <a:r>
              <a:rPr sz="2000" dirty="0">
                <a:latin typeface="Calibri"/>
                <a:cs typeface="Calibri"/>
              </a:rPr>
              <a:t>goods,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income.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812165" marR="5080" lvl="1" indent="-342900" algn="just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What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effect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rugby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season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tickets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consumption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fans?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5929" y="3051759"/>
            <a:ext cx="31565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Part</a:t>
            </a:r>
            <a:r>
              <a:rPr sz="2400" spc="-40" dirty="0"/>
              <a:t> </a:t>
            </a:r>
            <a:r>
              <a:rPr sz="2400" dirty="0"/>
              <a:t>I:</a:t>
            </a:r>
            <a:r>
              <a:rPr sz="2400" spc="-45" dirty="0"/>
              <a:t> </a:t>
            </a:r>
            <a:r>
              <a:rPr sz="2400" dirty="0"/>
              <a:t>About</a:t>
            </a:r>
            <a:r>
              <a:rPr sz="2400" spc="-50" dirty="0"/>
              <a:t> </a:t>
            </a:r>
            <a:r>
              <a:rPr sz="2400" dirty="0"/>
              <a:t>the</a:t>
            </a:r>
            <a:r>
              <a:rPr sz="2400" spc="-40" dirty="0"/>
              <a:t> </a:t>
            </a:r>
            <a:r>
              <a:rPr sz="2400" spc="-10" dirty="0"/>
              <a:t>module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899922" y="878586"/>
            <a:ext cx="7345680" cy="4927600"/>
          </a:xfrm>
          <a:custGeom>
            <a:avLst/>
            <a:gdLst/>
            <a:ahLst/>
            <a:cxnLst/>
            <a:rect l="l" t="t" r="r" b="b"/>
            <a:pathLst>
              <a:path w="7345680" h="4927600">
                <a:moveTo>
                  <a:pt x="0" y="4927092"/>
                </a:moveTo>
                <a:lnTo>
                  <a:pt x="7345680" y="4927092"/>
                </a:lnTo>
                <a:lnTo>
                  <a:pt x="7345680" y="0"/>
                </a:lnTo>
                <a:lnTo>
                  <a:pt x="0" y="0"/>
                </a:lnTo>
                <a:lnTo>
                  <a:pt x="0" y="4927092"/>
                </a:lnTo>
                <a:close/>
              </a:path>
            </a:pathLst>
          </a:custGeom>
          <a:ln w="381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SOME</a:t>
            </a:r>
            <a:r>
              <a:rPr spc="-30" dirty="0"/>
              <a:t> </a:t>
            </a:r>
            <a:r>
              <a:rPr spc="-20" dirty="0"/>
              <a:t>IMPORTANT</a:t>
            </a:r>
            <a:r>
              <a:rPr spc="-55" dirty="0"/>
              <a:t> </a:t>
            </a:r>
            <a:r>
              <a:rPr dirty="0"/>
              <a:t>PRINCIPLES</a:t>
            </a:r>
            <a:r>
              <a:rPr spc="-2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10" dirty="0"/>
              <a:t>ECONOMICS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372870"/>
            <a:ext cx="7096759" cy="4736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decisions: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trade-</a:t>
            </a:r>
            <a:r>
              <a:rPr sz="2000" spc="-20" dirty="0">
                <a:latin typeface="Calibri"/>
                <a:cs typeface="Calibri"/>
              </a:rPr>
              <a:t>offs.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something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what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up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Rational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think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margin.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incentives.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  <a:buFont typeface="Calibri"/>
              <a:buAutoNum type="arabicPlain"/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interact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other: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 startAt="5"/>
              <a:tabLst>
                <a:tab pos="732155" algn="l"/>
              </a:tabLst>
            </a:pPr>
            <a:r>
              <a:rPr sz="2000" spc="-25" dirty="0">
                <a:latin typeface="Calibri"/>
                <a:cs typeface="Calibri"/>
              </a:rPr>
              <a:t>Trade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everyone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off.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 startAt="5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organize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activity.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 startAt="5"/>
              <a:tabLst>
                <a:tab pos="732155" algn="l"/>
              </a:tabLst>
            </a:pPr>
            <a:r>
              <a:rPr sz="2000" spc="-10" dirty="0">
                <a:latin typeface="Calibri"/>
                <a:cs typeface="Calibri"/>
              </a:rPr>
              <a:t>Governments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sometimes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improve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outcomes.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3494" y="2758262"/>
            <a:ext cx="530098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HOW</a:t>
            </a:r>
            <a:r>
              <a:rPr sz="3200" spc="-55" dirty="0"/>
              <a:t> </a:t>
            </a:r>
            <a:r>
              <a:rPr sz="3200" dirty="0"/>
              <a:t>PEOPLE</a:t>
            </a:r>
            <a:r>
              <a:rPr sz="3200" spc="-40" dirty="0"/>
              <a:t> </a:t>
            </a:r>
            <a:r>
              <a:rPr sz="3200" dirty="0"/>
              <a:t>MAKE</a:t>
            </a:r>
            <a:r>
              <a:rPr sz="3200" spc="-40" dirty="0"/>
              <a:t> </a:t>
            </a:r>
            <a:r>
              <a:rPr sz="3200" spc="-10" dirty="0"/>
              <a:t>DECISIONS</a:t>
            </a:r>
            <a:endParaRPr sz="3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2470" cy="3196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#1: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FACE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TRADE-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OFFS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To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thing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like,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up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another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thing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like,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5" dirty="0">
                <a:latin typeface="Calibri"/>
                <a:cs typeface="Calibri"/>
              </a:rPr>
              <a:t>or:</a:t>
            </a:r>
            <a:endParaRPr sz="2000" dirty="0">
              <a:latin typeface="Calibri"/>
              <a:cs typeface="Calibri"/>
            </a:endParaRPr>
          </a:p>
          <a:p>
            <a:pPr marL="21463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“There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free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lunch”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Examples: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Time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studying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versus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watching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movie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Buying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board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games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versus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food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105" cy="5269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#2: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SOMETHING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IS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WHAT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YOU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GIVE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UP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GET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IT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trade-</a:t>
            </a:r>
            <a:r>
              <a:rPr sz="2000" dirty="0">
                <a:latin typeface="Calibri"/>
                <a:cs typeface="Calibri"/>
              </a:rPr>
              <a:t>offs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choices,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action.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Sometimes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obvious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as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might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appear.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444625" algn="l"/>
                <a:tab pos="2070100" algn="l"/>
                <a:tab pos="2543810" algn="l"/>
                <a:tab pos="4191635" algn="l"/>
                <a:tab pos="5435600" algn="l"/>
                <a:tab pos="5990590" algn="l"/>
                <a:tab pos="6638290" algn="l"/>
                <a:tab pos="7028180" algn="l"/>
                <a:tab pos="7708265" algn="l"/>
                <a:tab pos="8104505" algn="l"/>
              </a:tabLst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Opportunity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spc="-20" dirty="0">
                <a:latin typeface="Calibri"/>
                <a:cs typeface="Calibri"/>
              </a:rPr>
              <a:t>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highest-valued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alternative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that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must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be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given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up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obtain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something.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Calibri"/>
                <a:cs typeface="Calibri"/>
              </a:rPr>
              <a:t>Note: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Good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value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choice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&gt;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opportunity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Opportunity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implicit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cinema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not.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Benefits: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relax,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friends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…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Costs: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tickets,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…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5009" cy="5831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#2: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SOMETHING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IS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WHAT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YOU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GIVE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UP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GET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IT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societies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resources.</a:t>
            </a: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They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employed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variety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services,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including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services.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also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 </a:t>
            </a:r>
            <a:r>
              <a:rPr sz="2000" dirty="0">
                <a:latin typeface="Calibri"/>
                <a:cs typeface="Calibri"/>
              </a:rPr>
              <a:t>education,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healthcare,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housing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….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20" dirty="0">
                <a:latin typeface="Calibri"/>
                <a:cs typeface="Calibri"/>
              </a:rPr>
              <a:t>However,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resources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are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scarce/limited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goods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sacrifice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goods.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depict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trade-</a:t>
            </a:r>
            <a:r>
              <a:rPr sz="2000" dirty="0">
                <a:latin typeface="Calibri"/>
                <a:cs typeface="Calibri"/>
              </a:rPr>
              <a:t>off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possibility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frontier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(PPF)</a:t>
            </a:r>
            <a:endParaRPr sz="2000">
              <a:latin typeface="Calibri"/>
              <a:cs typeface="Calibri"/>
            </a:endParaRPr>
          </a:p>
          <a:p>
            <a:pPr marL="799465" lvl="1" indent="-342900" algn="ctr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799465" algn="l"/>
              </a:tabLst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shows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maximum level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output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 produce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-10" dirty="0">
                <a:latin typeface="Calibri"/>
                <a:cs typeface="Calibri"/>
              </a:rPr>
              <a:t> goods</a:t>
            </a:r>
            <a:endParaRPr sz="2000">
              <a:latin typeface="Calibri"/>
              <a:cs typeface="Calibri"/>
            </a:endParaRPr>
          </a:p>
          <a:p>
            <a:pPr marL="40957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employ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all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our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labour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resources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different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combinations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812165" marR="5080" lvl="1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tells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trade-</a:t>
            </a:r>
            <a:r>
              <a:rPr sz="2000" b="1" dirty="0">
                <a:latin typeface="Calibri"/>
                <a:cs typeface="Calibri"/>
              </a:rPr>
              <a:t>offs</a:t>
            </a:r>
            <a:r>
              <a:rPr sz="2000" b="1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involved: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wish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leisure </a:t>
            </a:r>
            <a:r>
              <a:rPr sz="2000" dirty="0">
                <a:latin typeface="Calibri"/>
                <a:cs typeface="Calibri"/>
              </a:rPr>
              <a:t>goods,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move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labour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sector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therefore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produced</a:t>
            </a:r>
            <a:endParaRPr sz="2000">
              <a:latin typeface="Calibri"/>
              <a:cs typeface="Calibri"/>
            </a:endParaRPr>
          </a:p>
          <a:p>
            <a:pPr marL="812165" marR="6985" lvl="1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shows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societies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scarce resources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PRINCIPLE</a:t>
            </a:r>
            <a:r>
              <a:rPr spc="-55" dirty="0"/>
              <a:t> </a:t>
            </a:r>
            <a:r>
              <a:rPr dirty="0"/>
              <a:t>#2:</a:t>
            </a:r>
            <a:r>
              <a:rPr spc="-3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COST</a:t>
            </a:r>
            <a:r>
              <a:rPr spc="-4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SOMETHING</a:t>
            </a:r>
            <a:r>
              <a:rPr spc="-40" dirty="0"/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spc="-25" dirty="0"/>
              <a:t>WHAT</a:t>
            </a:r>
            <a:r>
              <a:rPr spc="-40" dirty="0"/>
              <a:t> </a:t>
            </a:r>
            <a:r>
              <a:rPr dirty="0"/>
              <a:t>YOU</a:t>
            </a:r>
            <a:r>
              <a:rPr spc="-45" dirty="0"/>
              <a:t> </a:t>
            </a:r>
            <a:r>
              <a:rPr dirty="0"/>
              <a:t>GIVE</a:t>
            </a:r>
            <a:r>
              <a:rPr spc="-45" dirty="0"/>
              <a:t> </a:t>
            </a:r>
            <a:r>
              <a:rPr dirty="0"/>
              <a:t>UP</a:t>
            </a:r>
            <a:r>
              <a:rPr spc="-35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GET</a:t>
            </a:r>
            <a:r>
              <a:rPr spc="-35" dirty="0"/>
              <a:t> </a:t>
            </a:r>
            <a:r>
              <a:rPr spc="-25" dirty="0"/>
              <a:t>IT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437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You</a:t>
            </a:r>
            <a:r>
              <a:rPr sz="2000" spc="4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4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4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want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4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260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280</a:t>
            </a:r>
            <a:r>
              <a:rPr sz="2000" spc="4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units,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 </a:t>
            </a:r>
            <a:r>
              <a:rPr sz="2000" dirty="0">
                <a:latin typeface="Calibri"/>
                <a:cs typeface="Calibri"/>
              </a:rPr>
              <a:t>increase of 20.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means 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 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 must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160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100.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economy/society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shifts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point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point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730501" y="2998470"/>
            <a:ext cx="4956810" cy="3751579"/>
            <a:chOff x="1730501" y="2998470"/>
            <a:chExt cx="4956810" cy="375157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49729" y="3066357"/>
              <a:ext cx="4837331" cy="368359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30501" y="2998470"/>
              <a:ext cx="647700" cy="288290"/>
            </a:xfrm>
            <a:custGeom>
              <a:avLst/>
              <a:gdLst/>
              <a:ahLst/>
              <a:cxnLst/>
              <a:rect l="l" t="t" r="r" b="b"/>
              <a:pathLst>
                <a:path w="647700" h="288289">
                  <a:moveTo>
                    <a:pt x="647700" y="0"/>
                  </a:moveTo>
                  <a:lnTo>
                    <a:pt x="0" y="0"/>
                  </a:lnTo>
                  <a:lnTo>
                    <a:pt x="0" y="288036"/>
                  </a:lnTo>
                  <a:lnTo>
                    <a:pt x="647700" y="288036"/>
                  </a:lnTo>
                  <a:lnTo>
                    <a:pt x="647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050442" y="3015488"/>
            <a:ext cx="6883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Leisure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1730501" y="2998470"/>
            <a:ext cx="647700" cy="28829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vert="horz" wrap="square" lIns="0" tIns="29844" rIns="0" bIns="0" rtlCol="0">
            <a:spAutoFit/>
          </a:bodyPr>
          <a:lstStyle/>
          <a:p>
            <a:pPr marL="48895">
              <a:lnSpc>
                <a:spcPts val="2035"/>
              </a:lnSpc>
              <a:spcBef>
                <a:spcPts val="234"/>
              </a:spcBef>
            </a:pPr>
            <a:r>
              <a:rPr sz="1800" spc="-10" dirty="0">
                <a:latin typeface="Calibri"/>
                <a:cs typeface="Calibri"/>
              </a:rPr>
              <a:t>goods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76217" y="3015488"/>
            <a:ext cx="1816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Calibri"/>
                <a:cs typeface="Calibri"/>
              </a:rPr>
              <a:t>&amp;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50442" y="3289503"/>
            <a:ext cx="7651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services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75782" y="4384040"/>
            <a:ext cx="20808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Production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possibility </a:t>
            </a:r>
            <a:r>
              <a:rPr sz="1800" b="1" dirty="0">
                <a:latin typeface="Calibri"/>
                <a:cs typeface="Calibri"/>
              </a:rPr>
              <a:t>frontier</a:t>
            </a:r>
            <a:r>
              <a:rPr sz="1800" b="1" spc="-10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(PPF)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740" cy="3855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#3: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RATIONAL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THINK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MARGIN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Rationality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producers.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assume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rationally.</a:t>
            </a:r>
            <a:endParaRPr sz="20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Rational</a:t>
            </a:r>
            <a:r>
              <a:rPr sz="2000" spc="4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refers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decision-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process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based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on 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outcomes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themselves.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Note: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Rationality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boundaries.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740" cy="3428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#3: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RATIONAL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THINK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MARGIN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Thinking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margin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changes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small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incremental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adjustments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action.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situations,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makers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best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thinking</a:t>
            </a:r>
            <a:endParaRPr sz="20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“edge”).</a:t>
            </a:r>
            <a:endParaRPr sz="2000" dirty="0">
              <a:latin typeface="Calibri"/>
              <a:cs typeface="Calibri"/>
            </a:endParaRPr>
          </a:p>
          <a:p>
            <a:pPr marL="355600" marR="6985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rational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takes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action exceeds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2840" y="4365497"/>
            <a:ext cx="10661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Examples: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04770" y="4305147"/>
            <a:ext cx="3984625" cy="112268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47320" indent="-134620">
              <a:lnSpc>
                <a:spcPct val="100000"/>
              </a:lnSpc>
              <a:spcBef>
                <a:spcPts val="580"/>
              </a:spcBef>
              <a:buChar char="-"/>
              <a:tabLst>
                <a:tab pos="147320" algn="l"/>
              </a:tabLst>
            </a:pPr>
            <a:r>
              <a:rPr sz="2000" dirty="0">
                <a:latin typeface="Calibri"/>
                <a:cs typeface="Calibri"/>
              </a:rPr>
              <a:t>buy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another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pint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beer</a:t>
            </a:r>
            <a:endParaRPr sz="2000">
              <a:latin typeface="Calibri"/>
              <a:cs typeface="Calibri"/>
            </a:endParaRPr>
          </a:p>
          <a:p>
            <a:pPr marL="147320" indent="-134620">
              <a:lnSpc>
                <a:spcPct val="100000"/>
              </a:lnSpc>
              <a:spcBef>
                <a:spcPts val="480"/>
              </a:spcBef>
              <a:buChar char="-"/>
              <a:tabLst>
                <a:tab pos="147320" algn="l"/>
              </a:tabLst>
            </a:pPr>
            <a:r>
              <a:rPr sz="2000" dirty="0">
                <a:latin typeface="Calibri"/>
                <a:cs typeface="Calibri"/>
              </a:rPr>
              <a:t>watching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TV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another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hour</a:t>
            </a:r>
            <a:endParaRPr sz="2000">
              <a:latin typeface="Calibri"/>
              <a:cs typeface="Calibri"/>
            </a:endParaRPr>
          </a:p>
          <a:p>
            <a:pPr marL="147320" indent="-134620">
              <a:lnSpc>
                <a:spcPct val="100000"/>
              </a:lnSpc>
              <a:spcBef>
                <a:spcPts val="480"/>
              </a:spcBef>
              <a:buChar char="-"/>
              <a:tabLst>
                <a:tab pos="147320" algn="l"/>
              </a:tabLst>
            </a:pPr>
            <a:r>
              <a:rPr sz="2000" dirty="0">
                <a:latin typeface="Calibri"/>
                <a:cs typeface="Calibri"/>
              </a:rPr>
              <a:t>airlines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standby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passengers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640" y="536194"/>
            <a:ext cx="5944235" cy="41357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#3: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RATIONAL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THINK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MARGIN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Thinking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margin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 marR="1631950">
              <a:lnSpc>
                <a:spcPct val="192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Example: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Airlines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standby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passengers </a:t>
            </a:r>
            <a:r>
              <a:rPr sz="2000" dirty="0">
                <a:latin typeface="Calibri"/>
                <a:cs typeface="Calibri"/>
              </a:rPr>
              <a:t>200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flight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€100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000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(AC)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€500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1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empty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seat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Someone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€300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airline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company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accept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this?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4" name="object 4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2470" cy="5696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#3: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RATIONAL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THINK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MARGIN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Thinking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margin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 marR="4020185">
              <a:lnSpc>
                <a:spcPct val="192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Example: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Airlines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standby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passengers </a:t>
            </a:r>
            <a:r>
              <a:rPr sz="2000" dirty="0">
                <a:latin typeface="Calibri"/>
                <a:cs typeface="Calibri"/>
              </a:rPr>
              <a:t>200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flight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€100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000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(AC)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€500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1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empty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seat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Someone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€300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airline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company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accept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this?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YES!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Don’t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look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(MC)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take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extra </a:t>
            </a:r>
            <a:r>
              <a:rPr sz="2000" dirty="0">
                <a:latin typeface="Calibri"/>
                <a:cs typeface="Calibri"/>
              </a:rPr>
              <a:t>passenger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compare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(MR)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taking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passenger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€300</a:t>
            </a: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MC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!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(PROVISIONAL)</a:t>
            </a:r>
            <a:r>
              <a:rPr spc="-70" dirty="0"/>
              <a:t> </a:t>
            </a:r>
            <a:r>
              <a:rPr dirty="0"/>
              <a:t>TEACHING</a:t>
            </a:r>
            <a:r>
              <a:rPr spc="-40" dirty="0"/>
              <a:t> </a:t>
            </a:r>
            <a:r>
              <a:rPr spc="-10" dirty="0"/>
              <a:t>SCHEDULE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994839"/>
              </p:ext>
            </p:extLst>
          </p:nvPr>
        </p:nvGraphicFramePr>
        <p:xfrm>
          <a:off x="317182" y="1190371"/>
          <a:ext cx="7836218" cy="4959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05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178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178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Week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Slot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Slot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1: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Introduction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2: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Demand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Supply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3: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Market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Equilibrium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800" b="1" i="1" spc="-1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800" b="1" i="1" spc="-5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session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1: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2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Quiz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4: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Elasticity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5: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Background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Supply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5: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Background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Supply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i="1" spc="-1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800" b="1" i="1" spc="-5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session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2: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2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Quiz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6: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Market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Efficiency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7: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Externalities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8: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Public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Goods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9: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Market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Power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i="1" spc="-1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800" b="1" i="1" spc="-5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session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3: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2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Quiz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806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Q&amp;A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session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740" cy="1587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#4: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RESPOND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INCENTIVES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847725" algn="l"/>
                <a:tab pos="1536065" algn="l"/>
                <a:tab pos="2617470" algn="l"/>
                <a:tab pos="4218940" algn="l"/>
                <a:tab pos="4869815" algn="l"/>
                <a:tab pos="5388610" algn="l"/>
                <a:tab pos="6356350" algn="l"/>
                <a:tab pos="6715759" algn="l"/>
                <a:tab pos="7886700" algn="l"/>
              </a:tabLst>
            </a:pPr>
            <a:r>
              <a:rPr sz="2000" spc="-10" dirty="0">
                <a:latin typeface="Calibri"/>
                <a:cs typeface="Calibri"/>
              </a:rPr>
              <a:t>People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make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decisions</a:t>
            </a:r>
            <a:r>
              <a:rPr sz="2000" dirty="0">
                <a:latin typeface="Calibri"/>
                <a:cs typeface="Calibri"/>
              </a:rPr>
              <a:t>	by</a:t>
            </a:r>
            <a:r>
              <a:rPr sz="2000" spc="30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comparing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costs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benefits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50" dirty="0">
                <a:latin typeface="Calibri"/>
                <a:cs typeface="Calibri"/>
              </a:rPr>
              <a:t>→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behaviour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may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and/or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2889326"/>
            <a:ext cx="7599680" cy="1795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1: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behaviour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240099"/>
              </a:lnSpc>
            </a:pP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grading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scheme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class</a:t>
            </a:r>
            <a:r>
              <a:rPr sz="2000" spc="-10" dirty="0">
                <a:latin typeface="Calibri"/>
                <a:cs typeface="Calibri"/>
              </a:rPr>
              <a:t> attendance </a:t>
            </a: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belts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regulation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driving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behaviour.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6180" y="2758262"/>
            <a:ext cx="730948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HOW</a:t>
            </a:r>
            <a:r>
              <a:rPr sz="3200" spc="-70" dirty="0"/>
              <a:t> </a:t>
            </a:r>
            <a:r>
              <a:rPr sz="3200" dirty="0"/>
              <a:t>PEOPLE</a:t>
            </a:r>
            <a:r>
              <a:rPr sz="3200" spc="-85" dirty="0"/>
              <a:t> </a:t>
            </a:r>
            <a:r>
              <a:rPr sz="3200" dirty="0"/>
              <a:t>INTERACT</a:t>
            </a:r>
            <a:r>
              <a:rPr sz="3200" spc="-50" dirty="0"/>
              <a:t> </a:t>
            </a:r>
            <a:r>
              <a:rPr sz="3200" dirty="0"/>
              <a:t>WITH</a:t>
            </a:r>
            <a:r>
              <a:rPr sz="3200" spc="-85" dirty="0"/>
              <a:t> </a:t>
            </a:r>
            <a:r>
              <a:rPr sz="3200" dirty="0"/>
              <a:t>EACH</a:t>
            </a:r>
            <a:r>
              <a:rPr sz="3200" spc="-70" dirty="0"/>
              <a:t> </a:t>
            </a:r>
            <a:r>
              <a:rPr sz="3200" spc="-10" dirty="0"/>
              <a:t>OTHER</a:t>
            </a:r>
            <a:endParaRPr sz="32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73863"/>
            <a:ext cx="833310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PRINCIPLE</a:t>
            </a:r>
            <a:r>
              <a:rPr spc="-45" dirty="0"/>
              <a:t> </a:t>
            </a:r>
            <a:r>
              <a:rPr dirty="0"/>
              <a:t>#5:</a:t>
            </a:r>
            <a:r>
              <a:rPr spc="-30" dirty="0"/>
              <a:t> </a:t>
            </a:r>
            <a:r>
              <a:rPr dirty="0"/>
              <a:t>TRADE</a:t>
            </a:r>
            <a:r>
              <a:rPr spc="-35" dirty="0"/>
              <a:t> </a:t>
            </a:r>
            <a:r>
              <a:rPr dirty="0"/>
              <a:t>CAN</a:t>
            </a:r>
            <a:r>
              <a:rPr spc="-30" dirty="0"/>
              <a:t> </a:t>
            </a:r>
            <a:r>
              <a:rPr dirty="0"/>
              <a:t>MAKE</a:t>
            </a:r>
            <a:r>
              <a:rPr spc="-10" dirty="0"/>
              <a:t> EVERYONE</a:t>
            </a:r>
            <a:r>
              <a:rPr spc="-50" dirty="0"/>
              <a:t> </a:t>
            </a:r>
            <a:r>
              <a:rPr dirty="0"/>
              <a:t>BETTER-</a:t>
            </a:r>
            <a:r>
              <a:rPr spc="-25" dirty="0"/>
              <a:t>OFF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b="0" u="none" dirty="0">
                <a:latin typeface="Calibri"/>
                <a:cs typeface="Calibri"/>
              </a:rPr>
              <a:t>Trade</a:t>
            </a:r>
            <a:r>
              <a:rPr b="0" u="none" spc="12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is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not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like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</a:t>
            </a:r>
            <a:r>
              <a:rPr b="0" u="none" spc="1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sports</a:t>
            </a:r>
            <a:r>
              <a:rPr b="0" u="none" spc="114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competition</a:t>
            </a:r>
            <a:r>
              <a:rPr b="0" u="none" spc="1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where</a:t>
            </a:r>
            <a:r>
              <a:rPr b="0" u="none" spc="12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1</a:t>
            </a:r>
            <a:r>
              <a:rPr b="0" u="none" spc="1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side</a:t>
            </a:r>
            <a:r>
              <a:rPr b="0" u="none" spc="1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wins</a:t>
            </a:r>
            <a:r>
              <a:rPr b="0" u="none" spc="1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1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other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spc="-20" dirty="0">
                <a:latin typeface="Calibri"/>
                <a:cs typeface="Calibri"/>
              </a:rPr>
              <a:t>side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b="0" u="none" spc="-10" dirty="0">
                <a:latin typeface="Calibri"/>
                <a:cs typeface="Calibri"/>
              </a:rPr>
              <a:t>looses</a:t>
            </a: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b="0" u="none" spc="-25" dirty="0">
                <a:latin typeface="Calibri"/>
                <a:cs typeface="Calibri"/>
              </a:rPr>
              <a:t>Trade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allows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each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person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u="none" dirty="0"/>
              <a:t>specialize</a:t>
            </a:r>
            <a:r>
              <a:rPr u="none" spc="-65" dirty="0"/>
              <a:t> </a:t>
            </a:r>
            <a:r>
              <a:rPr b="0" u="none" dirty="0">
                <a:latin typeface="Calibri"/>
                <a:cs typeface="Calibri"/>
              </a:rPr>
              <a:t>in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activities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he/she</a:t>
            </a:r>
            <a:r>
              <a:rPr b="0" u="none" spc="-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does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u="none" spc="-10" dirty="0"/>
              <a:t>best</a:t>
            </a:r>
            <a:r>
              <a:rPr b="0" u="none" spc="-10" dirty="0">
                <a:latin typeface="Calibri"/>
                <a:cs typeface="Calibri"/>
              </a:rPr>
              <a:t>.</a:t>
            </a: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b="0" u="none" dirty="0">
                <a:latin typeface="Calibri"/>
                <a:cs typeface="Calibri"/>
              </a:rPr>
              <a:t>By</a:t>
            </a:r>
            <a:r>
              <a:rPr b="0" u="none" spc="-5" dirty="0">
                <a:latin typeface="Calibri"/>
                <a:cs typeface="Calibri"/>
              </a:rPr>
              <a:t> </a:t>
            </a:r>
            <a:r>
              <a:rPr u="none" dirty="0"/>
              <a:t>trading</a:t>
            </a:r>
            <a:r>
              <a:rPr u="none" spc="5" dirty="0"/>
              <a:t> </a:t>
            </a:r>
            <a:r>
              <a:rPr b="0" u="none" dirty="0">
                <a:latin typeface="Calibri"/>
                <a:cs typeface="Calibri"/>
              </a:rPr>
              <a:t>with</a:t>
            </a:r>
            <a:r>
              <a:rPr b="0" u="none" spc="1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others, we</a:t>
            </a:r>
            <a:r>
              <a:rPr b="0" u="none" spc="1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can</a:t>
            </a:r>
            <a:r>
              <a:rPr b="0" u="none" spc="1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buy a</a:t>
            </a:r>
            <a:r>
              <a:rPr b="0" u="none" spc="-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greater</a:t>
            </a:r>
            <a:r>
              <a:rPr b="0" u="none" spc="1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variety</a:t>
            </a:r>
            <a:r>
              <a:rPr b="0" u="none" spc="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goods</a:t>
            </a:r>
            <a:r>
              <a:rPr b="0" u="none" spc="1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1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services</a:t>
            </a:r>
            <a:r>
              <a:rPr b="0" u="none" spc="20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at</a:t>
            </a:r>
          </a:p>
          <a:p>
            <a:pPr marL="355600">
              <a:lnSpc>
                <a:spcPct val="100000"/>
              </a:lnSpc>
            </a:pPr>
            <a:r>
              <a:rPr u="none" dirty="0"/>
              <a:t>lower</a:t>
            </a:r>
            <a:r>
              <a:rPr u="none" spc="-70" dirty="0"/>
              <a:t> </a:t>
            </a:r>
            <a:r>
              <a:rPr u="none" spc="-10" dirty="0"/>
              <a:t>costs</a:t>
            </a:r>
            <a:r>
              <a:rPr b="0" u="none" spc="-10" dirty="0">
                <a:latin typeface="Calibri"/>
                <a:cs typeface="Calibri"/>
              </a:rPr>
              <a:t>.</a:t>
            </a: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  <a:tab pos="1050290" algn="l"/>
                <a:tab pos="1818639" algn="l"/>
                <a:tab pos="2210435" algn="l"/>
                <a:tab pos="2655570" algn="l"/>
                <a:tab pos="3695065" algn="l"/>
                <a:tab pos="4037965" algn="l"/>
                <a:tab pos="4711700" algn="l"/>
                <a:tab pos="4978400" algn="l"/>
                <a:tab pos="5173345" algn="l"/>
                <a:tab pos="5693410" algn="l"/>
                <a:tab pos="6040755" algn="l"/>
                <a:tab pos="7025005" algn="l"/>
                <a:tab pos="8256905" algn="l"/>
              </a:tabLst>
            </a:pPr>
            <a:r>
              <a:rPr b="0" u="none" spc="-20" dirty="0">
                <a:latin typeface="Calibri"/>
                <a:cs typeface="Calibri"/>
              </a:rPr>
              <a:t>What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0" dirty="0">
                <a:latin typeface="Calibri"/>
                <a:cs typeface="Calibri"/>
              </a:rPr>
              <a:t>would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be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my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standard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of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living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if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50" dirty="0">
                <a:latin typeface="Calibri"/>
                <a:cs typeface="Calibri"/>
              </a:rPr>
              <a:t>I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had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to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produce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everything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50" dirty="0">
                <a:latin typeface="Calibri"/>
                <a:cs typeface="Calibri"/>
              </a:rPr>
              <a:t>I</a:t>
            </a:r>
          </a:p>
          <a:p>
            <a:pPr marL="355600">
              <a:lnSpc>
                <a:spcPct val="100000"/>
              </a:lnSpc>
            </a:pPr>
            <a:r>
              <a:rPr b="0" u="none" spc="-10" dirty="0">
                <a:latin typeface="Calibri"/>
                <a:cs typeface="Calibri"/>
              </a:rPr>
              <a:t>consume?</a:t>
            </a: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b="0" u="none" dirty="0">
                <a:latin typeface="Calibri"/>
                <a:cs typeface="Calibri"/>
              </a:rPr>
              <a:t>Countries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that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trade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with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other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countries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enjoy</a:t>
            </a:r>
            <a:r>
              <a:rPr b="0" u="none" spc="-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higher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standards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living.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PRINCIPLE</a:t>
            </a:r>
            <a:r>
              <a:rPr spc="5" dirty="0"/>
              <a:t> </a:t>
            </a:r>
            <a:r>
              <a:rPr dirty="0"/>
              <a:t>#6: MARKETS</a:t>
            </a:r>
            <a:r>
              <a:rPr spc="-5" dirty="0"/>
              <a:t> </a:t>
            </a:r>
            <a:r>
              <a:rPr dirty="0"/>
              <a:t>ARE </a:t>
            </a:r>
            <a:r>
              <a:rPr spc="-20" dirty="0"/>
              <a:t>USUALLY</a:t>
            </a:r>
            <a:r>
              <a:rPr spc="20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GOOD</a:t>
            </a:r>
            <a:r>
              <a:rPr spc="10" dirty="0"/>
              <a:t> </a:t>
            </a:r>
            <a:r>
              <a:rPr spc="-70" dirty="0"/>
              <a:t>WAY</a:t>
            </a:r>
            <a:r>
              <a:rPr spc="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dirty="0"/>
              <a:t>ORGANIZE</a:t>
            </a:r>
            <a:r>
              <a:rPr spc="-5" dirty="0"/>
              <a:t> </a:t>
            </a:r>
            <a:r>
              <a:rPr spc="-10" dirty="0"/>
              <a:t>ECONOMIC ACTIVITY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1882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b="0" u="none" dirty="0">
                <a:latin typeface="Calibri"/>
                <a:cs typeface="Calibri"/>
              </a:rPr>
              <a:t>A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market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economy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is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an</a:t>
            </a:r>
            <a:r>
              <a:rPr b="0" u="none" spc="14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economy</a:t>
            </a:r>
            <a:r>
              <a:rPr b="0" u="none" spc="14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that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allocates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resources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through</a:t>
            </a:r>
            <a:r>
              <a:rPr b="0" u="none" spc="145" dirty="0">
                <a:latin typeface="Calibri"/>
                <a:cs typeface="Calibri"/>
              </a:rPr>
              <a:t>  </a:t>
            </a:r>
            <a:r>
              <a:rPr b="0" u="none" spc="-25" dirty="0">
                <a:latin typeface="Calibri"/>
                <a:cs typeface="Calibri"/>
              </a:rPr>
              <a:t>the </a:t>
            </a:r>
            <a:r>
              <a:rPr b="0" u="none" dirty="0">
                <a:latin typeface="Calibri"/>
                <a:cs typeface="Calibri"/>
              </a:rPr>
              <a:t>decentralized</a:t>
            </a:r>
            <a:r>
              <a:rPr b="0" u="none" spc="6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decisions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6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many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firms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households</a:t>
            </a:r>
            <a:r>
              <a:rPr b="0" u="none" spc="7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as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they</a:t>
            </a:r>
            <a:r>
              <a:rPr b="0" u="none" spc="7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interact</a:t>
            </a:r>
            <a:r>
              <a:rPr b="0" u="none" spc="75" dirty="0">
                <a:latin typeface="Calibri"/>
                <a:cs typeface="Calibri"/>
              </a:rPr>
              <a:t>  </a:t>
            </a:r>
            <a:r>
              <a:rPr b="0" u="none" spc="-25" dirty="0">
                <a:latin typeface="Calibri"/>
                <a:cs typeface="Calibri"/>
              </a:rPr>
              <a:t>in </a:t>
            </a:r>
            <a:r>
              <a:rPr b="0" u="none" spc="-10" dirty="0">
                <a:latin typeface="Calibri"/>
                <a:cs typeface="Calibri"/>
              </a:rPr>
              <a:t>markets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for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goods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services:</a:t>
            </a: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b="0" u="none" spc="-10" dirty="0">
              <a:latin typeface="Calibri"/>
              <a:cs typeface="Calibri"/>
            </a:endParaRPr>
          </a:p>
          <a:p>
            <a:pPr marL="8121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812165" algn="l"/>
              </a:tabLst>
            </a:pPr>
            <a:r>
              <a:rPr b="0" u="none" dirty="0">
                <a:latin typeface="Calibri"/>
                <a:cs typeface="Calibri"/>
              </a:rPr>
              <a:t>Households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decide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what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buy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work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spc="-20" dirty="0">
                <a:latin typeface="Calibri"/>
                <a:cs typeface="Calibri"/>
              </a:rPr>
              <a:t>for.</a:t>
            </a: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b="0" u="none" spc="-20" dirty="0">
              <a:latin typeface="Calibri"/>
              <a:cs typeface="Calibri"/>
            </a:endParaRPr>
          </a:p>
          <a:p>
            <a:pPr marL="812165" indent="-342265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b="0" u="none" dirty="0">
                <a:latin typeface="Calibri"/>
                <a:cs typeface="Calibri"/>
              </a:rPr>
              <a:t>Firms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decide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who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hire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what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produce.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PRINCIPLE</a:t>
            </a:r>
            <a:r>
              <a:rPr spc="5" dirty="0"/>
              <a:t> </a:t>
            </a:r>
            <a:r>
              <a:rPr dirty="0"/>
              <a:t>#6: MARKETS</a:t>
            </a:r>
            <a:r>
              <a:rPr spc="-5" dirty="0"/>
              <a:t> </a:t>
            </a:r>
            <a:r>
              <a:rPr dirty="0"/>
              <a:t>ARE </a:t>
            </a:r>
            <a:r>
              <a:rPr spc="-20" dirty="0"/>
              <a:t>USUALLY</a:t>
            </a:r>
            <a:r>
              <a:rPr spc="20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GOOD</a:t>
            </a:r>
            <a:r>
              <a:rPr spc="10" dirty="0"/>
              <a:t> </a:t>
            </a:r>
            <a:r>
              <a:rPr spc="-70" dirty="0"/>
              <a:t>WAY</a:t>
            </a:r>
            <a:r>
              <a:rPr spc="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dirty="0"/>
              <a:t>ORGANIZE</a:t>
            </a:r>
            <a:r>
              <a:rPr spc="-5" dirty="0"/>
              <a:t> </a:t>
            </a:r>
            <a:r>
              <a:rPr spc="-10" dirty="0"/>
              <a:t>ECONOMIC ACTIVITY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792351"/>
            <a:ext cx="8333740" cy="2708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Adam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Smith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made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observation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households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interacting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guided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invisible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hand.”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42265" indent="-342265" algn="ctr">
              <a:lnSpc>
                <a:spcPct val="100000"/>
              </a:lnSpc>
              <a:buFont typeface="Wingdings"/>
              <a:buChar char=""/>
              <a:tabLst>
                <a:tab pos="342265" algn="l"/>
              </a:tabLst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households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look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deciding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what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R="2476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sell,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(unknowingly)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take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account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actions.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5600" marR="889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As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result,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guide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makers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reach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outcomes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tend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spc="-10" dirty="0">
                <a:latin typeface="Calibri"/>
                <a:cs typeface="Calibri"/>
              </a:rPr>
              <a:t>maximize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welfare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whole.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869" y="473863"/>
            <a:ext cx="833310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356360" algn="l"/>
                <a:tab pos="1941830" algn="l"/>
                <a:tab pos="3873500" algn="l"/>
                <a:tab pos="4587875" algn="l"/>
                <a:tab pos="6144260" algn="l"/>
                <a:tab pos="7411084" algn="l"/>
              </a:tabLst>
            </a:pPr>
            <a:r>
              <a:rPr spc="-10" dirty="0"/>
              <a:t>PRINCIPLE</a:t>
            </a:r>
            <a:r>
              <a:rPr dirty="0"/>
              <a:t>	</a:t>
            </a:r>
            <a:r>
              <a:rPr spc="-25" dirty="0"/>
              <a:t>#7:</a:t>
            </a:r>
            <a:r>
              <a:rPr dirty="0"/>
              <a:t>	</a:t>
            </a:r>
            <a:r>
              <a:rPr spc="-10" dirty="0"/>
              <a:t>GOVERNMENTS</a:t>
            </a:r>
            <a:r>
              <a:rPr dirty="0"/>
              <a:t>	</a:t>
            </a:r>
            <a:r>
              <a:rPr spc="-25" dirty="0"/>
              <a:t>CAN</a:t>
            </a:r>
            <a:r>
              <a:rPr dirty="0"/>
              <a:t>	</a:t>
            </a:r>
            <a:r>
              <a:rPr spc="-10" dirty="0"/>
              <a:t>SOMETIMES</a:t>
            </a:r>
            <a:r>
              <a:rPr dirty="0"/>
              <a:t>	</a:t>
            </a:r>
            <a:r>
              <a:rPr spc="-10" dirty="0"/>
              <a:t>IMPROVE</a:t>
            </a:r>
            <a:r>
              <a:rPr dirty="0"/>
              <a:t>	</a:t>
            </a:r>
            <a:r>
              <a:rPr spc="-10" dirty="0"/>
              <a:t>MARKET OUTCOMES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18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u="none" dirty="0">
                <a:latin typeface="Calibri"/>
                <a:cs typeface="Calibri"/>
              </a:rPr>
              <a:t>…But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markets</a:t>
            </a:r>
            <a:r>
              <a:rPr b="0" u="none" spc="-2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do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not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always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lead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optimal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allocation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resources.</a:t>
            </a: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b="0" u="none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b="0" u="none" spc="-10" dirty="0">
                <a:latin typeface="Calibri"/>
                <a:cs typeface="Calibri"/>
              </a:rPr>
              <a:t>Two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important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reasons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for</a:t>
            </a:r>
            <a:r>
              <a:rPr b="0" u="none" spc="-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government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interfere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with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economy: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b="0" u="none" dirty="0">
                <a:latin typeface="Calibri"/>
                <a:cs typeface="Calibri"/>
              </a:rPr>
              <a:t>→</a:t>
            </a:r>
            <a:r>
              <a:rPr b="0" u="none" spc="40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2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promotion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u="none" dirty="0">
                <a:solidFill>
                  <a:srgbClr val="006FC0"/>
                </a:solidFill>
              </a:rPr>
              <a:t>efficiency</a:t>
            </a:r>
            <a:r>
              <a:rPr u="none" spc="-30" dirty="0">
                <a:solidFill>
                  <a:srgbClr val="006FC0"/>
                </a:solidFill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u="none" spc="-10" dirty="0">
                <a:solidFill>
                  <a:srgbClr val="006FC0"/>
                </a:solidFill>
              </a:rPr>
              <a:t>equity.</a:t>
            </a: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u="none" spc="-10" dirty="0">
              <a:solidFill>
                <a:srgbClr val="006FC0"/>
              </a:solidFill>
            </a:endParaRPr>
          </a:p>
          <a:p>
            <a:pPr marL="12700">
              <a:lnSpc>
                <a:spcPct val="100000"/>
              </a:lnSpc>
            </a:pPr>
            <a:r>
              <a:rPr u="none" dirty="0">
                <a:solidFill>
                  <a:srgbClr val="006FC0"/>
                </a:solidFill>
              </a:rPr>
              <a:t>Efficiency</a:t>
            </a:r>
            <a:r>
              <a:rPr u="none" spc="-65" dirty="0">
                <a:solidFill>
                  <a:srgbClr val="006FC0"/>
                </a:solidFill>
              </a:rPr>
              <a:t> </a:t>
            </a:r>
            <a:r>
              <a:rPr b="0" u="none" dirty="0">
                <a:latin typeface="Calibri"/>
                <a:cs typeface="Calibri"/>
              </a:rPr>
              <a:t>means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society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gets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u="none" dirty="0"/>
              <a:t>most</a:t>
            </a:r>
            <a:r>
              <a:rPr u="none" spc="-80" dirty="0"/>
              <a:t> </a:t>
            </a:r>
            <a:r>
              <a:rPr b="0" u="none" dirty="0">
                <a:latin typeface="Calibri"/>
                <a:cs typeface="Calibri"/>
              </a:rPr>
              <a:t>that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it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can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from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its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scarce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resources.</a:t>
            </a: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b="0" u="none" spc="-1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u="none" dirty="0">
                <a:solidFill>
                  <a:srgbClr val="006FC0"/>
                </a:solidFill>
              </a:rPr>
              <a:t>Equity</a:t>
            </a:r>
            <a:r>
              <a:rPr u="none" spc="155" dirty="0">
                <a:solidFill>
                  <a:srgbClr val="006FC0"/>
                </a:solidFill>
              </a:rPr>
              <a:t> </a:t>
            </a:r>
            <a:r>
              <a:rPr b="0" u="none" dirty="0">
                <a:latin typeface="Calibri"/>
                <a:cs typeface="Calibri"/>
              </a:rPr>
              <a:t>means</a:t>
            </a:r>
            <a:r>
              <a:rPr b="0" u="none" spc="1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1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benefits</a:t>
            </a:r>
            <a:r>
              <a:rPr b="0" u="none" spc="1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1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those</a:t>
            </a:r>
            <a:r>
              <a:rPr b="0" u="none" spc="1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resources</a:t>
            </a:r>
            <a:r>
              <a:rPr b="0" u="none" spc="1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are</a:t>
            </a:r>
            <a:r>
              <a:rPr b="0" u="none" spc="1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distributed</a:t>
            </a:r>
            <a:r>
              <a:rPr b="0" u="none" spc="165" dirty="0">
                <a:latin typeface="Calibri"/>
                <a:cs typeface="Calibri"/>
              </a:rPr>
              <a:t> </a:t>
            </a:r>
            <a:r>
              <a:rPr u="none" dirty="0"/>
              <a:t>fairly</a:t>
            </a:r>
            <a:r>
              <a:rPr u="none" spc="150" dirty="0"/>
              <a:t> </a:t>
            </a:r>
            <a:r>
              <a:rPr b="0" u="none" dirty="0">
                <a:latin typeface="Calibri"/>
                <a:cs typeface="Calibri"/>
              </a:rPr>
              <a:t>among</a:t>
            </a:r>
            <a:r>
              <a:rPr b="0" u="none" spc="145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the </a:t>
            </a:r>
            <a:r>
              <a:rPr b="0" u="none" spc="-10" dirty="0">
                <a:latin typeface="Calibri"/>
                <a:cs typeface="Calibri"/>
              </a:rPr>
              <a:t>members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society.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356360" algn="l"/>
                <a:tab pos="1941830" algn="l"/>
                <a:tab pos="3873500" algn="l"/>
                <a:tab pos="4587875" algn="l"/>
                <a:tab pos="6144260" algn="l"/>
                <a:tab pos="7411084" algn="l"/>
              </a:tabLst>
            </a:pPr>
            <a:r>
              <a:rPr spc="-10" dirty="0"/>
              <a:t>PRINCIPLE</a:t>
            </a:r>
            <a:r>
              <a:rPr dirty="0"/>
              <a:t>	</a:t>
            </a:r>
            <a:r>
              <a:rPr spc="-25" dirty="0"/>
              <a:t>#7:</a:t>
            </a:r>
            <a:r>
              <a:rPr dirty="0"/>
              <a:t>	</a:t>
            </a:r>
            <a:r>
              <a:rPr spc="-10" dirty="0"/>
              <a:t>GOVERNMENTS</a:t>
            </a:r>
            <a:r>
              <a:rPr dirty="0"/>
              <a:t>	</a:t>
            </a:r>
            <a:r>
              <a:rPr spc="-25" dirty="0"/>
              <a:t>CAN</a:t>
            </a:r>
            <a:r>
              <a:rPr dirty="0"/>
              <a:t>	</a:t>
            </a:r>
            <a:r>
              <a:rPr spc="-10" dirty="0"/>
              <a:t>SOMETIMES</a:t>
            </a:r>
            <a:r>
              <a:rPr dirty="0"/>
              <a:t>	</a:t>
            </a:r>
            <a:r>
              <a:rPr spc="-10" dirty="0"/>
              <a:t>IMPROVE</a:t>
            </a:r>
            <a:r>
              <a:rPr dirty="0"/>
              <a:t>	</a:t>
            </a:r>
            <a:r>
              <a:rPr spc="-10" dirty="0"/>
              <a:t>MARKET OUTCOMES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18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Efficiency</a:t>
            </a:r>
          </a:p>
          <a:p>
            <a:pPr marL="12700" marR="6985">
              <a:lnSpc>
                <a:spcPct val="100000"/>
              </a:lnSpc>
              <a:spcBef>
                <a:spcPts val="2205"/>
              </a:spcBef>
            </a:pPr>
            <a:r>
              <a:rPr b="0" u="none" dirty="0">
                <a:latin typeface="Calibri"/>
                <a:cs typeface="Calibri"/>
              </a:rPr>
              <a:t>Market</a:t>
            </a:r>
            <a:r>
              <a:rPr b="0" u="none" spc="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failure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occurs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when</a:t>
            </a:r>
            <a:r>
              <a:rPr b="0" u="none" spc="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market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fails</a:t>
            </a:r>
            <a:r>
              <a:rPr b="0" u="none" spc="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allocate</a:t>
            </a:r>
            <a:r>
              <a:rPr b="0" u="none" spc="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resources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efficiently</a:t>
            </a:r>
            <a:r>
              <a:rPr b="0" u="none" spc="7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-</a:t>
            </a:r>
            <a:r>
              <a:rPr b="0" u="none" spc="50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it </a:t>
            </a:r>
            <a:r>
              <a:rPr b="0" u="none" dirty="0">
                <a:latin typeface="Calibri"/>
                <a:cs typeface="Calibri"/>
              </a:rPr>
              <a:t>may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be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caused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by:</a:t>
            </a:r>
          </a:p>
          <a:p>
            <a:pPr marL="355600" marR="635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b="0" u="none" dirty="0">
                <a:latin typeface="Calibri"/>
                <a:cs typeface="Calibri"/>
              </a:rPr>
              <a:t>an</a:t>
            </a:r>
            <a:r>
              <a:rPr b="0" u="none" spc="26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externality,</a:t>
            </a:r>
            <a:r>
              <a:rPr b="0" u="none" spc="2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which</a:t>
            </a:r>
            <a:r>
              <a:rPr b="0" u="none" spc="2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is</a:t>
            </a:r>
            <a:r>
              <a:rPr b="0" u="none" spc="2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2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impact</a:t>
            </a:r>
            <a:r>
              <a:rPr b="0" u="none" spc="2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2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one</a:t>
            </a:r>
            <a:r>
              <a:rPr b="0" u="none" spc="2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person</a:t>
            </a:r>
            <a:r>
              <a:rPr b="0" u="none" spc="2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or</a:t>
            </a:r>
            <a:r>
              <a:rPr b="0" u="none" spc="254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firm’s</a:t>
            </a:r>
            <a:r>
              <a:rPr b="0" u="none" spc="254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actions</a:t>
            </a:r>
            <a:r>
              <a:rPr b="0" u="none" spc="2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on</a:t>
            </a:r>
            <a:r>
              <a:rPr b="0" u="none" spc="250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the </a:t>
            </a:r>
            <a:r>
              <a:rPr b="0" u="none" spc="-20" dirty="0">
                <a:latin typeface="Calibri"/>
                <a:cs typeface="Calibri"/>
              </a:rPr>
              <a:t>well-</a:t>
            </a:r>
            <a:r>
              <a:rPr b="0" u="none" dirty="0">
                <a:latin typeface="Calibri"/>
                <a:cs typeface="Calibri"/>
              </a:rPr>
              <a:t>being of a</a:t>
            </a:r>
            <a:r>
              <a:rPr b="0" u="none" spc="1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bystander</a:t>
            </a: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  <a:tab pos="1214755" algn="l"/>
                <a:tab pos="2047239" algn="l"/>
                <a:tab pos="2693670" algn="l"/>
                <a:tab pos="2978150" algn="l"/>
                <a:tab pos="3453765" algn="l"/>
                <a:tab pos="4213225" algn="l"/>
                <a:tab pos="4552950" algn="l"/>
                <a:tab pos="5523865" algn="l"/>
                <a:tab pos="6363970" algn="l"/>
                <a:tab pos="6714490" algn="l"/>
                <a:tab pos="7269480" algn="l"/>
                <a:tab pos="7613650" algn="l"/>
              </a:tabLst>
            </a:pPr>
            <a:r>
              <a:rPr b="0" u="none" spc="-10" dirty="0">
                <a:latin typeface="Calibri"/>
                <a:cs typeface="Calibri"/>
              </a:rPr>
              <a:t>market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power,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0" dirty="0">
                <a:latin typeface="Calibri"/>
                <a:cs typeface="Calibri"/>
              </a:rPr>
              <a:t>what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is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the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ability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of</a:t>
            </a:r>
            <a:r>
              <a:rPr b="0" u="none" dirty="0">
                <a:latin typeface="Calibri"/>
                <a:cs typeface="Calibri"/>
              </a:rPr>
              <a:t>	a</a:t>
            </a:r>
            <a:r>
              <a:rPr b="0" u="none" spc="30" dirty="0">
                <a:latin typeface="Calibri"/>
                <a:cs typeface="Calibri"/>
              </a:rPr>
              <a:t>  </a:t>
            </a:r>
            <a:r>
              <a:rPr b="0" u="none" spc="-10" dirty="0">
                <a:latin typeface="Calibri"/>
                <a:cs typeface="Calibri"/>
              </a:rPr>
              <a:t>single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person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or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0" dirty="0">
                <a:latin typeface="Calibri"/>
                <a:cs typeface="Calibri"/>
              </a:rPr>
              <a:t>firm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to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unduly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b="0" u="none" dirty="0">
                <a:latin typeface="Calibri"/>
                <a:cs typeface="Calibri"/>
              </a:rPr>
              <a:t>influence</a:t>
            </a:r>
            <a:r>
              <a:rPr b="0" u="none" spc="-8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market</a:t>
            </a:r>
            <a:r>
              <a:rPr b="0" u="none" spc="-7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prices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356360" algn="l"/>
                <a:tab pos="1941830" algn="l"/>
                <a:tab pos="3873500" algn="l"/>
                <a:tab pos="4587875" algn="l"/>
                <a:tab pos="6144260" algn="l"/>
                <a:tab pos="7411084" algn="l"/>
              </a:tabLst>
            </a:pPr>
            <a:r>
              <a:rPr spc="-10" dirty="0"/>
              <a:t>PRINCIPLE</a:t>
            </a:r>
            <a:r>
              <a:rPr dirty="0"/>
              <a:t>	</a:t>
            </a:r>
            <a:r>
              <a:rPr spc="-25" dirty="0"/>
              <a:t>#7:</a:t>
            </a:r>
            <a:r>
              <a:rPr dirty="0"/>
              <a:t>	</a:t>
            </a:r>
            <a:r>
              <a:rPr spc="-10" dirty="0"/>
              <a:t>GOVERNMENTS</a:t>
            </a:r>
            <a:r>
              <a:rPr dirty="0"/>
              <a:t>	</a:t>
            </a:r>
            <a:r>
              <a:rPr spc="-25" dirty="0"/>
              <a:t>CAN</a:t>
            </a:r>
            <a:r>
              <a:rPr dirty="0"/>
              <a:t>	</a:t>
            </a:r>
            <a:r>
              <a:rPr spc="-10" dirty="0"/>
              <a:t>SOMETIMES</a:t>
            </a:r>
            <a:r>
              <a:rPr dirty="0"/>
              <a:t>	</a:t>
            </a:r>
            <a:r>
              <a:rPr spc="-10" dirty="0"/>
              <a:t>IMPROVE</a:t>
            </a:r>
            <a:r>
              <a:rPr dirty="0"/>
              <a:t>	</a:t>
            </a:r>
            <a:r>
              <a:rPr spc="-10" dirty="0"/>
              <a:t>MARKET OUTCOMES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792351"/>
            <a:ext cx="8332470" cy="2623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Equity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invisible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hand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even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ensure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fair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distribution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prosperity</a:t>
            </a:r>
            <a:endParaRPr sz="2000">
              <a:latin typeface="Calibri"/>
              <a:cs typeface="Calibri"/>
            </a:endParaRPr>
          </a:p>
          <a:p>
            <a:pPr marL="355600" marR="5715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goal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government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interventions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achieve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equitable </a:t>
            </a:r>
            <a:r>
              <a:rPr sz="2000" dirty="0">
                <a:latin typeface="Calibri"/>
                <a:cs typeface="Calibri"/>
              </a:rPr>
              <a:t>distribution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well-</a:t>
            </a:r>
            <a:r>
              <a:rPr sz="2000" spc="-10" dirty="0">
                <a:latin typeface="Calibri"/>
                <a:cs typeface="Calibri"/>
              </a:rPr>
              <a:t>being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E.g.,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tax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3740" cy="4758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4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individuals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decisions,</a:t>
            </a:r>
            <a:r>
              <a:rPr sz="2000" spc="4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4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trade-</a:t>
            </a:r>
            <a:r>
              <a:rPr sz="2000" dirty="0">
                <a:latin typeface="Calibri"/>
                <a:cs typeface="Calibri"/>
              </a:rPr>
              <a:t>offs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among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alternative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goals.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terms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foregone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opportunities.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Rational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comparing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marginal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benefits.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response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incentives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face.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25" dirty="0">
                <a:latin typeface="Calibri"/>
                <a:cs typeface="Calibri"/>
              </a:rPr>
              <a:t>Trade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mutually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beneficial.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coordinating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trade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people.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  <a:tab pos="1784985" algn="l"/>
                <a:tab pos="2279015" algn="l"/>
                <a:tab pos="3515360" algn="l"/>
                <a:tab pos="4495165" algn="l"/>
                <a:tab pos="5360670" algn="l"/>
                <a:tab pos="6510020" algn="l"/>
                <a:tab pos="6776720" algn="l"/>
                <a:tab pos="7465695" algn="l"/>
                <a:tab pos="7753984" algn="l"/>
              </a:tabLst>
            </a:pPr>
            <a:r>
              <a:rPr sz="2000" spc="-10" dirty="0">
                <a:latin typeface="Calibri"/>
                <a:cs typeface="Calibri"/>
              </a:rPr>
              <a:t>Government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can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potentially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improve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outcomes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there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some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failure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outcome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inequitable.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64985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1219200"/>
            <a:ext cx="7886700" cy="32124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49730" y="2269200"/>
            <a:ext cx="6249829" cy="43095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Lectures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9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chapters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cover</a:t>
            </a:r>
            <a:endParaRPr sz="2400" dirty="0">
              <a:latin typeface="Calibri"/>
              <a:cs typeface="Calibri"/>
            </a:endParaRPr>
          </a:p>
          <a:p>
            <a:pPr marL="868680" lvl="1" indent="-398780">
              <a:spcBef>
                <a:spcPts val="2210"/>
              </a:spcBef>
              <a:buFont typeface="Wingdings"/>
              <a:buChar char=""/>
              <a:tabLst>
                <a:tab pos="868680" algn="l"/>
              </a:tabLst>
            </a:pPr>
            <a:r>
              <a:rPr sz="2400" b="1" dirty="0">
                <a:latin typeface="Calibri"/>
                <a:cs typeface="Calibri"/>
              </a:rPr>
              <a:t>Slides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handouts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spc="-10" dirty="0">
                <a:latin typeface="Calibri"/>
                <a:cs typeface="Calibri"/>
              </a:rPr>
              <a:t>PowerPoint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slides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used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dirty="0">
                <a:latin typeface="Calibri"/>
                <a:cs typeface="Calibri"/>
              </a:rPr>
              <a:t>Handouts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lang="en-GB" sz="2400" dirty="0">
                <a:latin typeface="Calibri"/>
                <a:cs typeface="Calibri"/>
              </a:rPr>
              <a:t>emailed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before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lectures</a:t>
            </a: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b="1" spc="-10" dirty="0">
                <a:latin typeface="Calibri"/>
                <a:cs typeface="Calibri"/>
              </a:rPr>
              <a:t>Activities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lang="en-GB" sz="2400" spc="-10" dirty="0">
              <a:latin typeface="Calibri"/>
              <a:cs typeface="Calibri"/>
            </a:endParaRP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You may be asked to partake in “quick exercises” &amp; quick discussions</a:t>
            </a: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Please take with you a paper and pencil at every lecture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6605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64985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1650" y="867285"/>
            <a:ext cx="7886700" cy="32124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8281" y="1692257"/>
            <a:ext cx="6251257" cy="44890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Practice</a:t>
            </a:r>
            <a:r>
              <a:rPr sz="2000" b="1" u="sng" spc="-1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sessions</a:t>
            </a:r>
            <a:r>
              <a:rPr sz="2000" b="1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221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Multiple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choice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questions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35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session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25" dirty="0">
                <a:latin typeface="Calibri"/>
                <a:cs typeface="Calibri"/>
              </a:rPr>
              <a:t> you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will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using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Socrative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10" dirty="0">
                <a:latin typeface="Calibri"/>
                <a:cs typeface="Calibri"/>
              </a:rPr>
              <a:t>https://b.socrative.com/login/student/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“room”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en-GB" sz="2000" spc="-35" dirty="0" smtClean="0">
                <a:latin typeface="Calibri"/>
                <a:cs typeface="Calibri"/>
              </a:rPr>
              <a:t>CANSU</a:t>
            </a:r>
            <a:r>
              <a:rPr lang="tr-TR" sz="2000" spc="-35" dirty="0" smtClean="0">
                <a:latin typeface="Calibri"/>
                <a:cs typeface="Calibri"/>
              </a:rPr>
              <a:t>7488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Official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available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Android,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iOS,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iPadOS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webpage</a:t>
            </a:r>
            <a:endParaRPr sz="2000" dirty="0">
              <a:latin typeface="Calibri"/>
              <a:cs typeface="Calibri"/>
            </a:endParaRPr>
          </a:p>
          <a:p>
            <a:pPr marL="1269365"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shown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above</a:t>
            </a:r>
            <a:endParaRPr sz="2000" dirty="0">
              <a:latin typeface="Calibri"/>
              <a:cs typeface="Calibri"/>
            </a:endParaRPr>
          </a:p>
          <a:p>
            <a:pPr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209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5009" cy="48799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Practice</a:t>
            </a:r>
            <a:r>
              <a:rPr sz="2000" b="1" u="sng" spc="-1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sessions</a:t>
            </a:r>
            <a:r>
              <a:rPr sz="2000" b="1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Multiple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choice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questions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35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session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25" dirty="0">
                <a:latin typeface="Calibri"/>
                <a:cs typeface="Calibri"/>
              </a:rPr>
              <a:t> you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will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using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Socrative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10" dirty="0">
                <a:latin typeface="Calibri"/>
                <a:cs typeface="Calibri"/>
              </a:rPr>
              <a:t>https://b.socrative.com/login/student/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“room”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en-GB" sz="2000" spc="-35" dirty="0" smtClean="0">
                <a:latin typeface="Calibri"/>
                <a:cs typeface="Calibri"/>
              </a:rPr>
              <a:t>CANSU7488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Official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available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Android,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iOS,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iPadOS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webpage</a:t>
            </a:r>
            <a:endParaRPr sz="2000" dirty="0">
              <a:latin typeface="Calibri"/>
              <a:cs typeface="Calibri"/>
            </a:endParaRPr>
          </a:p>
          <a:p>
            <a:pPr marL="126936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shown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above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Workshops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(week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7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9)</a:t>
            </a:r>
            <a:r>
              <a:rPr sz="2000" b="1" spc="-25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Problem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solving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exercises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relating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material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prepared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before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(exercises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advance)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ASSESSMENT</a:t>
            </a:r>
            <a:r>
              <a:rPr spc="-55" dirty="0"/>
              <a:t> </a:t>
            </a:r>
            <a:r>
              <a:rPr dirty="0"/>
              <a:t>&amp;</a:t>
            </a:r>
            <a:r>
              <a:rPr spc="-60" dirty="0"/>
              <a:t> </a:t>
            </a:r>
            <a:r>
              <a:rPr spc="-10" dirty="0"/>
              <a:t>FEEDBACK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07739"/>
            <a:ext cx="8332470" cy="55624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Assessment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100%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exam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000" dirty="0" smtClean="0">
                <a:latin typeface="Calibri"/>
                <a:cs typeface="Calibri"/>
              </a:rPr>
              <a:t>1</a:t>
            </a:r>
            <a:r>
              <a:rPr sz="2000" dirty="0" smtClean="0">
                <a:latin typeface="Calibri"/>
                <a:cs typeface="Calibri"/>
              </a:rPr>
              <a:t>h</a:t>
            </a:r>
            <a:r>
              <a:rPr sz="2000" spc="-65" dirty="0" smtClean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in-</a:t>
            </a:r>
            <a:r>
              <a:rPr sz="2000" dirty="0">
                <a:latin typeface="Calibri"/>
                <a:cs typeface="Calibri"/>
              </a:rPr>
              <a:t>person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exam: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Multiple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lang="en-GB" sz="2000" spc="-60" dirty="0" smtClean="0">
                <a:latin typeface="Calibri"/>
                <a:cs typeface="Calibri"/>
              </a:rPr>
              <a:t>Exam (30%)+ 3 Quizzes (5% each) + Final Exam (55%) </a:t>
            </a:r>
            <a:endParaRPr sz="20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Feedback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Practices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sessions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&amp;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Q&amp;A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</a:t>
            </a:r>
            <a:r>
              <a:rPr sz="2000" b="1" spc="-35" dirty="0">
                <a:latin typeface="Calibri"/>
                <a:cs typeface="Calibri"/>
              </a:rPr>
              <a:t> </a:t>
            </a:r>
            <a:endParaRPr lang="tr-TR"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1800" u="sng" spc="-10" dirty="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Before</a:t>
            </a:r>
            <a:r>
              <a:rPr sz="1800" u="sng" spc="-40" dirty="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Students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send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questions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email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lecturer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(at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48</a:t>
            </a:r>
            <a:endParaRPr sz="1800" dirty="0">
              <a:latin typeface="Calibri"/>
              <a:cs typeface="Calibri"/>
            </a:endParaRPr>
          </a:p>
          <a:p>
            <a:pPr marL="126936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hours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before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start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session).</a:t>
            </a:r>
            <a:endParaRPr sz="18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1269365" algn="l"/>
              </a:tabLst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During</a:t>
            </a:r>
            <a:r>
              <a:rPr sz="18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Discussion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students’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questions.</a:t>
            </a:r>
            <a:endParaRPr sz="1800" dirty="0">
              <a:latin typeface="Calibri"/>
              <a:cs typeface="Calibri"/>
            </a:endParaRPr>
          </a:p>
          <a:p>
            <a:pPr marL="927100" marR="6985">
              <a:lnSpc>
                <a:spcPct val="100000"/>
              </a:lnSpc>
              <a:spcBef>
                <a:spcPts val="430"/>
              </a:spcBef>
              <a:tabLst>
                <a:tab pos="2170430" algn="l"/>
                <a:tab pos="3958590" algn="l"/>
                <a:tab pos="6173470" algn="l"/>
                <a:tab pos="6441440" algn="l"/>
                <a:tab pos="7656195" algn="l"/>
              </a:tabLst>
            </a:pPr>
            <a:r>
              <a:rPr sz="1800" dirty="0">
                <a:latin typeface="Calibri"/>
                <a:cs typeface="Calibri"/>
              </a:rPr>
              <a:t>This</a:t>
            </a:r>
            <a:r>
              <a:rPr sz="1800" spc="80" dirty="0">
                <a:latin typeface="Calibri"/>
                <a:cs typeface="Calibri"/>
              </a:rPr>
              <a:t>  </a:t>
            </a:r>
            <a:r>
              <a:rPr sz="1800" spc="-20" dirty="0">
                <a:latin typeface="Calibri"/>
                <a:cs typeface="Calibri"/>
              </a:rPr>
              <a:t>means</a:t>
            </a:r>
            <a:r>
              <a:rPr sz="1800" dirty="0">
                <a:latin typeface="Calibri"/>
                <a:cs typeface="Calibri"/>
              </a:rPr>
              <a:t>	that</a:t>
            </a:r>
            <a:r>
              <a:rPr sz="1800" spc="6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content</a:t>
            </a:r>
            <a:r>
              <a:rPr sz="1800" dirty="0">
                <a:latin typeface="Calibri"/>
                <a:cs typeface="Calibri"/>
              </a:rPr>
              <a:t>	of</a:t>
            </a:r>
            <a:r>
              <a:rPr sz="1800" spc="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Q&amp;A</a:t>
            </a:r>
            <a:r>
              <a:rPr sz="1800" spc="80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sessions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is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determined</a:t>
            </a:r>
            <a:r>
              <a:rPr sz="1800" dirty="0">
                <a:latin typeface="Calibri"/>
                <a:cs typeface="Calibri"/>
              </a:rPr>
              <a:t>	by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spc="-2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students.</a:t>
            </a:r>
            <a:endParaRPr sz="18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7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Generic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written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feedback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examinations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Quick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exercises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lectures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Dialogue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students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AIM</a:t>
            </a:r>
            <a:r>
              <a:rPr spc="-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THIS</a:t>
            </a:r>
            <a:r>
              <a:rPr spc="-5" dirty="0"/>
              <a:t> </a:t>
            </a:r>
            <a:r>
              <a:rPr spc="-10" dirty="0"/>
              <a:t>MODULE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5645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aim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practically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demonstrate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concepts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applications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 smtClean="0">
                <a:latin typeface="Calibri"/>
                <a:cs typeface="Calibri"/>
              </a:rPr>
              <a:t>the</a:t>
            </a:r>
            <a:r>
              <a:rPr lang="en-GB" sz="2000" dirty="0" smtClean="0">
                <a:latin typeface="Calibri"/>
                <a:cs typeface="Calibri"/>
              </a:rPr>
              <a:t> different sectors. 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Content: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(Chap1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2)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role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3)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sensitivity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4)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role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25" dirty="0">
                <a:latin typeface="Calibri"/>
                <a:cs typeface="Calibri"/>
              </a:rPr>
              <a:t> 5)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understanding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why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might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times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fail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work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</a:t>
            </a:r>
            <a:endParaRPr sz="20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practice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7,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8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9)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43624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Example</a:t>
            </a:r>
            <a:r>
              <a:rPr spc="430" dirty="0"/>
              <a:t> </a:t>
            </a:r>
            <a:r>
              <a:rPr dirty="0"/>
              <a:t>of</a:t>
            </a:r>
            <a:r>
              <a:rPr spc="434" dirty="0"/>
              <a:t> </a:t>
            </a:r>
            <a:r>
              <a:rPr dirty="0"/>
              <a:t>economics</a:t>
            </a:r>
            <a:r>
              <a:rPr spc="430" dirty="0"/>
              <a:t> </a:t>
            </a:r>
            <a:r>
              <a:rPr dirty="0"/>
              <a:t>in</a:t>
            </a:r>
            <a:r>
              <a:rPr spc="425" dirty="0"/>
              <a:t> </a:t>
            </a:r>
            <a:r>
              <a:rPr dirty="0"/>
              <a:t>action</a:t>
            </a:r>
            <a:r>
              <a:rPr spc="425" dirty="0"/>
              <a:t> </a:t>
            </a:r>
            <a:r>
              <a:rPr dirty="0"/>
              <a:t>in</a:t>
            </a:r>
            <a:r>
              <a:rPr spc="415" dirty="0"/>
              <a:t> </a:t>
            </a:r>
            <a:r>
              <a:rPr spc="-25" dirty="0"/>
              <a:t>the </a:t>
            </a:r>
            <a:r>
              <a:rPr dirty="0"/>
              <a:t>leisure</a:t>
            </a:r>
            <a:r>
              <a:rPr spc="-60" dirty="0"/>
              <a:t> </a:t>
            </a:r>
            <a:r>
              <a:rPr spc="-10" dirty="0"/>
              <a:t>sector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938655"/>
            <a:ext cx="4360545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Liverpool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football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club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raise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season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tickets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by </a:t>
            </a:r>
            <a:r>
              <a:rPr sz="2000" dirty="0">
                <a:latin typeface="Calibri"/>
                <a:cs typeface="Calibri"/>
              </a:rPr>
              <a:t>20%,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fans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behave?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3645789"/>
            <a:ext cx="436372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2019/20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range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£685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£869*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20%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imply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£822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£1043.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88991" y="905255"/>
            <a:ext cx="4094988" cy="530352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75640" y="5719064"/>
            <a:ext cx="7505065" cy="824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sng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Season</a:t>
            </a:r>
            <a:r>
              <a:rPr sz="2000" u="sng" spc="-7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Ticket</a:t>
            </a:r>
            <a:r>
              <a:rPr sz="2000" u="sng" spc="-7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Prices</a:t>
            </a:r>
            <a:r>
              <a:rPr sz="2000" u="sng" spc="-5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(liverpoolfc.com)</a:t>
            </a:r>
            <a:endParaRPr sz="2000" dirty="0">
              <a:latin typeface="Calibri"/>
              <a:cs typeface="Calibri"/>
            </a:endParaRPr>
          </a:p>
          <a:p>
            <a:pPr marL="4704715">
              <a:lnSpc>
                <a:spcPct val="100000"/>
              </a:lnSpc>
              <a:spcBef>
                <a:spcPts val="1970"/>
              </a:spcBef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Anfield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–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home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Liverpool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FC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2220</Words>
  <Application>Microsoft Office PowerPoint</Application>
  <PresentationFormat>Ekran Gösterisi (4:3)</PresentationFormat>
  <Paragraphs>374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39" baseType="lpstr">
      <vt:lpstr>Office Theme</vt:lpstr>
      <vt:lpstr>Economics</vt:lpstr>
      <vt:lpstr>Part I: About the module</vt:lpstr>
      <vt:lpstr>(PROVISIONAL) TEACHING SCHEDULE</vt:lpstr>
      <vt:lpstr>TEACHING</vt:lpstr>
      <vt:lpstr>TEACHING</vt:lpstr>
      <vt:lpstr>TEACHING</vt:lpstr>
      <vt:lpstr>ASSESSMENT &amp; FEEDBACK</vt:lpstr>
      <vt:lpstr>AIM OF THIS MODULE</vt:lpstr>
      <vt:lpstr>Example of economics in action in the leisure sector</vt:lpstr>
      <vt:lpstr>PowerPoint Sunusu</vt:lpstr>
      <vt:lpstr>READING LIST</vt:lpstr>
      <vt:lpstr>Part II: Economics</vt:lpstr>
      <vt:lpstr>AIM OF THIS PART</vt:lpstr>
      <vt:lpstr>PowerPoint Sunusu</vt:lpstr>
      <vt:lpstr>ECONOMICS</vt:lpstr>
      <vt:lpstr>PowerPoint Sunusu</vt:lpstr>
      <vt:lpstr>ECONOMICS</vt:lpstr>
      <vt:lpstr>PowerPoint Sunusu</vt:lpstr>
      <vt:lpstr>ECONOMICS</vt:lpstr>
      <vt:lpstr>SOME IMPORTANT PRINCIPLES OF ECONOMICS</vt:lpstr>
      <vt:lpstr>HOW PEOPLE MAKE DECISIONS</vt:lpstr>
      <vt:lpstr>PowerPoint Sunusu</vt:lpstr>
      <vt:lpstr>PowerPoint Sunusu</vt:lpstr>
      <vt:lpstr>PowerPoint Sunusu</vt:lpstr>
      <vt:lpstr>PRINCIPLE #2: THE COST OF SOMETHING IS WHAT YOU GIVE UP TO GET IT</vt:lpstr>
      <vt:lpstr>PowerPoint Sunusu</vt:lpstr>
      <vt:lpstr>PowerPoint Sunusu</vt:lpstr>
      <vt:lpstr>PowerPoint Sunusu</vt:lpstr>
      <vt:lpstr>PowerPoint Sunusu</vt:lpstr>
      <vt:lpstr>PowerPoint Sunusu</vt:lpstr>
      <vt:lpstr>HOW PEOPLE INTERACT WITH EACH OTHER</vt:lpstr>
      <vt:lpstr>PRINCIPLE #5: TRADE CAN MAKE EVERYONE BETTER-OFF</vt:lpstr>
      <vt:lpstr>PRINCIPLE #6: MARKETS ARE USUALLY A GOOD WAY TO ORGANIZE ECONOMIC ACTIVITY</vt:lpstr>
      <vt:lpstr>PRINCIPLE #6: MARKETS ARE USUALLY A GOOD WAY TO ORGANIZE ECONOMIC ACTIVITY</vt:lpstr>
      <vt:lpstr>PRINCIPLE #7: GOVERNMENTS CAN SOMETIMES IMPROVE MARKET OUTCOMES</vt:lpstr>
      <vt:lpstr>PRINCIPLE #7: GOVERNMENTS CAN SOMETIMES IMPROVE MARKET OUTCOMES</vt:lpstr>
      <vt:lpstr>PRINCIPLE #7: GOVERNMENTS CAN SOMETIMES IMPROVE MARKET OUTCOMES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</dc:title>
  <dc:creator>Luke</dc:creator>
  <cp:lastModifiedBy>Cansu Unver Erbas</cp:lastModifiedBy>
  <cp:revision>4</cp:revision>
  <dcterms:created xsi:type="dcterms:W3CDTF">2023-11-28T08:56:26Z</dcterms:created>
  <dcterms:modified xsi:type="dcterms:W3CDTF">2026-02-11T06:51:31Z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2023-02-06T00:00:00Z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2023-11-28T00:00:00Z</vt:filetime>
  </property>
  <property fmtid="{D5CDD505-2E9C-101B-9397-08002B2CF9AE}" pid="5" name="Producer">
    <vt:lpwstr>Microsoft® PowerPoint® for Microsoft 365</vt:lpwstr>
  </property>
</Properties>
</file>