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</p:sldMasterIdLst>
  <p:notesMasterIdLst>
    <p:notesMasterId r:id="rId62"/>
  </p:notesMasterIdLst>
  <p:sldIdLst>
    <p:sldId id="256" r:id="rId2"/>
    <p:sldId id="279" r:id="rId3"/>
    <p:sldId id="258" r:id="rId4"/>
    <p:sldId id="259" r:id="rId5"/>
    <p:sldId id="260" r:id="rId6"/>
    <p:sldId id="257" r:id="rId7"/>
    <p:sldId id="261" r:id="rId8"/>
    <p:sldId id="262" r:id="rId9"/>
    <p:sldId id="263" r:id="rId10"/>
    <p:sldId id="276" r:id="rId11"/>
    <p:sldId id="264" r:id="rId12"/>
    <p:sldId id="271" r:id="rId13"/>
    <p:sldId id="278" r:id="rId14"/>
    <p:sldId id="280" r:id="rId15"/>
    <p:sldId id="265" r:id="rId16"/>
    <p:sldId id="266" r:id="rId17"/>
    <p:sldId id="272" r:id="rId18"/>
    <p:sldId id="273" r:id="rId19"/>
    <p:sldId id="274" r:id="rId20"/>
    <p:sldId id="275" r:id="rId21"/>
    <p:sldId id="267" r:id="rId22"/>
    <p:sldId id="268" r:id="rId23"/>
    <p:sldId id="269" r:id="rId24"/>
    <p:sldId id="317" r:id="rId25"/>
    <p:sldId id="318" r:id="rId26"/>
    <p:sldId id="302" r:id="rId27"/>
    <p:sldId id="270" r:id="rId28"/>
    <p:sldId id="284" r:id="rId29"/>
    <p:sldId id="282" r:id="rId30"/>
    <p:sldId id="303" r:id="rId31"/>
    <p:sldId id="304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301" r:id="rId41"/>
    <p:sldId id="309" r:id="rId42"/>
    <p:sldId id="295" r:id="rId43"/>
    <p:sldId id="306" r:id="rId44"/>
    <p:sldId id="307" r:id="rId45"/>
    <p:sldId id="319" r:id="rId46"/>
    <p:sldId id="296" r:id="rId47"/>
    <p:sldId id="305" r:id="rId48"/>
    <p:sldId id="320" r:id="rId49"/>
    <p:sldId id="297" r:id="rId50"/>
    <p:sldId id="308" r:id="rId51"/>
    <p:sldId id="310" r:id="rId52"/>
    <p:sldId id="298" r:id="rId53"/>
    <p:sldId id="299" r:id="rId54"/>
    <p:sldId id="300" r:id="rId55"/>
    <p:sldId id="311" r:id="rId56"/>
    <p:sldId id="312" r:id="rId57"/>
    <p:sldId id="313" r:id="rId58"/>
    <p:sldId id="314" r:id="rId59"/>
    <p:sldId id="315" r:id="rId60"/>
    <p:sldId id="316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8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D6DE9-D8AD-B343-9EB3-A009985D27D2}" type="datetimeFigureOut">
              <a:rPr lang="en-US" smtClean="0"/>
              <a:t>13/10/18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27028-2223-3C40-A2E0-6D163A5AA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97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27028-2223-3C40-A2E0-6D163A5AA091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2813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27028-2223-3C40-A2E0-6D163A5AA091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9623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1A09-35C0-BA47-9E0A-37C016199BB7}" type="datetimeFigureOut">
              <a:rPr lang="en-US" smtClean="0"/>
              <a:t>11/10/18</a:t>
            </a:fld>
            <a:endParaRPr lang="tr-T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60100A8-8101-FB44-B7D7-99BF4505D233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1A09-35C0-BA47-9E0A-37C016199BB7}" type="datetimeFigureOut">
              <a:rPr lang="en-US" smtClean="0"/>
              <a:t>11/10/18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00A8-8101-FB44-B7D7-99BF4505D233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60100A8-8101-FB44-B7D7-99BF4505D233}" type="slidenum">
              <a:rPr lang="tr-TR" smtClean="0"/>
              <a:t>‹#›</a:t>
            </a:fld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1A09-35C0-BA47-9E0A-37C016199BB7}" type="datetimeFigureOut">
              <a:rPr lang="en-US" smtClean="0"/>
              <a:t>11/10/18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1A09-35C0-BA47-9E0A-37C016199BB7}" type="datetimeFigureOut">
              <a:rPr lang="en-US" smtClean="0"/>
              <a:t>11/10/18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60100A8-8101-FB44-B7D7-99BF4505D233}" type="slidenum">
              <a:rPr lang="tr-TR" smtClean="0"/>
              <a:t>‹#›</a:t>
            </a:fld>
            <a:endParaRPr lang="tr-T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1A09-35C0-BA47-9E0A-37C016199BB7}" type="datetimeFigureOut">
              <a:rPr lang="en-US" smtClean="0"/>
              <a:t>11/10/18</a:t>
            </a:fld>
            <a:endParaRPr lang="tr-T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60100A8-8101-FB44-B7D7-99BF4505D233}" type="slidenum">
              <a:rPr lang="tr-TR" smtClean="0"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5D91A09-35C0-BA47-9E0A-37C016199BB7}" type="datetimeFigureOut">
              <a:rPr lang="en-US" smtClean="0"/>
              <a:t>11/10/18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00A8-8101-FB44-B7D7-99BF4505D233}" type="slidenum">
              <a:rPr lang="tr-TR" smtClean="0"/>
              <a:t>‹#›</a:t>
            </a:fld>
            <a:endParaRPr lang="tr-T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1A09-35C0-BA47-9E0A-37C016199BB7}" type="datetimeFigureOut">
              <a:rPr lang="en-US" smtClean="0"/>
              <a:t>11/10/18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tr-TR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60100A8-8101-FB44-B7D7-99BF4505D233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1A09-35C0-BA47-9E0A-37C016199BB7}" type="datetimeFigureOut">
              <a:rPr lang="en-US" smtClean="0"/>
              <a:t>11/10/18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60100A8-8101-FB44-B7D7-99BF4505D23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1A09-35C0-BA47-9E0A-37C016199BB7}" type="datetimeFigureOut">
              <a:rPr lang="en-US" smtClean="0"/>
              <a:t>11/10/18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0100A8-8101-FB44-B7D7-99BF4505D23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60100A8-8101-FB44-B7D7-99BF4505D233}" type="slidenum">
              <a:rPr lang="tr-TR" smtClean="0"/>
              <a:t>‹#›</a:t>
            </a:fld>
            <a:endParaRPr lang="tr-T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1A09-35C0-BA47-9E0A-37C016199BB7}" type="datetimeFigureOut">
              <a:rPr lang="en-US" smtClean="0"/>
              <a:t>11/10/18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60100A8-8101-FB44-B7D7-99BF4505D233}" type="slidenum">
              <a:rPr lang="tr-TR" smtClean="0"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5D91A09-35C0-BA47-9E0A-37C016199BB7}" type="datetimeFigureOut">
              <a:rPr lang="en-US" smtClean="0"/>
              <a:t>11/10/18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5D91A09-35C0-BA47-9E0A-37C016199BB7}" type="datetimeFigureOut">
              <a:rPr lang="en-US" smtClean="0"/>
              <a:t>11/10/18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60100A8-8101-FB44-B7D7-99BF4505D233}" type="slidenum">
              <a:rPr lang="tr-TR" smtClean="0"/>
              <a:t>‹#›</a:t>
            </a:fld>
            <a:endParaRPr lang="tr-T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Click to edit Master text styles</a:t>
            </a:r>
          </a:p>
          <a:p>
            <a:pPr lvl="1" eaLnBrk="1" latinLnBrk="0" hangingPunct="1"/>
            <a:r>
              <a:rPr kumimoji="0" lang="tr-TR" smtClean="0"/>
              <a:t>Second level</a:t>
            </a:r>
          </a:p>
          <a:p>
            <a:pPr lvl="2" eaLnBrk="1" latinLnBrk="0" hangingPunct="1"/>
            <a:r>
              <a:rPr kumimoji="0" lang="tr-TR" smtClean="0"/>
              <a:t>Third level</a:t>
            </a:r>
          </a:p>
          <a:p>
            <a:pPr lvl="3" eaLnBrk="1" latinLnBrk="0" hangingPunct="1"/>
            <a:r>
              <a:rPr kumimoji="0" lang="tr-TR" smtClean="0"/>
              <a:t>Fourth level</a:t>
            </a:r>
          </a:p>
          <a:p>
            <a:pPr lvl="4" eaLnBrk="1" latinLnBrk="0" hangingPunct="1"/>
            <a:r>
              <a:rPr kumimoji="0" lang="tr-TR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HLK 201</a:t>
            </a:r>
          </a:p>
          <a:p>
            <a:endParaRPr lang="tr-TR" sz="2400" dirty="0"/>
          </a:p>
          <a:p>
            <a:r>
              <a:rPr lang="tr-TR" sz="2400" dirty="0" smtClean="0"/>
              <a:t>DUYGU GÜR</a:t>
            </a:r>
            <a:endParaRPr lang="tr-TR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İletişim ve İkna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8734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İletişimin Önemi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tr-TR" sz="4400" dirty="0" smtClean="0"/>
          </a:p>
          <a:p>
            <a:pPr marL="0" indent="0" algn="ctr">
              <a:buNone/>
            </a:pPr>
            <a:r>
              <a:rPr lang="tr-TR" sz="4800" dirty="0" smtClean="0"/>
              <a:t>‘İletişim hayat kurtarır.’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3526865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İletişimin Önemi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İletişim bilgi vermek, karşıdakini etkilemektir.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Sadece mesaj alışverişi ya da konuşmak değildir.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İnsanların birbirlerini anlamaları için köprüdür.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Simgeler aracılığı ile bilgilerin, düşüncelerin, duyguların, biriktirilip aktarılmasıdır.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98564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İletişimin Önemi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İletişim kurarken dikkat edilmesi gereken konular:</a:t>
            </a:r>
          </a:p>
          <a:p>
            <a:pPr lvl="1"/>
            <a:r>
              <a:rPr lang="tr-TR" b="1" dirty="0" smtClean="0">
                <a:solidFill>
                  <a:srgbClr val="FF0000"/>
                </a:solidFill>
              </a:rPr>
              <a:t>Ne</a:t>
            </a:r>
            <a:r>
              <a:rPr lang="tr-TR" dirty="0" smtClean="0"/>
              <a:t> söyleyeceğimizi bilmek</a:t>
            </a:r>
          </a:p>
          <a:p>
            <a:pPr lvl="1"/>
            <a:r>
              <a:rPr lang="tr-TR" b="1" dirty="0" smtClean="0">
                <a:solidFill>
                  <a:srgbClr val="FF0000"/>
                </a:solidFill>
              </a:rPr>
              <a:t>Ne zaman </a:t>
            </a:r>
            <a:r>
              <a:rPr lang="tr-TR" dirty="0" smtClean="0"/>
              <a:t>söylemenin uygun olacağını belirlemek</a:t>
            </a:r>
          </a:p>
          <a:p>
            <a:pPr lvl="1"/>
            <a:r>
              <a:rPr lang="tr-TR" b="1" dirty="0" smtClean="0">
                <a:solidFill>
                  <a:srgbClr val="FF0000"/>
                </a:solidFill>
              </a:rPr>
              <a:t>Nerede</a:t>
            </a:r>
            <a:r>
              <a:rPr lang="tr-TR" dirty="0" smtClean="0"/>
              <a:t> söylemenin doğru olduğuna karar vermek</a:t>
            </a:r>
          </a:p>
          <a:p>
            <a:pPr lvl="1"/>
            <a:r>
              <a:rPr lang="tr-TR" dirty="0" smtClean="0"/>
              <a:t>En iyi</a:t>
            </a:r>
            <a:r>
              <a:rPr lang="tr-TR" b="1" dirty="0" smtClean="0">
                <a:solidFill>
                  <a:srgbClr val="FF0000"/>
                </a:solidFill>
              </a:rPr>
              <a:t> nasıl </a:t>
            </a:r>
            <a:r>
              <a:rPr lang="tr-TR" dirty="0" smtClean="0"/>
              <a:t>söyleneceğini düşünmek</a:t>
            </a:r>
          </a:p>
          <a:p>
            <a:pPr lvl="1"/>
            <a:r>
              <a:rPr lang="tr-TR" dirty="0" smtClean="0"/>
              <a:t>Olayları </a:t>
            </a:r>
            <a:r>
              <a:rPr lang="tr-TR" b="1" dirty="0" smtClean="0">
                <a:solidFill>
                  <a:srgbClr val="FF0000"/>
                </a:solidFill>
              </a:rPr>
              <a:t>basitçe</a:t>
            </a:r>
            <a:r>
              <a:rPr lang="tr-TR" dirty="0" smtClean="0"/>
              <a:t> anlatabilmek</a:t>
            </a:r>
          </a:p>
          <a:p>
            <a:pPr lvl="1"/>
            <a:r>
              <a:rPr lang="tr-TR" b="1" dirty="0" smtClean="0">
                <a:solidFill>
                  <a:srgbClr val="FF0000"/>
                </a:solidFill>
              </a:rPr>
              <a:t>Akıcı</a:t>
            </a:r>
            <a:r>
              <a:rPr lang="tr-TR" dirty="0" smtClean="0"/>
              <a:t> bir dille ve karşımızdaki kişiyle </a:t>
            </a:r>
            <a:r>
              <a:rPr lang="tr-TR" b="1" dirty="0" smtClean="0">
                <a:solidFill>
                  <a:srgbClr val="FF0000"/>
                </a:solidFill>
              </a:rPr>
              <a:t>göz kontağı </a:t>
            </a:r>
            <a:r>
              <a:rPr lang="tr-TR" dirty="0" smtClean="0"/>
              <a:t>kurarak konuşabilmek</a:t>
            </a:r>
          </a:p>
          <a:p>
            <a:pPr lvl="1"/>
            <a:r>
              <a:rPr lang="tr-TR" b="1" dirty="0" smtClean="0">
                <a:solidFill>
                  <a:srgbClr val="FF0000"/>
                </a:solidFill>
              </a:rPr>
              <a:t>Dikkati </a:t>
            </a:r>
            <a:r>
              <a:rPr lang="tr-TR" dirty="0" smtClean="0"/>
              <a:t>yoğunlaştırmak ve verdiğimiz mesajların alınıp alınmadığını </a:t>
            </a:r>
            <a:r>
              <a:rPr lang="tr-TR" b="1" dirty="0" smtClean="0">
                <a:solidFill>
                  <a:srgbClr val="FF0000"/>
                </a:solidFill>
              </a:rPr>
              <a:t>fark edebilmek</a:t>
            </a:r>
            <a:r>
              <a:rPr lang="tr-TR" dirty="0" smtClean="0"/>
              <a:t>tir.</a:t>
            </a:r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7360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İletişim tekrarlanabilir mi? </a:t>
            </a:r>
          </a:p>
          <a:p>
            <a:r>
              <a:rPr lang="tr-TR" dirty="0" smtClean="0"/>
              <a:t>İletişim öğrenilebilir mi?</a:t>
            </a:r>
          </a:p>
          <a:p>
            <a:r>
              <a:rPr lang="tr-TR" dirty="0" smtClean="0"/>
              <a:t>Bir arkadaşınızla tartıştınız. Tartışma bittiğinde ufak bir konunun ne kadar büyüdüğünü anlayamadınız. Bu durum neden kaynaklanıyor olabilir?</a:t>
            </a:r>
          </a:p>
          <a:p>
            <a:r>
              <a:rPr lang="tr-TR" dirty="0" smtClean="0"/>
              <a:t>İletişim çift yönlüdür derken ne kastederiz?</a:t>
            </a:r>
          </a:p>
          <a:p>
            <a:r>
              <a:rPr lang="tr-TR" dirty="0" smtClean="0"/>
              <a:t>İletişimde ilk izlenim önemli midir? Gözlemleriniz iletişiminizi olumlu, olumsuz olmasını belirler mi? </a:t>
            </a:r>
          </a:p>
        </p:txBody>
      </p:sp>
    </p:spTree>
    <p:extLst>
      <p:ext uri="{BB962C8B-B14F-4D97-AF65-F5344CB8AC3E}">
        <p14:creationId xmlns:p14="http://schemas.microsoft.com/office/powerpoint/2010/main" val="3352797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 t="7999" b="7999"/>
          <a:stretch>
            <a:fillRect/>
          </a:stretch>
        </p:blipFill>
        <p:spPr>
          <a:xfrm>
            <a:off x="341313" y="645004"/>
            <a:ext cx="8504237" cy="5302987"/>
          </a:xfrm>
        </p:spPr>
      </p:pic>
    </p:spTree>
    <p:extLst>
      <p:ext uri="{BB962C8B-B14F-4D97-AF65-F5344CB8AC3E}">
        <p14:creationId xmlns:p14="http://schemas.microsoft.com/office/powerpoint/2010/main" val="2344429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İletişimin İlkeleri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Başarılı bir iletişim sürecinin temel ilkeleri: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tr-TR" b="1" dirty="0" smtClean="0"/>
              <a:t>Açıklık İlkesi: </a:t>
            </a:r>
            <a:r>
              <a:rPr lang="tr-TR" dirty="0" smtClean="0"/>
              <a:t>Anlaşılır bir dil kullanılmalıdır.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tr-TR" b="1" dirty="0" smtClean="0"/>
              <a:t>Dikkat ilkesi</a:t>
            </a:r>
            <a:r>
              <a:rPr lang="tr-TR" dirty="0" smtClean="0"/>
              <a:t>: Mesaj alıcının dikkatini yoğunlaştırabileceği şekilde olmalıdır.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tr-TR" b="1" dirty="0" smtClean="0"/>
              <a:t>Doğruluk ilkesi: </a:t>
            </a:r>
            <a:r>
              <a:rPr lang="tr-TR" dirty="0" smtClean="0"/>
              <a:t>Bireyin herhangi bir iletişimi kabullenmesi gereklidir, iletişimin amaçları ile ilgilidir.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7101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İletişimin Fonksiyonları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r-TR" dirty="0" smtClean="0"/>
              <a:t>Enformasyon: </a:t>
            </a:r>
          </a:p>
          <a:p>
            <a:pPr lvl="1">
              <a:lnSpc>
                <a:spcPct val="120000"/>
              </a:lnSpc>
            </a:pPr>
            <a:r>
              <a:rPr lang="tr-TR" b="1" dirty="0" smtClean="0"/>
              <a:t>Bilgi, haber alma, haber verme, haberleşme anlamına gelir.</a:t>
            </a:r>
          </a:p>
          <a:p>
            <a:pPr marL="274320" lvl="1" indent="0">
              <a:lnSpc>
                <a:spcPct val="120000"/>
              </a:lnSpc>
              <a:buNone/>
            </a:pPr>
            <a:endParaRPr lang="tr-TR" b="1" dirty="0" smtClean="0"/>
          </a:p>
          <a:p>
            <a:pPr lvl="1">
              <a:lnSpc>
                <a:spcPct val="120000"/>
              </a:lnSpc>
            </a:pPr>
            <a:r>
              <a:rPr lang="tr-TR" dirty="0" smtClean="0"/>
              <a:t>Kişisel, çevresel, genel, ulusal ve uluslararası koşulları anlamak, bilinçli tepkiler göstermek ve doğru sonuçlara ulaşmak için gerekli olan haber bilgi, veri, resim, mesaj, fikir ve yorumların, toplanması depolanması işlenmesi ve yayımlanmasıdır.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79068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İletişimin Fonksiyonları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tr-TR" dirty="0" smtClean="0"/>
              <a:t>Sosyalizasyon:</a:t>
            </a:r>
          </a:p>
          <a:p>
            <a:pPr lvl="1">
              <a:lnSpc>
                <a:spcPct val="120000"/>
              </a:lnSpc>
            </a:pPr>
            <a:r>
              <a:rPr lang="tr-TR" dirty="0" smtClean="0"/>
              <a:t>Kişilerin içinde yaşadıkları toplumun etkin üyeleri olarak faaliyet göstermelerini sağlar.</a:t>
            </a:r>
          </a:p>
          <a:p>
            <a:pPr lvl="1">
              <a:lnSpc>
                <a:spcPct val="120000"/>
              </a:lnSpc>
            </a:pPr>
            <a:r>
              <a:rPr lang="tr-TR" dirty="0" smtClean="0"/>
              <a:t>Toplumsal bağlılığı ve bilinci besleyecek bilgi birikimini oluşturmaya ve bu sayede toplumsal yaşama aktif bir şekilde katılmaya izin verir.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tr-TR" dirty="0" smtClean="0"/>
              <a:t>Motivasyon:</a:t>
            </a:r>
          </a:p>
          <a:p>
            <a:pPr lvl="1"/>
            <a:r>
              <a:rPr lang="tr-TR" dirty="0" smtClean="0"/>
              <a:t>Herkes tarafından kabul gören doğru hedeflere ulaşmaya yardımcı olur.</a:t>
            </a:r>
          </a:p>
          <a:p>
            <a:pPr lvl="1"/>
            <a:r>
              <a:rPr lang="tr-TR" dirty="0" smtClean="0"/>
              <a:t>Hedef ve koşulları oluşturmaya, kişisel tercihleri ve istekleri teşvik etmeye, kişisel ve toplumsal etkinlikleri geliştirmeye yardımcı olur.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3562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İletişimin Fonksiyonları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tr-TR" dirty="0" smtClean="0"/>
              <a:t>Tartışma:</a:t>
            </a:r>
          </a:p>
          <a:p>
            <a:pPr lvl="1"/>
            <a:r>
              <a:rPr lang="tr-TR" dirty="0" smtClean="0"/>
              <a:t>Karşılıklı fikir birliği oluşturmak,</a:t>
            </a:r>
          </a:p>
          <a:p>
            <a:pPr lvl="1"/>
            <a:r>
              <a:rPr lang="tr-TR" dirty="0" smtClean="0"/>
              <a:t>Bilgi alışverişini kolaylaştırmak</a:t>
            </a:r>
          </a:p>
          <a:p>
            <a:pPr lvl="1"/>
            <a:r>
              <a:rPr lang="tr-TR" dirty="0" smtClean="0"/>
              <a:t>Kamuoyunu ilgilendiren konularda farklı görüşleri netleştirmek için gerekli ortamı oluşturmak</a:t>
            </a:r>
          </a:p>
          <a:p>
            <a:pPr lvl="1"/>
            <a:r>
              <a:rPr lang="tr-TR" dirty="0" smtClean="0"/>
              <a:t>Genelde kabul gören tüm yerel, ulusal ve uluslararası konularda daha geniş bir kamuoyu ilgisi ve katılımı sağlamak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tr-TR" dirty="0" smtClean="0"/>
              <a:t>Eğitim:</a:t>
            </a:r>
          </a:p>
          <a:p>
            <a:pPr lvl="1"/>
            <a:r>
              <a:rPr lang="tr-TR" dirty="0" smtClean="0"/>
              <a:t>Kişilik oluşumu, kişisel yetenek ve kapasitenin gelişimi sağlayan bilgi aktarımını sağlar.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92661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İletişimin Fonksiyonları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tr-TR" dirty="0" smtClean="0"/>
              <a:t>Kültürel Gelişme: </a:t>
            </a:r>
          </a:p>
          <a:p>
            <a:pPr lvl="1"/>
            <a:r>
              <a:rPr lang="tr-TR" dirty="0" smtClean="0"/>
              <a:t>Geçmiş mirası korumak amacıyla kültürel ve sanatsal ürünlerin yayılması</a:t>
            </a:r>
          </a:p>
          <a:p>
            <a:pPr lvl="1"/>
            <a:r>
              <a:rPr lang="tr-TR" dirty="0" smtClean="0"/>
              <a:t>Bireyin ufkunun genişlemesi, hayal gücü ve estetik ihtiyaçların ve yaratıcılığın canlandırılması yoluyla kültürel gelişimin sağlanması</a:t>
            </a:r>
          </a:p>
          <a:p>
            <a:pPr lvl="1"/>
            <a:endParaRPr lang="tr-TR" dirty="0"/>
          </a:p>
          <a:p>
            <a:pPr marL="514350" indent="-514350">
              <a:buFont typeface="+mj-lt"/>
              <a:buAutoNum type="arabicPeriod" startAt="6"/>
            </a:pPr>
            <a:r>
              <a:rPr lang="tr-TR" dirty="0" smtClean="0"/>
              <a:t>Eğlence:</a:t>
            </a:r>
          </a:p>
          <a:p>
            <a:pPr lvl="1"/>
            <a:r>
              <a:rPr lang="tr-TR" dirty="0" smtClean="0"/>
              <a:t>Kişisel ve ya toplu olarak eğlenme amacıyla işaret, sembol, ses ve görüntü aracılığıyla tiyatro, dans, sanat, edebiyat, müzik, spor </a:t>
            </a:r>
            <a:r>
              <a:rPr lang="tr-TR" dirty="0" err="1" smtClean="0"/>
              <a:t>vb</a:t>
            </a:r>
            <a:r>
              <a:rPr lang="tr-TR" dirty="0" smtClean="0"/>
              <a:t> aktivitelerin yaygınlaştırılması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9573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tr-TR" sz="3000" dirty="0" smtClean="0"/>
              <a:t>Toplumda yaşarken hiç iletişim kurmamak mümkün müdür?</a:t>
            </a:r>
          </a:p>
          <a:p>
            <a:pPr>
              <a:buFont typeface="Wingdings" charset="2"/>
              <a:buChar char="q"/>
            </a:pPr>
            <a:endParaRPr lang="tr-TR" sz="3000" dirty="0"/>
          </a:p>
          <a:p>
            <a:pPr>
              <a:buFont typeface="Wingdings" charset="2"/>
              <a:buChar char="q"/>
            </a:pPr>
            <a:r>
              <a:rPr lang="tr-TR" sz="3000" dirty="0" smtClean="0"/>
              <a:t>İletişim sadece insanlar arasında mı gerçekleşir?</a:t>
            </a:r>
            <a:endParaRPr lang="tr-TR" sz="3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219" y="1539110"/>
            <a:ext cx="3985933" cy="428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43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İletişimin Fonksiyonları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8"/>
            </a:pPr>
            <a:r>
              <a:rPr lang="tr-TR" dirty="0" smtClean="0"/>
              <a:t>Entegrasyon:</a:t>
            </a:r>
          </a:p>
          <a:p>
            <a:pPr lvl="1">
              <a:lnSpc>
                <a:spcPct val="120000"/>
              </a:lnSpc>
            </a:pPr>
            <a:r>
              <a:rPr lang="tr-TR" dirty="0" smtClean="0"/>
              <a:t>Tüm insanların, grupların ve ulusların birbirlerini tanıması ve anlaması</a:t>
            </a:r>
          </a:p>
          <a:p>
            <a:pPr lvl="1">
              <a:lnSpc>
                <a:spcPct val="120000"/>
              </a:lnSpc>
            </a:pPr>
            <a:r>
              <a:rPr lang="tr-TR" dirty="0" smtClean="0"/>
              <a:t>Kendileri dışındaki yaşam koşullarını, görüşlerini ve isteklerini değerlendirmeleri için gereksinim duydukları farklı mesajlara ulaşmalarını sağlar.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5698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Neden İletişim Kurarız?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Var olmak için iletişim</a:t>
            </a:r>
          </a:p>
          <a:p>
            <a:pPr lvl="1"/>
            <a:r>
              <a:rPr lang="tr-TR" dirty="0" smtClean="0"/>
              <a:t>Kimse kendini toplumdan soyutlayarak yaşayamaz. İletişim sayesinde bireyler kendini tanır, ifade eder ve insanları ve çevresini etkileyebilir.</a:t>
            </a:r>
          </a:p>
          <a:p>
            <a:r>
              <a:rPr lang="tr-TR" dirty="0" smtClean="0"/>
              <a:t>Haberleşmek için iletişim</a:t>
            </a:r>
          </a:p>
          <a:p>
            <a:r>
              <a:rPr lang="tr-TR" dirty="0" smtClean="0"/>
              <a:t>Paylaşmak için iletişim</a:t>
            </a:r>
          </a:p>
          <a:p>
            <a:pPr lvl="1"/>
            <a:r>
              <a:rPr lang="tr-TR" dirty="0" smtClean="0"/>
              <a:t>Bilgi ve duygu paylaşımı olarak 2 kategoridedir. Kişi bilgiyi paylaşmadıkça kendi varlığını duyumsayamaz. Duygusal yönü eksik iletişim yetkin değildir. </a:t>
            </a:r>
          </a:p>
          <a:p>
            <a:r>
              <a:rPr lang="tr-TR" dirty="0" smtClean="0"/>
              <a:t>Etkilemek ve yönlendirmek için iletişim</a:t>
            </a:r>
          </a:p>
          <a:p>
            <a:pPr lvl="1"/>
            <a:r>
              <a:rPr lang="tr-TR" dirty="0" smtClean="0"/>
              <a:t>İnsanlar birbirlerini herhangi bir durum karşısında etkilemek ve yönlendirmeye çalışırlar. Bunu da </a:t>
            </a:r>
            <a:r>
              <a:rPr lang="tr-TR" dirty="0" err="1" smtClean="0"/>
              <a:t>sosyo</a:t>
            </a:r>
            <a:r>
              <a:rPr lang="tr-TR" dirty="0" smtClean="0"/>
              <a:t>-ekonomik ve siyasal güç kullanarak yaparlar. </a:t>
            </a:r>
          </a:p>
          <a:p>
            <a:pPr lvl="2"/>
            <a:r>
              <a:rPr lang="tr-TR" dirty="0" smtClean="0"/>
              <a:t>Mevki, zorlayıcı, bilgi, kaynak, sembolik, tanışıklık, uzmanlık, kişisel güç.</a:t>
            </a:r>
          </a:p>
          <a:p>
            <a:r>
              <a:rPr lang="tr-TR" dirty="0" smtClean="0"/>
              <a:t>Eğlenmek ve mutlu olmak için iletişim</a:t>
            </a:r>
          </a:p>
          <a:p>
            <a:pPr lvl="1"/>
            <a:r>
              <a:rPr lang="tr-TR" dirty="0" smtClean="0"/>
              <a:t>Eğlenmek, mutlu olmak için faydalandıkları iletişim araçları telefon, televizyon ve bilgisayar gibi araçlardır.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8109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İletişim Süreci</a:t>
            </a:r>
            <a:endParaRPr lang="tr-T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14159" b="141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82080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İletişim Süreci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4706" r="-47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1285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İletişim Süreci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Kaynağın oluşturduğu herhangi bir </a:t>
            </a:r>
            <a:r>
              <a:rPr lang="tr-TR" dirty="0">
                <a:solidFill>
                  <a:srgbClr val="3366FF"/>
                </a:solidFill>
              </a:rPr>
              <a:t>iletinin uygun bir araçla bir kişi ve ya gruba gönderilmesi </a:t>
            </a:r>
            <a:r>
              <a:rPr lang="tr-TR" dirty="0"/>
              <a:t>işlemidir. 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Süreç </a:t>
            </a:r>
            <a:r>
              <a:rPr lang="tr-TR" dirty="0" smtClean="0"/>
              <a:t>açısından iletişim; </a:t>
            </a:r>
            <a:r>
              <a:rPr lang="tr-TR" b="1" dirty="0" smtClean="0"/>
              <a:t>bilgi, düşünce ve tutumların ortak semboller aracılığı ile kişi ve ya gruplar açısından değiş tokuş edildiği bir süreçtir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smtClean="0">
                <a:solidFill>
                  <a:srgbClr val="3366FF"/>
                </a:solidFill>
              </a:rPr>
              <a:t>Belli bir başlangıcı ve sonu olmayan </a:t>
            </a:r>
            <a:r>
              <a:rPr lang="tr-TR" b="1" dirty="0" smtClean="0"/>
              <a:t>dinamik </a:t>
            </a:r>
            <a:r>
              <a:rPr lang="tr-TR" dirty="0" smtClean="0"/>
              <a:t>bir süreçtir.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23664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İletişim </a:t>
            </a:r>
            <a:r>
              <a:rPr lang="tr-TR" dirty="0" smtClean="0"/>
              <a:t>Süreci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Bireyin </a:t>
            </a:r>
            <a:r>
              <a:rPr lang="tr-TR" dirty="0" smtClean="0"/>
              <a:t>toplumsal ve kültürel çevresiyle ilişkilerine göre </a:t>
            </a:r>
            <a:r>
              <a:rPr lang="tr-TR" b="1" dirty="0" smtClean="0"/>
              <a:t>gelişir </a:t>
            </a:r>
            <a:r>
              <a:rPr lang="tr-TR" dirty="0" smtClean="0"/>
              <a:t>ve</a:t>
            </a:r>
            <a:r>
              <a:rPr lang="tr-TR" b="1" dirty="0" smtClean="0"/>
              <a:t> değişir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smtClean="0"/>
              <a:t>Bu süreç </a:t>
            </a:r>
            <a:r>
              <a:rPr lang="tr-TR" b="1" dirty="0" smtClean="0"/>
              <a:t>kişiden kişiye değişiklik </a:t>
            </a:r>
            <a:r>
              <a:rPr lang="tr-TR" dirty="0" smtClean="0"/>
              <a:t>gösterebilir.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lvl="1"/>
            <a:r>
              <a:rPr lang="tr-TR" sz="2300" dirty="0" smtClean="0">
                <a:solidFill>
                  <a:srgbClr val="3366FF"/>
                </a:solidFill>
              </a:rPr>
              <a:t>İnsanlar bilgi, duygu ve düşüncelerini aktarabilmek için farklı iletişim araçlarını kullanabilirler. </a:t>
            </a:r>
            <a:endParaRPr lang="tr-TR" sz="2300" dirty="0" smtClean="0">
              <a:solidFill>
                <a:srgbClr val="3366FF"/>
              </a:solidFill>
            </a:endParaRPr>
          </a:p>
          <a:p>
            <a:pPr marL="274320" lvl="1" indent="0">
              <a:buNone/>
            </a:pPr>
            <a:endParaRPr lang="tr-TR" sz="2300" dirty="0" smtClean="0">
              <a:solidFill>
                <a:srgbClr val="3366FF"/>
              </a:solidFill>
            </a:endParaRPr>
          </a:p>
          <a:p>
            <a:pPr lvl="1"/>
            <a:r>
              <a:rPr lang="tr-TR" sz="2300" dirty="0" smtClean="0">
                <a:solidFill>
                  <a:srgbClr val="3366FF"/>
                </a:solidFill>
              </a:rPr>
              <a:t>Kişinin bilgisi, amacı, kültürel ve psikolojik yapısına göre değişir</a:t>
            </a:r>
            <a:r>
              <a:rPr lang="tr-TR" sz="23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4357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İletişim Süreci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İletişim </a:t>
            </a:r>
            <a:r>
              <a:rPr lang="en-US" sz="2800" b="1" dirty="0" err="1"/>
              <a:t>kaynak</a:t>
            </a:r>
            <a:r>
              <a:rPr lang="en-US" sz="2800" b="1" dirty="0"/>
              <a:t> </a:t>
            </a:r>
            <a:r>
              <a:rPr lang="en-US" sz="2800" b="1" dirty="0" err="1"/>
              <a:t>ile</a:t>
            </a:r>
            <a:r>
              <a:rPr lang="en-US" sz="2800" b="1" dirty="0"/>
              <a:t> </a:t>
            </a:r>
            <a:r>
              <a:rPr lang="en-US" sz="2800" b="1" dirty="0" err="1"/>
              <a:t>hedef</a:t>
            </a:r>
            <a:r>
              <a:rPr lang="en-US" sz="2800" b="1" dirty="0"/>
              <a:t> </a:t>
            </a:r>
            <a:r>
              <a:rPr lang="en-US" sz="2800" b="1" dirty="0" err="1"/>
              <a:t>arasında</a:t>
            </a:r>
            <a:r>
              <a:rPr lang="en-US" sz="2800" b="1" dirty="0"/>
              <a:t> </a:t>
            </a:r>
            <a:r>
              <a:rPr lang="en-US" sz="2800" b="1" dirty="0" err="1"/>
              <a:t>kurulur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Kaynak</a:t>
            </a:r>
            <a:r>
              <a:rPr lang="en-US" sz="2800" dirty="0" smtClean="0"/>
              <a:t> </a:t>
            </a:r>
            <a:r>
              <a:rPr lang="en-US" sz="2800" dirty="0" err="1"/>
              <a:t>ile</a:t>
            </a:r>
            <a:r>
              <a:rPr lang="en-US" sz="2800" dirty="0"/>
              <a:t> </a:t>
            </a:r>
            <a:r>
              <a:rPr lang="en-US" sz="2800" dirty="0" err="1"/>
              <a:t>hedef</a:t>
            </a:r>
            <a:r>
              <a:rPr lang="en-US" sz="2800" dirty="0"/>
              <a:t> </a:t>
            </a:r>
            <a:r>
              <a:rPr lang="en-US" sz="2800" dirty="0" err="1"/>
              <a:t>arasındaki</a:t>
            </a:r>
            <a:r>
              <a:rPr lang="en-US" sz="2800" dirty="0"/>
              <a:t> </a:t>
            </a:r>
            <a:r>
              <a:rPr lang="en-US" sz="2800" dirty="0" err="1"/>
              <a:t>iletişim</a:t>
            </a:r>
            <a:r>
              <a:rPr lang="en-US" sz="2800" dirty="0"/>
              <a:t>, </a:t>
            </a:r>
            <a:r>
              <a:rPr lang="en-US" sz="2800" b="1" dirty="0"/>
              <a:t>“</a:t>
            </a:r>
            <a:r>
              <a:rPr lang="en-US" sz="2800" b="1" dirty="0" err="1"/>
              <a:t>iletişim</a:t>
            </a:r>
            <a:r>
              <a:rPr lang="en-US" sz="2800" b="1" dirty="0"/>
              <a:t> </a:t>
            </a:r>
            <a:r>
              <a:rPr lang="en-US" sz="2800" b="1" dirty="0" err="1"/>
              <a:t>kanalı</a:t>
            </a:r>
            <a:r>
              <a:rPr lang="en-US" sz="2800" dirty="0"/>
              <a:t>” </a:t>
            </a:r>
            <a:r>
              <a:rPr lang="en-US" sz="2800" dirty="0" err="1"/>
              <a:t>ile</a:t>
            </a:r>
            <a:r>
              <a:rPr lang="en-US" sz="2800" dirty="0"/>
              <a:t> </a:t>
            </a:r>
            <a:r>
              <a:rPr lang="en-US" sz="2800" dirty="0" err="1"/>
              <a:t>sağlanır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 err="1" smtClean="0"/>
              <a:t>Mesaj</a:t>
            </a:r>
            <a:r>
              <a:rPr lang="en-US" sz="2800" dirty="0" smtClean="0"/>
              <a:t> </a:t>
            </a:r>
            <a:r>
              <a:rPr lang="en-US" sz="2800" dirty="0" err="1"/>
              <a:t>kanaldan</a:t>
            </a:r>
            <a:r>
              <a:rPr lang="en-US" sz="2800" dirty="0"/>
              <a:t> </a:t>
            </a:r>
            <a:r>
              <a:rPr lang="en-US" sz="2800" dirty="0" err="1" smtClean="0"/>
              <a:t>geçerek</a:t>
            </a:r>
            <a:r>
              <a:rPr lang="en-US" sz="2800" dirty="0" smtClean="0"/>
              <a:t> </a:t>
            </a:r>
            <a:r>
              <a:rPr lang="en-US" sz="2800" dirty="0" err="1"/>
              <a:t>hedefe</a:t>
            </a:r>
            <a:r>
              <a:rPr lang="en-US" sz="2800" dirty="0"/>
              <a:t> </a:t>
            </a:r>
            <a:r>
              <a:rPr lang="en-US" sz="2800" dirty="0" err="1"/>
              <a:t>ulaşır</a:t>
            </a:r>
            <a:r>
              <a:rPr lang="en-US" sz="2800" dirty="0"/>
              <a:t>; </a:t>
            </a:r>
            <a:r>
              <a:rPr lang="en-US" sz="2800" dirty="0" err="1"/>
              <a:t>bunun</a:t>
            </a:r>
            <a:r>
              <a:rPr lang="en-US" sz="2800" dirty="0"/>
              <a:t> </a:t>
            </a:r>
            <a:r>
              <a:rPr lang="en-US" sz="2800" dirty="0" err="1"/>
              <a:t>için</a:t>
            </a:r>
            <a:r>
              <a:rPr lang="en-US" sz="2800" dirty="0"/>
              <a:t> </a:t>
            </a:r>
            <a:r>
              <a:rPr lang="en-US" sz="2800" dirty="0" err="1"/>
              <a:t>kanal</a:t>
            </a:r>
            <a:r>
              <a:rPr lang="en-US" sz="2800" dirty="0"/>
              <a:t> </a:t>
            </a:r>
            <a:r>
              <a:rPr lang="en-US" sz="2800" dirty="0" err="1"/>
              <a:t>iletiye</a:t>
            </a:r>
            <a:r>
              <a:rPr lang="en-US" sz="2800" dirty="0"/>
              <a:t> </a:t>
            </a:r>
            <a:r>
              <a:rPr lang="en-US" sz="2800" dirty="0" err="1"/>
              <a:t>uygun</a:t>
            </a:r>
            <a:r>
              <a:rPr lang="en-US" sz="2800" dirty="0"/>
              <a:t> </a:t>
            </a:r>
            <a:r>
              <a:rPr lang="en-US" sz="2800" dirty="0" err="1"/>
              <a:t>olmalıdır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b="1" dirty="0" err="1" smtClean="0"/>
              <a:t>Kaynak</a:t>
            </a:r>
            <a:r>
              <a:rPr lang="en-US" sz="2800" dirty="0" smtClean="0"/>
              <a:t> </a:t>
            </a:r>
            <a:r>
              <a:rPr lang="en-US" sz="2800" b="1" dirty="0" err="1"/>
              <a:t>birey</a:t>
            </a:r>
            <a:r>
              <a:rPr lang="en-US" sz="2800" dirty="0"/>
              <a:t> </a:t>
            </a:r>
            <a:r>
              <a:rPr lang="en-US" sz="2800" dirty="0" err="1"/>
              <a:t>veya</a:t>
            </a:r>
            <a:r>
              <a:rPr lang="en-US" sz="2800" dirty="0"/>
              <a:t> </a:t>
            </a:r>
            <a:r>
              <a:rPr lang="en-US" sz="2800" b="1" dirty="0" err="1"/>
              <a:t>grup</a:t>
            </a:r>
            <a:r>
              <a:rPr lang="en-US" sz="2800" dirty="0"/>
              <a:t> </a:t>
            </a:r>
            <a:r>
              <a:rPr lang="en-US" sz="2800" dirty="0" err="1"/>
              <a:t>olabileceği</a:t>
            </a:r>
            <a:r>
              <a:rPr lang="en-US" sz="2800" dirty="0"/>
              <a:t> </a:t>
            </a:r>
            <a:r>
              <a:rPr lang="en-US" sz="2800" dirty="0" err="1"/>
              <a:t>gibi</a:t>
            </a:r>
            <a:r>
              <a:rPr lang="en-US" sz="2800" dirty="0"/>
              <a:t>; </a:t>
            </a:r>
            <a:r>
              <a:rPr lang="en-US" sz="2800" b="1" dirty="0" err="1"/>
              <a:t>organizasyon</a:t>
            </a:r>
            <a:r>
              <a:rPr lang="en-US" sz="2800" b="1" dirty="0"/>
              <a:t> </a:t>
            </a:r>
            <a:r>
              <a:rPr lang="en-US" sz="2800" dirty="0" err="1"/>
              <a:t>veya</a:t>
            </a:r>
            <a:r>
              <a:rPr lang="en-US" sz="2800" dirty="0"/>
              <a:t> </a:t>
            </a:r>
            <a:r>
              <a:rPr lang="en-US" sz="2800" b="1" dirty="0" err="1"/>
              <a:t>kitle</a:t>
            </a:r>
            <a:r>
              <a:rPr lang="en-US" sz="2800" dirty="0"/>
              <a:t> de </a:t>
            </a:r>
            <a:r>
              <a:rPr lang="en-US" sz="2800" dirty="0" err="1"/>
              <a:t>olabilir</a:t>
            </a:r>
            <a:r>
              <a:rPr lang="en-US" sz="2800" dirty="0"/>
              <a:t>. </a:t>
            </a:r>
            <a:endParaRPr lang="en-US" dirty="0"/>
          </a:p>
          <a:p>
            <a:r>
              <a:rPr lang="en-US" sz="2800" dirty="0"/>
              <a:t>İletişim </a:t>
            </a:r>
            <a:r>
              <a:rPr lang="en-US" sz="2800" dirty="0" err="1"/>
              <a:t>süreci</a:t>
            </a:r>
            <a:r>
              <a:rPr lang="en-US" sz="2800" dirty="0"/>
              <a:t> </a:t>
            </a:r>
            <a:r>
              <a:rPr lang="en-US" sz="2800" dirty="0" err="1"/>
              <a:t>üc</a:t>
            </a:r>
            <a:r>
              <a:rPr lang="en-US" sz="2800" dirty="0"/>
              <a:t>̧ </a:t>
            </a:r>
            <a:r>
              <a:rPr lang="en-US" sz="2800" dirty="0" err="1"/>
              <a:t>temel</a:t>
            </a:r>
            <a:r>
              <a:rPr lang="en-US" sz="2800" dirty="0"/>
              <a:t> </a:t>
            </a:r>
            <a:r>
              <a:rPr lang="en-US" sz="2800" dirty="0" err="1" smtClean="0"/>
              <a:t>aşama</a:t>
            </a:r>
            <a:r>
              <a:rPr lang="en-US" sz="2800" dirty="0" smtClean="0"/>
              <a:t> </a:t>
            </a:r>
            <a:r>
              <a:rPr lang="en-US" sz="2800" dirty="0" err="1" smtClean="0"/>
              <a:t>ile</a:t>
            </a:r>
            <a:r>
              <a:rPr lang="en-US" sz="2800" dirty="0" smtClean="0"/>
              <a:t> </a:t>
            </a:r>
            <a:r>
              <a:rPr lang="en-US" sz="2800" dirty="0" err="1"/>
              <a:t>ortaya</a:t>
            </a:r>
            <a:r>
              <a:rPr lang="en-US" sz="2800" dirty="0"/>
              <a:t> </a:t>
            </a:r>
            <a:r>
              <a:rPr lang="en-US" sz="2800" dirty="0" err="1" smtClean="0"/>
              <a:t>çıkar</a:t>
            </a:r>
            <a:r>
              <a:rPr lang="en-US" sz="2800" dirty="0"/>
              <a:t>:</a:t>
            </a:r>
            <a:r>
              <a:rPr lang="en-US" sz="2800" dirty="0" smtClean="0"/>
              <a:t> </a:t>
            </a:r>
            <a:endParaRPr lang="en-US" dirty="0"/>
          </a:p>
          <a:p>
            <a:pPr lvl="1" algn="ctr"/>
            <a:r>
              <a:rPr lang="en-US" sz="2400" b="1" dirty="0" smtClean="0">
                <a:solidFill>
                  <a:srgbClr val="3366FF"/>
                </a:solidFill>
              </a:rPr>
              <a:t> </a:t>
            </a:r>
            <a:r>
              <a:rPr lang="en-US" sz="2400" b="1" dirty="0" err="1" smtClean="0">
                <a:solidFill>
                  <a:srgbClr val="3366FF"/>
                </a:solidFill>
              </a:rPr>
              <a:t>İletişimin</a:t>
            </a:r>
            <a:r>
              <a:rPr lang="en-US" sz="2400" b="1" dirty="0" smtClean="0">
                <a:solidFill>
                  <a:srgbClr val="3366FF"/>
                </a:solidFill>
              </a:rPr>
              <a:t> </a:t>
            </a:r>
            <a:r>
              <a:rPr lang="en-US" sz="2400" b="1" dirty="0" err="1">
                <a:solidFill>
                  <a:srgbClr val="3366FF"/>
                </a:solidFill>
              </a:rPr>
              <a:t>kaynağı</a:t>
            </a:r>
            <a:r>
              <a:rPr lang="en-US" sz="2400" b="1" dirty="0">
                <a:solidFill>
                  <a:srgbClr val="3366FF"/>
                </a:solidFill>
              </a:rPr>
              <a:t> </a:t>
            </a:r>
            <a:r>
              <a:rPr lang="en-US" sz="2400" b="1" dirty="0" err="1">
                <a:solidFill>
                  <a:srgbClr val="3366FF"/>
                </a:solidFill>
              </a:rPr>
              <a:t>veya</a:t>
            </a:r>
            <a:r>
              <a:rPr lang="en-US" sz="2400" b="1" dirty="0">
                <a:solidFill>
                  <a:srgbClr val="3366FF"/>
                </a:solidFill>
              </a:rPr>
              <a:t> </a:t>
            </a:r>
            <a:r>
              <a:rPr lang="en-US" sz="2400" b="1" dirty="0" err="1">
                <a:solidFill>
                  <a:srgbClr val="3366FF"/>
                </a:solidFill>
              </a:rPr>
              <a:t>gönderici</a:t>
            </a:r>
            <a:r>
              <a:rPr lang="en-US" sz="2400" b="1" dirty="0">
                <a:solidFill>
                  <a:srgbClr val="3366FF"/>
                </a:solidFill>
              </a:rPr>
              <a:t> </a:t>
            </a:r>
            <a:endParaRPr lang="en-US" b="1" dirty="0">
              <a:solidFill>
                <a:srgbClr val="3366FF"/>
              </a:solidFill>
            </a:endParaRPr>
          </a:p>
          <a:p>
            <a:pPr lvl="1" algn="ctr"/>
            <a:r>
              <a:rPr lang="en-US" sz="2400" b="1" dirty="0">
                <a:solidFill>
                  <a:srgbClr val="3366FF"/>
                </a:solidFill>
              </a:rPr>
              <a:t> </a:t>
            </a:r>
            <a:r>
              <a:rPr lang="en-US" sz="2400" b="1" dirty="0" err="1">
                <a:solidFill>
                  <a:srgbClr val="3366FF"/>
                </a:solidFill>
              </a:rPr>
              <a:t>Mesaj</a:t>
            </a:r>
            <a:r>
              <a:rPr lang="en-US" sz="2400" b="1" dirty="0">
                <a:solidFill>
                  <a:srgbClr val="3366FF"/>
                </a:solidFill>
              </a:rPr>
              <a:t> </a:t>
            </a:r>
            <a:endParaRPr lang="en-US" b="1" dirty="0">
              <a:solidFill>
                <a:srgbClr val="3366FF"/>
              </a:solidFill>
            </a:endParaRPr>
          </a:p>
          <a:p>
            <a:pPr lvl="1" algn="ctr"/>
            <a:r>
              <a:rPr lang="en-US" sz="2400" b="1" dirty="0">
                <a:solidFill>
                  <a:srgbClr val="3366FF"/>
                </a:solidFill>
              </a:rPr>
              <a:t> </a:t>
            </a:r>
            <a:r>
              <a:rPr lang="en-US" sz="2400" b="1" dirty="0" err="1">
                <a:solidFill>
                  <a:srgbClr val="3366FF"/>
                </a:solidFill>
              </a:rPr>
              <a:t>Alıcı</a:t>
            </a:r>
            <a:r>
              <a:rPr lang="en-US" sz="2400" b="1" dirty="0">
                <a:solidFill>
                  <a:srgbClr val="3366FF"/>
                </a:solidFill>
              </a:rPr>
              <a:t> </a:t>
            </a:r>
            <a:endParaRPr lang="en-US" b="1" dirty="0">
              <a:solidFill>
                <a:srgbClr val="3366FF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69955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İletişim </a:t>
            </a:r>
            <a:r>
              <a:rPr lang="tr-TR" dirty="0" smtClean="0"/>
              <a:t>Sürecinin Ögeleri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tr-TR" dirty="0" smtClean="0"/>
              <a:t>KAYNAK</a:t>
            </a:r>
          </a:p>
          <a:p>
            <a:pPr algn="ctr"/>
            <a:r>
              <a:rPr lang="tr-TR" dirty="0" smtClean="0"/>
              <a:t>MESAJ</a:t>
            </a:r>
          </a:p>
          <a:p>
            <a:pPr algn="ctr"/>
            <a:r>
              <a:rPr lang="tr-TR" dirty="0" smtClean="0"/>
              <a:t>KANAL</a:t>
            </a:r>
          </a:p>
          <a:p>
            <a:pPr algn="ctr"/>
            <a:r>
              <a:rPr lang="tr-TR" dirty="0" smtClean="0"/>
              <a:t>HEDEF (ALICI)</a:t>
            </a:r>
          </a:p>
          <a:p>
            <a:pPr algn="ctr"/>
            <a:r>
              <a:rPr lang="tr-TR" dirty="0" smtClean="0"/>
              <a:t>KODLAMA</a:t>
            </a:r>
          </a:p>
          <a:p>
            <a:pPr algn="ctr"/>
            <a:r>
              <a:rPr lang="tr-TR" dirty="0" smtClean="0"/>
              <a:t>FİLTRELEME</a:t>
            </a:r>
          </a:p>
          <a:p>
            <a:pPr algn="ctr"/>
            <a:r>
              <a:rPr lang="tr-TR" dirty="0" smtClean="0"/>
              <a:t>GERİ BİLDİRİM</a:t>
            </a:r>
          </a:p>
          <a:p>
            <a:pPr algn="ctr"/>
            <a:r>
              <a:rPr lang="tr-TR" dirty="0" smtClean="0"/>
              <a:t>GÜRÜLTÜ</a:t>
            </a:r>
          </a:p>
        </p:txBody>
      </p:sp>
    </p:spTree>
    <p:extLst>
      <p:ext uri="{BB962C8B-B14F-4D97-AF65-F5344CB8AC3E}">
        <p14:creationId xmlns:p14="http://schemas.microsoft.com/office/powerpoint/2010/main" val="160165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 (Gönderici)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Mesajı kod </a:t>
            </a:r>
            <a:r>
              <a:rPr lang="tr-TR" dirty="0" smtClean="0"/>
              <a:t>haline getirerek </a:t>
            </a:r>
            <a:r>
              <a:rPr lang="tr-TR" dirty="0">
                <a:solidFill>
                  <a:srgbClr val="FF6600"/>
                </a:solidFill>
              </a:rPr>
              <a:t>i</a:t>
            </a:r>
            <a:r>
              <a:rPr lang="tr-TR" dirty="0" smtClean="0">
                <a:solidFill>
                  <a:srgbClr val="FF6600"/>
                </a:solidFill>
              </a:rPr>
              <a:t>letişimi </a:t>
            </a:r>
            <a:r>
              <a:rPr lang="tr-TR" dirty="0" smtClean="0">
                <a:solidFill>
                  <a:srgbClr val="FF6600"/>
                </a:solidFill>
              </a:rPr>
              <a:t>başlatan </a:t>
            </a:r>
            <a:r>
              <a:rPr lang="tr-TR" dirty="0" smtClean="0"/>
              <a:t>ya da başlatmak isteyen </a:t>
            </a:r>
            <a:r>
              <a:rPr lang="tr-TR" dirty="0" smtClean="0">
                <a:solidFill>
                  <a:srgbClr val="FF6600"/>
                </a:solidFill>
              </a:rPr>
              <a:t>kişi </a:t>
            </a:r>
            <a:r>
              <a:rPr lang="tr-TR" dirty="0" smtClean="0"/>
              <a:t>ya da </a:t>
            </a:r>
            <a:r>
              <a:rPr lang="tr-TR" dirty="0" smtClean="0">
                <a:solidFill>
                  <a:srgbClr val="FF6600"/>
                </a:solidFill>
              </a:rPr>
              <a:t>grup</a:t>
            </a:r>
            <a:r>
              <a:rPr lang="tr-TR" dirty="0" smtClean="0"/>
              <a:t> hatta </a:t>
            </a:r>
            <a:r>
              <a:rPr lang="tr-TR" dirty="0" smtClean="0">
                <a:solidFill>
                  <a:srgbClr val="FF6600"/>
                </a:solidFill>
              </a:rPr>
              <a:t>kurum </a:t>
            </a:r>
            <a:r>
              <a:rPr lang="tr-TR" dirty="0" smtClean="0"/>
              <a:t>bile olabilir.</a:t>
            </a:r>
          </a:p>
          <a:p>
            <a:pPr lvl="1"/>
            <a:r>
              <a:rPr lang="tr-TR" dirty="0" err="1" smtClean="0"/>
              <a:t>Örn</a:t>
            </a:r>
            <a:r>
              <a:rPr lang="tr-TR" i="1" dirty="0" smtClean="0"/>
              <a:t>. Sınıfta ders anlatan hoca, bir konferanstaki konuşmacı, televizyon yayını hatta bir resim bile olabilir. </a:t>
            </a:r>
          </a:p>
          <a:p>
            <a:r>
              <a:rPr lang="tr-TR" b="1" dirty="0" smtClean="0"/>
              <a:t>İletişim sürecinin ilk unsurudur</a:t>
            </a:r>
            <a:r>
              <a:rPr lang="tr-TR" dirty="0" smtClean="0"/>
              <a:t>. </a:t>
            </a:r>
          </a:p>
          <a:p>
            <a:r>
              <a:rPr lang="tr-TR" dirty="0" smtClean="0"/>
              <a:t>Kaynak</a:t>
            </a:r>
            <a:r>
              <a:rPr lang="tr-TR" dirty="0" smtClean="0"/>
              <a:t>, bir </a:t>
            </a:r>
            <a:r>
              <a:rPr lang="tr-TR" b="1" dirty="0" smtClean="0"/>
              <a:t>düşünceyi</a:t>
            </a:r>
            <a:r>
              <a:rPr lang="tr-TR" dirty="0" smtClean="0"/>
              <a:t> ya da </a:t>
            </a:r>
            <a:r>
              <a:rPr lang="tr-TR" b="1" dirty="0" smtClean="0"/>
              <a:t>ilgili davranışı </a:t>
            </a:r>
            <a:r>
              <a:rPr lang="tr-TR" dirty="0" smtClean="0"/>
              <a:t>herhangi bir anlam yükleyerek alıcıya göndermek istediğinde, </a:t>
            </a:r>
            <a:r>
              <a:rPr lang="tr-TR" b="1" dirty="0" smtClean="0"/>
              <a:t>önce rakamlar, şekiller, işaretler, hareketler ve semboller</a:t>
            </a:r>
            <a:r>
              <a:rPr lang="tr-TR" dirty="0" smtClean="0"/>
              <a:t> kullanarak bunları </a:t>
            </a:r>
            <a:r>
              <a:rPr lang="tr-TR" b="1" dirty="0" smtClean="0"/>
              <a:t>mesaj (ileti</a:t>
            </a:r>
            <a:r>
              <a:rPr lang="tr-TR" dirty="0" smtClean="0"/>
              <a:t>) haline getirir. Sonra da uygun araçlar ile hedefe iletir.</a:t>
            </a:r>
          </a:p>
          <a:p>
            <a:r>
              <a:rPr lang="tr-TR" dirty="0" smtClean="0"/>
              <a:t>İletişimin başarısı için hayati önem taşır. Alıcı üzerinde </a:t>
            </a:r>
            <a:r>
              <a:rPr lang="tr-TR" b="1" dirty="0" smtClean="0"/>
              <a:t>güven</a:t>
            </a:r>
            <a:r>
              <a:rPr lang="tr-TR" dirty="0" smtClean="0"/>
              <a:t> uyandırmıyorsa, iletişim sürecinin başarıya ulaşması zordur.</a:t>
            </a:r>
          </a:p>
          <a:p>
            <a:r>
              <a:rPr lang="tr-TR" dirty="0" smtClean="0"/>
              <a:t>Bu sebeple, kaynak konumundaki kişi bir konu ile ilgili bir ileti göndermeden önce, </a:t>
            </a:r>
            <a:r>
              <a:rPr lang="tr-TR" b="1" dirty="0" smtClean="0"/>
              <a:t>alıcı ya da alıcıları tanımalıdır.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163417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7"/>
            <a:ext cx="8503920" cy="4901117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6600"/>
                </a:solidFill>
              </a:rPr>
              <a:t>Etkin iletişim </a:t>
            </a:r>
            <a:r>
              <a:rPr lang="tr-TR" dirty="0" smtClean="0"/>
              <a:t>için kaynak durumdaki kişinin özellikleri şunlar olmalıdır:</a:t>
            </a:r>
          </a:p>
          <a:p>
            <a:pPr lvl="1" algn="ctr">
              <a:lnSpc>
                <a:spcPct val="120000"/>
              </a:lnSpc>
            </a:pPr>
            <a:r>
              <a:rPr lang="tr-TR" sz="2400" dirty="0" smtClean="0">
                <a:solidFill>
                  <a:schemeClr val="tx1"/>
                </a:solidFill>
              </a:rPr>
              <a:t>Kaynak </a:t>
            </a:r>
            <a:r>
              <a:rPr lang="tr-TR" sz="2400" b="1" dirty="0" smtClean="0">
                <a:solidFill>
                  <a:srgbClr val="FF6600"/>
                </a:solidFill>
              </a:rPr>
              <a:t>güvenilir</a:t>
            </a:r>
            <a:r>
              <a:rPr lang="tr-TR" sz="2400" dirty="0" smtClean="0">
                <a:solidFill>
                  <a:schemeClr val="tx1"/>
                </a:solidFill>
              </a:rPr>
              <a:t> olmalı</a:t>
            </a:r>
          </a:p>
          <a:p>
            <a:pPr lvl="1" algn="ctr">
              <a:lnSpc>
                <a:spcPct val="120000"/>
              </a:lnSpc>
            </a:pPr>
            <a:r>
              <a:rPr lang="tr-TR" sz="2400" dirty="0" smtClean="0">
                <a:solidFill>
                  <a:schemeClr val="tx1"/>
                </a:solidFill>
              </a:rPr>
              <a:t>Kaynak </a:t>
            </a:r>
            <a:r>
              <a:rPr lang="tr-TR" sz="2400" dirty="0" smtClean="0">
                <a:solidFill>
                  <a:schemeClr val="tx1"/>
                </a:solidFill>
              </a:rPr>
              <a:t>mesajı </a:t>
            </a:r>
            <a:r>
              <a:rPr lang="tr-TR" sz="2400" b="1" dirty="0" smtClean="0">
                <a:solidFill>
                  <a:srgbClr val="FF6600"/>
                </a:solidFill>
              </a:rPr>
              <a:t>etkin kodlama </a:t>
            </a:r>
            <a:r>
              <a:rPr lang="tr-TR" sz="2400" dirty="0" smtClean="0">
                <a:solidFill>
                  <a:schemeClr val="tx1"/>
                </a:solidFill>
              </a:rPr>
              <a:t>yapabilmeli</a:t>
            </a:r>
          </a:p>
          <a:p>
            <a:pPr lvl="1" algn="ctr">
              <a:lnSpc>
                <a:spcPct val="120000"/>
              </a:lnSpc>
            </a:pPr>
            <a:r>
              <a:rPr lang="tr-TR" sz="2400" dirty="0" smtClean="0">
                <a:solidFill>
                  <a:schemeClr val="tx1"/>
                </a:solidFill>
              </a:rPr>
              <a:t>Kaynak </a:t>
            </a:r>
            <a:r>
              <a:rPr lang="tr-TR" sz="2400" dirty="0" smtClean="0">
                <a:solidFill>
                  <a:schemeClr val="tx1"/>
                </a:solidFill>
              </a:rPr>
              <a:t>belli bir </a:t>
            </a:r>
            <a:r>
              <a:rPr lang="tr-TR" sz="2400" b="1" dirty="0" smtClean="0">
                <a:solidFill>
                  <a:srgbClr val="FF6600"/>
                </a:solidFill>
              </a:rPr>
              <a:t>saygınlığa</a:t>
            </a:r>
            <a:r>
              <a:rPr lang="tr-TR" sz="2400" dirty="0" smtClean="0">
                <a:solidFill>
                  <a:schemeClr val="tx1"/>
                </a:solidFill>
              </a:rPr>
              <a:t> sahip olmalı</a:t>
            </a:r>
          </a:p>
          <a:p>
            <a:pPr lvl="1" algn="ctr">
              <a:lnSpc>
                <a:spcPct val="120000"/>
              </a:lnSpc>
            </a:pPr>
            <a:r>
              <a:rPr lang="tr-TR" sz="2400" dirty="0" smtClean="0">
                <a:solidFill>
                  <a:schemeClr val="tx1"/>
                </a:solidFill>
              </a:rPr>
              <a:t>Kaynağın </a:t>
            </a:r>
            <a:r>
              <a:rPr lang="tr-TR" sz="2400" b="1" dirty="0" err="1" smtClean="0">
                <a:solidFill>
                  <a:srgbClr val="FF6600"/>
                </a:solidFill>
              </a:rPr>
              <a:t>sosyo</a:t>
            </a:r>
            <a:r>
              <a:rPr lang="tr-TR" sz="2400" b="1" dirty="0" smtClean="0">
                <a:solidFill>
                  <a:srgbClr val="FF6600"/>
                </a:solidFill>
              </a:rPr>
              <a:t>-kültürel özellikleri</a:t>
            </a:r>
          </a:p>
          <a:p>
            <a:pPr lvl="2">
              <a:lnSpc>
                <a:spcPct val="12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1094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tr-TR" sz="4000" dirty="0"/>
          </a:p>
          <a:p>
            <a:pPr marL="0" indent="0" algn="ctr">
              <a:buNone/>
            </a:pPr>
            <a:r>
              <a:rPr lang="tr-TR" sz="4000" dirty="0" smtClean="0"/>
              <a:t>‘Ne kadar bilirsen bil; söylediklerin karşıdakinin anladığı kadardır.’</a:t>
            </a:r>
          </a:p>
          <a:p>
            <a:pPr marL="0" indent="0" algn="ctr">
              <a:buNone/>
            </a:pPr>
            <a:endParaRPr lang="tr-TR" sz="4000" dirty="0"/>
          </a:p>
          <a:p>
            <a:pPr marL="0" indent="0" algn="ctr">
              <a:buNone/>
            </a:pPr>
            <a:r>
              <a:rPr lang="tr-TR" sz="4000" dirty="0" smtClean="0"/>
              <a:t>	</a:t>
            </a:r>
            <a:r>
              <a:rPr lang="tr-TR" sz="3200" i="1" dirty="0" smtClean="0"/>
              <a:t>								Mevlana</a:t>
            </a:r>
            <a:endParaRPr lang="tr-TR" sz="3200" i="1" dirty="0"/>
          </a:p>
        </p:txBody>
      </p:sp>
    </p:spTree>
    <p:extLst>
      <p:ext uri="{BB962C8B-B14F-4D97-AF65-F5344CB8AC3E}">
        <p14:creationId xmlns:p14="http://schemas.microsoft.com/office/powerpoint/2010/main" val="1899784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1">
              <a:lnSpc>
                <a:spcPct val="130000"/>
              </a:lnSpc>
            </a:pPr>
            <a:r>
              <a:rPr lang="tr-TR" sz="2400" dirty="0">
                <a:solidFill>
                  <a:srgbClr val="FF6600"/>
                </a:solidFill>
              </a:rPr>
              <a:t>Kaynak güvenilir olmalı</a:t>
            </a:r>
          </a:p>
          <a:p>
            <a:pPr lvl="2">
              <a:lnSpc>
                <a:spcPct val="130000"/>
              </a:lnSpc>
            </a:pPr>
            <a:r>
              <a:rPr lang="tr-TR" sz="2400" dirty="0"/>
              <a:t>Kaynak </a:t>
            </a:r>
            <a:r>
              <a:rPr lang="tr-TR" sz="2400" b="1" dirty="0"/>
              <a:t>çıkar sağladığını hissettirmemeli, bilgili olmalı</a:t>
            </a:r>
            <a:r>
              <a:rPr lang="tr-TR" sz="2400" dirty="0"/>
              <a:t>, </a:t>
            </a:r>
            <a:r>
              <a:rPr lang="tr-TR" sz="2400" b="1" dirty="0"/>
              <a:t>dürüst </a:t>
            </a:r>
            <a:r>
              <a:rPr lang="tr-TR" sz="2400" dirty="0"/>
              <a:t>ve konu hakkında </a:t>
            </a:r>
            <a:r>
              <a:rPr lang="tr-TR" sz="2400" b="1" dirty="0"/>
              <a:t>uzmanlık sahibi </a:t>
            </a:r>
            <a:r>
              <a:rPr lang="tr-TR" sz="2400" dirty="0"/>
              <a:t>olmalı.</a:t>
            </a:r>
          </a:p>
          <a:p>
            <a:pPr lvl="2">
              <a:lnSpc>
                <a:spcPct val="130000"/>
              </a:lnSpc>
            </a:pPr>
            <a:r>
              <a:rPr lang="tr-TR" sz="2400" dirty="0"/>
              <a:t>Bu sayede mesaj </a:t>
            </a:r>
            <a:r>
              <a:rPr lang="tr-TR" sz="2400" dirty="0" smtClean="0"/>
              <a:t>daha </a:t>
            </a:r>
            <a:r>
              <a:rPr lang="tr-TR" sz="2400" dirty="0"/>
              <a:t>dikkate alınır, daha etkin </a:t>
            </a:r>
            <a:r>
              <a:rPr lang="tr-TR" sz="2400" dirty="0" smtClean="0"/>
              <a:t>anlama, kolay benimseme ve iletişimin sürekliliği sağlanır.</a:t>
            </a:r>
          </a:p>
          <a:p>
            <a:pPr lvl="1">
              <a:lnSpc>
                <a:spcPct val="130000"/>
              </a:lnSpc>
            </a:pPr>
            <a:r>
              <a:rPr lang="tr-TR" sz="2400" dirty="0">
                <a:solidFill>
                  <a:srgbClr val="FF6600"/>
                </a:solidFill>
              </a:rPr>
              <a:t>Kaynak mesajı etkin kodlama yapabilmeli</a:t>
            </a:r>
          </a:p>
          <a:p>
            <a:pPr lvl="2">
              <a:lnSpc>
                <a:spcPct val="130000"/>
              </a:lnSpc>
            </a:pPr>
            <a:r>
              <a:rPr lang="tr-TR" sz="2400" dirty="0"/>
              <a:t>Yanlış, yetersiz </a:t>
            </a:r>
            <a:r>
              <a:rPr lang="tr-TR" sz="2400" dirty="0" smtClean="0"/>
              <a:t>kodlama </a:t>
            </a:r>
          </a:p>
          <a:p>
            <a:pPr lvl="2">
              <a:lnSpc>
                <a:spcPct val="130000"/>
              </a:lnSpc>
            </a:pPr>
            <a:r>
              <a:rPr lang="tr-TR" sz="2400" dirty="0" smtClean="0"/>
              <a:t>Alıcı </a:t>
            </a:r>
            <a:r>
              <a:rPr lang="tr-TR" sz="2400" dirty="0"/>
              <a:t>ile kültür bağı </a:t>
            </a:r>
            <a:r>
              <a:rPr lang="tr-TR" sz="2400" dirty="0" smtClean="0"/>
              <a:t>olmasında(</a:t>
            </a:r>
            <a:r>
              <a:rPr lang="tr-TR" sz="2400" dirty="0"/>
              <a:t>kültürel yakınlık</a:t>
            </a:r>
            <a:r>
              <a:rPr lang="tr-TR" sz="2400" dirty="0" smtClean="0"/>
              <a:t>), jest</a:t>
            </a:r>
            <a:r>
              <a:rPr lang="tr-TR" sz="2400" dirty="0"/>
              <a:t>-mimiklere dayalı </a:t>
            </a:r>
            <a:r>
              <a:rPr lang="tr-TR" sz="2400" dirty="0" smtClean="0"/>
              <a:t>iletişimi ve kodlamayı kolaylaştırır</a:t>
            </a:r>
          </a:p>
          <a:p>
            <a:pPr lvl="2">
              <a:lnSpc>
                <a:spcPct val="130000"/>
              </a:lnSpc>
            </a:pPr>
            <a:r>
              <a:rPr lang="tr-TR" sz="2400" dirty="0" smtClean="0"/>
              <a:t>Mesaj kodlamadaki önemli unsurlar; olgunluk çağı, yaş, dini değerler, eğitim seviyesidir.</a:t>
            </a:r>
            <a:endParaRPr lang="tr-TR" sz="2400" dirty="0"/>
          </a:p>
          <a:p>
            <a:pPr>
              <a:lnSpc>
                <a:spcPct val="13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47654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1">
              <a:lnSpc>
                <a:spcPct val="120000"/>
              </a:lnSpc>
            </a:pPr>
            <a:r>
              <a:rPr lang="tr-TR" sz="2500" dirty="0">
                <a:solidFill>
                  <a:srgbClr val="FF6600"/>
                </a:solidFill>
              </a:rPr>
              <a:t>Kaynak belli bir saygınlığa sahip olmalı</a:t>
            </a:r>
          </a:p>
          <a:p>
            <a:pPr lvl="2">
              <a:lnSpc>
                <a:spcPct val="120000"/>
              </a:lnSpc>
            </a:pPr>
            <a:r>
              <a:rPr lang="tr-TR" sz="2500" dirty="0"/>
              <a:t>Kaynağın konuda </a:t>
            </a:r>
            <a:r>
              <a:rPr lang="tr-TR" sz="2500" b="1" dirty="0"/>
              <a:t>uzmanlığı, kitlenin kaynağa duyduğu saygı </a:t>
            </a:r>
            <a:r>
              <a:rPr lang="tr-TR" sz="2500" dirty="0"/>
              <a:t>ile ilgilidir.</a:t>
            </a:r>
          </a:p>
          <a:p>
            <a:pPr lvl="2">
              <a:lnSpc>
                <a:spcPct val="120000"/>
              </a:lnSpc>
            </a:pPr>
            <a:r>
              <a:rPr lang="tr-TR" sz="2500" dirty="0"/>
              <a:t>Saygınlık ne kadar yüksek ise inanılırlık o kadar yüksek olur.</a:t>
            </a:r>
          </a:p>
          <a:p>
            <a:pPr lvl="1">
              <a:lnSpc>
                <a:spcPct val="120000"/>
              </a:lnSpc>
            </a:pPr>
            <a:r>
              <a:rPr lang="tr-TR" sz="2500" dirty="0">
                <a:solidFill>
                  <a:srgbClr val="FF6600"/>
                </a:solidFill>
              </a:rPr>
              <a:t>Kaynağın </a:t>
            </a:r>
            <a:r>
              <a:rPr lang="tr-TR" sz="2500" dirty="0" err="1">
                <a:solidFill>
                  <a:srgbClr val="FF6600"/>
                </a:solidFill>
              </a:rPr>
              <a:t>sosyo</a:t>
            </a:r>
            <a:r>
              <a:rPr lang="tr-TR" sz="2500" dirty="0">
                <a:solidFill>
                  <a:srgbClr val="FF6600"/>
                </a:solidFill>
              </a:rPr>
              <a:t>-kültürel özellikleri</a:t>
            </a:r>
          </a:p>
          <a:p>
            <a:pPr lvl="2">
              <a:lnSpc>
                <a:spcPct val="120000"/>
              </a:lnSpc>
            </a:pPr>
            <a:r>
              <a:rPr lang="tr-TR" sz="2500" dirty="0"/>
              <a:t>Gönderilen </a:t>
            </a:r>
            <a:r>
              <a:rPr lang="tr-TR" sz="2500" b="1" dirty="0"/>
              <a:t>mesaj ile statüsü ve rolü </a:t>
            </a:r>
            <a:r>
              <a:rPr lang="tr-TR" sz="2500" dirty="0"/>
              <a:t>arasında ilişki olmalıdır. Yoksa mesaj işleme konmaz</a:t>
            </a:r>
            <a:r>
              <a:rPr lang="tr-TR" sz="2500" dirty="0" smtClean="0"/>
              <a:t>.</a:t>
            </a:r>
          </a:p>
          <a:p>
            <a:pPr lvl="2">
              <a:lnSpc>
                <a:spcPct val="120000"/>
              </a:lnSpc>
            </a:pPr>
            <a:r>
              <a:rPr lang="tr-TR" sz="2500" b="1" dirty="0"/>
              <a:t>Toplumsal roller</a:t>
            </a:r>
            <a:r>
              <a:rPr lang="tr-TR" sz="2500" dirty="0"/>
              <a:t>, </a:t>
            </a:r>
            <a:r>
              <a:rPr lang="tr-TR" sz="2500" b="1" dirty="0"/>
              <a:t>bireysel kabiliyetler </a:t>
            </a:r>
            <a:r>
              <a:rPr lang="tr-TR" sz="2500" dirty="0"/>
              <a:t>hatta </a:t>
            </a:r>
            <a:r>
              <a:rPr lang="tr-TR" sz="2500" b="1" dirty="0"/>
              <a:t>cinsiyet farklılıkları </a:t>
            </a:r>
            <a:r>
              <a:rPr lang="tr-TR" sz="2500" dirty="0"/>
              <a:t>bile iletişime etken unsurlardır. </a:t>
            </a:r>
          </a:p>
          <a:p>
            <a:pPr lvl="2">
              <a:lnSpc>
                <a:spcPct val="120000"/>
              </a:lnSpc>
            </a:pPr>
            <a:r>
              <a:rPr lang="tr-TR" sz="2500" dirty="0" smtClean="0"/>
              <a:t>Kaynağın iletişimde </a:t>
            </a:r>
            <a:r>
              <a:rPr lang="tr-TR" sz="2500" dirty="0"/>
              <a:t>becerikli olması, bilgi düzeyi</a:t>
            </a:r>
            <a:r>
              <a:rPr lang="tr-TR" sz="2500" dirty="0" smtClean="0"/>
              <a:t>, alıcının algılayabileceği düzeyde anlatabilmesi önemlidir.</a:t>
            </a:r>
          </a:p>
          <a:p>
            <a:pPr lvl="2">
              <a:lnSpc>
                <a:spcPct val="120000"/>
              </a:lnSpc>
            </a:pPr>
            <a:endParaRPr lang="tr-TR" sz="25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71683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Mesaj(İleti)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Bilgi, düşüncenin ve ya duygunun iletime uygun biçimidir.</a:t>
            </a:r>
          </a:p>
          <a:p>
            <a:r>
              <a:rPr lang="tr-TR" dirty="0" smtClean="0"/>
              <a:t>İşaretlerden oluşur, sözel ,görsel, işitsel ya da diğer şekillerde olabilir. </a:t>
            </a:r>
          </a:p>
          <a:p>
            <a:r>
              <a:rPr lang="tr-TR" dirty="0" smtClean="0"/>
              <a:t>İleti, kaynağın alıcıya ulaştırmak istediği duygu, düşünce, fikir, davranış gibi unsurların kodlanmış halidir.</a:t>
            </a:r>
          </a:p>
          <a:p>
            <a:r>
              <a:rPr lang="tr-TR" dirty="0" smtClean="0"/>
              <a:t>Kodlar, simgeler, semboller hem kaynak, hem hedef tarafından aynı anlamı taşımalıdır yoksa iletişim olmaz.</a:t>
            </a:r>
          </a:p>
          <a:p>
            <a:r>
              <a:rPr lang="tr-TR" dirty="0" smtClean="0"/>
              <a:t>Mesajlar, sözel ve sözel olmayan unsurlar kullanılarak hazırlanır.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20147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Mesajın Özellikleri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u="sng" dirty="0" smtClean="0"/>
              <a:t>Mesaj anlaşılır olmalıdır</a:t>
            </a:r>
            <a:r>
              <a:rPr lang="tr-TR" dirty="0" smtClean="0"/>
              <a:t>: hem şekil, hem içerik açısından anlaşılırlık. Anlaşılırlık, alıcı ve kaynağın bilgisine, yeteneğine ve kültürel özelliklerine bağlıdır.</a:t>
            </a:r>
          </a:p>
          <a:p>
            <a:pPr marL="514350" indent="-514350">
              <a:buFont typeface="+mj-lt"/>
              <a:buAutoNum type="arabicPeriod"/>
            </a:pPr>
            <a:r>
              <a:rPr lang="tr-TR" u="sng" dirty="0" smtClean="0"/>
              <a:t>Mesaj açık olmalıdır: </a:t>
            </a:r>
            <a:r>
              <a:rPr lang="tr-TR" dirty="0" smtClean="0"/>
              <a:t>Kaynak gönderdiği mesajla, alıcıdan ne istediğini </a:t>
            </a:r>
            <a:r>
              <a:rPr lang="tr-TR" dirty="0" smtClean="0"/>
              <a:t>belirtmelidir.-alıcı kimdir?</a:t>
            </a:r>
            <a:endParaRPr lang="tr-TR" u="sng" dirty="0" smtClean="0"/>
          </a:p>
          <a:p>
            <a:pPr marL="514350" indent="-514350">
              <a:buFont typeface="+mj-lt"/>
              <a:buAutoNum type="arabicPeriod"/>
            </a:pPr>
            <a:r>
              <a:rPr lang="tr-TR" u="sng" dirty="0" smtClean="0"/>
              <a:t>Mesaj doğru zamanda iletilmelidir: </a:t>
            </a:r>
            <a:r>
              <a:rPr lang="tr-TR" dirty="0" smtClean="0"/>
              <a:t>Her iletişim etkinliğinin bir yeri ve zamanı vardır. Mesajın gönderildiği zaman iyi belirlenmelidir.</a:t>
            </a:r>
            <a:endParaRPr lang="tr-TR" u="sng" dirty="0" smtClean="0"/>
          </a:p>
          <a:p>
            <a:pPr marL="514350" indent="-514350">
              <a:buFont typeface="+mj-lt"/>
              <a:buAutoNum type="arabicPeriod"/>
            </a:pPr>
            <a:r>
              <a:rPr lang="tr-TR" u="sng" dirty="0" smtClean="0"/>
              <a:t>Mesaj uygun kanal ile iletilmelidir: </a:t>
            </a:r>
            <a:r>
              <a:rPr lang="tr-TR" dirty="0" smtClean="0"/>
              <a:t>Mesaj uygun yolu izlemeden alıcıya varırsa, etkinliğini kaybeder ve alıcıyla kaynak arasındaki ilişki yetersiz olur. </a:t>
            </a:r>
            <a:endParaRPr lang="tr-TR" u="sng" dirty="0"/>
          </a:p>
        </p:txBody>
      </p:sp>
    </p:spTree>
    <p:extLst>
      <p:ext uri="{BB962C8B-B14F-4D97-AF65-F5344CB8AC3E}">
        <p14:creationId xmlns:p14="http://schemas.microsoft.com/office/powerpoint/2010/main" val="2820198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Kanal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Mesajın göndericiden alıcıya iletildiği yolu ifade eder.</a:t>
            </a:r>
          </a:p>
          <a:p>
            <a:r>
              <a:rPr lang="tr-TR" dirty="0" smtClean="0"/>
              <a:t>Kanal olmadan mesaj aktarımı gerçekleşmez.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İnsanın beynine giden mesajlarda duyu organları, yüz yüze görüşmede mesaj hava içinden, telefon görüşmesinde telefon hatları iletişim kanalı rolü görür.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Bilgisayar ve internet ağları günümüzde önemi artan iletişim kanal ve araçlarıdır.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Gazeteler, bültenler, ilan tahtaları, toplantılar, paneller sözlü iletişim kanallarıdır.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İnsanın 5 duyusu kendi iletişim kanalıdır.</a:t>
            </a:r>
          </a:p>
          <a:p>
            <a:r>
              <a:rPr lang="tr-TR" dirty="0" smtClean="0"/>
              <a:t>Kaynak, hedefe </a:t>
            </a:r>
            <a:r>
              <a:rPr lang="tr-TR" b="1" dirty="0" smtClean="0"/>
              <a:t>ne anlatmak istediğini, neyi aktarmak </a:t>
            </a:r>
            <a:r>
              <a:rPr lang="tr-TR" dirty="0" smtClean="0"/>
              <a:t>istediyse </a:t>
            </a:r>
            <a:r>
              <a:rPr lang="tr-TR" b="1" dirty="0" smtClean="0"/>
              <a:t>ona uygun kanalı seçmek </a:t>
            </a:r>
            <a:r>
              <a:rPr lang="tr-TR" dirty="0" smtClean="0"/>
              <a:t>zorundadır.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70903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Kanal Çeşitleri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dirty="0" smtClean="0"/>
              <a:t>Doğal İletişim Kanalları</a:t>
            </a:r>
          </a:p>
          <a:p>
            <a:pPr lvl="1"/>
            <a:r>
              <a:rPr lang="tr-TR" dirty="0" smtClean="0"/>
              <a:t>İnsan vücudu: insandan çıkan sesler, hareketler, jestler, mimikler</a:t>
            </a:r>
          </a:p>
          <a:p>
            <a:pPr lvl="1"/>
            <a:r>
              <a:rPr lang="tr-TR" dirty="0" smtClean="0"/>
              <a:t>Ateşten çıkan duman, davula vurulan sopa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Yapay İletişim Kanalları</a:t>
            </a:r>
          </a:p>
          <a:p>
            <a:pPr lvl="1"/>
            <a:r>
              <a:rPr lang="tr-TR" dirty="0" smtClean="0"/>
              <a:t>Teknolojinin gelişmesi sonucunda insanlar tarafından geliştirilen iletişim araçlarıdır.</a:t>
            </a:r>
          </a:p>
          <a:p>
            <a:pPr marL="731520" lvl="1" indent="-457200">
              <a:buFont typeface="+mj-lt"/>
              <a:buAutoNum type="alphaLcPeriod"/>
            </a:pPr>
            <a:r>
              <a:rPr lang="tr-TR" b="1" u="sng" dirty="0" smtClean="0"/>
              <a:t>Yazılı İletişim Araçları</a:t>
            </a:r>
            <a:r>
              <a:rPr lang="tr-TR" dirty="0" smtClean="0"/>
              <a:t>: Zemine harf ve ya yazı formundadır. Kitap, dergi, gazete, bülten, broşür, billboard</a:t>
            </a:r>
          </a:p>
          <a:p>
            <a:pPr marL="731520" lvl="1" indent="-457200">
              <a:buFont typeface="+mj-lt"/>
              <a:buAutoNum type="alphaLcPeriod"/>
            </a:pPr>
            <a:r>
              <a:rPr lang="tr-TR" b="1" u="sng" dirty="0" smtClean="0"/>
              <a:t>Teknolojik İletişim Araçları</a:t>
            </a:r>
            <a:r>
              <a:rPr lang="tr-TR" dirty="0" smtClean="0"/>
              <a:t>: Hem yazı, hem görsellik, hem işitsel unsurlar vardır. Bilgisayar, internet, cep telefonu, uydu</a:t>
            </a:r>
          </a:p>
          <a:p>
            <a:pPr marL="731520" lvl="1" indent="-457200">
              <a:buFont typeface="+mj-lt"/>
              <a:buAutoNum type="alphaLcPeriod"/>
            </a:pPr>
            <a:r>
              <a:rPr lang="tr-TR" b="1" u="sng" dirty="0" smtClean="0"/>
              <a:t>Görsel İletişim Araçları</a:t>
            </a:r>
            <a:r>
              <a:rPr lang="tr-TR" dirty="0" smtClean="0"/>
              <a:t>: Televizyon, video</a:t>
            </a:r>
          </a:p>
          <a:p>
            <a:pPr marL="731520" lvl="1" indent="-457200">
              <a:buFont typeface="+mj-lt"/>
              <a:buAutoNum type="alphaLcPeriod"/>
            </a:pPr>
            <a:r>
              <a:rPr lang="tr-TR" b="1" u="sng" dirty="0" smtClean="0"/>
              <a:t>İşitsel İletişim Araçları</a:t>
            </a:r>
            <a:r>
              <a:rPr lang="tr-TR" dirty="0" smtClean="0"/>
              <a:t>: Radyo, ses kasetleri, vb.</a:t>
            </a:r>
          </a:p>
          <a:p>
            <a:pPr marL="731520" lvl="1" indent="-457200">
              <a:buFont typeface="+mj-lt"/>
              <a:buAutoNum type="alphaLcPeriod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85388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Hedef(Alıcı)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Alıcı, işaret biçimine dönüşmüş olarak kanaldan gelen mesajları alan ve merkeze aktaran öğedir.</a:t>
            </a:r>
          </a:p>
          <a:p>
            <a:r>
              <a:rPr lang="tr-TR" b="1" dirty="0" smtClean="0">
                <a:solidFill>
                  <a:srgbClr val="FFFFFF"/>
                </a:solidFill>
              </a:rPr>
              <a:t>Kaynak tarafından ulaşılmak, iletişime geçilmek istenendir.</a:t>
            </a:r>
          </a:p>
          <a:p>
            <a:r>
              <a:rPr lang="tr-TR" dirty="0" smtClean="0"/>
              <a:t>Kodlanan mesajı kod açarak algılar, yeni kodlar kullanarak gelen iletiye tepkide bulunur.</a:t>
            </a:r>
          </a:p>
          <a:p>
            <a:r>
              <a:rPr lang="tr-TR" dirty="0" smtClean="0"/>
              <a:t>Konuşmacıyı dinleyen kişi, ders dinleyen öğrenciler, gazete ya da kitap okuyanlar, </a:t>
            </a:r>
            <a:r>
              <a:rPr lang="tr-TR" dirty="0" err="1" smtClean="0"/>
              <a:t>tv</a:t>
            </a:r>
            <a:r>
              <a:rPr lang="tr-TR" dirty="0" smtClean="0"/>
              <a:t> seyredenler, internette gezinenlerin hepsi birer alıcıdır. </a:t>
            </a:r>
          </a:p>
        </p:txBody>
      </p:sp>
    </p:spTree>
    <p:extLst>
      <p:ext uri="{BB962C8B-B14F-4D97-AF65-F5344CB8AC3E}">
        <p14:creationId xmlns:p14="http://schemas.microsoft.com/office/powerpoint/2010/main" val="4017430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Hedef (Alıcı)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1" y="1527048"/>
            <a:ext cx="8667623" cy="491820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30000"/>
              </a:lnSpc>
            </a:pPr>
            <a:r>
              <a:rPr lang="tr-TR" b="1" dirty="0"/>
              <a:t>Etkin iletişim</a:t>
            </a:r>
            <a:r>
              <a:rPr lang="tr-TR" dirty="0"/>
              <a:t>, alıcı ile göndericinin </a:t>
            </a:r>
            <a:r>
              <a:rPr lang="tr-TR" b="1" dirty="0"/>
              <a:t>aynı sembollere aynı anlamları vermeleri ile sağlanabilir. </a:t>
            </a:r>
            <a:r>
              <a:rPr lang="tr-TR" b="1" dirty="0" smtClean="0"/>
              <a:t>(kodlara yüklenen anlamlar ile hedefin kodları açarken yüklediği anlam benzer olmalıdır).</a:t>
            </a:r>
          </a:p>
          <a:p>
            <a:pPr lvl="1">
              <a:lnSpc>
                <a:spcPct val="130000"/>
              </a:lnSpc>
            </a:pPr>
            <a:r>
              <a:rPr lang="tr-TR" b="1" dirty="0" smtClean="0"/>
              <a:t>ORTAK SEMBOLLER, SİMGELERİ KULLANIMI ile mümkündür.</a:t>
            </a:r>
          </a:p>
          <a:p>
            <a:pPr>
              <a:lnSpc>
                <a:spcPct val="130000"/>
              </a:lnSpc>
            </a:pPr>
            <a:r>
              <a:rPr lang="tr-TR" b="1" dirty="0" smtClean="0">
                <a:solidFill>
                  <a:schemeClr val="bg1"/>
                </a:solidFill>
              </a:rPr>
              <a:t>Alıcı her şeyden önce iyi bir dinleyici olmalıdır. </a:t>
            </a:r>
            <a:endParaRPr lang="tr-TR" b="1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tr-TR" dirty="0" smtClean="0"/>
              <a:t>Alıcı okuma ve ya gözleme yolu ile de mesajları alabilir.</a:t>
            </a:r>
          </a:p>
          <a:p>
            <a:pPr>
              <a:lnSpc>
                <a:spcPct val="130000"/>
              </a:lnSpc>
            </a:pPr>
            <a:r>
              <a:rPr lang="tr-TR" dirty="0" smtClean="0"/>
              <a:t>İletişim sürecinin tamamlanması için mesajın alıcı tarafından alınmış olması yeterli olmamaktadır. </a:t>
            </a:r>
          </a:p>
          <a:p>
            <a:pPr>
              <a:lnSpc>
                <a:spcPct val="130000"/>
              </a:lnSpc>
            </a:pPr>
            <a:r>
              <a:rPr lang="tr-TR" dirty="0" smtClean="0"/>
              <a:t>Kaynak tarafından yollanan </a:t>
            </a:r>
            <a:r>
              <a:rPr lang="tr-TR" b="1" dirty="0" smtClean="0"/>
              <a:t>ileti, tüm alıcılar tarafından aynı şekilde algılanmaz, anlamlandırılmaz. </a:t>
            </a:r>
          </a:p>
          <a:p>
            <a:pPr>
              <a:lnSpc>
                <a:spcPct val="130000"/>
              </a:lnSpc>
            </a:pPr>
            <a:r>
              <a:rPr lang="tr-TR" dirty="0" smtClean="0"/>
              <a:t>Bunun sebebi ise </a:t>
            </a:r>
            <a:r>
              <a:rPr lang="tr-TR" b="1" dirty="0" smtClean="0">
                <a:solidFill>
                  <a:srgbClr val="3366FF"/>
                </a:solidFill>
              </a:rPr>
              <a:t>her bireyin kendine özgü bilgi birikimi, değer yargıları, ön yargıları, düşünce sistemi olmasıdır</a:t>
            </a:r>
            <a:r>
              <a:rPr lang="tr-TR" dirty="0" smtClean="0"/>
              <a:t>.</a:t>
            </a:r>
          </a:p>
          <a:p>
            <a:pPr>
              <a:lnSpc>
                <a:spcPct val="13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4664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Hedef/Alıcının Taşıması Gereken Özellikler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7127" y="1352422"/>
            <a:ext cx="8842248" cy="5045203"/>
          </a:xfrm>
        </p:spPr>
        <p:txBody>
          <a:bodyPr>
            <a:noAutofit/>
          </a:bodyPr>
          <a:lstStyle/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tr-TR" sz="2200" b="1" dirty="0" smtClean="0"/>
              <a:t>Alıcı mesajı algılayabilmeli</a:t>
            </a:r>
          </a:p>
          <a:p>
            <a:pPr lvl="1"/>
            <a:r>
              <a:rPr lang="tr-TR" b="1" dirty="0" smtClean="0"/>
              <a:t>Alıcı </a:t>
            </a:r>
            <a:r>
              <a:rPr lang="tr-TR" b="1" dirty="0" smtClean="0">
                <a:solidFill>
                  <a:srgbClr val="3366FF"/>
                </a:solidFill>
              </a:rPr>
              <a:t>mesajı algılayacak düzeyde </a:t>
            </a:r>
            <a:r>
              <a:rPr lang="tr-TR" b="1" dirty="0" smtClean="0"/>
              <a:t>olmalı, algılama engeli olmamalı- </a:t>
            </a:r>
            <a:r>
              <a:rPr lang="tr-TR" b="1" dirty="0" err="1" smtClean="0"/>
              <a:t>Örn</a:t>
            </a:r>
            <a:r>
              <a:rPr lang="tr-TR" b="1" dirty="0" smtClean="0"/>
              <a:t>. İşitme engeli olması durumu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200" b="1" dirty="0" smtClean="0"/>
              <a:t>Alıcı geribildirim gerçekleştirebilmeli</a:t>
            </a:r>
          </a:p>
          <a:p>
            <a:pPr lvl="1">
              <a:lnSpc>
                <a:spcPct val="80000"/>
              </a:lnSpc>
            </a:pPr>
            <a:r>
              <a:rPr lang="tr-TR" b="1" dirty="0" smtClean="0">
                <a:solidFill>
                  <a:srgbClr val="3366FF"/>
                </a:solidFill>
              </a:rPr>
              <a:t>Etkin iletişim için geribildirim zorunludur</a:t>
            </a:r>
            <a:r>
              <a:rPr lang="tr-TR" b="1" dirty="0" smtClean="0"/>
              <a:t>.</a:t>
            </a:r>
          </a:p>
          <a:p>
            <a:pPr lvl="1"/>
            <a:r>
              <a:rPr lang="tr-TR" b="1" dirty="0" smtClean="0"/>
              <a:t>Alıcı, belirli </a:t>
            </a:r>
            <a:r>
              <a:rPr lang="tr-TR" b="1" dirty="0" smtClean="0">
                <a:solidFill>
                  <a:srgbClr val="3366FF"/>
                </a:solidFill>
              </a:rPr>
              <a:t>bilgi birikimine sahip </a:t>
            </a:r>
            <a:r>
              <a:rPr lang="tr-TR" b="1" dirty="0" smtClean="0"/>
              <a:t>olmalıdır.</a:t>
            </a:r>
          </a:p>
          <a:p>
            <a:pPr lvl="1"/>
            <a:r>
              <a:rPr lang="tr-TR" b="1" dirty="0" smtClean="0"/>
              <a:t>Etkin geri besleme sistemi, iletişim kalitesinin artmasına yardımcı olur- mesajdaki eksikler tamamlanabilir.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tr-TR" sz="2200" b="1" dirty="0" smtClean="0"/>
              <a:t>Alıcı seçici olmalı</a:t>
            </a:r>
          </a:p>
          <a:p>
            <a:pPr lvl="1">
              <a:lnSpc>
                <a:spcPct val="80000"/>
              </a:lnSpc>
            </a:pPr>
            <a:r>
              <a:rPr lang="tr-TR" b="1" dirty="0" smtClean="0"/>
              <a:t>Alıcı mesajları bir süzgeçten geçirmelidir.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tr-TR" sz="2200" b="1" dirty="0" smtClean="0"/>
              <a:t>Alıcı, kaynak olma özelliğine sahip olmalı</a:t>
            </a:r>
          </a:p>
          <a:p>
            <a:pPr lvl="1">
              <a:lnSpc>
                <a:spcPct val="80000"/>
              </a:lnSpc>
            </a:pPr>
            <a:r>
              <a:rPr lang="tr-TR" b="1" dirty="0" smtClean="0"/>
              <a:t>İletişim dinamik ve sürekli bir süreçtir. Çok zaman </a:t>
            </a:r>
            <a:r>
              <a:rPr lang="tr-TR" b="1" dirty="0" smtClean="0">
                <a:solidFill>
                  <a:srgbClr val="3366FF"/>
                </a:solidFill>
              </a:rPr>
              <a:t>karşılıklı ilişki </a:t>
            </a:r>
            <a:r>
              <a:rPr lang="tr-TR" b="1" dirty="0" smtClean="0"/>
              <a:t>halinde gerçekleşir. </a:t>
            </a:r>
          </a:p>
          <a:p>
            <a:pPr lvl="1"/>
            <a:r>
              <a:rPr lang="tr-TR" b="1" dirty="0" smtClean="0">
                <a:solidFill>
                  <a:srgbClr val="3366FF"/>
                </a:solidFill>
              </a:rPr>
              <a:t>Alıcı bazen kaynak da olabilir.</a:t>
            </a:r>
            <a:endParaRPr lang="tr-TR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029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Kodlama ve Kod Çözümü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b="1" dirty="0"/>
              <a:t>Kodlama- kaynak</a:t>
            </a:r>
            <a:r>
              <a:rPr lang="tr-TR" b="1" dirty="0">
                <a:solidFill>
                  <a:srgbClr val="FFFFFF"/>
                </a:solidFill>
              </a:rPr>
              <a:t>,  </a:t>
            </a:r>
            <a:r>
              <a:rPr lang="tr-TR" b="1" dirty="0">
                <a:solidFill>
                  <a:srgbClr val="0000FF"/>
                </a:solidFill>
              </a:rPr>
              <a:t>Kod açma- alıcı </a:t>
            </a:r>
            <a:r>
              <a:rPr lang="tr-TR" dirty="0"/>
              <a:t>tarafından yapılır. </a:t>
            </a:r>
            <a:endParaRPr lang="tr-TR" dirty="0" smtClean="0"/>
          </a:p>
          <a:p>
            <a:pPr>
              <a:lnSpc>
                <a:spcPct val="120000"/>
              </a:lnSpc>
            </a:pPr>
            <a:endParaRPr lang="tr-TR" dirty="0" smtClean="0"/>
          </a:p>
          <a:p>
            <a:pPr>
              <a:lnSpc>
                <a:spcPct val="120000"/>
              </a:lnSpc>
            </a:pPr>
            <a:r>
              <a:rPr lang="tr-TR" dirty="0" smtClean="0"/>
              <a:t>Kodlama, bilginin, düşüncenin, duygunun iletişime uygun ve hazır mesaj biçimine(</a:t>
            </a:r>
            <a:r>
              <a:rPr lang="tr-TR" i="1" dirty="0" smtClean="0"/>
              <a:t>sözcük, resim, figür, grafik, jest, mimik</a:t>
            </a:r>
            <a:r>
              <a:rPr lang="tr-TR" dirty="0" smtClean="0"/>
              <a:t>) dönüştürülmesidir.</a:t>
            </a:r>
          </a:p>
          <a:p>
            <a:pPr lvl="1">
              <a:lnSpc>
                <a:spcPct val="120000"/>
              </a:lnSpc>
            </a:pPr>
            <a:r>
              <a:rPr lang="tr-TR" dirty="0" smtClean="0"/>
              <a:t>Kodlama</a:t>
            </a:r>
            <a:r>
              <a:rPr lang="tr-TR" dirty="0" smtClean="0"/>
              <a:t>, bir renk, bir mimik, bir dizi rakam ya da simgeler olabilir. </a:t>
            </a:r>
            <a:endParaRPr lang="tr-TR" dirty="0" smtClean="0"/>
          </a:p>
          <a:p>
            <a:pPr>
              <a:lnSpc>
                <a:spcPct val="120000"/>
              </a:lnSpc>
            </a:pPr>
            <a:r>
              <a:rPr lang="tr-TR" dirty="0" smtClean="0"/>
              <a:t>Mesajın yorumlanarak, anlamlı bir şekilde algılanma sürecine </a:t>
            </a:r>
            <a:r>
              <a:rPr lang="tr-TR" b="1" dirty="0" smtClean="0"/>
              <a:t>kod açma </a:t>
            </a:r>
            <a:r>
              <a:rPr lang="tr-TR" dirty="0" smtClean="0"/>
              <a:t>denir.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4745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				İletişim...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İnsanların birbirlerini anlamaları için gerekli köprüdür.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Toplumda iletişime ihtiyaç duyulmayan hiç bir iş yoktur.</a:t>
            </a:r>
          </a:p>
          <a:p>
            <a:pPr>
              <a:lnSpc>
                <a:spcPct val="150000"/>
              </a:lnSpc>
            </a:pPr>
            <a:r>
              <a:rPr lang="tr-TR" dirty="0"/>
              <a:t>S</a:t>
            </a:r>
            <a:r>
              <a:rPr lang="tr-TR" dirty="0" smtClean="0"/>
              <a:t>adece konuşmak ya da mesaj alışverişi değildir.</a:t>
            </a:r>
          </a:p>
          <a:p>
            <a:pPr>
              <a:lnSpc>
                <a:spcPct val="150000"/>
              </a:lnSpc>
            </a:pPr>
            <a:r>
              <a:rPr lang="tr-TR" dirty="0"/>
              <a:t>A</a:t>
            </a:r>
            <a:r>
              <a:rPr lang="tr-TR" dirty="0" smtClean="0"/>
              <a:t>macı bilgi vermek ve karşındakini etkilemektir. </a:t>
            </a:r>
          </a:p>
          <a:p>
            <a:pPr>
              <a:lnSpc>
                <a:spcPct val="150000"/>
              </a:lnSpc>
            </a:pPr>
            <a:r>
              <a:rPr lang="tr-TR" dirty="0"/>
              <a:t>G</a:t>
            </a:r>
            <a:r>
              <a:rPr lang="tr-TR" dirty="0" smtClean="0"/>
              <a:t>enel ilkesi, kişinin ne söylediği değil, bunu karşıdakinin nasıl algıladığı ve yorumladığıdır.</a:t>
            </a:r>
          </a:p>
        </p:txBody>
      </p:sp>
    </p:spTree>
    <p:extLst>
      <p:ext uri="{BB962C8B-B14F-4D97-AF65-F5344CB8AC3E}">
        <p14:creationId xmlns:p14="http://schemas.microsoft.com/office/powerpoint/2010/main" val="1868336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Kodlama </a:t>
            </a:r>
            <a:r>
              <a:rPr lang="tr-TR" dirty="0"/>
              <a:t>ve Kod Çözümü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i="1" dirty="0" smtClean="0"/>
              <a:t>Kod, </a:t>
            </a:r>
            <a:r>
              <a:rPr lang="tr-TR" i="1" dirty="0"/>
              <a:t>mesajın işaret haline dönüşmesinde kullanılan simgeler ve bunlar arasındaki ilişkileri düzenleyen kuralların tümüne verilen isimdir</a:t>
            </a:r>
            <a:r>
              <a:rPr lang="tr-TR" i="1" dirty="0" smtClean="0"/>
              <a:t>.</a:t>
            </a:r>
          </a:p>
          <a:p>
            <a:r>
              <a:rPr lang="tr-TR" dirty="0" smtClean="0"/>
              <a:t>Belirli </a:t>
            </a:r>
            <a:r>
              <a:rPr lang="tr-TR" dirty="0"/>
              <a:t>bir kültürel anlaşmaya dayanır, insanların anlamlı mesajları değiş tokuş edebilmelerine imkan sağlar. </a:t>
            </a:r>
            <a:endParaRPr lang="tr-TR" dirty="0" smtClean="0"/>
          </a:p>
          <a:p>
            <a:r>
              <a:rPr lang="tr-TR" b="1" dirty="0" smtClean="0"/>
              <a:t>İletişimin başarısı </a:t>
            </a:r>
            <a:r>
              <a:rPr lang="tr-TR" dirty="0"/>
              <a:t>gönderici ve alıcının </a:t>
            </a:r>
            <a:r>
              <a:rPr lang="tr-TR" b="1" dirty="0"/>
              <a:t>sembollere ve hareketlere aynı anlamı </a:t>
            </a:r>
            <a:r>
              <a:rPr lang="tr-TR" b="1" dirty="0" smtClean="0"/>
              <a:t>yüklemesiyle </a:t>
            </a:r>
            <a:r>
              <a:rPr lang="tr-TR" dirty="0" smtClean="0"/>
              <a:t>gerçekleşir. </a:t>
            </a:r>
          </a:p>
          <a:p>
            <a:r>
              <a:rPr lang="tr-TR" dirty="0" smtClean="0"/>
              <a:t>Alıcı ve kaynağın anlayışları kesişir, buna </a:t>
            </a:r>
            <a:r>
              <a:rPr lang="tr-TR" dirty="0" smtClean="0">
                <a:solidFill>
                  <a:srgbClr val="0000FF"/>
                </a:solidFill>
              </a:rPr>
              <a:t>referans ve ya izafet çerçevesi</a:t>
            </a:r>
            <a:r>
              <a:rPr lang="tr-TR" dirty="0" smtClean="0"/>
              <a:t> denir           </a:t>
            </a:r>
            <a:r>
              <a:rPr lang="tr-TR" sz="2500" i="1" dirty="0" smtClean="0"/>
              <a:t>ortak yaşantı  ve deneyimlerin yansıması olarak ortak dil kullanılması ile oluşur</a:t>
            </a:r>
            <a:r>
              <a:rPr lang="tr-TR" i="1" dirty="0" smtClean="0"/>
              <a:t>.</a:t>
            </a:r>
          </a:p>
          <a:p>
            <a:pPr lvl="1"/>
            <a:r>
              <a:rPr lang="tr-TR" sz="2500" i="1" dirty="0" smtClean="0">
                <a:solidFill>
                  <a:schemeClr val="tx1"/>
                </a:solidFill>
              </a:rPr>
              <a:t>Bireylerin izafet /referans çerçevelerinin kesiştiği alan </a:t>
            </a:r>
            <a:r>
              <a:rPr lang="tr-TR" sz="2500" b="1" i="1" u="sng" dirty="0" smtClean="0">
                <a:solidFill>
                  <a:schemeClr val="tx1"/>
                </a:solidFill>
              </a:rPr>
              <a:t>, iletişimin gerçekleştiği alandır. </a:t>
            </a:r>
            <a:endParaRPr lang="tr-TR" sz="2500" b="1" i="1" u="sng" dirty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746375" y="4651375"/>
            <a:ext cx="571500" cy="254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6607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00FF"/>
                </a:solidFill>
              </a:rPr>
              <a:t>Referans / İzafet </a:t>
            </a:r>
            <a:r>
              <a:rPr lang="tr-TR" dirty="0">
                <a:solidFill>
                  <a:srgbClr val="0000FF"/>
                </a:solidFill>
              </a:rPr>
              <a:t>çerçevesi</a:t>
            </a:r>
            <a:endParaRPr lang="tr-T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1772" b="-1772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333502" y="2746375"/>
            <a:ext cx="1523873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200" dirty="0" smtClean="0"/>
              <a:t>Gönderici’ </a:t>
            </a:r>
            <a:r>
              <a:rPr lang="tr-TR" sz="2200" dirty="0" err="1" smtClean="0"/>
              <a:t>nin</a:t>
            </a:r>
            <a:r>
              <a:rPr lang="tr-TR" sz="2200" dirty="0" smtClean="0"/>
              <a:t> tecrübe alanı</a:t>
            </a:r>
            <a:endParaRPr lang="tr-TR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7281799" y="2746375"/>
            <a:ext cx="1523873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200" dirty="0" smtClean="0"/>
              <a:t>Alıcı’nın tecrübe alanı</a:t>
            </a:r>
            <a:endParaRPr lang="tr-TR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3528950" y="5308552"/>
            <a:ext cx="2297176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/>
              <a:t>Ortak tecrübe alanı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3883925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tr-TR" dirty="0" smtClean="0"/>
              <a:t> Örnek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1625" y="987425"/>
            <a:ext cx="8842375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“</a:t>
            </a:r>
            <a:r>
              <a:rPr lang="en-US" dirty="0" err="1"/>
              <a:t>Uçağı</a:t>
            </a:r>
            <a:r>
              <a:rPr lang="en-US" dirty="0"/>
              <a:t> </a:t>
            </a:r>
            <a:r>
              <a:rPr lang="en-US" dirty="0" err="1"/>
              <a:t>görmüs</a:t>
            </a:r>
            <a:r>
              <a:rPr lang="en-US" dirty="0"/>
              <a:t>̧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Fransız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uçağı</a:t>
            </a:r>
            <a:r>
              <a:rPr lang="en-US" dirty="0"/>
              <a:t> </a:t>
            </a:r>
            <a:r>
              <a:rPr lang="en-US" dirty="0" err="1"/>
              <a:t>görmemis</a:t>
            </a:r>
            <a:r>
              <a:rPr lang="en-US" dirty="0"/>
              <a:t>̧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Endonezya’lı</a:t>
            </a:r>
            <a:r>
              <a:rPr lang="en-US" dirty="0" smtClean="0"/>
              <a:t> </a:t>
            </a:r>
            <a:r>
              <a:rPr lang="en-US" dirty="0" err="1"/>
              <a:t>arasında</a:t>
            </a:r>
            <a:r>
              <a:rPr lang="en-US" dirty="0"/>
              <a:t> </a:t>
            </a:r>
            <a:r>
              <a:rPr lang="en-US" dirty="0" err="1"/>
              <a:t>uçağa</a:t>
            </a:r>
            <a:r>
              <a:rPr lang="en-US" dirty="0"/>
              <a:t> </a:t>
            </a:r>
            <a:r>
              <a:rPr lang="en-US" dirty="0" err="1"/>
              <a:t>ilişkin</a:t>
            </a:r>
            <a:r>
              <a:rPr lang="en-US" dirty="0"/>
              <a:t> </a:t>
            </a:r>
            <a:r>
              <a:rPr lang="en-US" dirty="0" err="1" smtClean="0"/>
              <a:t>ortak</a:t>
            </a:r>
            <a:r>
              <a:rPr lang="en-US" dirty="0" smtClean="0"/>
              <a:t> </a:t>
            </a:r>
            <a:r>
              <a:rPr lang="en-US" dirty="0" err="1"/>
              <a:t>izafet</a:t>
            </a:r>
            <a:r>
              <a:rPr lang="en-US" dirty="0"/>
              <a:t> </a:t>
            </a:r>
            <a:r>
              <a:rPr lang="en-US" dirty="0" err="1"/>
              <a:t>çerçevesi</a:t>
            </a:r>
            <a:r>
              <a:rPr lang="en-US" dirty="0"/>
              <a:t> hiç </a:t>
            </a:r>
            <a:r>
              <a:rPr lang="en-US" dirty="0" err="1"/>
              <a:t>olmadığı</a:t>
            </a:r>
            <a:r>
              <a:rPr lang="en-US" dirty="0"/>
              <a:t> </a:t>
            </a:r>
            <a:r>
              <a:rPr lang="en-US" dirty="0" err="1"/>
              <a:t>için</a:t>
            </a:r>
            <a:r>
              <a:rPr lang="en-US" dirty="0"/>
              <a:t>, </a:t>
            </a:r>
            <a:r>
              <a:rPr lang="en-US" dirty="0" err="1"/>
              <a:t>uçak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 smtClean="0"/>
              <a:t>ilgili</a:t>
            </a:r>
            <a:r>
              <a:rPr lang="en-US" dirty="0" smtClean="0"/>
              <a:t> </a:t>
            </a:r>
            <a:r>
              <a:rPr lang="en-US" dirty="0" err="1">
                <a:solidFill>
                  <a:srgbClr val="FF6600"/>
                </a:solidFill>
              </a:rPr>
              <a:t>bir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iletişim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süreci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bu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iki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insan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arasında</a:t>
            </a:r>
            <a:r>
              <a:rPr lang="en-US" dirty="0">
                <a:solidFill>
                  <a:srgbClr val="FF6600"/>
                </a:solidFill>
              </a:rPr>
              <a:t> hiç </a:t>
            </a:r>
            <a:r>
              <a:rPr lang="en-US" dirty="0" err="1">
                <a:solidFill>
                  <a:srgbClr val="FF6600"/>
                </a:solidFill>
              </a:rPr>
              <a:t>olamaz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Uçağı</a:t>
            </a:r>
            <a:r>
              <a:rPr lang="en-US" dirty="0" smtClean="0"/>
              <a:t> </a:t>
            </a:r>
            <a:r>
              <a:rPr lang="en-US" dirty="0" err="1"/>
              <a:t>görmüs</a:t>
            </a:r>
            <a:r>
              <a:rPr lang="en-US" dirty="0"/>
              <a:t>̧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Fransız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uçağı</a:t>
            </a:r>
            <a:r>
              <a:rPr lang="en-US" dirty="0"/>
              <a:t> </a:t>
            </a:r>
            <a:r>
              <a:rPr lang="en-US" dirty="0" err="1"/>
              <a:t>görmüs</a:t>
            </a:r>
            <a:r>
              <a:rPr lang="en-US" dirty="0"/>
              <a:t>̧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Yemenli</a:t>
            </a:r>
            <a:r>
              <a:rPr lang="en-US" dirty="0"/>
              <a:t> </a:t>
            </a:r>
            <a:r>
              <a:rPr lang="en-US" dirty="0" err="1"/>
              <a:t>arasında</a:t>
            </a:r>
            <a:r>
              <a:rPr lang="en-US" dirty="0"/>
              <a:t> </a:t>
            </a:r>
            <a:r>
              <a:rPr lang="en-US" dirty="0" err="1"/>
              <a:t>uçağa</a:t>
            </a:r>
            <a:r>
              <a:rPr lang="en-US" dirty="0"/>
              <a:t> </a:t>
            </a:r>
            <a:r>
              <a:rPr lang="en-US" dirty="0" err="1"/>
              <a:t>ilişkin</a:t>
            </a:r>
            <a:r>
              <a:rPr lang="en-US" dirty="0"/>
              <a:t> </a:t>
            </a:r>
            <a:r>
              <a:rPr lang="en-US" dirty="0" err="1"/>
              <a:t>ortak</a:t>
            </a:r>
            <a:r>
              <a:rPr lang="en-US" dirty="0"/>
              <a:t> </a:t>
            </a:r>
            <a:r>
              <a:rPr lang="en-US" dirty="0" err="1"/>
              <a:t>izafet</a:t>
            </a:r>
            <a:r>
              <a:rPr lang="en-US" dirty="0"/>
              <a:t> </a:t>
            </a:r>
            <a:r>
              <a:rPr lang="en-US" dirty="0" err="1"/>
              <a:t>çerçevesi</a:t>
            </a:r>
            <a:r>
              <a:rPr lang="en-US" dirty="0"/>
              <a:t> </a:t>
            </a:r>
            <a:r>
              <a:rPr lang="en-US" dirty="0" err="1"/>
              <a:t>olacağı</a:t>
            </a:r>
            <a:r>
              <a:rPr lang="en-US" dirty="0"/>
              <a:t> </a:t>
            </a:r>
            <a:r>
              <a:rPr lang="en-US" dirty="0" err="1"/>
              <a:t>için</a:t>
            </a:r>
            <a:r>
              <a:rPr lang="en-US" dirty="0"/>
              <a:t>, </a:t>
            </a:r>
            <a:r>
              <a:rPr lang="en-US" dirty="0" err="1"/>
              <a:t>uçaktan</a:t>
            </a:r>
            <a:r>
              <a:rPr lang="en-US" dirty="0"/>
              <a:t> </a:t>
            </a:r>
            <a:r>
              <a:rPr lang="en-US" dirty="0" err="1"/>
              <a:t>söz</a:t>
            </a:r>
            <a:r>
              <a:rPr lang="en-US" dirty="0"/>
              <a:t> </a:t>
            </a:r>
            <a:r>
              <a:rPr lang="en-US" dirty="0" err="1"/>
              <a:t>edebilecekleri</a:t>
            </a:r>
            <a:r>
              <a:rPr lang="en-US" dirty="0"/>
              <a:t> </a:t>
            </a:r>
            <a:r>
              <a:rPr lang="en-US" dirty="0" err="1">
                <a:solidFill>
                  <a:srgbClr val="FF6600"/>
                </a:solidFill>
              </a:rPr>
              <a:t>bir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iletişim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süreci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bu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iki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insan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arasında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olabilir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/>
              <a:t>Uçağı</a:t>
            </a:r>
            <a:r>
              <a:rPr lang="en-US" dirty="0"/>
              <a:t> </a:t>
            </a:r>
            <a:r>
              <a:rPr lang="en-US" dirty="0" err="1"/>
              <a:t>görmüs</a:t>
            </a:r>
            <a:r>
              <a:rPr lang="en-US" dirty="0"/>
              <a:t>̧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Fransız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, </a:t>
            </a:r>
            <a:r>
              <a:rPr lang="en-US" dirty="0" err="1"/>
              <a:t>uçağı</a:t>
            </a:r>
            <a:r>
              <a:rPr lang="en-US" dirty="0"/>
              <a:t> </a:t>
            </a:r>
            <a:r>
              <a:rPr lang="en-US" dirty="0" err="1"/>
              <a:t>görmüs</a:t>
            </a:r>
            <a:r>
              <a:rPr lang="en-US" dirty="0"/>
              <a:t>̧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başka</a:t>
            </a:r>
            <a:r>
              <a:rPr lang="en-US" dirty="0"/>
              <a:t> </a:t>
            </a:r>
            <a:r>
              <a:rPr lang="en-US" dirty="0" err="1"/>
              <a:t>Fransız</a:t>
            </a:r>
            <a:r>
              <a:rPr lang="en-US" dirty="0"/>
              <a:t> </a:t>
            </a:r>
            <a:r>
              <a:rPr lang="en-US" dirty="0" err="1"/>
              <a:t>arasında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, </a:t>
            </a:r>
            <a:r>
              <a:rPr lang="en-US" dirty="0" err="1"/>
              <a:t>uçağa</a:t>
            </a:r>
            <a:r>
              <a:rPr lang="en-US" dirty="0"/>
              <a:t> </a:t>
            </a:r>
            <a:r>
              <a:rPr lang="en-US" dirty="0" err="1"/>
              <a:t>ilişkin</a:t>
            </a:r>
            <a:r>
              <a:rPr lang="en-US" dirty="0"/>
              <a:t> </a:t>
            </a:r>
            <a:r>
              <a:rPr lang="en-US" dirty="0" err="1"/>
              <a:t>ortak</a:t>
            </a:r>
            <a:r>
              <a:rPr lang="en-US" dirty="0"/>
              <a:t> </a:t>
            </a:r>
            <a:r>
              <a:rPr lang="en-US" dirty="0" err="1"/>
              <a:t>izafet</a:t>
            </a:r>
            <a:r>
              <a:rPr lang="en-US" dirty="0"/>
              <a:t> </a:t>
            </a:r>
            <a:r>
              <a:rPr lang="en-US" dirty="0" err="1"/>
              <a:t>çerçevesi</a:t>
            </a:r>
            <a:r>
              <a:rPr lang="en-US" dirty="0"/>
              <a:t> </a:t>
            </a:r>
            <a:r>
              <a:rPr lang="en-US" dirty="0" err="1"/>
              <a:t>olduğu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, </a:t>
            </a:r>
            <a:r>
              <a:rPr lang="en-US" dirty="0" err="1"/>
              <a:t>uçakla</a:t>
            </a:r>
            <a:r>
              <a:rPr lang="en-US" dirty="0"/>
              <a:t> </a:t>
            </a:r>
            <a:r>
              <a:rPr lang="en-US" dirty="0" err="1"/>
              <a:t>tatile</a:t>
            </a:r>
            <a:r>
              <a:rPr lang="en-US" dirty="0"/>
              <a:t> </a:t>
            </a:r>
            <a:r>
              <a:rPr lang="en-US" dirty="0" err="1"/>
              <a:t>gitmek</a:t>
            </a:r>
            <a:r>
              <a:rPr lang="en-US" dirty="0"/>
              <a:t>, </a:t>
            </a:r>
            <a:r>
              <a:rPr lang="en-US" dirty="0" err="1"/>
              <a:t>uçakla</a:t>
            </a:r>
            <a:r>
              <a:rPr lang="en-US" dirty="0"/>
              <a:t> </a:t>
            </a:r>
            <a:r>
              <a:rPr lang="en-US" dirty="0" err="1"/>
              <a:t>dağıtılan</a:t>
            </a:r>
            <a:r>
              <a:rPr lang="en-US" dirty="0"/>
              <a:t> </a:t>
            </a:r>
            <a:r>
              <a:rPr lang="en-US" dirty="0" err="1"/>
              <a:t>sabah</a:t>
            </a:r>
            <a:r>
              <a:rPr lang="en-US" dirty="0"/>
              <a:t> </a:t>
            </a:r>
            <a:r>
              <a:rPr lang="en-US" dirty="0" err="1"/>
              <a:t>gazetelerini</a:t>
            </a:r>
            <a:r>
              <a:rPr lang="en-US" dirty="0"/>
              <a:t> </a:t>
            </a:r>
            <a:r>
              <a:rPr lang="en-US" dirty="0" err="1"/>
              <a:t>kahvaltı</a:t>
            </a:r>
            <a:r>
              <a:rPr lang="en-US" dirty="0"/>
              <a:t> </a:t>
            </a:r>
            <a:r>
              <a:rPr lang="en-US" dirty="0" err="1"/>
              <a:t>masasında</a:t>
            </a:r>
            <a:r>
              <a:rPr lang="en-US" dirty="0"/>
              <a:t> </a:t>
            </a:r>
            <a:r>
              <a:rPr lang="en-US" dirty="0" err="1" smtClean="0"/>
              <a:t>okumadan</a:t>
            </a:r>
            <a:r>
              <a:rPr lang="en-US" dirty="0" smtClean="0"/>
              <a:t> </a:t>
            </a:r>
            <a:r>
              <a:rPr lang="en-US" dirty="0" err="1"/>
              <a:t>işe</a:t>
            </a:r>
            <a:r>
              <a:rPr lang="en-US" dirty="0"/>
              <a:t> </a:t>
            </a:r>
            <a:r>
              <a:rPr lang="en-US" dirty="0" err="1"/>
              <a:t>gitmemek</a:t>
            </a:r>
            <a:r>
              <a:rPr lang="en-US" dirty="0"/>
              <a:t>, </a:t>
            </a:r>
            <a:r>
              <a:rPr lang="en-US" dirty="0" err="1"/>
              <a:t>yıllık</a:t>
            </a:r>
            <a:r>
              <a:rPr lang="en-US" dirty="0"/>
              <a:t> </a:t>
            </a:r>
            <a:r>
              <a:rPr lang="en-US" dirty="0" err="1"/>
              <a:t>iznini</a:t>
            </a:r>
            <a:r>
              <a:rPr lang="en-US" dirty="0"/>
              <a:t> </a:t>
            </a:r>
            <a:r>
              <a:rPr lang="en-US" dirty="0" err="1"/>
              <a:t>uçakla</a:t>
            </a:r>
            <a:r>
              <a:rPr lang="en-US" dirty="0"/>
              <a:t> </a:t>
            </a:r>
            <a:r>
              <a:rPr lang="en-US" dirty="0" err="1"/>
              <a:t>gidilen</a:t>
            </a:r>
            <a:r>
              <a:rPr lang="en-US" dirty="0"/>
              <a:t> </a:t>
            </a:r>
            <a:r>
              <a:rPr lang="en-US" dirty="0" err="1"/>
              <a:t>Karaibler’de</a:t>
            </a:r>
            <a:r>
              <a:rPr lang="en-US" dirty="0"/>
              <a:t> </a:t>
            </a:r>
            <a:r>
              <a:rPr lang="en-US" dirty="0" err="1"/>
              <a:t>geçirmis</a:t>
            </a:r>
            <a:r>
              <a:rPr lang="en-US" dirty="0"/>
              <a:t>̧ </a:t>
            </a:r>
            <a:r>
              <a:rPr lang="en-US" dirty="0" err="1"/>
              <a:t>olmak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nihayet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uçaklı</a:t>
            </a:r>
            <a:r>
              <a:rPr lang="en-US" dirty="0"/>
              <a:t> </a:t>
            </a:r>
            <a:r>
              <a:rPr lang="en-US" dirty="0" err="1"/>
              <a:t>uygar</a:t>
            </a:r>
            <a:r>
              <a:rPr lang="en-US" dirty="0"/>
              <a:t> </a:t>
            </a:r>
            <a:r>
              <a:rPr lang="en-US" dirty="0" err="1"/>
              <a:t>toplum</a:t>
            </a:r>
            <a:r>
              <a:rPr lang="en-US" dirty="0"/>
              <a:t> </a:t>
            </a:r>
            <a:r>
              <a:rPr lang="en-US" dirty="0" err="1"/>
              <a:t>hayatına</a:t>
            </a:r>
            <a:r>
              <a:rPr lang="en-US" dirty="0"/>
              <a:t> </a:t>
            </a:r>
            <a:r>
              <a:rPr lang="en-US" dirty="0" err="1"/>
              <a:t>girmeden</a:t>
            </a:r>
            <a:r>
              <a:rPr lang="en-US" dirty="0"/>
              <a:t> </a:t>
            </a:r>
            <a:r>
              <a:rPr lang="en-US" dirty="0" err="1"/>
              <a:t>önce</a:t>
            </a:r>
            <a:r>
              <a:rPr lang="en-US" dirty="0"/>
              <a:t> 16. </a:t>
            </a:r>
            <a:r>
              <a:rPr lang="en-US" dirty="0" err="1"/>
              <a:t>Yüzyılda</a:t>
            </a:r>
            <a:r>
              <a:rPr lang="en-US" dirty="0"/>
              <a:t> </a:t>
            </a:r>
            <a:r>
              <a:rPr lang="en-US" dirty="0" err="1"/>
              <a:t>Bilimler</a:t>
            </a:r>
            <a:r>
              <a:rPr lang="en-US" dirty="0"/>
              <a:t> </a:t>
            </a:r>
            <a:r>
              <a:rPr lang="en-US" dirty="0" err="1"/>
              <a:t>Akademisi’nin</a:t>
            </a:r>
            <a:r>
              <a:rPr lang="en-US" dirty="0"/>
              <a:t> </a:t>
            </a:r>
            <a:r>
              <a:rPr lang="en-US" dirty="0" err="1" smtClean="0"/>
              <a:t>kurulduğu</a:t>
            </a:r>
            <a:r>
              <a:rPr lang="en-US" dirty="0" smtClean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ülkenin</a:t>
            </a:r>
            <a:r>
              <a:rPr lang="en-US" dirty="0"/>
              <a:t> </a:t>
            </a:r>
            <a:r>
              <a:rPr lang="en-US" dirty="0" err="1"/>
              <a:t>insanı</a:t>
            </a:r>
            <a:r>
              <a:rPr lang="en-US" dirty="0"/>
              <a:t> </a:t>
            </a:r>
            <a:r>
              <a:rPr lang="en-US" dirty="0" err="1"/>
              <a:t>olmak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çok</a:t>
            </a:r>
            <a:r>
              <a:rPr lang="en-US" dirty="0"/>
              <a:t> </a:t>
            </a:r>
            <a:r>
              <a:rPr lang="en-US" dirty="0" err="1">
                <a:solidFill>
                  <a:srgbClr val="FF6600"/>
                </a:solidFill>
              </a:rPr>
              <a:t>genis</a:t>
            </a:r>
            <a:r>
              <a:rPr lang="en-US" dirty="0">
                <a:solidFill>
                  <a:srgbClr val="FF6600"/>
                </a:solidFill>
              </a:rPr>
              <a:t>̧ </a:t>
            </a:r>
            <a:r>
              <a:rPr lang="en-US" dirty="0" err="1">
                <a:solidFill>
                  <a:srgbClr val="FF6600"/>
                </a:solidFill>
              </a:rPr>
              <a:t>çeşitlilik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gösteren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ortak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izafet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çerçevesi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alanı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simgesi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ile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ifade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edilen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çok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daha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genis</a:t>
            </a:r>
            <a:r>
              <a:rPr lang="en-US" dirty="0">
                <a:solidFill>
                  <a:srgbClr val="FF6600"/>
                </a:solidFill>
              </a:rPr>
              <a:t>̧ </a:t>
            </a:r>
            <a:r>
              <a:rPr lang="en-US" dirty="0" err="1">
                <a:solidFill>
                  <a:srgbClr val="FF6600"/>
                </a:solidFill>
              </a:rPr>
              <a:t>bir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iletişim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süreci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olabilecektir</a:t>
            </a:r>
            <a:r>
              <a:rPr lang="en-US" dirty="0">
                <a:solidFill>
                  <a:srgbClr val="FF6600"/>
                </a:solidFill>
              </a:rPr>
              <a:t>.</a:t>
            </a:r>
            <a:r>
              <a:rPr lang="en-US" dirty="0"/>
              <a:t> </a:t>
            </a:r>
            <a:r>
              <a:rPr lang="en-US" dirty="0" smtClean="0"/>
              <a:t>‘’ </a:t>
            </a:r>
            <a:r>
              <a:rPr lang="tr-TR" dirty="0"/>
              <a:t>(Oskay, 2001: 20) </a:t>
            </a:r>
            <a:endParaRPr lang="tr-TR" dirty="0"/>
          </a:p>
          <a:p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442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Algılama/Filtreleme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187952"/>
          </a:xfrm>
        </p:spPr>
        <p:txBody>
          <a:bodyPr>
            <a:normAutofit/>
          </a:bodyPr>
          <a:lstStyle/>
          <a:p>
            <a:r>
              <a:rPr lang="tr-TR" sz="2500" dirty="0" smtClean="0"/>
              <a:t>Çevreden gelen uyaranların (ses, görüntü, tat, koku, his) duyu organlarımız aracılığıyla </a:t>
            </a:r>
            <a:r>
              <a:rPr lang="tr-TR" sz="2500" b="1" dirty="0" smtClean="0"/>
              <a:t>farkına varırız</a:t>
            </a:r>
            <a:r>
              <a:rPr lang="tr-TR" sz="2500" dirty="0" smtClean="0"/>
              <a:t>. </a:t>
            </a:r>
          </a:p>
          <a:p>
            <a:r>
              <a:rPr lang="tr-TR" sz="2500" dirty="0" smtClean="0"/>
              <a:t>Dış dünyadan gelen uyarıcıların bir </a:t>
            </a:r>
            <a:r>
              <a:rPr lang="tr-TR" sz="2500" b="1" dirty="0" smtClean="0"/>
              <a:t>anlam ifade edebilme</a:t>
            </a:r>
            <a:r>
              <a:rPr lang="tr-TR" sz="2500" dirty="0" smtClean="0"/>
              <a:t>si için bu verilerin beynimizde </a:t>
            </a:r>
            <a:r>
              <a:rPr lang="tr-TR" sz="2500" dirty="0" err="1" smtClean="0"/>
              <a:t>algılanması,anlamlanması</a:t>
            </a:r>
            <a:r>
              <a:rPr lang="tr-TR" sz="2500" dirty="0" smtClean="0"/>
              <a:t> gerekir. </a:t>
            </a:r>
          </a:p>
          <a:p>
            <a:r>
              <a:rPr lang="tr-TR" sz="2500" dirty="0" smtClean="0"/>
              <a:t>Kişini duyuları kanalıyla çevresini ve kendisini anlayabilmesini, bilgi edinmesini sağlayan </a:t>
            </a:r>
            <a:r>
              <a:rPr lang="tr-TR" sz="2500" dirty="0" smtClean="0">
                <a:solidFill>
                  <a:srgbClr val="3366FF"/>
                </a:solidFill>
              </a:rPr>
              <a:t>filtresidir</a:t>
            </a:r>
            <a:r>
              <a:rPr lang="tr-TR" sz="2500" dirty="0" smtClean="0"/>
              <a:t>.</a:t>
            </a:r>
          </a:p>
          <a:p>
            <a:r>
              <a:rPr lang="tr-TR" sz="2500" b="1" dirty="0" smtClean="0"/>
              <a:t>Beyne ulaşan tüm</a:t>
            </a:r>
            <a:r>
              <a:rPr lang="tr-TR" sz="2500" dirty="0" smtClean="0"/>
              <a:t> </a:t>
            </a:r>
            <a:r>
              <a:rPr lang="tr-TR" sz="2500" b="1" dirty="0" smtClean="0"/>
              <a:t>uyarıcılar anlamlandırılmaz ve farkına varılmaz.</a:t>
            </a:r>
          </a:p>
          <a:p>
            <a:pPr lvl="1"/>
            <a:r>
              <a:rPr lang="tr-TR" sz="2000" b="1" dirty="0" err="1" smtClean="0"/>
              <a:t>Örn</a:t>
            </a:r>
            <a:r>
              <a:rPr lang="tr-TR" sz="2000" b="1" dirty="0" smtClean="0"/>
              <a:t>. </a:t>
            </a:r>
            <a:r>
              <a:rPr lang="tr-TR" b="1" dirty="0" smtClean="0"/>
              <a:t>Kişi iletişime çok konsantre olduğu için uçağın sesini duymaz. Bu iletişimde uyarıcılara</a:t>
            </a:r>
            <a:r>
              <a:rPr lang="tr-TR" b="1" dirty="0" smtClean="0">
                <a:solidFill>
                  <a:srgbClr val="3366FF"/>
                </a:solidFill>
              </a:rPr>
              <a:t> FİLTRE </a:t>
            </a:r>
            <a:r>
              <a:rPr lang="tr-TR" b="1" dirty="0" smtClean="0"/>
              <a:t>uygulanması durumudur.</a:t>
            </a:r>
          </a:p>
        </p:txBody>
      </p:sp>
    </p:spTree>
    <p:extLst>
      <p:ext uri="{BB962C8B-B14F-4D97-AF65-F5344CB8AC3E}">
        <p14:creationId xmlns:p14="http://schemas.microsoft.com/office/powerpoint/2010/main" val="1980218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Algılama/Filtreleme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842248" cy="5140452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Çevreden bireye yöneltilen uyarılar, bireyin zihnine bu filtrelerden geçerek ulaşırlar. </a:t>
            </a:r>
          </a:p>
          <a:p>
            <a:r>
              <a:rPr lang="tr-TR" dirty="0" smtClean="0">
                <a:solidFill>
                  <a:srgbClr val="3366FF"/>
                </a:solidFill>
              </a:rPr>
              <a:t>Filtreler</a:t>
            </a:r>
            <a:r>
              <a:rPr lang="tr-TR" dirty="0" smtClean="0"/>
              <a:t> süzgeç görevi görür ve otomatik olarak devreye girerler. </a:t>
            </a:r>
          </a:p>
          <a:p>
            <a:r>
              <a:rPr lang="tr-TR" b="1" dirty="0" smtClean="0"/>
              <a:t>Birey kendi dünyasıyla örtüşmeyen bilgileri ya hiç değerlendirmez ya da kendisiyle örtüşecek biçimde dönüştürür ve yorumlar</a:t>
            </a:r>
            <a:r>
              <a:rPr lang="tr-TR" dirty="0" smtClean="0"/>
              <a:t>.</a:t>
            </a:r>
          </a:p>
          <a:p>
            <a:r>
              <a:rPr lang="tr-TR" b="1" dirty="0" smtClean="0"/>
              <a:t>Hem kaynak, hem hedef iletişimde seçicilik</a:t>
            </a:r>
            <a:r>
              <a:rPr lang="tr-TR" dirty="0" smtClean="0"/>
              <a:t>/filtreleme yapar.</a:t>
            </a:r>
          </a:p>
          <a:p>
            <a:r>
              <a:rPr lang="tr-TR" dirty="0" smtClean="0"/>
              <a:t>Bu sebeple ortak bir algısal çevre sağlanmadan ileti gönderilirse, iletişimde bulunan taraflar kendi deneyimine ve dünyasına uygun düşen bir algısal çevreye göre iletiyi alır ve yorumlar </a:t>
            </a:r>
          </a:p>
          <a:p>
            <a:r>
              <a:rPr lang="tr-TR" dirty="0" smtClean="0"/>
              <a:t>YANİ, AYNI İLETİ AYNI ORTAMDA FARKLI BİÇİMDE YORUMLANIR.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2292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Algılama/Filtreleme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2800" i="1" dirty="0"/>
              <a:t>Algıladıklarımız sadece çevreden gelen uyaranın yapısına bağlı değil</a:t>
            </a:r>
            <a:r>
              <a:rPr lang="tr-TR" sz="2800" dirty="0"/>
              <a:t>, aynı zamanda </a:t>
            </a:r>
            <a:r>
              <a:rPr lang="tr-TR" sz="2800" b="1" dirty="0"/>
              <a:t>ilgimize, bilgimize, o andaki duygularımıza, bulunulan ortama, geçmiş deneyimlerimize, istek, tutum, inanç ve amaçlarımıza, toplumsal ve kültürel unsurlara bağlıdır</a:t>
            </a:r>
            <a:r>
              <a:rPr lang="tr-TR" sz="2800" dirty="0" smtClean="0"/>
              <a:t>.</a:t>
            </a:r>
          </a:p>
          <a:p>
            <a:endParaRPr lang="tr-TR" sz="2800" dirty="0"/>
          </a:p>
          <a:p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2143125" y="4067048"/>
            <a:ext cx="4302125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Bu faktörlerin hepsi birer</a:t>
            </a:r>
            <a:r>
              <a:rPr lang="tr-TR" sz="2000" b="1" dirty="0" smtClean="0">
                <a:solidFill>
                  <a:srgbClr val="3366FF"/>
                </a:solidFill>
              </a:rPr>
              <a:t> </a:t>
            </a:r>
            <a:r>
              <a:rPr lang="tr-TR" sz="2000" b="1" dirty="0" err="1" smtClean="0">
                <a:solidFill>
                  <a:srgbClr val="3366FF"/>
                </a:solidFill>
              </a:rPr>
              <a:t>FİLTRE’dir</a:t>
            </a:r>
            <a:r>
              <a:rPr lang="tr-TR" sz="2000" b="1" dirty="0">
                <a:solidFill>
                  <a:srgbClr val="3366FF"/>
                </a:solidFill>
              </a:rPr>
              <a:t> </a:t>
            </a:r>
            <a:r>
              <a:rPr lang="tr-TR" sz="2000" b="1" dirty="0" smtClean="0"/>
              <a:t>ve bu sebeple de kişiler aynı mesajı farklı algılarlar</a:t>
            </a:r>
            <a:endParaRPr lang="tr-TR" sz="2000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190625" y="4162298"/>
            <a:ext cx="730250" cy="441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6604001" y="4003548"/>
            <a:ext cx="730249" cy="5049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5-Point Star 6"/>
          <p:cNvSpPr/>
          <p:nvPr/>
        </p:nvSpPr>
        <p:spPr>
          <a:xfrm>
            <a:off x="6953251" y="4508500"/>
            <a:ext cx="285750" cy="256711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66566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Geribildirim – (Dönüt)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Alıcının, göndericinin (kaynağın) mesajına verdiği tepkilerdir.</a:t>
            </a:r>
          </a:p>
          <a:p>
            <a:r>
              <a:rPr lang="tr-TR" dirty="0" smtClean="0"/>
              <a:t>Geribildirim sayesinde </a:t>
            </a:r>
            <a:r>
              <a:rPr lang="tr-TR" dirty="0" smtClean="0">
                <a:solidFill>
                  <a:srgbClr val="3366FF"/>
                </a:solidFill>
              </a:rPr>
              <a:t>gönderici mesajın tam olarak alıcıya ulaşıp ulaşmadığını anlar</a:t>
            </a:r>
            <a:r>
              <a:rPr lang="tr-TR" dirty="0" smtClean="0"/>
              <a:t>.</a:t>
            </a:r>
          </a:p>
          <a:p>
            <a:r>
              <a:rPr lang="tr-TR" dirty="0" smtClean="0"/>
              <a:t>Alıcının mesaj karşısındaki </a:t>
            </a:r>
            <a:r>
              <a:rPr lang="tr-TR" b="1" dirty="0" smtClean="0"/>
              <a:t>yazılı, sözlü veya bedensel cevabı </a:t>
            </a:r>
            <a:r>
              <a:rPr lang="tr-TR" dirty="0" smtClean="0"/>
              <a:t>iletişim sürecini </a:t>
            </a:r>
            <a:r>
              <a:rPr lang="tr-TR" b="1" dirty="0" smtClean="0"/>
              <a:t>çift yönlü </a:t>
            </a:r>
            <a:r>
              <a:rPr lang="tr-TR" dirty="0" smtClean="0"/>
              <a:t>hale getirerek, etkin iletişim sağlar.</a:t>
            </a:r>
          </a:p>
          <a:p>
            <a:r>
              <a:rPr lang="tr-TR" dirty="0" smtClean="0"/>
              <a:t>Kaynak iletişimi kodlar</a:t>
            </a:r>
            <a:r>
              <a:rPr lang="tr-TR" dirty="0" smtClean="0">
                <a:solidFill>
                  <a:srgbClr val="3366FF"/>
                </a:solidFill>
              </a:rPr>
              <a:t>, çıktı </a:t>
            </a:r>
            <a:r>
              <a:rPr lang="tr-TR" dirty="0" smtClean="0"/>
              <a:t>olarak hedefe iletir. Hedefe bu iletişim </a:t>
            </a:r>
            <a:r>
              <a:rPr lang="tr-TR" dirty="0" smtClean="0">
                <a:solidFill>
                  <a:srgbClr val="3366FF"/>
                </a:solidFill>
              </a:rPr>
              <a:t>girdi</a:t>
            </a:r>
            <a:r>
              <a:rPr lang="tr-TR" dirty="0" smtClean="0"/>
              <a:t> olarak gelir, hedef girdiye ait işaret ve ya sembolleri çözerek, kod açma işlemi yapar, yeni kodlar yaparak kaynağın iletişimine </a:t>
            </a:r>
            <a:r>
              <a:rPr lang="tr-TR" b="1" dirty="0" smtClean="0"/>
              <a:t>tepki </a:t>
            </a:r>
            <a:r>
              <a:rPr lang="tr-TR" dirty="0" smtClean="0"/>
              <a:t>gösterir.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5033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Geribildirim – (Dönüt)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34400" cy="5013452"/>
          </a:xfrm>
        </p:spPr>
        <p:txBody>
          <a:bodyPr>
            <a:normAutofit/>
          </a:bodyPr>
          <a:lstStyle/>
          <a:p>
            <a:r>
              <a:rPr lang="tr-TR" sz="2600" dirty="0"/>
              <a:t>İletişim sürecinin son aşamasıdır, fakat iletişim süreci tamamlanmış olmaz. Bulunulan ortam(gürültü) sürece etki eder. </a:t>
            </a:r>
            <a:endParaRPr lang="tr-TR" sz="2600" dirty="0" smtClean="0"/>
          </a:p>
          <a:p>
            <a:r>
              <a:rPr lang="tr-TR" sz="2600" dirty="0" smtClean="0"/>
              <a:t>Yüz yüze iletişim, kişilerarası iletişimde geri bildirim hemen sağlanır.- </a:t>
            </a:r>
            <a:r>
              <a:rPr lang="tr-TR" sz="2600" dirty="0" err="1" smtClean="0"/>
              <a:t>Örn</a:t>
            </a:r>
            <a:r>
              <a:rPr lang="tr-TR" sz="2600" dirty="0" smtClean="0"/>
              <a:t>. </a:t>
            </a:r>
            <a:r>
              <a:rPr lang="tr-TR" sz="2600" i="1" dirty="0" smtClean="0"/>
              <a:t>Konferans veren kişinin alkışlanması</a:t>
            </a:r>
            <a:endParaRPr lang="tr-TR" sz="2600" i="1" dirty="0"/>
          </a:p>
          <a:p>
            <a:r>
              <a:rPr lang="tr-TR" sz="2600" dirty="0" smtClean="0"/>
              <a:t>Kitle iletişim araçlarında geribildirim sağlanması zordur.-</a:t>
            </a:r>
            <a:r>
              <a:rPr lang="tr-TR" sz="2600" dirty="0" err="1" smtClean="0"/>
              <a:t>Örn</a:t>
            </a:r>
            <a:r>
              <a:rPr lang="tr-TR" sz="2600" dirty="0" smtClean="0"/>
              <a:t>. </a:t>
            </a:r>
            <a:r>
              <a:rPr lang="tr-TR" sz="2600" i="1" dirty="0" err="1" smtClean="0"/>
              <a:t>Tv</a:t>
            </a:r>
            <a:endParaRPr lang="tr-TR" sz="2600" i="1" dirty="0" smtClean="0"/>
          </a:p>
          <a:p>
            <a:r>
              <a:rPr lang="tr-TR" sz="2600" dirty="0" smtClean="0">
                <a:solidFill>
                  <a:srgbClr val="3366FF"/>
                </a:solidFill>
              </a:rPr>
              <a:t>Olumlu, Olumsuz </a:t>
            </a:r>
            <a:r>
              <a:rPr lang="tr-TR" sz="2600" dirty="0" smtClean="0"/>
              <a:t>ve </a:t>
            </a:r>
            <a:r>
              <a:rPr lang="tr-TR" sz="2600" dirty="0" smtClean="0">
                <a:solidFill>
                  <a:srgbClr val="3366FF"/>
                </a:solidFill>
              </a:rPr>
              <a:t>Tepkisizlik</a:t>
            </a:r>
            <a:r>
              <a:rPr lang="tr-TR" sz="2600" dirty="0" smtClean="0"/>
              <a:t> olarak 3 şekilde geribildirim vardır:</a:t>
            </a:r>
          </a:p>
          <a:p>
            <a:endParaRPr lang="tr-TR" sz="1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882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Geribildirim – (Dönüt)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800" dirty="0">
                <a:solidFill>
                  <a:srgbClr val="3366FF"/>
                </a:solidFill>
              </a:rPr>
              <a:t>Olumlu geribildirim </a:t>
            </a:r>
            <a:r>
              <a:rPr lang="tr-TR" sz="2800" dirty="0"/>
              <a:t>iletişimi destekler, pekiştirir. </a:t>
            </a:r>
            <a:r>
              <a:rPr lang="tr-TR" sz="2800" dirty="0" err="1"/>
              <a:t>Örn</a:t>
            </a:r>
            <a:r>
              <a:rPr lang="tr-TR" sz="2800" dirty="0"/>
              <a:t>. </a:t>
            </a:r>
            <a:r>
              <a:rPr lang="tr-TR" sz="2800" i="1" dirty="0"/>
              <a:t>alkışlar</a:t>
            </a:r>
            <a:r>
              <a:rPr lang="tr-TR" sz="2800" dirty="0"/>
              <a:t>. Alıcı mesajı tam algılar ve bunu kaynağa doğru biçimde gönderirse, olumlu geribildirimdir.</a:t>
            </a:r>
          </a:p>
          <a:p>
            <a:r>
              <a:rPr lang="tr-TR" sz="2800" dirty="0">
                <a:solidFill>
                  <a:srgbClr val="3366FF"/>
                </a:solidFill>
              </a:rPr>
              <a:t>Olumsuz geribildirim, </a:t>
            </a:r>
            <a:r>
              <a:rPr lang="tr-TR" sz="2800" dirty="0">
                <a:solidFill>
                  <a:srgbClr val="000000"/>
                </a:solidFill>
              </a:rPr>
              <a:t>iletişimde mesaj alıcı tarafından anlaşılmıyor ve ya eksik anlaşılıyor ve iletiliyorsa gerçekleşir. </a:t>
            </a:r>
            <a:r>
              <a:rPr lang="tr-TR" sz="2800" dirty="0" err="1">
                <a:solidFill>
                  <a:srgbClr val="000000"/>
                </a:solidFill>
              </a:rPr>
              <a:t>Örn</a:t>
            </a:r>
            <a:r>
              <a:rPr lang="tr-TR" sz="2800" i="1" dirty="0">
                <a:solidFill>
                  <a:srgbClr val="000000"/>
                </a:solidFill>
              </a:rPr>
              <a:t>. Sıkıntı dolu bakışlar, itirazlar, gazeteyi eleştiren mektuplar.</a:t>
            </a:r>
          </a:p>
          <a:p>
            <a:r>
              <a:rPr lang="tr-TR" sz="2800" dirty="0">
                <a:solidFill>
                  <a:srgbClr val="000000"/>
                </a:solidFill>
              </a:rPr>
              <a:t>Kaynağın gönderdiği mesajlara duyarsız kalmak, duymazdan gelmek, kaynağa tepki vermemek </a:t>
            </a:r>
            <a:r>
              <a:rPr lang="tr-TR" sz="2800" dirty="0">
                <a:solidFill>
                  <a:srgbClr val="3366FF"/>
                </a:solidFill>
              </a:rPr>
              <a:t>tepkisizlik</a:t>
            </a:r>
            <a:r>
              <a:rPr lang="tr-TR" sz="2800" dirty="0">
                <a:solidFill>
                  <a:srgbClr val="000000"/>
                </a:solidFill>
              </a:rPr>
              <a:t> </a:t>
            </a:r>
            <a:r>
              <a:rPr lang="tr-TR" sz="2800" dirty="0">
                <a:solidFill>
                  <a:srgbClr val="3366FF"/>
                </a:solidFill>
              </a:rPr>
              <a:t>geribildirimi</a:t>
            </a:r>
            <a:r>
              <a:rPr lang="tr-TR" sz="2800" dirty="0">
                <a:solidFill>
                  <a:srgbClr val="000000"/>
                </a:solidFill>
              </a:rPr>
              <a:t>dir ve kaynak tarafından istenmeyen bir durumdur.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238155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Ortam-Gürültü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Her iletişim belirli bir </a:t>
            </a:r>
            <a:r>
              <a:rPr lang="tr-TR" b="1" dirty="0" smtClean="0"/>
              <a:t>Ortamda</a:t>
            </a:r>
            <a:r>
              <a:rPr lang="tr-TR" dirty="0" smtClean="0"/>
              <a:t> gerçekleşir.</a:t>
            </a:r>
          </a:p>
          <a:p>
            <a:pPr lvl="1"/>
            <a:r>
              <a:rPr lang="tr-TR" b="1" dirty="0">
                <a:solidFill>
                  <a:srgbClr val="3366FF"/>
                </a:solidFill>
              </a:rPr>
              <a:t>İletişim ortamı psikolojik</a:t>
            </a:r>
            <a:r>
              <a:rPr lang="tr-TR" dirty="0"/>
              <a:t> </a:t>
            </a:r>
            <a:r>
              <a:rPr lang="tr-TR" dirty="0">
                <a:solidFill>
                  <a:srgbClr val="000000"/>
                </a:solidFill>
              </a:rPr>
              <a:t>(kişinin ruh hali, ortamın sosyal yapısı; </a:t>
            </a:r>
            <a:r>
              <a:rPr lang="tr-TR" dirty="0" err="1">
                <a:solidFill>
                  <a:srgbClr val="000000"/>
                </a:solidFill>
              </a:rPr>
              <a:t>örn</a:t>
            </a:r>
            <a:r>
              <a:rPr lang="tr-TR" dirty="0">
                <a:solidFill>
                  <a:srgbClr val="000000"/>
                </a:solidFill>
              </a:rPr>
              <a:t>. cenaze) ve </a:t>
            </a:r>
            <a:r>
              <a:rPr lang="tr-TR" b="1" dirty="0">
                <a:solidFill>
                  <a:srgbClr val="3366FF"/>
                </a:solidFill>
              </a:rPr>
              <a:t>fiziksel özellikler </a:t>
            </a:r>
            <a:r>
              <a:rPr lang="tr-TR" dirty="0" smtClean="0">
                <a:solidFill>
                  <a:schemeClr val="tx1"/>
                </a:solidFill>
              </a:rPr>
              <a:t>(ortamın </a:t>
            </a:r>
            <a:r>
              <a:rPr lang="tr-TR" dirty="0" err="1" smtClean="0">
                <a:solidFill>
                  <a:schemeClr val="tx1"/>
                </a:solidFill>
              </a:rPr>
              <a:t>büyüklüğü,küçüklüğü</a:t>
            </a:r>
            <a:r>
              <a:rPr lang="tr-TR" dirty="0" smtClean="0">
                <a:solidFill>
                  <a:schemeClr val="tx1"/>
                </a:solidFill>
              </a:rPr>
              <a:t>, sessiz, gürültülü oluşu, renk, ısı, sesler)</a:t>
            </a:r>
            <a:r>
              <a:rPr lang="tr-TR" dirty="0" smtClean="0">
                <a:solidFill>
                  <a:srgbClr val="000000"/>
                </a:solidFill>
              </a:rPr>
              <a:t>içerir.</a:t>
            </a:r>
            <a:endParaRPr lang="tr-TR" dirty="0" smtClean="0"/>
          </a:p>
          <a:p>
            <a:r>
              <a:rPr lang="tr-TR" dirty="0" smtClean="0"/>
              <a:t>İletişimin gerçekleştiği ortamda, iletişimi etkileyen tüm koşullar </a:t>
            </a:r>
            <a:r>
              <a:rPr lang="tr-TR" b="1" dirty="0" smtClean="0"/>
              <a:t>GÜRÜLTÜ</a:t>
            </a:r>
            <a:r>
              <a:rPr lang="tr-TR" dirty="0" smtClean="0"/>
              <a:t> olarak tanımlanır. </a:t>
            </a:r>
          </a:p>
          <a:p>
            <a:pPr lvl="1"/>
            <a:r>
              <a:rPr lang="tr-TR" dirty="0" smtClean="0"/>
              <a:t> </a:t>
            </a:r>
            <a:r>
              <a:rPr lang="tr-TR" dirty="0" smtClean="0">
                <a:solidFill>
                  <a:schemeClr val="tx1"/>
                </a:solidFill>
              </a:rPr>
              <a:t>İletişime yapılan müdahaledir.</a:t>
            </a:r>
          </a:p>
          <a:p>
            <a:pPr lvl="1"/>
            <a:r>
              <a:rPr lang="tr-TR" dirty="0" smtClean="0">
                <a:solidFill>
                  <a:srgbClr val="000000"/>
                </a:solidFill>
              </a:rPr>
              <a:t>İstenmeyen kokular, havanın sisli olması, telefon hattındaki cızırtı, yoğun kar yağışından dolayı görüş mesafesinin az olması, ürünün matbaada yazılarının silik çıkması</a:t>
            </a:r>
          </a:p>
          <a:p>
            <a:r>
              <a:rPr lang="tr-TR" dirty="0" smtClean="0">
                <a:solidFill>
                  <a:srgbClr val="000000"/>
                </a:solidFill>
              </a:rPr>
              <a:t>Gürültü her zaman iletişimi olumsuz etkilemez.</a:t>
            </a: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377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İletişimin Tanımı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‘İnsanların yaşamlarını sağlıklı ve mutlu bir şekilde devam ettirebilmeleri için sahip oldukları bilgi, duygu ve düşüncelerini akla gelebilecek her türlü araç ile hedefe iletme çabasıdır. ‘</a:t>
            </a:r>
          </a:p>
          <a:p>
            <a:endParaRPr lang="tr-TR" dirty="0"/>
          </a:p>
          <a:p>
            <a:r>
              <a:rPr lang="tr-TR" dirty="0" smtClean="0"/>
              <a:t>‘Bilgi üretme, iletme ve algılama sürecidir.’</a:t>
            </a:r>
          </a:p>
          <a:p>
            <a:endParaRPr lang="tr-TR" dirty="0"/>
          </a:p>
          <a:p>
            <a:r>
              <a:rPr lang="tr-TR" dirty="0" smtClean="0"/>
              <a:t>‘Asıl amacı, anlaşılabilir mesajların gönderilmesi ve karşı tarafın tutum ve davranışlarında değişiklik oluşturulmasıdır.’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3157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Ortam-Gürültü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İletişimde 3 tip Gürültü bulunur:</a:t>
            </a:r>
          </a:p>
          <a:p>
            <a:pPr marL="514350" indent="-514350">
              <a:buFont typeface="+mj-lt"/>
              <a:buAutoNum type="arabicPeriod"/>
            </a:pPr>
            <a:r>
              <a:rPr lang="tr-TR" b="1" u="sng" dirty="0" smtClean="0"/>
              <a:t>Çevre koşullarından kaynaklanan gürültü: </a:t>
            </a:r>
            <a:r>
              <a:rPr lang="tr-TR" dirty="0" err="1" smtClean="0"/>
              <a:t>örn</a:t>
            </a:r>
            <a:r>
              <a:rPr lang="tr-TR" dirty="0" smtClean="0"/>
              <a:t>. Ani bir ses duyulması</a:t>
            </a:r>
            <a:endParaRPr lang="tr-TR" b="1" u="sng" dirty="0" smtClean="0"/>
          </a:p>
          <a:p>
            <a:pPr marL="514350" indent="-514350">
              <a:buFont typeface="+mj-lt"/>
              <a:buAutoNum type="arabicPeriod"/>
            </a:pPr>
            <a:r>
              <a:rPr lang="tr-TR" b="1" u="sng" dirty="0" smtClean="0"/>
              <a:t>Kanaldan kaynaklanan gürültü: </a:t>
            </a:r>
            <a:r>
              <a:rPr lang="tr-TR" dirty="0" err="1" smtClean="0"/>
              <a:t>örn</a:t>
            </a:r>
            <a:r>
              <a:rPr lang="tr-TR" dirty="0" smtClean="0"/>
              <a:t>. Ses sisteminde arıza, fotokopinin silik çıkması</a:t>
            </a:r>
            <a:endParaRPr lang="tr-TR" b="1" u="sng" dirty="0" smtClean="0"/>
          </a:p>
          <a:p>
            <a:pPr marL="514350" indent="-514350">
              <a:buFont typeface="+mj-lt"/>
              <a:buAutoNum type="arabicPeriod"/>
            </a:pPr>
            <a:r>
              <a:rPr lang="tr-TR" b="1" u="sng" dirty="0" smtClean="0"/>
              <a:t>Semantik gürültü: </a:t>
            </a:r>
            <a:r>
              <a:rPr lang="tr-TR" dirty="0" err="1" smtClean="0"/>
              <a:t>örn</a:t>
            </a:r>
            <a:r>
              <a:rPr lang="tr-TR" dirty="0" smtClean="0"/>
              <a:t>. Sözcüklerin yanlış telaffuz edilmesi</a:t>
            </a:r>
            <a:endParaRPr lang="tr-TR" dirty="0"/>
          </a:p>
          <a:p>
            <a:r>
              <a:rPr lang="tr-TR" dirty="0" err="1" smtClean="0">
                <a:solidFill>
                  <a:srgbClr val="000000"/>
                </a:solidFill>
              </a:rPr>
              <a:t>Fizyo</a:t>
            </a:r>
            <a:r>
              <a:rPr lang="tr-TR" dirty="0" smtClean="0">
                <a:solidFill>
                  <a:srgbClr val="000000"/>
                </a:solidFill>
              </a:rPr>
              <a:t>-nörolojik ve psikolojik gürültü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9125" y="5334000"/>
            <a:ext cx="2698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Doğuştan ya da sonradan oluşan işitme görme sorunları, zihinsel engeller vb.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3635375" y="5349876"/>
            <a:ext cx="3079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Şiddetli heyecan, sevinç, korku, ön yargılar, tutum, kanaatler</a:t>
            </a:r>
            <a:endParaRPr lang="tr-TR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873250" y="5143500"/>
            <a:ext cx="381000" cy="333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794250" y="5143500"/>
            <a:ext cx="285750" cy="2063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296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İletişimin Sınıflandırılması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</p:txBody>
      </p:sp>
      <p:sp>
        <p:nvSpPr>
          <p:cNvPr id="4" name="Alternate Process 3"/>
          <p:cNvSpPr/>
          <p:nvPr/>
        </p:nvSpPr>
        <p:spPr>
          <a:xfrm>
            <a:off x="1203325" y="1952625"/>
            <a:ext cx="1457200" cy="809625"/>
          </a:xfrm>
          <a:prstGeom prst="flowChartAlternateProcess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İşleyiş Açısından</a:t>
            </a:r>
            <a:endParaRPr lang="tr-TR" dirty="0"/>
          </a:p>
        </p:txBody>
      </p:sp>
      <p:sp>
        <p:nvSpPr>
          <p:cNvPr id="5" name="Alternate Process 4"/>
          <p:cNvSpPr/>
          <p:nvPr/>
        </p:nvSpPr>
        <p:spPr>
          <a:xfrm>
            <a:off x="3911600" y="1952625"/>
            <a:ext cx="1457200" cy="809625"/>
          </a:xfrm>
          <a:prstGeom prst="flowChartAlternateProcess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Zaman ve Mekan Göre</a:t>
            </a:r>
            <a:endParaRPr lang="tr-TR" dirty="0"/>
          </a:p>
        </p:txBody>
      </p:sp>
      <p:sp>
        <p:nvSpPr>
          <p:cNvPr id="6" name="Alternate Process 5"/>
          <p:cNvSpPr/>
          <p:nvPr/>
        </p:nvSpPr>
        <p:spPr>
          <a:xfrm>
            <a:off x="6508750" y="1952625"/>
            <a:ext cx="1457200" cy="809625"/>
          </a:xfrm>
          <a:prstGeom prst="flowChartAlternateProcess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Toplumsal İlişkilere Göre</a:t>
            </a:r>
            <a:endParaRPr lang="tr-TR" dirty="0"/>
          </a:p>
        </p:txBody>
      </p:sp>
      <p:sp>
        <p:nvSpPr>
          <p:cNvPr id="9" name="Down Arrow Callout 8"/>
          <p:cNvSpPr/>
          <p:nvPr/>
        </p:nvSpPr>
        <p:spPr>
          <a:xfrm>
            <a:off x="1778000" y="2794000"/>
            <a:ext cx="317500" cy="317500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own Arrow Callout 9"/>
          <p:cNvSpPr/>
          <p:nvPr/>
        </p:nvSpPr>
        <p:spPr>
          <a:xfrm>
            <a:off x="4502150" y="2794000"/>
            <a:ext cx="317500" cy="317500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own Arrow Callout 10"/>
          <p:cNvSpPr/>
          <p:nvPr/>
        </p:nvSpPr>
        <p:spPr>
          <a:xfrm>
            <a:off x="7131050" y="2781300"/>
            <a:ext cx="317500" cy="317500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Terminator 11"/>
          <p:cNvSpPr/>
          <p:nvPr/>
        </p:nvSpPr>
        <p:spPr>
          <a:xfrm>
            <a:off x="968375" y="3270250"/>
            <a:ext cx="2111375" cy="381000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Tek Yönlü İletişim</a:t>
            </a:r>
            <a:endParaRPr lang="tr-TR" dirty="0"/>
          </a:p>
        </p:txBody>
      </p:sp>
      <p:sp>
        <p:nvSpPr>
          <p:cNvPr id="13" name="Terminator 12"/>
          <p:cNvSpPr/>
          <p:nvPr/>
        </p:nvSpPr>
        <p:spPr>
          <a:xfrm>
            <a:off x="984250" y="4041775"/>
            <a:ext cx="2111375" cy="381000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Çift Yönlü İletişim</a:t>
            </a:r>
            <a:endParaRPr lang="tr-TR" dirty="0"/>
          </a:p>
        </p:txBody>
      </p:sp>
      <p:sp>
        <p:nvSpPr>
          <p:cNvPr id="14" name="Terminator 13"/>
          <p:cNvSpPr/>
          <p:nvPr/>
        </p:nvSpPr>
        <p:spPr>
          <a:xfrm>
            <a:off x="3605212" y="3279775"/>
            <a:ext cx="2111375" cy="381000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Yüz yüze</a:t>
            </a:r>
            <a:r>
              <a:rPr lang="tr-TR" dirty="0" smtClean="0"/>
              <a:t> İletişim</a:t>
            </a:r>
            <a:endParaRPr lang="tr-TR" dirty="0"/>
          </a:p>
        </p:txBody>
      </p:sp>
      <p:sp>
        <p:nvSpPr>
          <p:cNvPr id="15" name="Terminator 14"/>
          <p:cNvSpPr/>
          <p:nvPr/>
        </p:nvSpPr>
        <p:spPr>
          <a:xfrm>
            <a:off x="3567112" y="3987800"/>
            <a:ext cx="2111375" cy="381000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Uzaktan</a:t>
            </a:r>
            <a:r>
              <a:rPr lang="tr-TR" dirty="0" smtClean="0"/>
              <a:t> İletişim</a:t>
            </a:r>
            <a:endParaRPr lang="tr-TR" dirty="0"/>
          </a:p>
        </p:txBody>
      </p:sp>
      <p:sp>
        <p:nvSpPr>
          <p:cNvPr id="16" name="Terminator 15"/>
          <p:cNvSpPr/>
          <p:nvPr/>
        </p:nvSpPr>
        <p:spPr>
          <a:xfrm>
            <a:off x="6234112" y="3375025"/>
            <a:ext cx="2111375" cy="381000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Kişi İçi İletişim</a:t>
            </a:r>
            <a:endParaRPr lang="tr-TR" dirty="0"/>
          </a:p>
        </p:txBody>
      </p:sp>
      <p:sp>
        <p:nvSpPr>
          <p:cNvPr id="17" name="Terminator 16"/>
          <p:cNvSpPr/>
          <p:nvPr/>
        </p:nvSpPr>
        <p:spPr>
          <a:xfrm>
            <a:off x="6243638" y="3987799"/>
            <a:ext cx="2101850" cy="434976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Kişiler arası İletişim</a:t>
            </a:r>
            <a:endParaRPr lang="tr-TR" dirty="0"/>
          </a:p>
        </p:txBody>
      </p:sp>
      <p:sp>
        <p:nvSpPr>
          <p:cNvPr id="18" name="Terminator 17"/>
          <p:cNvSpPr/>
          <p:nvPr/>
        </p:nvSpPr>
        <p:spPr>
          <a:xfrm>
            <a:off x="6211887" y="4606925"/>
            <a:ext cx="2111375" cy="381000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Örgütsel</a:t>
            </a:r>
            <a:r>
              <a:rPr lang="tr-TR" dirty="0" smtClean="0"/>
              <a:t> İletişim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2967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İletişimin Sınıflandırılması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b="1" u="sng" dirty="0" smtClean="0"/>
              <a:t>İşleyiş Açısından İletişim</a:t>
            </a:r>
          </a:p>
          <a:p>
            <a:pPr marL="514350" indent="-514350">
              <a:buFont typeface="+mj-lt"/>
              <a:buAutoNum type="alphaLcPeriod"/>
            </a:pPr>
            <a:r>
              <a:rPr lang="tr-TR" b="1" dirty="0" smtClean="0">
                <a:solidFill>
                  <a:srgbClr val="FF6600"/>
                </a:solidFill>
              </a:rPr>
              <a:t>Tek Yönlü İletişim:</a:t>
            </a:r>
          </a:p>
          <a:p>
            <a:r>
              <a:rPr lang="tr-TR" dirty="0" smtClean="0">
                <a:solidFill>
                  <a:srgbClr val="000000"/>
                </a:solidFill>
              </a:rPr>
              <a:t>Kaynaktan alıcıya aktarılan mesaj ile </a:t>
            </a:r>
            <a:r>
              <a:rPr lang="tr-TR" b="1" dirty="0" smtClean="0">
                <a:solidFill>
                  <a:srgbClr val="000000"/>
                </a:solidFill>
              </a:rPr>
              <a:t>herhangi bir geri bildirim olmadan</a:t>
            </a:r>
            <a:r>
              <a:rPr lang="tr-TR" dirty="0" smtClean="0">
                <a:solidFill>
                  <a:srgbClr val="000000"/>
                </a:solidFill>
              </a:rPr>
              <a:t> gerçekleşen iletişimdir.</a:t>
            </a:r>
          </a:p>
          <a:p>
            <a:r>
              <a:rPr lang="tr-TR" dirty="0" smtClean="0">
                <a:solidFill>
                  <a:srgbClr val="000000"/>
                </a:solidFill>
              </a:rPr>
              <a:t>Genelde kaynağın tek, alıcı sayısının çok olduğu durumlarda gerçekleşir.</a:t>
            </a:r>
          </a:p>
          <a:p>
            <a:r>
              <a:rPr lang="tr-TR" dirty="0" smtClean="0">
                <a:solidFill>
                  <a:srgbClr val="000000"/>
                </a:solidFill>
              </a:rPr>
              <a:t>Daha çok nesnel bilgilerin, bilimsel veriler, yasa, yönetmelik, kuralların resmi gazetede duyurulması, işletmelerin reklamları gibi durumlarda kullanılır.</a:t>
            </a:r>
          </a:p>
          <a:p>
            <a:r>
              <a:rPr lang="tr-TR" b="1" dirty="0" smtClean="0">
                <a:solidFill>
                  <a:srgbClr val="000000"/>
                </a:solidFill>
              </a:rPr>
              <a:t>İletişimden çok, bilgi akışı sağlamak içindir.</a:t>
            </a:r>
          </a:p>
        </p:txBody>
      </p:sp>
    </p:spTree>
    <p:extLst>
      <p:ext uri="{BB962C8B-B14F-4D97-AF65-F5344CB8AC3E}">
        <p14:creationId xmlns:p14="http://schemas.microsoft.com/office/powerpoint/2010/main" val="3201998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İletişimin Sınıflandırılması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r-TR" b="1" u="sng" dirty="0"/>
              <a:t>İşleyiş Açısından </a:t>
            </a:r>
            <a:r>
              <a:rPr lang="tr-TR" b="1" u="sng" dirty="0" smtClean="0"/>
              <a:t>İletişim</a:t>
            </a:r>
          </a:p>
          <a:p>
            <a:pPr marL="514350" indent="-514350">
              <a:buFont typeface="+mj-lt"/>
              <a:buAutoNum type="alphaLcPeriod"/>
            </a:pPr>
            <a:r>
              <a:rPr lang="tr-TR" b="1" dirty="0">
                <a:solidFill>
                  <a:srgbClr val="FF6600"/>
                </a:solidFill>
              </a:rPr>
              <a:t>Çift Yönlü İletişim</a:t>
            </a:r>
            <a:r>
              <a:rPr lang="tr-TR" b="1" dirty="0" smtClean="0">
                <a:solidFill>
                  <a:srgbClr val="FF6600"/>
                </a:solidFill>
              </a:rPr>
              <a:t>:</a:t>
            </a:r>
          </a:p>
          <a:p>
            <a:pPr>
              <a:buFont typeface="Arial"/>
              <a:buChar char="•"/>
            </a:pPr>
            <a:r>
              <a:rPr lang="tr-TR" dirty="0" smtClean="0">
                <a:solidFill>
                  <a:srgbClr val="000000"/>
                </a:solidFill>
              </a:rPr>
              <a:t>Kaynağın gönderdiği iletiye bir şekilde geribildirim aldığı iletişim türüdür.</a:t>
            </a:r>
          </a:p>
          <a:p>
            <a:pPr>
              <a:buFont typeface="Arial"/>
              <a:buChar char="•"/>
            </a:pPr>
            <a:r>
              <a:rPr lang="tr-TR" dirty="0" smtClean="0">
                <a:solidFill>
                  <a:srgbClr val="000000"/>
                </a:solidFill>
              </a:rPr>
              <a:t>Daha etkindir ve demokratiktir.</a:t>
            </a:r>
          </a:p>
          <a:p>
            <a:pPr>
              <a:buFont typeface="Arial"/>
              <a:buChar char="•"/>
            </a:pPr>
            <a:r>
              <a:rPr lang="tr-TR" dirty="0" smtClean="0">
                <a:solidFill>
                  <a:srgbClr val="000000"/>
                </a:solidFill>
              </a:rPr>
              <a:t>Kişiler arası iletişim genellikle çift yönlüdür.</a:t>
            </a:r>
          </a:p>
          <a:p>
            <a:pPr>
              <a:buFont typeface="Arial"/>
              <a:buChar char="•"/>
            </a:pPr>
            <a:r>
              <a:rPr lang="tr-TR" dirty="0" smtClean="0">
                <a:solidFill>
                  <a:srgbClr val="000000"/>
                </a:solidFill>
              </a:rPr>
              <a:t>Tepkisizlik iletişimin tek yönlü olduğu anlamına gelmez.</a:t>
            </a:r>
          </a:p>
          <a:p>
            <a:pPr>
              <a:buFont typeface="Arial"/>
              <a:buChar char="•"/>
            </a:pPr>
            <a:r>
              <a:rPr lang="tr-TR" sz="2300" dirty="0" err="1" smtClean="0">
                <a:solidFill>
                  <a:srgbClr val="000000"/>
                </a:solidFill>
              </a:rPr>
              <a:t>Örn</a:t>
            </a:r>
            <a:r>
              <a:rPr lang="tr-TR" sz="2300" i="1" dirty="0" smtClean="0">
                <a:solidFill>
                  <a:srgbClr val="000000"/>
                </a:solidFill>
              </a:rPr>
              <a:t>. İşletmelerde, çalışanların kararlara katılımın önemli olduğu işletmeler bu iletişim türünü tercih ederler.</a:t>
            </a:r>
          </a:p>
          <a:p>
            <a:endParaRPr lang="tr-TR" dirty="0"/>
          </a:p>
          <a:p>
            <a:pPr marL="514350" indent="-514350">
              <a:buFont typeface="+mj-lt"/>
              <a:buAutoNum type="alphaLcPeriod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7017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İletişimin Sınıflandırılması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i="1" dirty="0" smtClean="0">
                <a:solidFill>
                  <a:srgbClr val="FF6600"/>
                </a:solidFill>
              </a:rPr>
              <a:t>Tek yönlü -  Çift yönlü iletişim Karşılaştırması</a:t>
            </a:r>
          </a:p>
          <a:p>
            <a:pPr>
              <a:lnSpc>
                <a:spcPct val="130000"/>
              </a:lnSpc>
            </a:pPr>
            <a:r>
              <a:rPr lang="tr-TR" dirty="0" smtClean="0">
                <a:solidFill>
                  <a:srgbClr val="000000"/>
                </a:solidFill>
              </a:rPr>
              <a:t>Tek yönlü iletişim daha hızlıdır.</a:t>
            </a:r>
          </a:p>
          <a:p>
            <a:pPr>
              <a:lnSpc>
                <a:spcPct val="130000"/>
              </a:lnSpc>
            </a:pPr>
            <a:r>
              <a:rPr lang="tr-TR" dirty="0" smtClean="0">
                <a:solidFill>
                  <a:srgbClr val="000000"/>
                </a:solidFill>
              </a:rPr>
              <a:t>Çift yönlü iletişimde daha doğru iletişim kurulabilir.</a:t>
            </a:r>
          </a:p>
          <a:p>
            <a:pPr>
              <a:lnSpc>
                <a:spcPct val="130000"/>
              </a:lnSpc>
            </a:pPr>
            <a:r>
              <a:rPr lang="tr-TR" dirty="0" smtClean="0">
                <a:solidFill>
                  <a:srgbClr val="000000"/>
                </a:solidFill>
              </a:rPr>
              <a:t>Çift yönlü iletişimde hedef, güven duygusu içindedir.</a:t>
            </a:r>
          </a:p>
          <a:p>
            <a:pPr>
              <a:lnSpc>
                <a:spcPct val="130000"/>
              </a:lnSpc>
            </a:pPr>
            <a:r>
              <a:rPr lang="tr-TR" dirty="0" smtClean="0">
                <a:solidFill>
                  <a:srgbClr val="000000"/>
                </a:solidFill>
              </a:rPr>
              <a:t>Çift yönlü iletişim, tek yönlü iletişime göre gürültü ve diğer dış faktörlerin etkisi altındadır.</a:t>
            </a:r>
          </a:p>
          <a:p>
            <a:pPr>
              <a:lnSpc>
                <a:spcPct val="130000"/>
              </a:lnSpc>
            </a:pPr>
            <a:r>
              <a:rPr lang="tr-TR" dirty="0" smtClean="0">
                <a:solidFill>
                  <a:srgbClr val="000000"/>
                </a:solidFill>
              </a:rPr>
              <a:t>Çift yönlü iletişim daha demokratik bir iletişim biçimidir.</a:t>
            </a: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00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İletişimin Sınıflandırılması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tr-TR" b="1" u="sng" dirty="0" smtClean="0"/>
              <a:t>Zaman ve Mekan Boyutuna Göre İletişim:</a:t>
            </a:r>
          </a:p>
          <a:p>
            <a:pPr marL="514350" indent="-514350">
              <a:buFont typeface="+mj-lt"/>
              <a:buAutoNum type="alphaLcPeriod"/>
            </a:pPr>
            <a:r>
              <a:rPr lang="tr-TR" b="1" dirty="0" smtClean="0">
                <a:solidFill>
                  <a:srgbClr val="FF6600"/>
                </a:solidFill>
              </a:rPr>
              <a:t>Yüz yüze İletişim:</a:t>
            </a:r>
          </a:p>
          <a:p>
            <a:r>
              <a:rPr lang="tr-TR" dirty="0" smtClean="0">
                <a:solidFill>
                  <a:srgbClr val="000000"/>
                </a:solidFill>
              </a:rPr>
              <a:t>Kişilerin bir birini gördüğü ve eş zamanlı gerçekleşen iletişim türüdür.</a:t>
            </a:r>
          </a:p>
          <a:p>
            <a:r>
              <a:rPr lang="tr-TR" dirty="0" smtClean="0">
                <a:solidFill>
                  <a:srgbClr val="000000"/>
                </a:solidFill>
              </a:rPr>
              <a:t>Duygular daha etkin aktarılır.</a:t>
            </a:r>
          </a:p>
          <a:p>
            <a:r>
              <a:rPr lang="tr-TR" dirty="0" smtClean="0">
                <a:solidFill>
                  <a:srgbClr val="000000"/>
                </a:solidFill>
              </a:rPr>
              <a:t>Gelişen teknoloji ile telefon, bilgisayar üzerinden görüntülü sohbetler, telekonferanslar cihaz aracılığıyla yapılan yüz yüze iletişim türleridir.</a:t>
            </a:r>
          </a:p>
        </p:txBody>
      </p:sp>
    </p:spTree>
    <p:extLst>
      <p:ext uri="{BB962C8B-B14F-4D97-AF65-F5344CB8AC3E}">
        <p14:creationId xmlns:p14="http://schemas.microsoft.com/office/powerpoint/2010/main" val="1939484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İletişimin Sınıflandırılması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tr-TR" b="1" u="sng" dirty="0"/>
              <a:t>Zaman ve Mekan Boyutuna Göre İletişim:</a:t>
            </a:r>
          </a:p>
          <a:p>
            <a:pPr marL="514350" indent="-514350">
              <a:buFont typeface="+mj-lt"/>
              <a:buAutoNum type="alphaLcPeriod" startAt="2"/>
            </a:pPr>
            <a:r>
              <a:rPr lang="tr-TR" b="1" dirty="0" smtClean="0">
                <a:solidFill>
                  <a:srgbClr val="FF6600"/>
                </a:solidFill>
              </a:rPr>
              <a:t>Uzaktan İletişim:</a:t>
            </a:r>
            <a:endParaRPr lang="tr-TR" dirty="0" smtClean="0">
              <a:solidFill>
                <a:srgbClr val="FF6600"/>
              </a:solidFill>
            </a:endParaRPr>
          </a:p>
          <a:p>
            <a:r>
              <a:rPr lang="tr-TR" dirty="0" smtClean="0">
                <a:solidFill>
                  <a:srgbClr val="000000"/>
                </a:solidFill>
              </a:rPr>
              <a:t>İletişimin tarafları farklı mekanlarda ise bir araç ile iletişim kurarlar.</a:t>
            </a:r>
          </a:p>
          <a:p>
            <a:r>
              <a:rPr lang="tr-TR" dirty="0" smtClean="0">
                <a:solidFill>
                  <a:srgbClr val="000000"/>
                </a:solidFill>
              </a:rPr>
              <a:t>Mektup, faks gibi klasik iletişim araçları ve ya internet ortamında e-mail </a:t>
            </a:r>
            <a:r>
              <a:rPr lang="tr-TR" dirty="0" err="1" smtClean="0">
                <a:solidFill>
                  <a:srgbClr val="000000"/>
                </a:solidFill>
              </a:rPr>
              <a:t>vb</a:t>
            </a:r>
            <a:r>
              <a:rPr lang="tr-TR" dirty="0" smtClean="0">
                <a:solidFill>
                  <a:srgbClr val="000000"/>
                </a:solidFill>
              </a:rPr>
              <a:t> teknolojik aracılar kullanılır.</a:t>
            </a:r>
            <a:endParaRPr lang="tr-TR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499" y="4619625"/>
            <a:ext cx="2447925" cy="137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51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İletişimin Sınıflandırılması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tr-TR" b="1" u="sng" dirty="0" smtClean="0"/>
              <a:t>Toplumsal İlişkilere Göre </a:t>
            </a:r>
            <a:r>
              <a:rPr lang="tr-TR" b="1" u="sng" dirty="0"/>
              <a:t>İletişim:</a:t>
            </a:r>
          </a:p>
          <a:p>
            <a:pPr marL="514350" indent="-514350">
              <a:buFont typeface="+mj-lt"/>
              <a:buAutoNum type="alphaLcPeriod"/>
            </a:pPr>
            <a:r>
              <a:rPr lang="tr-TR" b="1" dirty="0" smtClean="0">
                <a:solidFill>
                  <a:srgbClr val="FF6600"/>
                </a:solidFill>
              </a:rPr>
              <a:t>Kişi İçi İletişim:</a:t>
            </a:r>
            <a:endParaRPr lang="tr-TR" b="1" dirty="0" smtClean="0"/>
          </a:p>
          <a:p>
            <a:r>
              <a:rPr lang="tr-TR" dirty="0" smtClean="0"/>
              <a:t>Kişinin kendisiyle, kendi içinde kurduğu iletişimdir.</a:t>
            </a:r>
          </a:p>
          <a:p>
            <a:r>
              <a:rPr lang="tr-TR" dirty="0" smtClean="0"/>
              <a:t>İçsel iletişim ve ya öz- iletişim de denir.</a:t>
            </a:r>
          </a:p>
          <a:p>
            <a:r>
              <a:rPr lang="tr-TR" dirty="0" smtClean="0"/>
              <a:t>Bireyin psikolojisi ile ilgilidir.</a:t>
            </a:r>
          </a:p>
          <a:p>
            <a:r>
              <a:rPr lang="tr-TR" dirty="0" smtClean="0"/>
              <a:t>Bireyin kendi iç dünyasını gözlemlemesi, ihtiyaçlarının farkına varması, üzülmesi, sevinmesi, kendine sorular sorarak</a:t>
            </a:r>
            <a:r>
              <a:rPr lang="tr-TR" dirty="0"/>
              <a:t> </a:t>
            </a:r>
            <a:r>
              <a:rPr lang="tr-TR" dirty="0" smtClean="0"/>
              <a:t> cevaplar üretmesi gibi...</a:t>
            </a:r>
          </a:p>
          <a:p>
            <a:pPr marL="0" indent="0">
              <a:buNone/>
            </a:pPr>
            <a:endParaRPr lang="tr-TR" b="1" dirty="0" smtClean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308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İletişimin Sınıflandırılması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tr-TR" b="1" u="sng" dirty="0"/>
              <a:t>Toplumsal İlişkilere Göre İletişim:</a:t>
            </a:r>
          </a:p>
          <a:p>
            <a:pPr marL="514350" indent="-514350">
              <a:buFont typeface="+mj-lt"/>
              <a:buAutoNum type="alphaLcPeriod" startAt="2"/>
            </a:pPr>
            <a:r>
              <a:rPr lang="tr-TR" b="1" dirty="0" smtClean="0">
                <a:solidFill>
                  <a:srgbClr val="FF6600"/>
                </a:solidFill>
              </a:rPr>
              <a:t>Kişiler </a:t>
            </a:r>
            <a:r>
              <a:rPr lang="tr-TR" b="1" dirty="0">
                <a:solidFill>
                  <a:srgbClr val="FF6600"/>
                </a:solidFill>
              </a:rPr>
              <a:t>Arası İletişim</a:t>
            </a:r>
            <a:r>
              <a:rPr lang="tr-TR" b="1" dirty="0" smtClean="0">
                <a:solidFill>
                  <a:srgbClr val="FF6600"/>
                </a:solidFill>
              </a:rPr>
              <a:t>:</a:t>
            </a:r>
            <a:endParaRPr lang="tr-TR" b="1" dirty="0" smtClean="0">
              <a:solidFill>
                <a:srgbClr val="000000"/>
              </a:solidFill>
            </a:endParaRPr>
          </a:p>
          <a:p>
            <a:r>
              <a:rPr lang="tr-TR" dirty="0" smtClean="0">
                <a:solidFill>
                  <a:srgbClr val="000000"/>
                </a:solidFill>
              </a:rPr>
              <a:t>Kişinin kendi dışındaki insanlarla kurduğu iletişim türüdür.</a:t>
            </a:r>
          </a:p>
          <a:p>
            <a:r>
              <a:rPr lang="tr-TR" dirty="0" smtClean="0">
                <a:solidFill>
                  <a:srgbClr val="000000"/>
                </a:solidFill>
              </a:rPr>
              <a:t>Yüz yüze iletişim de denir.</a:t>
            </a:r>
          </a:p>
          <a:p>
            <a:r>
              <a:rPr lang="tr-TR" dirty="0" smtClean="0">
                <a:solidFill>
                  <a:srgbClr val="000000"/>
                </a:solidFill>
              </a:rPr>
              <a:t>İki kişinin karşılıklı bilgi alışverişinde bulunmasıdır.</a:t>
            </a:r>
          </a:p>
          <a:p>
            <a:r>
              <a:rPr lang="tr-TR" dirty="0" smtClean="0">
                <a:solidFill>
                  <a:srgbClr val="000000"/>
                </a:solidFill>
              </a:rPr>
              <a:t>Bilgi değişimi hızlı bir şekilde yapılır, vücut işaretleri ve baş hareketleri kullanılır.</a:t>
            </a:r>
          </a:p>
          <a:p>
            <a:pPr marL="514350" indent="-514350">
              <a:buFont typeface="+mj-lt"/>
              <a:buAutoNum type="alphaLcPeriod" startAt="2"/>
            </a:pPr>
            <a:endParaRPr lang="tr-TR" b="1" dirty="0">
              <a:solidFill>
                <a:srgbClr val="FF6600"/>
              </a:solidFill>
            </a:endParaRPr>
          </a:p>
          <a:p>
            <a:pPr marL="514350" indent="-514350">
              <a:buFont typeface="+mj-lt"/>
              <a:buAutoNum type="alphaLcPeriod" startAt="2"/>
            </a:pPr>
            <a:endParaRPr lang="tr-TR" b="1" dirty="0" smtClean="0">
              <a:solidFill>
                <a:srgbClr val="FF6600"/>
              </a:solidFill>
            </a:endParaRPr>
          </a:p>
          <a:p>
            <a:pPr marL="514350" indent="-514350">
              <a:buFont typeface="+mj-lt"/>
              <a:buAutoNum type="alphaLcPeriod" startAt="2"/>
            </a:pPr>
            <a:endParaRPr lang="tr-TR" b="1" dirty="0">
              <a:solidFill>
                <a:srgbClr val="FF6600"/>
              </a:solidFill>
            </a:endParaRPr>
          </a:p>
          <a:p>
            <a:pPr marL="514350" indent="-514350">
              <a:buFont typeface="+mj-lt"/>
              <a:buAutoNum type="alphaLcPeriod" startAt="2"/>
            </a:pPr>
            <a:endParaRPr lang="tr-TR" b="1" dirty="0" smtClean="0">
              <a:solidFill>
                <a:srgbClr val="FF6600"/>
              </a:solidFill>
            </a:endParaRPr>
          </a:p>
          <a:p>
            <a:pPr marL="514350" indent="-514350">
              <a:buFont typeface="+mj-lt"/>
              <a:buAutoNum type="alphaLcPeriod" startAt="2"/>
            </a:pPr>
            <a:endParaRPr lang="tr-TR" b="1" dirty="0">
              <a:solidFill>
                <a:srgbClr val="FF6600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93152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İletişimin Sınıflandırılması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tr-TR" b="1" u="sng" dirty="0"/>
              <a:t>Toplumsal İlişkilere Göre İletişim</a:t>
            </a:r>
            <a:r>
              <a:rPr lang="tr-TR" b="1" u="sng" dirty="0" smtClean="0"/>
              <a:t>:</a:t>
            </a:r>
            <a:endParaRPr lang="tr-TR" dirty="0" smtClean="0"/>
          </a:p>
          <a:p>
            <a:pPr marL="514350" indent="-514350">
              <a:buFont typeface="+mj-lt"/>
              <a:buAutoNum type="alphaLcPeriod" startAt="3"/>
            </a:pPr>
            <a:r>
              <a:rPr lang="tr-TR" b="1" dirty="0">
                <a:solidFill>
                  <a:srgbClr val="FF6600"/>
                </a:solidFill>
              </a:rPr>
              <a:t>Örgütsel İletişim</a:t>
            </a:r>
            <a:r>
              <a:rPr lang="tr-TR" b="1" dirty="0" smtClean="0">
                <a:solidFill>
                  <a:srgbClr val="FF6600"/>
                </a:solidFill>
              </a:rPr>
              <a:t>:</a:t>
            </a:r>
            <a:endParaRPr lang="tr-TR" b="1" dirty="0" smtClean="0">
              <a:solidFill>
                <a:srgbClr val="000000"/>
              </a:solidFill>
            </a:endParaRPr>
          </a:p>
          <a:p>
            <a:r>
              <a:rPr lang="tr-TR" dirty="0" smtClean="0">
                <a:solidFill>
                  <a:srgbClr val="000000"/>
                </a:solidFill>
              </a:rPr>
              <a:t>Örgütte günlük faaliyetlerin yürütülmesini, örgütün iç ve dış çevresi arasında bilgi ve düşünce alışverişini içerir.</a:t>
            </a:r>
          </a:p>
          <a:p>
            <a:r>
              <a:rPr lang="tr-TR" dirty="0" smtClean="0">
                <a:solidFill>
                  <a:srgbClr val="000000"/>
                </a:solidFill>
              </a:rPr>
              <a:t>2 şekildedir:</a:t>
            </a:r>
          </a:p>
          <a:p>
            <a:pPr lvl="1"/>
            <a:r>
              <a:rPr lang="tr-TR" b="1" dirty="0" smtClean="0">
                <a:solidFill>
                  <a:srgbClr val="000000"/>
                </a:solidFill>
              </a:rPr>
              <a:t>Örgüt içi İletişim</a:t>
            </a:r>
            <a:r>
              <a:rPr lang="tr-TR" dirty="0" smtClean="0">
                <a:solidFill>
                  <a:srgbClr val="000000"/>
                </a:solidFill>
              </a:rPr>
              <a:t>: örgütün iş görenleri ve departmanları arasında gerçekleşir.</a:t>
            </a:r>
          </a:p>
          <a:p>
            <a:pPr lvl="1"/>
            <a:r>
              <a:rPr lang="tr-TR" b="1" dirty="0" smtClean="0">
                <a:solidFill>
                  <a:srgbClr val="000000"/>
                </a:solidFill>
              </a:rPr>
              <a:t>Örgüt dışı iletişim</a:t>
            </a:r>
            <a:r>
              <a:rPr lang="tr-TR" dirty="0" smtClean="0">
                <a:solidFill>
                  <a:srgbClr val="000000"/>
                </a:solidFill>
              </a:rPr>
              <a:t>: örgütün dış çevresiyle uyum sağlayabilmesi, kendisini kabul ettirmesi ve devamını sürdürmesi için dış çevresiyle iletişime geçmesi gereklidir.</a:t>
            </a:r>
            <a:endParaRPr lang="tr-TR" dirty="0">
              <a:solidFill>
                <a:srgbClr val="000000"/>
              </a:solidFill>
            </a:endParaRPr>
          </a:p>
          <a:p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6350000" y="1397000"/>
            <a:ext cx="245567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Örgüt</a:t>
            </a:r>
            <a:r>
              <a:rPr lang="tr-T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ortak bir amacı gerçekleştirmek için bir araya gelen kurumlar, kişilerin birliği</a:t>
            </a:r>
            <a:endParaRPr lang="tr-T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0725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Simgeler ve Semboller</a:t>
            </a:r>
            <a:endParaRPr lang="tr-T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33174" r="-33174"/>
          <a:stretch>
            <a:fillRect/>
          </a:stretch>
        </p:blipFill>
        <p:spPr>
          <a:xfrm>
            <a:off x="239800" y="1527048"/>
            <a:ext cx="4577113" cy="246081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380" y="1777554"/>
            <a:ext cx="4107772" cy="36708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985" y="4339941"/>
            <a:ext cx="2136834" cy="160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47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İletişimin Sınıflandırılması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tr-TR" b="1" u="sng" dirty="0"/>
              <a:t>Toplumsal İlişkilere Göre İletişim:</a:t>
            </a:r>
            <a:endParaRPr lang="tr-TR" dirty="0"/>
          </a:p>
          <a:p>
            <a:pPr marL="514350" indent="-514350">
              <a:buFont typeface="+mj-lt"/>
              <a:buAutoNum type="alphaLcPeriod" startAt="4"/>
            </a:pPr>
            <a:r>
              <a:rPr lang="tr-TR" b="1" dirty="0" smtClean="0">
                <a:solidFill>
                  <a:srgbClr val="FF6600"/>
                </a:solidFill>
              </a:rPr>
              <a:t>Toplumsal </a:t>
            </a:r>
            <a:r>
              <a:rPr lang="tr-TR" b="1" dirty="0">
                <a:solidFill>
                  <a:srgbClr val="FF6600"/>
                </a:solidFill>
              </a:rPr>
              <a:t>İletişim:</a:t>
            </a:r>
            <a:endParaRPr lang="tr-TR" b="1" dirty="0">
              <a:solidFill>
                <a:srgbClr val="000000"/>
              </a:solidFill>
            </a:endParaRPr>
          </a:p>
          <a:p>
            <a:r>
              <a:rPr lang="tr-TR" dirty="0" smtClean="0"/>
              <a:t>Toplumu bilgilendirmek, bir konuyu tanıtmak, suçlama, koruma, kollama gibi amaçlarla gerçekleşebilir.</a:t>
            </a:r>
          </a:p>
          <a:p>
            <a:r>
              <a:rPr lang="tr-TR" dirty="0" smtClean="0"/>
              <a:t>Ağızdan ağıza, kitaplar aracılığıyla, teknolojik araçlarla toplumsal iletişim sağlanabilir.</a:t>
            </a:r>
          </a:p>
        </p:txBody>
      </p:sp>
    </p:spTree>
    <p:extLst>
      <p:ext uri="{BB962C8B-B14F-4D97-AF65-F5344CB8AC3E}">
        <p14:creationId xmlns:p14="http://schemas.microsoft.com/office/powerpoint/2010/main" val="227847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Bir sembol, ürünleri veya fikirleri temsil eder, ancak simge yalnızca görünen öğeleri temsil eder.</a:t>
            </a:r>
            <a:br>
              <a:rPr lang="tr-TR" dirty="0"/>
            </a:br>
            <a:endParaRPr lang="tr-T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559" r="9559"/>
          <a:stretch>
            <a:fillRect/>
          </a:stretch>
        </p:blipFill>
        <p:spPr>
          <a:xfrm>
            <a:off x="3000375" y="609600"/>
            <a:ext cx="2931705" cy="213214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 </a:t>
            </a:r>
            <a:r>
              <a:rPr lang="tr-TR" sz="1900" dirty="0"/>
              <a:t>Hem semboller hem de simgeler başka şeyleri temsil eder, ancak simge durduğu ürünün resimsel </a:t>
            </a:r>
            <a:r>
              <a:rPr lang="tr-TR" sz="1900" dirty="0" smtClean="0"/>
              <a:t>temsilidir</a:t>
            </a:r>
            <a:r>
              <a:rPr lang="tr-TR" sz="1900" dirty="0"/>
              <a:t>.</a:t>
            </a:r>
            <a:endParaRPr lang="tr-TR" dirty="0"/>
          </a:p>
          <a:p>
            <a:endParaRPr lang="tr-TR" dirty="0"/>
          </a:p>
          <a:p>
            <a:r>
              <a:rPr lang="tr-TR" sz="1900" dirty="0"/>
              <a:t>• Simgeler, nesnelerin grafik gösterimi ile sınırlandırılmıştır ve neyin üzerinde durduklarını kolayca anlayabilirler. Öte yandan, sembolün neyi simgelediğini öğrenmek </a:t>
            </a:r>
            <a:r>
              <a:rPr lang="tr-TR" sz="1900" dirty="0" err="1"/>
              <a:t>zorundasır</a:t>
            </a:r>
            <a:r>
              <a:rPr lang="tr-TR" sz="1900" dirty="0"/>
              <a:t>, zira bunun anlamı şuna benzemez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b="12051"/>
          <a:stretch/>
        </p:blipFill>
        <p:spPr>
          <a:xfrm>
            <a:off x="5932080" y="2555777"/>
            <a:ext cx="2974283" cy="195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24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Simgeler ve Semboller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İletişimin temeli ortak simgelere dayanır.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Simge, bir nesne, düşünce, ideolojiyi temsil eder ve bunları zihnimizde canlandırmaya yardımcı olur.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Kendiliğinden var olmaz, toplumsal uzlaşmayla ortaya çıkar.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Karşı tarafla anlaşmanın sağlanabilmesi, geri bildirim alınabilmesi için ortak simgeler kullanılması şarttır.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Simgelere yüklenen anlamlar bütünü iletişimde bulunan taraflar için aynı olmalıdır ki anlama ve anlaşma sağlanabilsin.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Doğal ve uzlaşmacı olmak üzere iki grupta incelenir.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29170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Anlam / Anlaşma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İletişim, konuşan ve dinleyenin mesaja aynı anlamı yükledikleri zaman gerçekleşir. </a:t>
            </a:r>
          </a:p>
          <a:p>
            <a:r>
              <a:rPr lang="tr-TR" dirty="0" smtClean="0"/>
              <a:t>İletişimde bulunan tarafların birbirleriyle etkileşime geçebilmeleri için kullanılan simgelere zihinlerde aynı anlamların yüklenmesi gerekir.</a:t>
            </a:r>
          </a:p>
          <a:p>
            <a:r>
              <a:rPr lang="tr-TR" dirty="0" smtClean="0"/>
              <a:t>İletişimden söz edebilmek için, ortak simgelerin kullanılması ve bu simgelere yüklenen anlamların her iki taraf için de aynı olması gereklidir.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92918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6610</TotalTime>
  <Words>3490</Words>
  <Application>Microsoft Macintosh PowerPoint</Application>
  <PresentationFormat>On-screen Show (4:3)</PresentationFormat>
  <Paragraphs>367</Paragraphs>
  <Slides>60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Civic</vt:lpstr>
      <vt:lpstr>İletişim ve İkna</vt:lpstr>
      <vt:lpstr>PowerPoint Presentation</vt:lpstr>
      <vt:lpstr>PowerPoint Presentation</vt:lpstr>
      <vt:lpstr>    İletişim...</vt:lpstr>
      <vt:lpstr>İletişimin Tanımı</vt:lpstr>
      <vt:lpstr>Simgeler ve Semboller</vt:lpstr>
      <vt:lpstr>Bir sembol, ürünleri veya fikirleri temsil eder, ancak simge yalnızca görünen öğeleri temsil eder. </vt:lpstr>
      <vt:lpstr>Simgeler ve Semboller</vt:lpstr>
      <vt:lpstr>Anlam / Anlaşma</vt:lpstr>
      <vt:lpstr>İletişimin Önemi</vt:lpstr>
      <vt:lpstr>İletişimin Önemi</vt:lpstr>
      <vt:lpstr>İletişimin Önemi</vt:lpstr>
      <vt:lpstr>PowerPoint Presentation</vt:lpstr>
      <vt:lpstr>PowerPoint Presentation</vt:lpstr>
      <vt:lpstr>İletişimin İlkeleri</vt:lpstr>
      <vt:lpstr>İletişimin Fonksiyonları</vt:lpstr>
      <vt:lpstr>İletişimin Fonksiyonları</vt:lpstr>
      <vt:lpstr>İletişimin Fonksiyonları</vt:lpstr>
      <vt:lpstr>İletişimin Fonksiyonları</vt:lpstr>
      <vt:lpstr>İletişimin Fonksiyonları</vt:lpstr>
      <vt:lpstr>Neden İletişim Kurarız?</vt:lpstr>
      <vt:lpstr>İletişim Süreci</vt:lpstr>
      <vt:lpstr>İletişim Süreci</vt:lpstr>
      <vt:lpstr>İletişim Süreci</vt:lpstr>
      <vt:lpstr>İletişim Süreci</vt:lpstr>
      <vt:lpstr>İletişim Süreci</vt:lpstr>
      <vt:lpstr>İletişim Sürecinin Ögeleri</vt:lpstr>
      <vt:lpstr>Kaynak (Gönderici)</vt:lpstr>
      <vt:lpstr>Kaynak</vt:lpstr>
      <vt:lpstr>Kaynak</vt:lpstr>
      <vt:lpstr>Kaynak</vt:lpstr>
      <vt:lpstr>Mesaj(İleti)</vt:lpstr>
      <vt:lpstr>Mesajın Özellikleri</vt:lpstr>
      <vt:lpstr>Kanal</vt:lpstr>
      <vt:lpstr>Kanal Çeşitleri</vt:lpstr>
      <vt:lpstr>Hedef(Alıcı)</vt:lpstr>
      <vt:lpstr>Hedef (Alıcı)</vt:lpstr>
      <vt:lpstr>Hedef/Alıcının Taşıması Gereken Özellikler</vt:lpstr>
      <vt:lpstr>Kodlama ve Kod Çözümü</vt:lpstr>
      <vt:lpstr>Kodlama ve Kod Çözümü</vt:lpstr>
      <vt:lpstr>Referans / İzafet çerçevesi</vt:lpstr>
      <vt:lpstr> Örnek </vt:lpstr>
      <vt:lpstr>Algılama/Filtreleme </vt:lpstr>
      <vt:lpstr>Algılama/Filtreleme </vt:lpstr>
      <vt:lpstr>Algılama/Filtreleme </vt:lpstr>
      <vt:lpstr>Geribildirim – (Dönüt)</vt:lpstr>
      <vt:lpstr>Geribildirim – (Dönüt)</vt:lpstr>
      <vt:lpstr>Geribildirim – (Dönüt)</vt:lpstr>
      <vt:lpstr>Ortam-Gürültü</vt:lpstr>
      <vt:lpstr>Ortam-Gürültü</vt:lpstr>
      <vt:lpstr>İletişimin Sınıflandırılması</vt:lpstr>
      <vt:lpstr>İletişimin Sınıflandırılması</vt:lpstr>
      <vt:lpstr>İletişimin Sınıflandırılması</vt:lpstr>
      <vt:lpstr>İletişimin Sınıflandırılması</vt:lpstr>
      <vt:lpstr>İletişimin Sınıflandırılması</vt:lpstr>
      <vt:lpstr>İletişimin Sınıflandırılması</vt:lpstr>
      <vt:lpstr>İletişimin Sınıflandırılması</vt:lpstr>
      <vt:lpstr>İletişimin Sınıflandırılması</vt:lpstr>
      <vt:lpstr>İletişimin Sınıflandırılması</vt:lpstr>
      <vt:lpstr>İletişimin Sınıflandırılması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İletişim ve İkna</dc:title>
  <dc:creator>DUYGU DEMIRCAN</dc:creator>
  <cp:lastModifiedBy>DUYGU DEMIRCAN</cp:lastModifiedBy>
  <cp:revision>80</cp:revision>
  <dcterms:created xsi:type="dcterms:W3CDTF">2018-10-05T20:36:00Z</dcterms:created>
  <dcterms:modified xsi:type="dcterms:W3CDTF">2018-10-14T22:09:48Z</dcterms:modified>
</cp:coreProperties>
</file>