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1" r:id="rId4"/>
    <p:sldId id="262" r:id="rId5"/>
    <p:sldId id="265" r:id="rId6"/>
    <p:sldId id="266" r:id="rId7"/>
    <p:sldId id="268" r:id="rId8"/>
    <p:sldId id="269" r:id="rId9"/>
    <p:sldId id="270" r:id="rId10"/>
    <p:sldId id="273" r:id="rId11"/>
    <p:sldId id="274" r:id="rId12"/>
    <p:sldId id="276" r:id="rId13"/>
    <p:sldId id="277" r:id="rId14"/>
    <p:sldId id="278" r:id="rId15"/>
    <p:sldId id="279" r:id="rId1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47F44-0593-4CD3-8D70-5EDC273C5234}" type="datetimeFigureOut">
              <a:rPr lang="tr-TR" smtClean="0"/>
              <a:t>12.12.2023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241B-D4B2-451F-837D-3110E1380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63892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47F44-0593-4CD3-8D70-5EDC273C5234}" type="datetimeFigureOut">
              <a:rPr lang="tr-TR" smtClean="0"/>
              <a:t>12.12.2023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241B-D4B2-451F-837D-3110E1380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866934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47F44-0593-4CD3-8D70-5EDC273C5234}" type="datetimeFigureOut">
              <a:rPr lang="tr-TR" smtClean="0"/>
              <a:t>12.12.2023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241B-D4B2-451F-837D-3110E1380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978523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47F44-0593-4CD3-8D70-5EDC273C5234}" type="datetimeFigureOut">
              <a:rPr lang="tr-TR" smtClean="0"/>
              <a:t>12.12.2023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241B-D4B2-451F-837D-3110E1380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0367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47F44-0593-4CD3-8D70-5EDC273C5234}" type="datetimeFigureOut">
              <a:rPr lang="tr-TR" smtClean="0"/>
              <a:t>12.12.2023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241B-D4B2-451F-837D-3110E1380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60016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47F44-0593-4CD3-8D70-5EDC273C5234}" type="datetimeFigureOut">
              <a:rPr lang="tr-TR" smtClean="0"/>
              <a:t>12.12.2023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241B-D4B2-451F-837D-3110E1380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2877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47F44-0593-4CD3-8D70-5EDC273C5234}" type="datetimeFigureOut">
              <a:rPr lang="tr-TR" smtClean="0"/>
              <a:t>12.12.2023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241B-D4B2-451F-837D-3110E1380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823647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47F44-0593-4CD3-8D70-5EDC273C5234}" type="datetimeFigureOut">
              <a:rPr lang="tr-TR" smtClean="0"/>
              <a:t>12.12.2023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241B-D4B2-451F-837D-3110E1380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06979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47F44-0593-4CD3-8D70-5EDC273C5234}" type="datetimeFigureOut">
              <a:rPr lang="tr-TR" smtClean="0"/>
              <a:t>12.12.2023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241B-D4B2-451F-837D-3110E1380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5646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47F44-0593-4CD3-8D70-5EDC273C5234}" type="datetimeFigureOut">
              <a:rPr lang="tr-TR" smtClean="0"/>
              <a:t>12.12.2023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241B-D4B2-451F-837D-3110E1380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5911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447F44-0593-4CD3-8D70-5EDC273C5234}" type="datetimeFigureOut">
              <a:rPr lang="tr-TR" smtClean="0"/>
              <a:t>12.12.2023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AA241B-D4B2-451F-837D-3110E1380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89103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447F44-0593-4CD3-8D70-5EDC273C5234}" type="datetimeFigureOut">
              <a:rPr lang="tr-TR" smtClean="0"/>
              <a:t>12.12.2023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AA241B-D4B2-451F-837D-3110E138036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1074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err="1" smtClean="0"/>
              <a:t>Intention</a:t>
            </a:r>
            <a:r>
              <a:rPr lang="tr-TR" dirty="0" smtClean="0"/>
              <a:t> </a:t>
            </a:r>
            <a:r>
              <a:rPr lang="tr-TR" dirty="0" err="1" smtClean="0"/>
              <a:t>and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 err="1" smtClean="0"/>
              <a:t>Interpretation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PART 1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91967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07504" y="764704"/>
            <a:ext cx="8579296" cy="5361459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 smtClean="0"/>
              <a:t> 1. </a:t>
            </a:r>
            <a:r>
              <a:rPr lang="en-US" dirty="0" smtClean="0"/>
              <a:t>“I </a:t>
            </a:r>
            <a:r>
              <a:rPr lang="en-US" dirty="0"/>
              <a:t>promise to call ” </a:t>
            </a:r>
            <a:r>
              <a:rPr lang="en-US" dirty="0" smtClean="0"/>
              <a:t>we</a:t>
            </a:r>
            <a:r>
              <a:rPr lang="tr-TR" dirty="0" smtClean="0"/>
              <a:t> </a:t>
            </a:r>
            <a:r>
              <a:rPr lang="en-US" dirty="0" smtClean="0"/>
              <a:t>say </a:t>
            </a:r>
            <a:r>
              <a:rPr lang="en-US" dirty="0"/>
              <a:t>“I’ll call</a:t>
            </a:r>
            <a:r>
              <a:rPr lang="en-US" dirty="0" smtClean="0"/>
              <a:t>”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2. </a:t>
            </a:r>
            <a:r>
              <a:rPr lang="en-US" dirty="0" smtClean="0"/>
              <a:t>“I </a:t>
            </a:r>
            <a:r>
              <a:rPr lang="en-US" dirty="0"/>
              <a:t>hereby request that you take out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garbage</a:t>
            </a:r>
            <a:r>
              <a:rPr lang="en-US" dirty="0"/>
              <a:t>,” we say, “The garbage .. 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 3. </a:t>
            </a:r>
            <a:r>
              <a:rPr lang="en-US" dirty="0" smtClean="0"/>
              <a:t>“I </a:t>
            </a:r>
            <a:r>
              <a:rPr lang="en-US" dirty="0"/>
              <a:t>order you </a:t>
            </a:r>
            <a:r>
              <a:rPr lang="en-US" dirty="0" smtClean="0"/>
              <a:t>to</a:t>
            </a:r>
            <a:r>
              <a:rPr lang="tr-TR" dirty="0" smtClean="0"/>
              <a:t> </a:t>
            </a:r>
            <a:r>
              <a:rPr lang="en-US" dirty="0" smtClean="0"/>
              <a:t>be </a:t>
            </a:r>
            <a:r>
              <a:rPr lang="en-US" dirty="0"/>
              <a:t>home by 11,” we say “We’ll expect you home by 11.” 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en-US" dirty="0" smtClean="0"/>
              <a:t>to </a:t>
            </a:r>
            <a:r>
              <a:rPr lang="en-US" dirty="0"/>
              <a:t>make useful guesses about which </a:t>
            </a:r>
            <a:r>
              <a:rPr lang="en-US" b="1" dirty="0"/>
              <a:t>illocutionary action </a:t>
            </a:r>
            <a:r>
              <a:rPr lang="en-US" dirty="0"/>
              <a:t>a speaker may be </a:t>
            </a:r>
            <a:r>
              <a:rPr lang="en-US" u="sng" dirty="0"/>
              <a:t>performing by making an utterance. </a:t>
            </a:r>
          </a:p>
          <a:p>
            <a:endParaRPr lang="en-US" dirty="0"/>
          </a:p>
          <a:p>
            <a:r>
              <a:rPr lang="tr-TR" dirty="0" smtClean="0"/>
              <a:t>I</a:t>
            </a:r>
            <a:r>
              <a:rPr lang="en-US" dirty="0" smtClean="0"/>
              <a:t>t </a:t>
            </a:r>
            <a:r>
              <a:rPr lang="en-US" dirty="0"/>
              <a:t>means being able to make useful guesses about what the utterance is meant to </a:t>
            </a:r>
            <a:r>
              <a:rPr lang="en-US" dirty="0" smtClean="0"/>
              <a:t>accomplish</a:t>
            </a:r>
            <a:r>
              <a:rPr lang="tr-TR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68713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>
            <a:normAutofit/>
          </a:bodyPr>
          <a:lstStyle/>
          <a:p>
            <a:r>
              <a:rPr lang="en-US" dirty="0"/>
              <a:t>Another way of modeling how indirect speech acts are interpreted is </a:t>
            </a:r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theory </a:t>
            </a:r>
            <a:r>
              <a:rPr lang="en-US" dirty="0"/>
              <a:t>of “conversational </a:t>
            </a:r>
            <a:r>
              <a:rPr lang="en-US" dirty="0" err="1"/>
              <a:t>implicature</a:t>
            </a:r>
            <a:r>
              <a:rPr lang="en-US" dirty="0"/>
              <a:t>” associated with H. P. Grice (1975</a:t>
            </a:r>
            <a:r>
              <a:rPr lang="en-US" dirty="0" smtClean="0"/>
              <a:t>).</a:t>
            </a:r>
            <a:endParaRPr lang="tr-TR" dirty="0" smtClean="0"/>
          </a:p>
          <a:p>
            <a:endParaRPr lang="en-US" dirty="0"/>
          </a:p>
          <a:p>
            <a:r>
              <a:rPr lang="en-US" dirty="0"/>
              <a:t>Grice suggested that people interpret indirectness by orienting to a set </a:t>
            </a:r>
            <a:r>
              <a:rPr lang="en-US" dirty="0" smtClean="0"/>
              <a:t>of</a:t>
            </a:r>
            <a:r>
              <a:rPr lang="tr-TR" dirty="0" smtClean="0"/>
              <a:t> </a:t>
            </a:r>
            <a:r>
              <a:rPr lang="en-US" dirty="0" smtClean="0"/>
              <a:t>broad </a:t>
            </a:r>
            <a:r>
              <a:rPr lang="en-US" dirty="0"/>
              <a:t>shared conventions about what to expect from others in conversation.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241289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/>
              <a:t>1.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cooperative</a:t>
            </a:r>
            <a:r>
              <a:rPr lang="tr-TR" b="1" dirty="0"/>
              <a:t> </a:t>
            </a:r>
            <a:r>
              <a:rPr lang="tr-TR" b="1" dirty="0" err="1"/>
              <a:t>principle</a:t>
            </a:r>
            <a:r>
              <a:rPr lang="tr-TR" b="1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Make </a:t>
            </a:r>
            <a:r>
              <a:rPr lang="en-US" dirty="0"/>
              <a:t>your conversational contribution such as is required, at the stage at </a:t>
            </a:r>
            <a:r>
              <a:rPr lang="en-US" dirty="0" smtClean="0"/>
              <a:t>which</a:t>
            </a:r>
            <a:r>
              <a:rPr lang="tr-TR" dirty="0" smtClean="0"/>
              <a:t> </a:t>
            </a:r>
            <a:r>
              <a:rPr lang="en-US" dirty="0" smtClean="0"/>
              <a:t>it </a:t>
            </a:r>
            <a:r>
              <a:rPr lang="en-US" dirty="0"/>
              <a:t>occurs, by the accepted purpose or direction of the talk exchange in which </a:t>
            </a:r>
            <a:r>
              <a:rPr lang="en-US" dirty="0" smtClean="0"/>
              <a:t>you</a:t>
            </a:r>
            <a:r>
              <a:rPr lang="tr-TR" dirty="0" smtClean="0"/>
              <a:t> </a:t>
            </a:r>
            <a:r>
              <a:rPr lang="en-US" dirty="0" smtClean="0"/>
              <a:t>are </a:t>
            </a:r>
            <a:r>
              <a:rPr lang="en-US" dirty="0"/>
              <a:t>engaged.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488604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2.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/>
              <a:t>maxim</a:t>
            </a:r>
            <a:r>
              <a:rPr lang="tr-TR" b="1" dirty="0"/>
              <a:t> of </a:t>
            </a:r>
            <a:r>
              <a:rPr lang="tr-TR" b="1" dirty="0" err="1"/>
              <a:t>quantity</a:t>
            </a: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Make your contribution as informative as is required (for the current </a:t>
            </a:r>
            <a:r>
              <a:rPr lang="en-US" dirty="0" smtClean="0"/>
              <a:t>purposes</a:t>
            </a:r>
            <a:r>
              <a:rPr lang="tr-TR" dirty="0" smtClean="0"/>
              <a:t> </a:t>
            </a:r>
            <a:r>
              <a:rPr lang="en-US" dirty="0" smtClean="0"/>
              <a:t>of </a:t>
            </a:r>
            <a:r>
              <a:rPr lang="en-US" dirty="0"/>
              <a:t>the exchange).</a:t>
            </a:r>
          </a:p>
          <a:p>
            <a:r>
              <a:rPr lang="en-US" dirty="0" smtClean="0"/>
              <a:t> </a:t>
            </a:r>
            <a:r>
              <a:rPr lang="en-US" dirty="0"/>
              <a:t>Do not make your contribution more informative than is required.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190354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/>
              <a:t>3. </a:t>
            </a:r>
            <a:r>
              <a:rPr lang="tr-TR" b="1" dirty="0" err="1" smtClean="0"/>
              <a:t>The</a:t>
            </a:r>
            <a:r>
              <a:rPr lang="tr-TR" b="1" dirty="0" smtClean="0"/>
              <a:t> </a:t>
            </a:r>
            <a:r>
              <a:rPr lang="tr-TR" b="1" dirty="0" err="1"/>
              <a:t>maxim</a:t>
            </a:r>
            <a:r>
              <a:rPr lang="tr-TR" b="1" dirty="0"/>
              <a:t> of </a:t>
            </a:r>
            <a:r>
              <a:rPr lang="tr-TR" b="1" dirty="0" err="1"/>
              <a:t>quality</a:t>
            </a:r>
            <a:r>
              <a:rPr lang="tr-TR" b="1" dirty="0"/>
              <a:t/>
            </a:r>
            <a:br>
              <a:rPr lang="tr-TR" b="1" dirty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Do not say what you believe to be false.</a:t>
            </a:r>
          </a:p>
          <a:p>
            <a:r>
              <a:rPr lang="en-US" dirty="0" smtClean="0"/>
              <a:t>Do </a:t>
            </a:r>
            <a:r>
              <a:rPr lang="en-US" dirty="0"/>
              <a:t>not say that for which you lack adequate evidence.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5805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/>
              <a:t>4. </a:t>
            </a:r>
            <a:r>
              <a:rPr lang="tr-TR" b="1" dirty="0" err="1"/>
              <a:t>The</a:t>
            </a:r>
            <a:r>
              <a:rPr lang="tr-TR" b="1" dirty="0"/>
              <a:t> </a:t>
            </a:r>
            <a:r>
              <a:rPr lang="tr-TR" b="1" dirty="0" err="1"/>
              <a:t>maxim</a:t>
            </a:r>
            <a:r>
              <a:rPr lang="tr-TR" b="1" dirty="0"/>
              <a:t> of </a:t>
            </a:r>
            <a:r>
              <a:rPr lang="tr-TR" b="1" dirty="0" err="1"/>
              <a:t>relation</a:t>
            </a: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/>
              <a:t>Be relevant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tr-TR" sz="4000" dirty="0" smtClean="0"/>
              <a:t>           </a:t>
            </a:r>
            <a:r>
              <a:rPr lang="tr-TR" sz="4000" b="1" dirty="0" smtClean="0"/>
              <a:t>5. </a:t>
            </a:r>
            <a:r>
              <a:rPr lang="en-US" sz="4000" b="1" dirty="0" smtClean="0"/>
              <a:t>The maxim of manner</a:t>
            </a:r>
          </a:p>
          <a:p>
            <a:r>
              <a:rPr lang="en-US" dirty="0" smtClean="0"/>
              <a:t> Avoid obscurity of expression.</a:t>
            </a:r>
          </a:p>
          <a:p>
            <a:r>
              <a:rPr lang="en-US" dirty="0" smtClean="0"/>
              <a:t> Avoid ambiguity.</a:t>
            </a:r>
          </a:p>
          <a:p>
            <a:r>
              <a:rPr lang="tr-TR" dirty="0" smtClean="0"/>
              <a:t> </a:t>
            </a:r>
            <a:r>
              <a:rPr lang="en-US" dirty="0" smtClean="0"/>
              <a:t>Be brief. (Avoid unnecessary prolixity.)</a:t>
            </a:r>
          </a:p>
          <a:p>
            <a:r>
              <a:rPr lang="tr-TR" dirty="0" smtClean="0"/>
              <a:t> </a:t>
            </a:r>
            <a:r>
              <a:rPr lang="en-US" dirty="0" smtClean="0"/>
              <a:t>Be orderly.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989370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</a:t>
            </a:r>
            <a:r>
              <a:rPr lang="en-US" dirty="0" smtClean="0"/>
              <a:t>he ways speakers’ choices and their</a:t>
            </a:r>
            <a:r>
              <a:rPr lang="tr-TR" dirty="0" smtClean="0"/>
              <a:t> </a:t>
            </a:r>
            <a:r>
              <a:rPr lang="en-US" dirty="0" smtClean="0"/>
              <a:t>right to make choices are shaped and limited by their social positioning. </a:t>
            </a:r>
            <a:endParaRPr lang="tr-TR" dirty="0" smtClean="0"/>
          </a:p>
          <a:p>
            <a:r>
              <a:rPr lang="en-US" dirty="0" smtClean="0"/>
              <a:t>All discourse is both a reaction to the world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32921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724942"/>
          </a:xfrm>
        </p:spPr>
        <p:txBody>
          <a:bodyPr>
            <a:normAutofit fontScale="90000"/>
          </a:bodyPr>
          <a:lstStyle/>
          <a:p>
            <a:r>
              <a:rPr lang="tr-TR" dirty="0" err="1" smtClean="0"/>
              <a:t>We</a:t>
            </a:r>
            <a:r>
              <a:rPr lang="tr-TR" dirty="0" smtClean="0"/>
              <a:t> </a:t>
            </a:r>
            <a:r>
              <a:rPr lang="tr-TR" dirty="0" err="1" smtClean="0"/>
              <a:t>need</a:t>
            </a:r>
            <a:r>
              <a:rPr lang="tr-TR" dirty="0" smtClean="0"/>
              <a:t> </a:t>
            </a:r>
            <a:r>
              <a:rPr lang="tr-TR" dirty="0" err="1" smtClean="0"/>
              <a:t>to</a:t>
            </a:r>
            <a:r>
              <a:rPr lang="tr-TR" dirty="0" smtClean="0"/>
              <a:t> </a:t>
            </a:r>
            <a:r>
              <a:rPr lang="tr-TR" dirty="0" err="1" smtClean="0"/>
              <a:t>consider</a:t>
            </a:r>
            <a:r>
              <a:rPr lang="tr-TR" dirty="0" smtClean="0"/>
              <a:t> </a:t>
            </a:r>
            <a:r>
              <a:rPr lang="en-US" dirty="0" smtClean="0"/>
              <a:t>a few of the ways about 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988840"/>
            <a:ext cx="8229600" cy="4137323"/>
          </a:xfrm>
        </p:spPr>
        <p:txBody>
          <a:bodyPr/>
          <a:lstStyle/>
          <a:p>
            <a:r>
              <a:rPr lang="en-US" dirty="0" smtClean="0"/>
              <a:t>goals,</a:t>
            </a:r>
            <a:endParaRPr lang="tr-TR" dirty="0" smtClean="0"/>
          </a:p>
          <a:p>
            <a:r>
              <a:rPr lang="en-US" dirty="0" smtClean="0"/>
              <a:t>purposes, </a:t>
            </a:r>
            <a:endParaRPr lang="tr-TR" dirty="0" smtClean="0"/>
          </a:p>
          <a:p>
            <a:r>
              <a:rPr lang="en-US" b="1" u="sng" dirty="0" smtClean="0"/>
              <a:t>intentions </a:t>
            </a:r>
            <a:endParaRPr lang="tr-TR" b="1" u="sng" dirty="0"/>
          </a:p>
          <a:p>
            <a:r>
              <a:rPr lang="en-US" dirty="0" smtClean="0"/>
              <a:t>their relationships to texts </a:t>
            </a:r>
            <a:endParaRPr lang="tr-TR" dirty="0" smtClean="0"/>
          </a:p>
          <a:p>
            <a:r>
              <a:rPr lang="en-US" dirty="0" smtClean="0"/>
              <a:t> when and where</a:t>
            </a:r>
            <a:r>
              <a:rPr lang="tr-TR" dirty="0" smtClean="0"/>
              <a:t> </a:t>
            </a:r>
            <a:r>
              <a:rPr lang="tr-TR" dirty="0" err="1" smtClean="0"/>
              <a:t>they</a:t>
            </a:r>
            <a:r>
              <a:rPr lang="tr-TR" dirty="0" smtClean="0"/>
              <a:t> </a:t>
            </a:r>
            <a:r>
              <a:rPr lang="en-US" dirty="0" smtClean="0"/>
              <a:t>are useful</a:t>
            </a:r>
            <a:r>
              <a:rPr lang="tr-TR" dirty="0" smtClean="0"/>
              <a:t> (</a:t>
            </a:r>
            <a:r>
              <a:rPr lang="en-US" dirty="0" err="1" smtClean="0"/>
              <a:t>Johnstone</a:t>
            </a:r>
            <a:r>
              <a:rPr lang="tr-TR" dirty="0" smtClean="0"/>
              <a:t>, 2008)</a:t>
            </a:r>
            <a:r>
              <a:rPr lang="en-US" dirty="0" smtClean="0"/>
              <a:t>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50955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858218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Speech </a:t>
            </a:r>
            <a:r>
              <a:rPr lang="en-US" dirty="0"/>
              <a:t>Acts </a:t>
            </a:r>
            <a:r>
              <a:rPr lang="tr-TR" dirty="0" smtClean="0"/>
              <a:t>(</a:t>
            </a:r>
            <a:r>
              <a:rPr lang="en-US" dirty="0" smtClean="0"/>
              <a:t>Austin</a:t>
            </a:r>
            <a:r>
              <a:rPr lang="tr-TR" dirty="0" smtClean="0"/>
              <a:t>,</a:t>
            </a:r>
            <a:r>
              <a:rPr lang="en-US" dirty="0" smtClean="0"/>
              <a:t> 1962</a:t>
            </a:r>
            <a:r>
              <a:rPr lang="tr-TR" dirty="0"/>
              <a:t>;</a:t>
            </a:r>
            <a:r>
              <a:rPr lang="tr-TR" dirty="0" smtClean="0"/>
              <a:t> </a:t>
            </a:r>
            <a:r>
              <a:rPr lang="en-US" dirty="0" smtClean="0"/>
              <a:t>Searle</a:t>
            </a:r>
            <a:r>
              <a:rPr lang="tr-TR" dirty="0" smtClean="0"/>
              <a:t>, </a:t>
            </a:r>
            <a:r>
              <a:rPr lang="en-US" dirty="0" smtClean="0"/>
              <a:t>1969)</a:t>
            </a:r>
            <a:r>
              <a:rPr lang="tr-TR" dirty="0" smtClean="0"/>
              <a:t> </a:t>
            </a:r>
            <a:r>
              <a:rPr lang="en-US" dirty="0" smtClean="0"/>
              <a:t>and Conversational </a:t>
            </a:r>
            <a:r>
              <a:rPr lang="en-US" dirty="0" err="1" smtClean="0"/>
              <a:t>Implicature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>
            <a:normAutofit/>
          </a:bodyPr>
          <a:lstStyle/>
          <a:p>
            <a:r>
              <a:rPr lang="en-US" dirty="0" smtClean="0"/>
              <a:t>When you say something you are doing something</a:t>
            </a:r>
            <a:r>
              <a:rPr lang="tr-TR" smtClean="0"/>
              <a:t>.</a:t>
            </a:r>
          </a:p>
          <a:p>
            <a:endParaRPr lang="tr-TR" dirty="0" smtClean="0"/>
          </a:p>
          <a:p>
            <a:r>
              <a:rPr lang="en-US" dirty="0" smtClean="0"/>
              <a:t> </a:t>
            </a:r>
            <a:r>
              <a:rPr lang="tr-TR" dirty="0" smtClean="0"/>
              <a:t>T</a:t>
            </a:r>
            <a:r>
              <a:rPr lang="en-US" dirty="0" err="1" smtClean="0"/>
              <a:t>alking</a:t>
            </a:r>
            <a:r>
              <a:rPr lang="en-US" dirty="0" smtClean="0"/>
              <a:t> is action on</a:t>
            </a:r>
            <a:r>
              <a:rPr lang="tr-TR" dirty="0" smtClean="0"/>
              <a:t> </a:t>
            </a:r>
            <a:r>
              <a:rPr lang="en-US" dirty="0" smtClean="0"/>
              <a:t>several levels. 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On one level, speakers perform what are called </a:t>
            </a:r>
            <a:r>
              <a:rPr lang="en-US" i="1" dirty="0" err="1" smtClean="0"/>
              <a:t>locutionary</a:t>
            </a:r>
            <a:r>
              <a:rPr lang="tr-TR" dirty="0"/>
              <a:t> </a:t>
            </a:r>
            <a:r>
              <a:rPr lang="en-US" dirty="0" smtClean="0"/>
              <a:t>acts</a:t>
            </a:r>
            <a:r>
              <a:rPr lang="tr-TR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Johnstone</a:t>
            </a:r>
            <a:r>
              <a:rPr lang="en-US" dirty="0" smtClean="0"/>
              <a:t>, 2008).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1926035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At the next level of </a:t>
            </a:r>
            <a:r>
              <a:rPr lang="en-US" b="1" dirty="0" err="1" smtClean="0"/>
              <a:t>locutionary</a:t>
            </a:r>
            <a:r>
              <a:rPr lang="en-US" b="1" dirty="0" smtClean="0"/>
              <a:t> interpretation</a:t>
            </a:r>
            <a:br>
              <a:rPr lang="en-US" b="1" dirty="0" smtClean="0"/>
            </a:br>
            <a:endParaRPr lang="tr-TR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err="1" smtClean="0"/>
              <a:t>For</a:t>
            </a:r>
            <a:r>
              <a:rPr lang="tr-TR" dirty="0" smtClean="0"/>
              <a:t> </a:t>
            </a:r>
            <a:r>
              <a:rPr lang="tr-TR" dirty="0" err="1" smtClean="0"/>
              <a:t>instance</a:t>
            </a:r>
            <a:r>
              <a:rPr lang="tr-TR" dirty="0" smtClean="0"/>
              <a:t>: </a:t>
            </a:r>
            <a:r>
              <a:rPr lang="en-US" dirty="0" smtClean="0"/>
              <a:t>“Drop over for dinner sometime” </a:t>
            </a:r>
            <a:endParaRPr lang="tr-TR" dirty="0" smtClean="0"/>
          </a:p>
          <a:p>
            <a:pPr marL="0" indent="0">
              <a:buNone/>
            </a:pPr>
            <a:endParaRPr lang="tr-TR" dirty="0" smtClean="0"/>
          </a:p>
          <a:p>
            <a:r>
              <a:rPr lang="en-US" dirty="0" smtClean="0"/>
              <a:t>sentence of five words with an understood second-person pronoun </a:t>
            </a:r>
            <a:r>
              <a:rPr lang="en-US" b="1" dirty="0" smtClean="0"/>
              <a:t>you</a:t>
            </a:r>
            <a:r>
              <a:rPr lang="en-US" dirty="0" smtClean="0"/>
              <a:t> as</a:t>
            </a:r>
            <a:r>
              <a:rPr lang="tr-TR" dirty="0" smtClean="0"/>
              <a:t> </a:t>
            </a:r>
            <a:r>
              <a:rPr lang="en-US" dirty="0" smtClean="0"/>
              <a:t>its subject.</a:t>
            </a:r>
            <a:endParaRPr lang="tr-TR" dirty="0" smtClean="0"/>
          </a:p>
          <a:p>
            <a:endParaRPr lang="tr-TR" dirty="0"/>
          </a:p>
          <a:p>
            <a:r>
              <a:rPr lang="en-US" dirty="0" smtClean="0"/>
              <a:t>it is imperative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189281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836712"/>
            <a:ext cx="8686800" cy="5289451"/>
          </a:xfrm>
        </p:spPr>
        <p:txBody>
          <a:bodyPr/>
          <a:lstStyle/>
          <a:p>
            <a:r>
              <a:rPr lang="en-US" dirty="0" smtClean="0"/>
              <a:t>The</a:t>
            </a:r>
            <a:r>
              <a:rPr lang="tr-TR" dirty="0" smtClean="0"/>
              <a:t> </a:t>
            </a:r>
            <a:r>
              <a:rPr lang="en-US" dirty="0" smtClean="0"/>
              <a:t>sentence is about the future in some sense even though the verb is not</a:t>
            </a:r>
            <a:r>
              <a:rPr lang="tr-TR" dirty="0" smtClean="0"/>
              <a:t> </a:t>
            </a:r>
            <a:r>
              <a:rPr lang="en-US" dirty="0" smtClean="0"/>
              <a:t>marked for tense </a:t>
            </a:r>
            <a:endParaRPr lang="tr-TR" dirty="0" smtClean="0"/>
          </a:p>
          <a:p>
            <a:endParaRPr lang="tr-TR" dirty="0" smtClean="0"/>
          </a:p>
          <a:p>
            <a:pPr lvl="2"/>
            <a:r>
              <a:rPr lang="tr-TR" dirty="0"/>
              <a:t>T</a:t>
            </a:r>
            <a:r>
              <a:rPr lang="en-US" dirty="0" err="1" smtClean="0"/>
              <a:t>emporal</a:t>
            </a:r>
            <a:r>
              <a:rPr lang="en-US" dirty="0" smtClean="0"/>
              <a:t> adverbial (sometime) points to</a:t>
            </a:r>
            <a:r>
              <a:rPr lang="tr-TR" dirty="0" smtClean="0"/>
              <a:t> </a:t>
            </a:r>
            <a:r>
              <a:rPr lang="tr-TR" dirty="0" err="1" smtClean="0"/>
              <a:t>the</a:t>
            </a:r>
            <a:r>
              <a:rPr lang="tr-TR" dirty="0" smtClean="0"/>
              <a:t> </a:t>
            </a:r>
            <a:r>
              <a:rPr lang="tr-TR" dirty="0" err="1" smtClean="0"/>
              <a:t>future</a:t>
            </a:r>
            <a:r>
              <a:rPr lang="tr-TR" dirty="0" smtClean="0"/>
              <a:t>.</a:t>
            </a:r>
            <a:endParaRPr lang="en-US" dirty="0" smtClean="0"/>
          </a:p>
          <a:p>
            <a:pPr lvl="2">
              <a:buFont typeface="Wingdings" pitchFamily="2" charset="2"/>
              <a:buChar char="§"/>
            </a:pPr>
            <a:r>
              <a:rPr lang="en-US" dirty="0" smtClean="0"/>
              <a:t>It </a:t>
            </a:r>
            <a:r>
              <a:rPr lang="en-US" dirty="0"/>
              <a:t>refers to an action (drop over) and to a meal {dinner). </a:t>
            </a:r>
          </a:p>
          <a:p>
            <a:pPr lvl="2"/>
            <a:r>
              <a:rPr lang="en-US" b="1" dirty="0"/>
              <a:t>Drop over </a:t>
            </a:r>
            <a:r>
              <a:rPr lang="en-US" dirty="0"/>
              <a:t>is a phrasal verb.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660646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Dictionaries and grammars describe language</a:t>
            </a:r>
          </a:p>
          <a:p>
            <a:pPr marL="0" indent="0">
              <a:buNone/>
            </a:pPr>
            <a:r>
              <a:rPr lang="en-US" dirty="0" smtClean="0"/>
              <a:t>on this level. They describe the possible </a:t>
            </a:r>
            <a:r>
              <a:rPr lang="en-US" dirty="0" err="1" smtClean="0"/>
              <a:t>locutionary</a:t>
            </a:r>
            <a:r>
              <a:rPr lang="en-US" dirty="0" smtClean="0"/>
              <a:t> acts in a language</a:t>
            </a:r>
            <a:r>
              <a:rPr lang="tr-TR" dirty="0" smtClean="0"/>
              <a:t>.</a:t>
            </a:r>
            <a:endParaRPr lang="en-US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16084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Being able to interpret the </a:t>
            </a:r>
            <a:r>
              <a:rPr lang="en-US" dirty="0" err="1" smtClean="0"/>
              <a:t>locutionary</a:t>
            </a:r>
            <a:r>
              <a:rPr lang="en-US" dirty="0" smtClean="0"/>
              <a:t> force of an utterance </a:t>
            </a:r>
            <a:r>
              <a:rPr lang="tr-TR" dirty="0" smtClean="0"/>
              <a:t>is not </a:t>
            </a:r>
            <a:r>
              <a:rPr lang="tr-TR" dirty="0" err="1" smtClean="0"/>
              <a:t>enough</a:t>
            </a:r>
            <a:r>
              <a:rPr lang="tr-TR" dirty="0" smtClean="0"/>
              <a:t>.</a:t>
            </a:r>
          </a:p>
          <a:p>
            <a:pPr marL="0" indent="0">
              <a:buNone/>
            </a:pPr>
            <a:endParaRPr lang="tr-TR" dirty="0" smtClean="0"/>
          </a:p>
          <a:p>
            <a:r>
              <a:rPr lang="en-US" dirty="0" smtClean="0"/>
              <a:t>Students of foreign languages</a:t>
            </a:r>
            <a:r>
              <a:rPr lang="tr-TR" dirty="0" smtClean="0"/>
              <a:t> </a:t>
            </a:r>
            <a:r>
              <a:rPr lang="en-US" dirty="0" smtClean="0"/>
              <a:t>who use their new language for the first time in real-life quickly discover this.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533072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0" y="692696"/>
            <a:ext cx="9036496" cy="6165304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 smtClean="0"/>
              <a:t>   An </a:t>
            </a:r>
            <a:r>
              <a:rPr lang="en-US" dirty="0" smtClean="0"/>
              <a:t>American</a:t>
            </a:r>
            <a:r>
              <a:rPr lang="tr-TR" dirty="0" smtClean="0"/>
              <a:t> </a:t>
            </a:r>
            <a:r>
              <a:rPr lang="en-US" dirty="0" smtClean="0"/>
              <a:t>says</a:t>
            </a:r>
            <a:r>
              <a:rPr lang="tr-TR" dirty="0" smtClean="0"/>
              <a:t>:</a:t>
            </a:r>
            <a:r>
              <a:rPr lang="tr-TR" dirty="0"/>
              <a:t> </a:t>
            </a:r>
            <a:r>
              <a:rPr lang="en-US" dirty="0" smtClean="0"/>
              <a:t>“</a:t>
            </a:r>
            <a:r>
              <a:rPr lang="en-US" b="1" u="sng" dirty="0" smtClean="0"/>
              <a:t>Drop over for dinner sometime</a:t>
            </a:r>
            <a:r>
              <a:rPr lang="en-US" dirty="0" smtClean="0"/>
              <a:t>” (</a:t>
            </a:r>
            <a:r>
              <a:rPr lang="en-US" dirty="0" err="1" smtClean="0"/>
              <a:t>Johnstone</a:t>
            </a:r>
            <a:r>
              <a:rPr lang="en-US" dirty="0" smtClean="0"/>
              <a:t>, 2008).</a:t>
            </a:r>
            <a:endParaRPr lang="tr-TR" dirty="0" smtClean="0"/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en-US" dirty="0" smtClean="0"/>
              <a:t> </a:t>
            </a:r>
            <a:r>
              <a:rPr lang="tr-TR" dirty="0" smtClean="0"/>
              <a:t>        </a:t>
            </a:r>
            <a:r>
              <a:rPr lang="tr-TR" sz="3400" dirty="0" smtClean="0"/>
              <a:t>1. I</a:t>
            </a:r>
            <a:r>
              <a:rPr lang="en-US" sz="3400" dirty="0" smtClean="0"/>
              <a:t>s she making a suggestion or giving</a:t>
            </a:r>
            <a:r>
              <a:rPr lang="tr-TR" sz="3400" dirty="0" smtClean="0"/>
              <a:t> </a:t>
            </a:r>
            <a:r>
              <a:rPr lang="en-US" sz="3400" dirty="0" smtClean="0"/>
              <a:t>an order? </a:t>
            </a:r>
            <a:endParaRPr lang="tr-TR" sz="3400" dirty="0" smtClean="0"/>
          </a:p>
          <a:p>
            <a:pPr marL="0" indent="0">
              <a:buNone/>
            </a:pPr>
            <a:endParaRPr lang="tr-TR" sz="3400" dirty="0" smtClean="0"/>
          </a:p>
          <a:p>
            <a:pPr marL="0" indent="0">
              <a:buNone/>
            </a:pPr>
            <a:r>
              <a:rPr lang="tr-TR" sz="3400" dirty="0" smtClean="0"/>
              <a:t>         2.  </a:t>
            </a:r>
            <a:r>
              <a:rPr lang="en-US" sz="3400" dirty="0" smtClean="0"/>
              <a:t>Is “Drop over for dinner sometime” a request for immediate</a:t>
            </a:r>
            <a:r>
              <a:rPr lang="tr-TR" sz="3400" dirty="0" smtClean="0"/>
              <a:t> </a:t>
            </a:r>
            <a:r>
              <a:rPr lang="en-US" sz="3400" dirty="0" smtClean="0"/>
              <a:t>action </a:t>
            </a:r>
            <a:r>
              <a:rPr lang="tr-TR" sz="3400" dirty="0" smtClean="0"/>
              <a:t>?</a:t>
            </a:r>
            <a:r>
              <a:rPr lang="en-US" sz="3400" dirty="0"/>
              <a:t> </a:t>
            </a:r>
            <a:endParaRPr lang="tr-TR" sz="3400" dirty="0" smtClean="0"/>
          </a:p>
          <a:p>
            <a:pPr marL="0" indent="0">
              <a:buNone/>
            </a:pPr>
            <a:endParaRPr lang="tr-TR" sz="3400" dirty="0"/>
          </a:p>
          <a:p>
            <a:pPr marL="0" indent="0">
              <a:buNone/>
            </a:pPr>
            <a:r>
              <a:rPr lang="tr-TR" sz="3400" dirty="0" smtClean="0"/>
              <a:t>        </a:t>
            </a:r>
            <a:r>
              <a:rPr lang="en-US" sz="3400" dirty="0" smtClean="0"/>
              <a:t>3</a:t>
            </a:r>
            <a:r>
              <a:rPr lang="en-US" sz="3400" dirty="0"/>
              <a:t>. </a:t>
            </a:r>
            <a:r>
              <a:rPr lang="tr-TR" sz="3400" dirty="0" smtClean="0"/>
              <a:t> </a:t>
            </a:r>
            <a:r>
              <a:rPr lang="en-US" sz="3400" dirty="0" smtClean="0"/>
              <a:t>Is </a:t>
            </a:r>
            <a:r>
              <a:rPr lang="en-US" sz="3400" dirty="0"/>
              <a:t>it just a way to end a conversation, or an indication that the speaker would like your relationship with her to continue? </a:t>
            </a:r>
          </a:p>
          <a:p>
            <a:pPr marL="0" indent="0">
              <a:buNone/>
            </a:pPr>
            <a:endParaRPr lang="en-US" sz="3400" dirty="0"/>
          </a:p>
          <a:p>
            <a:pPr marL="0" indent="0">
              <a:buNone/>
            </a:pPr>
            <a:r>
              <a:rPr lang="tr-TR" sz="3400" dirty="0" smtClean="0"/>
              <a:t>          </a:t>
            </a:r>
            <a:r>
              <a:rPr lang="en-US" sz="3400" dirty="0" smtClean="0"/>
              <a:t>4</a:t>
            </a:r>
            <a:r>
              <a:rPr lang="en-US" sz="3400" dirty="0"/>
              <a:t>. If she never mentions the idea again, should you be offended? </a:t>
            </a:r>
          </a:p>
          <a:p>
            <a:pPr marL="0" indent="0">
              <a:buNone/>
            </a:pPr>
            <a:endParaRPr lang="en-US" sz="3400" dirty="0"/>
          </a:p>
          <a:p>
            <a:pPr marL="0" indent="0">
              <a:buNone/>
            </a:pPr>
            <a:r>
              <a:rPr lang="tr-TR" sz="3400" dirty="0" smtClean="0"/>
              <a:t>          </a:t>
            </a:r>
            <a:r>
              <a:rPr lang="en-US" sz="3400" dirty="0" smtClean="0"/>
              <a:t>5</a:t>
            </a:r>
            <a:r>
              <a:rPr lang="en-US" sz="3400" dirty="0"/>
              <a:t>. Will she be offended if you do not show up at her house some evening, or will she seem puzzled or annoyed if you do?</a:t>
            </a:r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r>
              <a:rPr lang="en-US" sz="2800" dirty="0"/>
              <a:t>(see the examples on page 232)</a:t>
            </a:r>
            <a:endParaRPr lang="tr-TR" sz="2800" dirty="0" smtClean="0"/>
          </a:p>
          <a:p>
            <a:pPr marL="0" indent="0">
              <a:buNone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65259561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674</Words>
  <Application>Microsoft Office PowerPoint</Application>
  <PresentationFormat>Ekran Gösterisi (4:3)</PresentationFormat>
  <Paragraphs>70</Paragraphs>
  <Slides>15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15</vt:i4>
      </vt:variant>
    </vt:vector>
  </HeadingPairs>
  <TitlesOfParts>
    <vt:vector size="16" baseType="lpstr">
      <vt:lpstr>Ofis Teması</vt:lpstr>
      <vt:lpstr>Intention and Interpretation </vt:lpstr>
      <vt:lpstr>PowerPoint Sunusu</vt:lpstr>
      <vt:lpstr>We need to consider a few of the ways about  </vt:lpstr>
      <vt:lpstr>Speech Acts (Austin, 1962; Searle, 1969) and Conversational Implicature</vt:lpstr>
      <vt:lpstr>At the next level of locutionary interpretation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1. The cooperative principle </vt:lpstr>
      <vt:lpstr>2. The maxim of quantity</vt:lpstr>
      <vt:lpstr>3. The maxim of quality </vt:lpstr>
      <vt:lpstr>4. The maxim of relation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Intention and Interpretation</dc:title>
  <dc:creator>DELL</dc:creator>
  <cp:lastModifiedBy>Betul ALTAS</cp:lastModifiedBy>
  <cp:revision>86</cp:revision>
  <dcterms:created xsi:type="dcterms:W3CDTF">2020-12-06T17:12:20Z</dcterms:created>
  <dcterms:modified xsi:type="dcterms:W3CDTF">2023-12-12T06:14:07Z</dcterms:modified>
</cp:coreProperties>
</file>