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56" r:id="rId2"/>
    <p:sldId id="363" r:id="rId3"/>
    <p:sldId id="491" r:id="rId4"/>
    <p:sldId id="492" r:id="rId5"/>
    <p:sldId id="493" r:id="rId6"/>
    <p:sldId id="494" r:id="rId7"/>
    <p:sldId id="495" r:id="rId8"/>
    <p:sldId id="496" r:id="rId9"/>
    <p:sldId id="478" r:id="rId10"/>
    <p:sldId id="479" r:id="rId11"/>
    <p:sldId id="480" r:id="rId12"/>
    <p:sldId id="481" r:id="rId13"/>
    <p:sldId id="497" r:id="rId14"/>
    <p:sldId id="482" r:id="rId15"/>
    <p:sldId id="483" r:id="rId16"/>
    <p:sldId id="498" r:id="rId17"/>
    <p:sldId id="490" r:id="rId18"/>
    <p:sldId id="499" r:id="rId19"/>
    <p:sldId id="500" r:id="rId20"/>
    <p:sldId id="485" r:id="rId21"/>
    <p:sldId id="477" r:id="rId22"/>
    <p:sldId id="501" r:id="rId23"/>
    <p:sldId id="502" r:id="rId24"/>
    <p:sldId id="503" r:id="rId25"/>
    <p:sldId id="504" r:id="rId26"/>
    <p:sldId id="505" r:id="rId27"/>
    <p:sldId id="506" r:id="rId28"/>
    <p:sldId id="507" r:id="rId29"/>
    <p:sldId id="508" r:id="rId30"/>
    <p:sldId id="509" r:id="rId31"/>
  </p:sldIdLst>
  <p:sldSz cx="12192000" cy="6858000"/>
  <p:notesSz cx="6858000" cy="9144000"/>
  <p:custDataLst>
    <p:tags r:id="rId33"/>
  </p:custDataLst>
  <p:defaultTextStyle>
    <a:defPPr>
      <a:defRPr lang="en-US"/>
    </a:defPPr>
    <a:lvl1pPr algn="ctr" rtl="0" fontAlgn="base">
      <a:spcBef>
        <a:spcPct val="0"/>
      </a:spcBef>
      <a:spcAft>
        <a:spcPct val="0"/>
      </a:spcAft>
      <a:defRPr sz="2400" kern="1200">
        <a:solidFill>
          <a:schemeClr val="tx1"/>
        </a:solidFill>
        <a:latin typeface="Arial" panose="020B0604020202020204" pitchFamily="34" charset="0"/>
        <a:ea typeface="+mn-ea"/>
        <a:cs typeface="+mn-cs"/>
      </a:defRPr>
    </a:lvl1pPr>
    <a:lvl2pPr marL="457200" algn="ctr" rtl="0" fontAlgn="base">
      <a:spcBef>
        <a:spcPct val="0"/>
      </a:spcBef>
      <a:spcAft>
        <a:spcPct val="0"/>
      </a:spcAft>
      <a:defRPr sz="2400" kern="1200">
        <a:solidFill>
          <a:schemeClr val="tx1"/>
        </a:solidFill>
        <a:latin typeface="Arial" panose="020B0604020202020204" pitchFamily="34" charset="0"/>
        <a:ea typeface="+mn-ea"/>
        <a:cs typeface="+mn-cs"/>
      </a:defRPr>
    </a:lvl2pPr>
    <a:lvl3pPr marL="914400" algn="ctr" rtl="0" fontAlgn="base">
      <a:spcBef>
        <a:spcPct val="0"/>
      </a:spcBef>
      <a:spcAft>
        <a:spcPct val="0"/>
      </a:spcAft>
      <a:defRPr sz="2400" kern="1200">
        <a:solidFill>
          <a:schemeClr val="tx1"/>
        </a:solidFill>
        <a:latin typeface="Arial" panose="020B0604020202020204" pitchFamily="34" charset="0"/>
        <a:ea typeface="+mn-ea"/>
        <a:cs typeface="+mn-cs"/>
      </a:defRPr>
    </a:lvl3pPr>
    <a:lvl4pPr marL="1371600" algn="ctr" rtl="0" fontAlgn="base">
      <a:spcBef>
        <a:spcPct val="0"/>
      </a:spcBef>
      <a:spcAft>
        <a:spcPct val="0"/>
      </a:spcAft>
      <a:defRPr sz="2400" kern="1200">
        <a:solidFill>
          <a:schemeClr val="tx1"/>
        </a:solidFill>
        <a:latin typeface="Arial" panose="020B0604020202020204" pitchFamily="34" charset="0"/>
        <a:ea typeface="+mn-ea"/>
        <a:cs typeface="+mn-cs"/>
      </a:defRPr>
    </a:lvl4pPr>
    <a:lvl5pPr marL="1828800" algn="ctr" rtl="0" fontAlgn="base">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4D4D4D"/>
    <a:srgbClr val="B92D14"/>
    <a:srgbClr val="35759D"/>
    <a:srgbClr val="35B19D"/>
    <a:srgbClr val="20A6C6"/>
    <a:srgbClr val="DEDEDE"/>
    <a:srgbClr val="008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horzBarState="maximized">
    <p:restoredLeft sz="12536" autoAdjust="0"/>
    <p:restoredTop sz="95596" autoAdjust="0"/>
  </p:normalViewPr>
  <p:slideViewPr>
    <p:cSldViewPr>
      <p:cViewPr varScale="1">
        <p:scale>
          <a:sx n="116" d="100"/>
          <a:sy n="116" d="100"/>
        </p:scale>
        <p:origin x="-144" y="-114"/>
      </p:cViewPr>
      <p:guideLst>
        <p:guide orient="horz" pos="2160"/>
        <p:guide pos="3840"/>
      </p:guideLst>
    </p:cSldViewPr>
  </p:slideViewPr>
  <p:notesTextViewPr>
    <p:cViewPr>
      <p:scale>
        <a:sx n="100" d="100"/>
        <a:sy n="100" d="100"/>
      </p:scale>
      <p:origin x="0" y="0"/>
    </p:cViewPr>
  </p:notesTextViewPr>
  <p:sorterViewPr>
    <p:cViewPr>
      <p:scale>
        <a:sx n="75" d="100"/>
        <a:sy n="75"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819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8192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819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819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28C055AE-08D9-4595-A4B7-63FBCE78E13C}" type="slidenum">
              <a:rPr lang="en-US"/>
              <a:pPr/>
              <a:t>‹#›</a:t>
            </a:fld>
            <a:endParaRPr lang="en-US"/>
          </a:p>
        </p:txBody>
      </p:sp>
    </p:spTree>
    <p:extLst>
      <p:ext uri="{BB962C8B-B14F-4D97-AF65-F5344CB8AC3E}">
        <p14:creationId xmlns:p14="http://schemas.microsoft.com/office/powerpoint/2010/main" xmlns="" val="391423370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552775-C23C-41A2-87B5-B589D66EBBE2}" type="slidenum">
              <a:rPr lang="en-US"/>
              <a:pPr/>
              <a:t>1</a:t>
            </a:fld>
            <a:endParaRPr lang="en-US"/>
          </a:p>
        </p:txBody>
      </p:sp>
      <p:sp>
        <p:nvSpPr>
          <p:cNvPr id="107522" name="Rectangle 2"/>
          <p:cNvSpPr>
            <a:spLocks noGrp="1" noRot="1" noChangeAspect="1" noChangeArrowheads="1" noTextEdit="1"/>
          </p:cNvSpPr>
          <p:nvPr>
            <p:ph type="sldImg"/>
          </p:nvPr>
        </p:nvSpPr>
        <p:spPr>
          <a:xfrm>
            <a:off x="381000" y="685800"/>
            <a:ext cx="6096000" cy="3429000"/>
          </a:xfrm>
          <a:ln/>
        </p:spPr>
      </p:sp>
      <p:sp>
        <p:nvSpPr>
          <p:cNvPr id="107523"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1744330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10</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32845494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11</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39731675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12</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7289695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13</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12676163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14</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15143867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15</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36597673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16</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32695224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17</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42259408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18</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799076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19</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473860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2</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34128743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20</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36559526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21</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19815335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22</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18178382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23</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19390922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24</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3513740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25</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7898447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26</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1380485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27</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119298989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28</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44907950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29</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19428127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3</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12939997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30</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840693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4</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4432874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5</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517516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6</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0656217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7</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19438859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8</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16341585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9</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5364491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2710244369"/>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894347933"/>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1433008850"/>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4230402810"/>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1945137164"/>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93713818"/>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3809056176"/>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2686613173"/>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323265344"/>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2098654136"/>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3254638947"/>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pPr/>
              <a:t>12/21/2017</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37635669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xStyles>
    <p:title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u="none"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3" name="Rectangle 5"/>
          <p:cNvSpPr>
            <a:spLocks noGrp="1" noChangeArrowheads="1"/>
          </p:cNvSpPr>
          <p:nvPr>
            <p:ph type="ctrTitle"/>
          </p:nvPr>
        </p:nvSpPr>
        <p:spPr>
          <a:xfrm>
            <a:off x="551384" y="2780928"/>
            <a:ext cx="3744416" cy="1162050"/>
          </a:xfrm>
          <a:extLst>
            <a:ext uri="{AF507438-7753-43E0-B8FC-AC1667EBCBE1}">
              <a14:hiddenEffects xmlns:a14="http://schemas.microsoft.com/office/drawing/2010/main" xmlns="">
                <a:effectLst>
                  <a:outerShdw dist="17961" dir="2700000" algn="ctr" rotWithShape="0">
                    <a:schemeClr val="bg2"/>
                  </a:outerShdw>
                </a:effectLst>
              </a14:hiddenEffects>
            </a:ext>
          </a:extLst>
        </p:spPr>
        <p:txBody>
          <a:bodyPr>
            <a:normAutofit/>
          </a:bodyPr>
          <a:lstStyle/>
          <a:p>
            <a:pPr algn="ctr"/>
            <a:r>
              <a:rPr lang="tr-TR" sz="4400" b="1" dirty="0" smtClean="0"/>
              <a:t>Hayat Sigortası</a:t>
            </a:r>
            <a:endParaRPr lang="ru-RU" sz="4400" b="1" dirty="0"/>
          </a:p>
        </p:txBody>
      </p:sp>
      <p:sp>
        <p:nvSpPr>
          <p:cNvPr id="2056" name="Rectangle 8"/>
          <p:cNvSpPr>
            <a:spLocks noGrp="1" noChangeArrowheads="1"/>
          </p:cNvSpPr>
          <p:nvPr>
            <p:ph type="subTitle" idx="1"/>
          </p:nvPr>
        </p:nvSpPr>
        <p:spPr>
          <a:xfrm>
            <a:off x="911424" y="4149080"/>
            <a:ext cx="3316238" cy="476250"/>
          </a:xfrm>
          <a:extLst>
            <a:ext uri="{AF507438-7753-43E0-B8FC-AC1667EBCBE1}">
              <a14:hiddenEffects xmlns:a14="http://schemas.microsoft.com/office/drawing/2010/main" xmlns="">
                <a:effectLst>
                  <a:outerShdw dist="17961" dir="2700000" algn="ctr" rotWithShape="0">
                    <a:schemeClr val="bg2"/>
                  </a:outerShdw>
                </a:effectLst>
              </a14:hiddenEffects>
            </a:ext>
          </a:extLst>
        </p:spPr>
        <p:txBody>
          <a:bodyPr/>
          <a:lstStyle/>
          <a:p>
            <a:pPr algn="ctr">
              <a:lnSpc>
                <a:spcPct val="90000"/>
              </a:lnSpc>
            </a:pPr>
            <a:r>
              <a:rPr lang="tr-TR" sz="1400" dirty="0"/>
              <a:t>Hazırlayan: </a:t>
            </a:r>
            <a:r>
              <a:rPr lang="tr-TR" sz="1400" dirty="0" err="1"/>
              <a:t>Doç.Dr.Metin</a:t>
            </a:r>
            <a:r>
              <a:rPr lang="tr-TR" sz="1400" dirty="0"/>
              <a:t> COŞKUN</a:t>
            </a:r>
            <a:endParaRPr lang="ru-RU" sz="1400" dirty="0"/>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304256" cy="715963"/>
          </a:xfrm>
        </p:spPr>
        <p:txBody>
          <a:bodyPr>
            <a:normAutofit fontScale="90000"/>
          </a:bodyPr>
          <a:lstStyle/>
          <a:p>
            <a:r>
              <a:rPr lang="tr-TR" sz="4000" b="1" dirty="0" smtClean="0">
                <a:solidFill>
                  <a:srgbClr val="FF0000"/>
                </a:solidFill>
              </a:rPr>
              <a:t>Sigortalı, Sigorta Ettiren ve </a:t>
            </a:r>
            <a:r>
              <a:rPr lang="tr-TR" sz="4000" b="1" dirty="0" err="1" smtClean="0">
                <a:solidFill>
                  <a:srgbClr val="FF0000"/>
                </a:solidFill>
              </a:rPr>
              <a:t>Lehdar</a:t>
            </a:r>
            <a:endParaRPr lang="en-US" sz="4000" b="1" dirty="0">
              <a:solidFill>
                <a:srgbClr val="FF0000"/>
              </a:solidFill>
            </a:endParaRPr>
          </a:p>
        </p:txBody>
      </p:sp>
      <p:sp>
        <p:nvSpPr>
          <p:cNvPr id="6" name="7 Metin kutusu"/>
          <p:cNvSpPr txBox="1">
            <a:spLocks noGrp="1" noChangeArrowheads="1"/>
          </p:cNvSpPr>
          <p:nvPr>
            <p:ph idx="1"/>
          </p:nvPr>
        </p:nvSpPr>
        <p:spPr bwMode="auto">
          <a:xfrm>
            <a:off x="2711624" y="427442"/>
            <a:ext cx="9217024" cy="55912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dirty="0" smtClean="0">
                <a:solidFill>
                  <a:srgbClr val="0070C0"/>
                </a:solidFill>
              </a:rPr>
              <a:t>Hayatı </a:t>
            </a:r>
            <a:r>
              <a:rPr lang="tr-TR" dirty="0">
                <a:solidFill>
                  <a:srgbClr val="0070C0"/>
                </a:solidFill>
              </a:rPr>
              <a:t>üzerine sigorta sözleşmesi yapılan kişiye "sigortalı", prim ödemek suretiyle sigortalının menfaatini sigortacı nezdinde sigortalayan kişiye "sigorta ettiren" ve sigorta sözleşmesine taraf olmamakla beraber lehine sigorta sözleşmesi yapılan ve rizikonun gerçekleşmesi halinde kural olarak sigorta tazminatını sigortacıdan isteme hakkına sahip olana da "</a:t>
            </a:r>
            <a:r>
              <a:rPr lang="tr-TR" dirty="0" err="1">
                <a:solidFill>
                  <a:srgbClr val="0070C0"/>
                </a:solidFill>
              </a:rPr>
              <a:t>lehdar</a:t>
            </a:r>
            <a:r>
              <a:rPr lang="tr-TR" dirty="0">
                <a:solidFill>
                  <a:srgbClr val="0070C0"/>
                </a:solidFill>
              </a:rPr>
              <a:t>" denir.</a:t>
            </a:r>
          </a:p>
          <a:p>
            <a:pPr marL="0" indent="0" algn="just">
              <a:buNone/>
              <a:defRPr/>
            </a:pPr>
            <a:r>
              <a:rPr lang="tr-TR" dirty="0">
                <a:solidFill>
                  <a:srgbClr val="0070C0"/>
                </a:solidFill>
              </a:rPr>
              <a:t>    </a:t>
            </a:r>
          </a:p>
          <a:p>
            <a:pPr marL="0" indent="0" algn="just">
              <a:buNone/>
              <a:defRPr/>
            </a:pPr>
            <a:r>
              <a:rPr lang="tr-TR" dirty="0">
                <a:solidFill>
                  <a:srgbClr val="0070C0"/>
                </a:solidFill>
              </a:rPr>
              <a:t> Sigortalı ile sigorta ettiren aynı şahıs olabileceği gibi hayatta kalma şartıyla yapılan sigortalarda </a:t>
            </a:r>
            <a:r>
              <a:rPr lang="tr-TR" dirty="0" err="1">
                <a:solidFill>
                  <a:srgbClr val="0070C0"/>
                </a:solidFill>
              </a:rPr>
              <a:t>lehdar</a:t>
            </a:r>
            <a:r>
              <a:rPr lang="tr-TR" dirty="0">
                <a:solidFill>
                  <a:srgbClr val="0070C0"/>
                </a:solidFill>
              </a:rPr>
              <a:t> da aynı şahıs olabilir.</a:t>
            </a:r>
          </a:p>
          <a:p>
            <a:pPr marL="0" indent="0" algn="just">
              <a:buNone/>
              <a:defRPr/>
            </a:pPr>
            <a:r>
              <a:rPr lang="tr-TR" dirty="0">
                <a:solidFill>
                  <a:srgbClr val="0070C0"/>
                </a:solidFill>
              </a:rPr>
              <a:t>     </a:t>
            </a:r>
          </a:p>
          <a:p>
            <a:pPr marL="0" indent="0" algn="just">
              <a:buNone/>
              <a:defRPr/>
            </a:pPr>
            <a:r>
              <a:rPr lang="tr-TR" dirty="0">
                <a:solidFill>
                  <a:srgbClr val="0070C0"/>
                </a:solidFill>
              </a:rPr>
              <a:t>Bir kimsenin hayatı, ya o kimse veya onun bilgi ve izni olmasa bile dilediği bir veya birkaç sigortacıya çeşitli bedellerle üçüncü bir kişi tarafından sigorta ettirilebilir, şu kadar ki, üçüncü kişinin o kimsenin hayatının devamında maddi veya manevi menfaatinin bulunması sigortanın geçerliliği için şarttır.</a:t>
            </a:r>
          </a:p>
        </p:txBody>
      </p:sp>
    </p:spTree>
    <p:extLst>
      <p:ext uri="{BB962C8B-B14F-4D97-AF65-F5344CB8AC3E}">
        <p14:creationId xmlns:p14="http://schemas.microsoft.com/office/powerpoint/2010/main" xmlns="" val="362133561"/>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304256" cy="715963"/>
          </a:xfrm>
        </p:spPr>
        <p:txBody>
          <a:bodyPr>
            <a:normAutofit fontScale="90000"/>
          </a:bodyPr>
          <a:lstStyle/>
          <a:p>
            <a:r>
              <a:rPr lang="tr-TR" sz="4000" b="1" dirty="0" smtClean="0">
                <a:solidFill>
                  <a:srgbClr val="FF0000"/>
                </a:solidFill>
              </a:rPr>
              <a:t>Sigortanın Konusu</a:t>
            </a:r>
            <a:endParaRPr lang="en-US" sz="4000" b="1" dirty="0">
              <a:solidFill>
                <a:srgbClr val="FF0000"/>
              </a:solidFill>
            </a:endParaRPr>
          </a:p>
        </p:txBody>
      </p:sp>
      <p:sp>
        <p:nvSpPr>
          <p:cNvPr id="6" name="7 Metin kutusu"/>
          <p:cNvSpPr txBox="1">
            <a:spLocks noGrp="1" noChangeArrowheads="1"/>
          </p:cNvSpPr>
          <p:nvPr>
            <p:ph idx="1"/>
          </p:nvPr>
        </p:nvSpPr>
        <p:spPr bwMode="auto">
          <a:xfrm>
            <a:off x="2711624" y="427442"/>
            <a:ext cx="9217024" cy="55153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dirty="0">
                <a:solidFill>
                  <a:srgbClr val="0070C0"/>
                </a:solidFill>
              </a:rPr>
              <a:t>Sigortacı, bu sigorta ile bir kimsenin belirli bir süre içinde veya sözleşmede belirtilen şart ve haller içinde ölümü veya o kimsenin sözleşmede belirtilen   belli bir süreden fazla yaşaması ihtimalini ya da her iki ihtimali beraber sigorta edebilir.</a:t>
            </a:r>
          </a:p>
          <a:p>
            <a:pPr marL="0" indent="0" algn="just">
              <a:buNone/>
              <a:defRPr/>
            </a:pPr>
            <a:endParaRPr lang="tr-TR" dirty="0">
              <a:solidFill>
                <a:srgbClr val="0070C0"/>
              </a:solidFill>
            </a:endParaRPr>
          </a:p>
          <a:p>
            <a:pPr marL="0" indent="0" algn="just">
              <a:buNone/>
              <a:defRPr/>
            </a:pPr>
            <a:r>
              <a:rPr lang="tr-TR" dirty="0" smtClean="0">
                <a:solidFill>
                  <a:srgbClr val="0070C0"/>
                </a:solidFill>
              </a:rPr>
              <a:t>Ancak, </a:t>
            </a:r>
            <a:r>
              <a:rPr lang="tr-TR" dirty="0">
                <a:solidFill>
                  <a:srgbClr val="0070C0"/>
                </a:solidFill>
              </a:rPr>
              <a:t>küçüklerin, mahcurların veya mümeyyiz olmayanların ölümünü şart koyarak sigorta etmek bâtıl, bunların hayatı üzerine sigorta yapmak geçerlidir.</a:t>
            </a:r>
          </a:p>
          <a:p>
            <a:pPr marL="0" indent="0" algn="just">
              <a:buNone/>
              <a:defRPr/>
            </a:pPr>
            <a:endParaRPr lang="tr-TR" dirty="0">
              <a:solidFill>
                <a:srgbClr val="0070C0"/>
              </a:solidFill>
            </a:endParaRPr>
          </a:p>
          <a:p>
            <a:pPr marL="0" indent="0" algn="just">
              <a:buNone/>
              <a:defRPr/>
            </a:pPr>
            <a:r>
              <a:rPr lang="tr-TR" dirty="0">
                <a:solidFill>
                  <a:srgbClr val="0070C0"/>
                </a:solidFill>
              </a:rPr>
              <a:t> Her iki halde de ölüm gerçekleşirse sigortanın ölüm tarihindeki riyazi ihtiyatı ödenir.</a:t>
            </a:r>
          </a:p>
          <a:p>
            <a:pPr marL="0" indent="0" algn="just">
              <a:buNone/>
              <a:defRPr/>
            </a:pPr>
            <a:endParaRPr lang="tr-TR" dirty="0">
              <a:solidFill>
                <a:srgbClr val="0070C0"/>
              </a:solidFill>
            </a:endParaRPr>
          </a:p>
          <a:p>
            <a:pPr marL="0" indent="0" algn="just">
              <a:buNone/>
              <a:defRPr/>
            </a:pPr>
            <a:r>
              <a:rPr lang="tr-TR" dirty="0">
                <a:solidFill>
                  <a:srgbClr val="0070C0"/>
                </a:solidFill>
              </a:rPr>
              <a:t>Bu genel şartlara göre riyazi ihtiyat ödenmesi gereken hallerde varsa kar payı da ödenir.</a:t>
            </a:r>
          </a:p>
        </p:txBody>
      </p:sp>
    </p:spTree>
    <p:extLst>
      <p:ext uri="{BB962C8B-B14F-4D97-AF65-F5344CB8AC3E}">
        <p14:creationId xmlns:p14="http://schemas.microsoft.com/office/powerpoint/2010/main" xmlns="" val="4197480832"/>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304256" cy="715963"/>
          </a:xfrm>
        </p:spPr>
        <p:txBody>
          <a:bodyPr>
            <a:normAutofit fontScale="90000"/>
          </a:bodyPr>
          <a:lstStyle/>
          <a:p>
            <a:r>
              <a:rPr lang="tr-TR" sz="4000" b="1" dirty="0" smtClean="0">
                <a:solidFill>
                  <a:srgbClr val="FF0000"/>
                </a:solidFill>
              </a:rPr>
              <a:t>Teminat Dışında Kalan Haller</a:t>
            </a:r>
            <a:endParaRPr lang="en-US" sz="4000" b="1" dirty="0">
              <a:solidFill>
                <a:srgbClr val="FF0000"/>
              </a:solidFill>
            </a:endParaRPr>
          </a:p>
        </p:txBody>
      </p:sp>
      <p:sp>
        <p:nvSpPr>
          <p:cNvPr id="6" name="7 Metin kutusu"/>
          <p:cNvSpPr txBox="1">
            <a:spLocks noGrp="1" noChangeArrowheads="1"/>
          </p:cNvSpPr>
          <p:nvPr>
            <p:ph idx="1"/>
          </p:nvPr>
        </p:nvSpPr>
        <p:spPr bwMode="auto">
          <a:xfrm>
            <a:off x="2495600" y="476672"/>
            <a:ext cx="9217024" cy="62560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dirty="0" err="1">
                <a:solidFill>
                  <a:srgbClr val="0070C0"/>
                </a:solidFill>
              </a:rPr>
              <a:t>Sigortalı,sigortacıyı</a:t>
            </a:r>
            <a:r>
              <a:rPr lang="tr-TR" dirty="0">
                <a:solidFill>
                  <a:srgbClr val="0070C0"/>
                </a:solidFill>
              </a:rPr>
              <a:t> haberdar etmeksizin ticari ve hava hatları üzerinde yolcu nakline ruhsatlı işletmelerin uçak veya herhangi bir hava gemisinde ancak, yolcu sıfatıyla seyahat edebilir. Hayatı sigortalanan kişinin ölümü yolcu sıfatı dışında havada yapılan yolculuklar esnasında olursa, şirket yalnız riyazi ihtiyatı ödemekle yükümlüdür; ölüm tazminatı ödenmez.</a:t>
            </a:r>
          </a:p>
          <a:p>
            <a:pPr marL="0" indent="0" algn="just">
              <a:buNone/>
              <a:defRPr/>
            </a:pPr>
            <a:endParaRPr lang="tr-TR" dirty="0">
              <a:solidFill>
                <a:srgbClr val="0070C0"/>
              </a:solidFill>
            </a:endParaRPr>
          </a:p>
          <a:p>
            <a:pPr marL="0" indent="0" algn="just">
              <a:buNone/>
              <a:defRPr/>
            </a:pPr>
            <a:r>
              <a:rPr lang="tr-TR" dirty="0" smtClean="0">
                <a:solidFill>
                  <a:srgbClr val="0070C0"/>
                </a:solidFill>
              </a:rPr>
              <a:t>Sigortalı</a:t>
            </a:r>
            <a:r>
              <a:rPr lang="tr-TR" dirty="0">
                <a:solidFill>
                  <a:srgbClr val="0070C0"/>
                </a:solidFill>
              </a:rPr>
              <a:t>, intihar veya intihara teşebbüs sonucunda öldüğü takdirde, sigortalının intiharı anında akli melekeleri ne olursa olsun, sigortacı sigortanın o andaki riyazi ihtiyatını öder. Aksine bir sözleşme ile süre kısaltılmış olmadıkça sigortalı aralıksız olarak en az üç yıl devam etmiş bulunuyorsa, sigortacı sigorta teminatının tamamını ödemekle yükümlüdür.</a:t>
            </a:r>
          </a:p>
          <a:p>
            <a:pPr marL="0" indent="0" algn="just">
              <a:buNone/>
              <a:defRPr/>
            </a:pPr>
            <a:endParaRPr lang="tr-TR" dirty="0" smtClean="0">
              <a:solidFill>
                <a:srgbClr val="0070C0"/>
              </a:solidFill>
            </a:endParaRPr>
          </a:p>
          <a:p>
            <a:pPr marL="0" indent="0" algn="just">
              <a:buNone/>
              <a:defRPr/>
            </a:pPr>
            <a:r>
              <a:rPr lang="tr-TR" dirty="0" smtClean="0">
                <a:solidFill>
                  <a:srgbClr val="0070C0"/>
                </a:solidFill>
              </a:rPr>
              <a:t>Sigortadan </a:t>
            </a:r>
            <a:r>
              <a:rPr lang="tr-TR" dirty="0">
                <a:solidFill>
                  <a:srgbClr val="0070C0"/>
                </a:solidFill>
              </a:rPr>
              <a:t>faydalanan kimse hayatı üzerine sigorta yapmış olanı öldürmüş veya onun öldürülmesinde herhangi bir şekilde suç ortaklığı etmişse sigorta bedelinden mahrum kalır ve bu bedel ölenin mirasçılarına ait olur.</a:t>
            </a:r>
          </a:p>
        </p:txBody>
      </p:sp>
    </p:spTree>
    <p:extLst>
      <p:ext uri="{BB962C8B-B14F-4D97-AF65-F5344CB8AC3E}">
        <p14:creationId xmlns:p14="http://schemas.microsoft.com/office/powerpoint/2010/main" xmlns="" val="775915075"/>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304256" cy="715963"/>
          </a:xfrm>
        </p:spPr>
        <p:txBody>
          <a:bodyPr>
            <a:normAutofit fontScale="90000"/>
          </a:bodyPr>
          <a:lstStyle/>
          <a:p>
            <a:r>
              <a:rPr lang="tr-TR" sz="4000" b="1" dirty="0" smtClean="0">
                <a:solidFill>
                  <a:srgbClr val="FF0000"/>
                </a:solidFill>
              </a:rPr>
              <a:t>Teminat Dışında Kalan Haller</a:t>
            </a:r>
            <a:endParaRPr lang="en-US" sz="4000" b="1" dirty="0">
              <a:solidFill>
                <a:srgbClr val="FF0000"/>
              </a:solidFill>
            </a:endParaRPr>
          </a:p>
        </p:txBody>
      </p:sp>
      <p:sp>
        <p:nvSpPr>
          <p:cNvPr id="6" name="7 Metin kutusu"/>
          <p:cNvSpPr txBox="1">
            <a:spLocks noGrp="1" noChangeArrowheads="1"/>
          </p:cNvSpPr>
          <p:nvPr>
            <p:ph idx="1"/>
          </p:nvPr>
        </p:nvSpPr>
        <p:spPr bwMode="auto">
          <a:xfrm>
            <a:off x="2495600" y="476672"/>
            <a:ext cx="9217024" cy="55912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dirty="0">
                <a:solidFill>
                  <a:srgbClr val="0070C0"/>
                </a:solidFill>
              </a:rPr>
              <a:t>Sigortadan faydalanan kimse hayatı üzerine sigorta yapmış olanı öldürmüş veya onun öldürülmesinde herhangi bir şekilde suç ortaklığı etmişse sigorta bedelinden mahrum kalır ve bu bedel ölenin mirasçılarına ait olur.</a:t>
            </a:r>
          </a:p>
          <a:p>
            <a:pPr marL="0" indent="0" algn="just">
              <a:buNone/>
              <a:defRPr/>
            </a:pPr>
            <a:endParaRPr lang="tr-TR" dirty="0">
              <a:solidFill>
                <a:srgbClr val="0070C0"/>
              </a:solidFill>
            </a:endParaRPr>
          </a:p>
          <a:p>
            <a:pPr marL="0" indent="0" algn="just">
              <a:buNone/>
              <a:defRPr/>
            </a:pPr>
            <a:r>
              <a:rPr lang="tr-TR" dirty="0" smtClean="0">
                <a:solidFill>
                  <a:srgbClr val="0070C0"/>
                </a:solidFill>
              </a:rPr>
              <a:t>Aksi </a:t>
            </a:r>
            <a:r>
              <a:rPr lang="tr-TR" dirty="0">
                <a:solidFill>
                  <a:srgbClr val="0070C0"/>
                </a:solidFill>
              </a:rPr>
              <a:t>sözleşme ile kararlaştırılmadıkça, sigorta savaş halinde geçerli değildir. Ancak sigortalı savaş esnasında ve savaş hareketleri dolayısıyla ölürse, ölüm tarihindeki matematik karşılıklar, ödeme tarihine kadar geçecek süreye ait teknik faizleriyle birlikte hak sahiplerine ödenir.</a:t>
            </a:r>
          </a:p>
          <a:p>
            <a:pPr marL="0" indent="0" algn="just">
              <a:buNone/>
              <a:defRPr/>
            </a:pPr>
            <a:endParaRPr lang="tr-TR" dirty="0">
              <a:solidFill>
                <a:srgbClr val="0070C0"/>
              </a:solidFill>
            </a:endParaRPr>
          </a:p>
          <a:p>
            <a:pPr marL="0" indent="0" algn="just">
              <a:buNone/>
              <a:defRPr/>
            </a:pPr>
            <a:r>
              <a:rPr lang="tr-TR" dirty="0" smtClean="0">
                <a:solidFill>
                  <a:srgbClr val="0070C0"/>
                </a:solidFill>
              </a:rPr>
              <a:t>Sigortalı </a:t>
            </a:r>
            <a:r>
              <a:rPr lang="tr-TR" dirty="0">
                <a:solidFill>
                  <a:srgbClr val="0070C0"/>
                </a:solidFill>
              </a:rPr>
              <a:t>aksine bir sözleşme olmadığı sürece, AIDS nükleer, biyolojik ve kimyasal silah kullanımı veya nükleer, biyolojik ve kimyasal maddelerin açığa çıkmasına neden olacak her türlü saldırı ve sabotaj veya tedavi amaçlı olanlar hariç nükleer rizikolar sonucu </a:t>
            </a:r>
            <a:r>
              <a:rPr lang="tr-TR" dirty="0" err="1">
                <a:solidFill>
                  <a:srgbClr val="0070C0"/>
                </a:solidFill>
              </a:rPr>
              <a:t>ölürse,sigortacı</a:t>
            </a:r>
            <a:r>
              <a:rPr lang="tr-TR" dirty="0">
                <a:solidFill>
                  <a:srgbClr val="0070C0"/>
                </a:solidFill>
              </a:rPr>
              <a:t>, yalnız riyazi ihtiyatı ödemekle yükümlüdür.</a:t>
            </a:r>
          </a:p>
        </p:txBody>
      </p:sp>
    </p:spTree>
    <p:extLst>
      <p:ext uri="{BB962C8B-B14F-4D97-AF65-F5344CB8AC3E}">
        <p14:creationId xmlns:p14="http://schemas.microsoft.com/office/powerpoint/2010/main" xmlns="" val="78571371"/>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304256" cy="715963"/>
          </a:xfrm>
        </p:spPr>
        <p:txBody>
          <a:bodyPr>
            <a:normAutofit fontScale="90000"/>
          </a:bodyPr>
          <a:lstStyle/>
          <a:p>
            <a:r>
              <a:rPr lang="tr-TR" sz="4000" b="1" dirty="0" smtClean="0">
                <a:solidFill>
                  <a:srgbClr val="FF0000"/>
                </a:solidFill>
              </a:rPr>
              <a:t>Sigortanın Başlangıcı, Sonu ve Coğrafi Sınırı</a:t>
            </a:r>
            <a:endParaRPr lang="en-US" sz="4000" b="1" dirty="0">
              <a:solidFill>
                <a:srgbClr val="FF0000"/>
              </a:solidFill>
            </a:endParaRPr>
          </a:p>
        </p:txBody>
      </p:sp>
      <p:sp>
        <p:nvSpPr>
          <p:cNvPr id="6" name="7 Metin kutusu"/>
          <p:cNvSpPr txBox="1">
            <a:spLocks noGrp="1" noChangeArrowheads="1"/>
          </p:cNvSpPr>
          <p:nvPr>
            <p:ph idx="1"/>
          </p:nvPr>
        </p:nvSpPr>
        <p:spPr bwMode="auto">
          <a:xfrm>
            <a:off x="2495600" y="1124744"/>
            <a:ext cx="9217024" cy="28038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dirty="0">
                <a:solidFill>
                  <a:srgbClr val="0070C0"/>
                </a:solidFill>
              </a:rPr>
              <a:t>Sigorta, poliçede başlama ve sona erme tarihleri olarak yazılan günlerde, aksi kararlaştırılmadıkça Türkiye saati ile öğleyin saat 12.00'de başlar ve öğleyin saat 12.00'de ve her halükârda rizikonun gerçekleşmesiyle sona erer</a:t>
            </a:r>
            <a:r>
              <a:rPr lang="tr-TR" dirty="0" smtClean="0">
                <a:solidFill>
                  <a:srgbClr val="0070C0"/>
                </a:solidFill>
              </a:rPr>
              <a:t>.</a:t>
            </a:r>
          </a:p>
          <a:p>
            <a:pPr marL="0" indent="0" algn="just">
              <a:buNone/>
              <a:defRPr/>
            </a:pPr>
            <a:endParaRPr lang="tr-TR" dirty="0">
              <a:solidFill>
                <a:srgbClr val="0070C0"/>
              </a:solidFill>
            </a:endParaRPr>
          </a:p>
          <a:p>
            <a:pPr marL="0" indent="0" algn="just">
              <a:buNone/>
              <a:defRPr/>
            </a:pPr>
            <a:r>
              <a:rPr lang="tr-TR" dirty="0">
                <a:solidFill>
                  <a:srgbClr val="0070C0"/>
                </a:solidFill>
              </a:rPr>
              <a:t>Bu sigorta dünyanın her yerinde geçerlidir.</a:t>
            </a:r>
          </a:p>
          <a:p>
            <a:pPr marL="0" indent="0" algn="just">
              <a:buNone/>
              <a:defRPr/>
            </a:pPr>
            <a:endParaRPr lang="tr-TR" dirty="0">
              <a:solidFill>
                <a:srgbClr val="0070C0"/>
              </a:solidFill>
            </a:endParaRPr>
          </a:p>
        </p:txBody>
      </p:sp>
    </p:spTree>
    <p:extLst>
      <p:ext uri="{BB962C8B-B14F-4D97-AF65-F5344CB8AC3E}">
        <p14:creationId xmlns:p14="http://schemas.microsoft.com/office/powerpoint/2010/main" xmlns="" val="1779532209"/>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304256" cy="715963"/>
          </a:xfrm>
        </p:spPr>
        <p:txBody>
          <a:bodyPr>
            <a:normAutofit fontScale="90000"/>
          </a:bodyPr>
          <a:lstStyle/>
          <a:p>
            <a:r>
              <a:rPr lang="tr-TR" sz="4000" b="1" dirty="0" smtClean="0">
                <a:solidFill>
                  <a:srgbClr val="FF0000"/>
                </a:solidFill>
              </a:rPr>
              <a:t>Hayat Sigortası</a:t>
            </a:r>
            <a:endParaRPr lang="en-US" sz="4000" b="1" dirty="0">
              <a:solidFill>
                <a:srgbClr val="FF0000"/>
              </a:solidFill>
            </a:endParaRPr>
          </a:p>
        </p:txBody>
      </p:sp>
      <p:sp>
        <p:nvSpPr>
          <p:cNvPr id="6" name="7 Metin kutusu"/>
          <p:cNvSpPr txBox="1">
            <a:spLocks noGrp="1" noChangeArrowheads="1"/>
          </p:cNvSpPr>
          <p:nvPr>
            <p:ph idx="1"/>
          </p:nvPr>
        </p:nvSpPr>
        <p:spPr bwMode="auto">
          <a:xfrm>
            <a:off x="2522488" y="404664"/>
            <a:ext cx="9217024" cy="58415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ctr">
              <a:buNone/>
              <a:defRPr/>
            </a:pPr>
            <a:r>
              <a:rPr lang="tr-TR" sz="2800" dirty="0">
                <a:solidFill>
                  <a:srgbClr val="FF0000"/>
                </a:solidFill>
              </a:rPr>
              <a:t>RİZİKONUN GERÇEKLEŞMESİ HALİNDE HAK SAHİPLERİNİN </a:t>
            </a:r>
            <a:r>
              <a:rPr lang="tr-TR" sz="2800" dirty="0" smtClean="0">
                <a:solidFill>
                  <a:srgbClr val="FF0000"/>
                </a:solidFill>
              </a:rPr>
              <a:t>YÜKÜMLÜLÜKLERİ</a:t>
            </a:r>
          </a:p>
          <a:p>
            <a:pPr marL="0" indent="0" algn="ctr">
              <a:buNone/>
              <a:defRPr/>
            </a:pPr>
            <a:endParaRPr lang="tr-TR" sz="3200" dirty="0">
              <a:solidFill>
                <a:srgbClr val="FF0000"/>
              </a:solidFill>
            </a:endParaRPr>
          </a:p>
          <a:p>
            <a:pPr marL="0" indent="0" algn="just">
              <a:buNone/>
              <a:defRPr/>
            </a:pPr>
            <a:r>
              <a:rPr lang="tr-TR" sz="1600" dirty="0">
                <a:solidFill>
                  <a:srgbClr val="0070C0"/>
                </a:solidFill>
              </a:rPr>
              <a:t>Hak sahipleri, rizikonun gerçekleştiğini öğrendiği tarihten itibaren durumu beş gün içinde sigortacıya bildirmek zorundadırlar</a:t>
            </a:r>
            <a:r>
              <a:rPr lang="tr-TR" sz="1600" dirty="0" smtClean="0">
                <a:solidFill>
                  <a:srgbClr val="0070C0"/>
                </a:solidFill>
              </a:rPr>
              <a:t>. Hak </a:t>
            </a:r>
            <a:r>
              <a:rPr lang="tr-TR" sz="1600" dirty="0">
                <a:solidFill>
                  <a:srgbClr val="0070C0"/>
                </a:solidFill>
              </a:rPr>
              <a:t>sahipleri, poliçeden doğan haklarını talep edebilmek için, aşağıdaki yazılı belgeleri, masrafı kendilerine ait olmak üzere temin ederek sigortacıya verir. </a:t>
            </a:r>
          </a:p>
          <a:p>
            <a:pPr marL="0" indent="0" algn="just">
              <a:buNone/>
              <a:defRPr/>
            </a:pPr>
            <a:endParaRPr lang="tr-TR" sz="1600" dirty="0">
              <a:solidFill>
                <a:srgbClr val="0070C0"/>
              </a:solidFill>
            </a:endParaRPr>
          </a:p>
          <a:p>
            <a:pPr marL="0" indent="0" algn="just">
              <a:buNone/>
              <a:defRPr/>
            </a:pPr>
            <a:r>
              <a:rPr lang="tr-TR" sz="1600" dirty="0" smtClean="0">
                <a:solidFill>
                  <a:srgbClr val="0070C0"/>
                </a:solidFill>
              </a:rPr>
              <a:t>A- </a:t>
            </a:r>
            <a:r>
              <a:rPr lang="tr-TR" sz="1600" dirty="0">
                <a:solidFill>
                  <a:srgbClr val="0070C0"/>
                </a:solidFill>
              </a:rPr>
              <a:t>Sigorta poliçesi, (kaybı halinde sigortalı veya hak sahibinden alınacak imzalı beyan yeterlidir),</a:t>
            </a:r>
          </a:p>
          <a:p>
            <a:pPr marL="0" indent="0" algn="just">
              <a:buNone/>
              <a:defRPr/>
            </a:pPr>
            <a:endParaRPr lang="tr-TR" sz="1600" dirty="0">
              <a:solidFill>
                <a:srgbClr val="0070C0"/>
              </a:solidFill>
            </a:endParaRPr>
          </a:p>
          <a:p>
            <a:pPr marL="0" indent="0" algn="just">
              <a:buNone/>
              <a:defRPr/>
            </a:pPr>
            <a:r>
              <a:rPr lang="tr-TR" sz="1600" dirty="0" smtClean="0">
                <a:solidFill>
                  <a:srgbClr val="0070C0"/>
                </a:solidFill>
              </a:rPr>
              <a:t>B- </a:t>
            </a:r>
            <a:r>
              <a:rPr lang="tr-TR" sz="1600" dirty="0">
                <a:solidFill>
                  <a:srgbClr val="0070C0"/>
                </a:solidFill>
              </a:rPr>
              <a:t>Nüfus idaresi tarafından verilecek tasdikli ve vukuatlı nüfus kayıt örneği,</a:t>
            </a:r>
          </a:p>
          <a:p>
            <a:pPr marL="0" indent="0" algn="just">
              <a:buNone/>
              <a:defRPr/>
            </a:pPr>
            <a:endParaRPr lang="tr-TR" sz="1600" dirty="0">
              <a:solidFill>
                <a:srgbClr val="0070C0"/>
              </a:solidFill>
            </a:endParaRPr>
          </a:p>
          <a:p>
            <a:pPr marL="0" indent="0" algn="just">
              <a:buNone/>
              <a:defRPr/>
            </a:pPr>
            <a:r>
              <a:rPr lang="tr-TR" sz="1600" dirty="0" smtClean="0">
                <a:solidFill>
                  <a:srgbClr val="0070C0"/>
                </a:solidFill>
              </a:rPr>
              <a:t>C- </a:t>
            </a:r>
            <a:r>
              <a:rPr lang="tr-TR" sz="1600" dirty="0">
                <a:solidFill>
                  <a:srgbClr val="0070C0"/>
                </a:solidFill>
              </a:rPr>
              <a:t>Gerekirse ölüm nedenini açıklayan doktor raporu veya gömme izni,</a:t>
            </a:r>
          </a:p>
          <a:p>
            <a:pPr marL="0" indent="0" algn="just">
              <a:buNone/>
              <a:defRPr/>
            </a:pPr>
            <a:endParaRPr lang="tr-TR" sz="1600" dirty="0">
              <a:solidFill>
                <a:srgbClr val="0070C0"/>
              </a:solidFill>
            </a:endParaRPr>
          </a:p>
          <a:p>
            <a:pPr marL="0" indent="0" algn="just">
              <a:buNone/>
              <a:defRPr/>
            </a:pPr>
            <a:r>
              <a:rPr lang="tr-TR" sz="1600" dirty="0" smtClean="0">
                <a:solidFill>
                  <a:srgbClr val="0070C0"/>
                </a:solidFill>
              </a:rPr>
              <a:t>D- </a:t>
            </a:r>
            <a:r>
              <a:rPr lang="tr-TR" sz="1600" dirty="0">
                <a:solidFill>
                  <a:srgbClr val="0070C0"/>
                </a:solidFill>
              </a:rPr>
              <a:t>Gaiplik halinde mahkemeden alınacak olan gaiplik kararı,</a:t>
            </a:r>
          </a:p>
          <a:p>
            <a:pPr marL="0" indent="0" algn="just">
              <a:buNone/>
              <a:defRPr/>
            </a:pPr>
            <a:endParaRPr lang="tr-TR" sz="1600" dirty="0">
              <a:solidFill>
                <a:srgbClr val="0070C0"/>
              </a:solidFill>
            </a:endParaRPr>
          </a:p>
          <a:p>
            <a:pPr marL="0" indent="0" algn="just">
              <a:buNone/>
              <a:defRPr/>
            </a:pPr>
            <a:r>
              <a:rPr lang="tr-TR" sz="1600" dirty="0" smtClean="0">
                <a:solidFill>
                  <a:srgbClr val="0070C0"/>
                </a:solidFill>
              </a:rPr>
              <a:t>E- </a:t>
            </a:r>
            <a:r>
              <a:rPr lang="tr-TR" sz="1600" dirty="0" err="1">
                <a:solidFill>
                  <a:srgbClr val="0070C0"/>
                </a:solidFill>
              </a:rPr>
              <a:t>Lehdar</a:t>
            </a:r>
            <a:r>
              <a:rPr lang="tr-TR" sz="1600" dirty="0">
                <a:solidFill>
                  <a:srgbClr val="0070C0"/>
                </a:solidFill>
              </a:rPr>
              <a:t> tayin edilmediği durumlarda veraset ilâmı,</a:t>
            </a:r>
          </a:p>
        </p:txBody>
      </p:sp>
    </p:spTree>
    <p:extLst>
      <p:ext uri="{BB962C8B-B14F-4D97-AF65-F5344CB8AC3E}">
        <p14:creationId xmlns:p14="http://schemas.microsoft.com/office/powerpoint/2010/main" xmlns="" val="2652612727"/>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304256" cy="715963"/>
          </a:xfrm>
        </p:spPr>
        <p:txBody>
          <a:bodyPr>
            <a:normAutofit fontScale="90000"/>
          </a:bodyPr>
          <a:lstStyle/>
          <a:p>
            <a:r>
              <a:rPr lang="tr-TR" sz="4000" b="1" dirty="0" smtClean="0">
                <a:solidFill>
                  <a:srgbClr val="FF0000"/>
                </a:solidFill>
              </a:rPr>
              <a:t>Hayat Sigortası</a:t>
            </a:r>
            <a:endParaRPr lang="en-US" sz="4000" b="1" dirty="0">
              <a:solidFill>
                <a:srgbClr val="FF0000"/>
              </a:solidFill>
            </a:endParaRPr>
          </a:p>
        </p:txBody>
      </p:sp>
      <p:sp>
        <p:nvSpPr>
          <p:cNvPr id="6" name="7 Metin kutusu"/>
          <p:cNvSpPr txBox="1">
            <a:spLocks noGrp="1" noChangeArrowheads="1"/>
          </p:cNvSpPr>
          <p:nvPr>
            <p:ph idx="1"/>
          </p:nvPr>
        </p:nvSpPr>
        <p:spPr bwMode="auto">
          <a:xfrm>
            <a:off x="2522488" y="404664"/>
            <a:ext cx="9217024" cy="47746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ctr">
              <a:buNone/>
              <a:defRPr/>
            </a:pPr>
            <a:r>
              <a:rPr lang="tr-TR" sz="2800" dirty="0">
                <a:solidFill>
                  <a:srgbClr val="FF0000"/>
                </a:solidFill>
              </a:rPr>
              <a:t>RİZİKONUN GERÇEKLEŞMESİ HALİNDE HAK SAHİPLERİNİN </a:t>
            </a:r>
            <a:r>
              <a:rPr lang="tr-TR" sz="2800" dirty="0" smtClean="0">
                <a:solidFill>
                  <a:srgbClr val="FF0000"/>
                </a:solidFill>
              </a:rPr>
              <a:t>YÜKÜMLÜLÜKLERİ</a:t>
            </a:r>
          </a:p>
          <a:p>
            <a:pPr marL="0" indent="0" algn="ctr">
              <a:buNone/>
              <a:defRPr/>
            </a:pPr>
            <a:endParaRPr lang="tr-TR" sz="3200" dirty="0">
              <a:solidFill>
                <a:srgbClr val="FF0000"/>
              </a:solidFill>
            </a:endParaRPr>
          </a:p>
          <a:p>
            <a:pPr marL="0" indent="0" algn="just">
              <a:buNone/>
              <a:defRPr/>
            </a:pPr>
            <a:r>
              <a:rPr lang="tr-TR" sz="1600" dirty="0">
                <a:solidFill>
                  <a:srgbClr val="0070C0"/>
                </a:solidFill>
              </a:rPr>
              <a:t>Sigortacı, vefat rizikolarında gerekirse tazminatı kesinleştirmek için sağlık karnesi ile hastane durum raporunu da ayrıca isteyebilir. Sigortacı talep halinde </a:t>
            </a:r>
            <a:r>
              <a:rPr lang="tr-TR" sz="1600" dirty="0" err="1">
                <a:solidFill>
                  <a:srgbClr val="0070C0"/>
                </a:solidFill>
              </a:rPr>
              <a:t>lehdar</a:t>
            </a:r>
            <a:r>
              <a:rPr lang="tr-TR" sz="1600" dirty="0">
                <a:solidFill>
                  <a:srgbClr val="0070C0"/>
                </a:solidFill>
              </a:rPr>
              <a:t> ya da sigorta ettirene tazminatın ödenmesine ilişkin olarak aldığı belgeler karşılığında bir alındı belgesi vermek zorundadır.</a:t>
            </a:r>
          </a:p>
          <a:p>
            <a:pPr marL="0" indent="0" algn="just">
              <a:buNone/>
              <a:defRPr/>
            </a:pPr>
            <a:endParaRPr lang="tr-TR" sz="1600" dirty="0">
              <a:solidFill>
                <a:srgbClr val="0070C0"/>
              </a:solidFill>
            </a:endParaRPr>
          </a:p>
          <a:p>
            <a:pPr marL="0" indent="0" algn="just">
              <a:buNone/>
              <a:defRPr/>
            </a:pPr>
            <a:r>
              <a:rPr lang="tr-TR" sz="1600" dirty="0" smtClean="0">
                <a:solidFill>
                  <a:srgbClr val="0070C0"/>
                </a:solidFill>
              </a:rPr>
              <a:t>Bütün </a:t>
            </a:r>
            <a:r>
              <a:rPr lang="tr-TR" sz="1600" dirty="0">
                <a:solidFill>
                  <a:srgbClr val="0070C0"/>
                </a:solidFill>
              </a:rPr>
              <a:t>belgelerin sigorta şirketine verilmesinden sonra sigortacı, sözleşme hükümlerine göre ödemesi gereken kesinleşmiş tazminatı on gün içinde hak sahiplerine öder. </a:t>
            </a:r>
          </a:p>
          <a:p>
            <a:pPr marL="0" indent="0" algn="just">
              <a:buNone/>
              <a:defRPr/>
            </a:pPr>
            <a:endParaRPr lang="tr-TR" sz="1600" dirty="0">
              <a:solidFill>
                <a:srgbClr val="0070C0"/>
              </a:solidFill>
            </a:endParaRPr>
          </a:p>
          <a:p>
            <a:pPr marL="0" indent="0" algn="just">
              <a:buNone/>
              <a:defRPr/>
            </a:pPr>
            <a:r>
              <a:rPr lang="tr-TR" sz="1600" dirty="0" smtClean="0">
                <a:solidFill>
                  <a:srgbClr val="0070C0"/>
                </a:solidFill>
              </a:rPr>
              <a:t>Poliçenin </a:t>
            </a:r>
            <a:r>
              <a:rPr lang="tr-TR" sz="1600" dirty="0">
                <a:solidFill>
                  <a:srgbClr val="0070C0"/>
                </a:solidFill>
              </a:rPr>
              <a:t>bulunamadığı durumlarda şirket kayıtları esas alınır.</a:t>
            </a:r>
          </a:p>
          <a:p>
            <a:pPr marL="0" indent="0" algn="just">
              <a:buNone/>
              <a:defRPr/>
            </a:pPr>
            <a:endParaRPr lang="tr-TR" sz="1600" dirty="0">
              <a:solidFill>
                <a:srgbClr val="0070C0"/>
              </a:solidFill>
            </a:endParaRPr>
          </a:p>
          <a:p>
            <a:pPr marL="0" indent="0" algn="just">
              <a:buNone/>
              <a:defRPr/>
            </a:pPr>
            <a:r>
              <a:rPr lang="tr-TR" sz="1600" dirty="0" smtClean="0">
                <a:solidFill>
                  <a:srgbClr val="0070C0"/>
                </a:solidFill>
              </a:rPr>
              <a:t>Sadece</a:t>
            </a:r>
            <a:r>
              <a:rPr lang="tr-TR" sz="1600" dirty="0">
                <a:solidFill>
                  <a:srgbClr val="0070C0"/>
                </a:solidFill>
              </a:rPr>
              <a:t>, hayatta kalma şartıyla yapılmış olan sözleşmelerde, sözleşmede belirtilen sürenin dolması nedeniyle yapılacak ödemelerde sadece sigorta poliçesi ve onaylı nüfus suretinin verilmesi yeterlidir.</a:t>
            </a:r>
          </a:p>
        </p:txBody>
      </p:sp>
    </p:spTree>
    <p:extLst>
      <p:ext uri="{BB962C8B-B14F-4D97-AF65-F5344CB8AC3E}">
        <p14:creationId xmlns:p14="http://schemas.microsoft.com/office/powerpoint/2010/main" xmlns="" val="1141466713"/>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304256" cy="715963"/>
          </a:xfrm>
        </p:spPr>
        <p:txBody>
          <a:bodyPr>
            <a:normAutofit fontScale="90000"/>
          </a:bodyPr>
          <a:lstStyle/>
          <a:p>
            <a:r>
              <a:rPr lang="tr-TR" sz="4000" b="1" dirty="0" smtClean="0">
                <a:solidFill>
                  <a:srgbClr val="FF0000"/>
                </a:solidFill>
              </a:rPr>
              <a:t>Sigorta Priminin Ödenmesi</a:t>
            </a:r>
            <a:endParaRPr lang="en-US" sz="4000" b="1" dirty="0">
              <a:solidFill>
                <a:srgbClr val="FF0000"/>
              </a:solidFill>
            </a:endParaRPr>
          </a:p>
        </p:txBody>
      </p:sp>
      <p:sp>
        <p:nvSpPr>
          <p:cNvPr id="6" name="7 Metin kutusu"/>
          <p:cNvSpPr txBox="1">
            <a:spLocks noGrp="1" noChangeArrowheads="1"/>
          </p:cNvSpPr>
          <p:nvPr>
            <p:ph idx="1"/>
          </p:nvPr>
        </p:nvSpPr>
        <p:spPr bwMode="auto">
          <a:xfrm>
            <a:off x="2522488" y="404664"/>
            <a:ext cx="9217024" cy="597599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dirty="0">
                <a:solidFill>
                  <a:srgbClr val="0070C0"/>
                </a:solidFill>
              </a:rPr>
              <a:t>Sigorta priminin tamamı veya taksitle ödenmesi kararlaştırılmış ise ilk taksit poliçenin tesliminde ve kalan taksitler de poliçede belirtilen tarihlerde nakden ödenir.</a:t>
            </a:r>
          </a:p>
          <a:p>
            <a:pPr marL="0" indent="0" algn="just">
              <a:buNone/>
              <a:defRPr/>
            </a:pPr>
            <a:endParaRPr lang="tr-TR" dirty="0">
              <a:solidFill>
                <a:srgbClr val="0070C0"/>
              </a:solidFill>
            </a:endParaRPr>
          </a:p>
          <a:p>
            <a:pPr marL="0" indent="0" algn="just">
              <a:buNone/>
              <a:defRPr/>
            </a:pPr>
            <a:r>
              <a:rPr lang="tr-TR" dirty="0" smtClean="0">
                <a:solidFill>
                  <a:srgbClr val="0070C0"/>
                </a:solidFill>
              </a:rPr>
              <a:t>Sigorta </a:t>
            </a:r>
            <a:r>
              <a:rPr lang="tr-TR" dirty="0">
                <a:solidFill>
                  <a:srgbClr val="0070C0"/>
                </a:solidFill>
              </a:rPr>
              <a:t>sözleşmesinin yapılmasına ilişkin teklifnamenin sigorta şirketine ulaştığı tarihten itibaren (30) gün içinde ret edilmemesi halinde, sigorta sözleşmesi yapılmış olur</a:t>
            </a:r>
            <a:r>
              <a:rPr lang="tr-TR" dirty="0" smtClean="0">
                <a:solidFill>
                  <a:srgbClr val="0070C0"/>
                </a:solidFill>
              </a:rPr>
              <a:t>.</a:t>
            </a:r>
          </a:p>
          <a:p>
            <a:pPr marL="0" indent="0" algn="just">
              <a:buNone/>
              <a:defRPr/>
            </a:pPr>
            <a:endParaRPr lang="tr-TR" dirty="0" smtClean="0">
              <a:solidFill>
                <a:srgbClr val="0070C0"/>
              </a:solidFill>
            </a:endParaRPr>
          </a:p>
          <a:p>
            <a:pPr marL="0" indent="0" algn="just">
              <a:buNone/>
              <a:defRPr/>
            </a:pPr>
            <a:r>
              <a:rPr lang="tr-TR" dirty="0">
                <a:solidFill>
                  <a:srgbClr val="0070C0"/>
                </a:solidFill>
              </a:rPr>
              <a:t>Teklif namenin verilmesi sırasında alındı belgesi karşılığında alınan para, teklifnamenin şirketçe kabul edilmesi halinde sigorta ettirenin prim borcuna mahsup edilir.</a:t>
            </a:r>
          </a:p>
          <a:p>
            <a:pPr marL="0" indent="0" algn="just">
              <a:buNone/>
              <a:defRPr/>
            </a:pPr>
            <a:endParaRPr lang="tr-TR" dirty="0">
              <a:solidFill>
                <a:srgbClr val="0070C0"/>
              </a:solidFill>
            </a:endParaRPr>
          </a:p>
          <a:p>
            <a:pPr marL="0" indent="0" algn="just">
              <a:buNone/>
              <a:defRPr/>
            </a:pPr>
            <a:r>
              <a:rPr lang="tr-TR" dirty="0">
                <a:solidFill>
                  <a:srgbClr val="0070C0"/>
                </a:solidFill>
              </a:rPr>
              <a:t>Hayatı sigorta olunan kimse ilk primin ödenmesinden önce ölmüş ise sigorta hükümsüzdür.</a:t>
            </a:r>
          </a:p>
          <a:p>
            <a:pPr marL="0" indent="0" algn="just">
              <a:buNone/>
              <a:defRPr/>
            </a:pPr>
            <a:endParaRPr lang="tr-TR" dirty="0">
              <a:solidFill>
                <a:srgbClr val="0070C0"/>
              </a:solidFill>
            </a:endParaRPr>
          </a:p>
        </p:txBody>
      </p:sp>
    </p:spTree>
    <p:extLst>
      <p:ext uri="{BB962C8B-B14F-4D97-AF65-F5344CB8AC3E}">
        <p14:creationId xmlns:p14="http://schemas.microsoft.com/office/powerpoint/2010/main" xmlns="" val="2718606541"/>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304256" cy="715963"/>
          </a:xfrm>
        </p:spPr>
        <p:txBody>
          <a:bodyPr>
            <a:normAutofit fontScale="90000"/>
          </a:bodyPr>
          <a:lstStyle/>
          <a:p>
            <a:r>
              <a:rPr lang="tr-TR" sz="4000" b="1" dirty="0" smtClean="0">
                <a:solidFill>
                  <a:srgbClr val="FF0000"/>
                </a:solidFill>
              </a:rPr>
              <a:t>Sigorta Priminin Ödenmesi</a:t>
            </a:r>
            <a:endParaRPr lang="en-US" sz="4000" b="1" dirty="0">
              <a:solidFill>
                <a:srgbClr val="FF0000"/>
              </a:solidFill>
            </a:endParaRPr>
          </a:p>
        </p:txBody>
      </p:sp>
      <p:sp>
        <p:nvSpPr>
          <p:cNvPr id="6" name="7 Metin kutusu"/>
          <p:cNvSpPr txBox="1">
            <a:spLocks noGrp="1" noChangeArrowheads="1"/>
          </p:cNvSpPr>
          <p:nvPr>
            <p:ph idx="1"/>
          </p:nvPr>
        </p:nvSpPr>
        <p:spPr bwMode="auto">
          <a:xfrm>
            <a:off x="2522488" y="404664"/>
            <a:ext cx="9217024" cy="62560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dirty="0">
                <a:solidFill>
                  <a:srgbClr val="0070C0"/>
                </a:solidFill>
              </a:rPr>
              <a:t>Bir yıldan uzun süreli hayat sigortalarında sigorta ücretinin veya taksitlere bağlanmış olduğu takdirde herhangi bir taksitinin vadesinde ödenmemesi halinde sigortacı, sigorta ettirenin kendisine bildirmiş olduğu son ikametgah adresine taahhütlü mektupla veya noter kanalıyla ücret veya taksitin bir ay içinde ödenmesini aksi takdirde sigortanın feshedilmiş olacağını ihtar eder. Bu sürenin sonunda söz konusu ücret veya taksit ödenmemiş ise sözleşme feshedilmiş olur</a:t>
            </a:r>
            <a:r>
              <a:rPr lang="tr-TR" dirty="0" smtClean="0">
                <a:solidFill>
                  <a:srgbClr val="0070C0"/>
                </a:solidFill>
              </a:rPr>
              <a:t>.</a:t>
            </a:r>
          </a:p>
          <a:p>
            <a:pPr marL="0" indent="0" algn="just">
              <a:buNone/>
              <a:defRPr/>
            </a:pPr>
            <a:endParaRPr lang="tr-TR" dirty="0">
              <a:solidFill>
                <a:srgbClr val="0070C0"/>
              </a:solidFill>
            </a:endParaRPr>
          </a:p>
          <a:p>
            <a:pPr marL="0" indent="0" algn="just">
              <a:buNone/>
              <a:defRPr/>
            </a:pPr>
            <a:r>
              <a:rPr lang="tr-TR" dirty="0">
                <a:solidFill>
                  <a:srgbClr val="0070C0"/>
                </a:solidFill>
              </a:rPr>
              <a:t>Bir yıl ve daha kısa süreli hayat sigortalarında ise, sigorta ettiren kimse primini veya taksitlere bağlanmış olduğu takdirde herhangi bir taksitini vadesinde ödememesi halinde temerrüde düşer  ve temerrüt gününü takip eden on beş gün içerisinde dahi sigorta ettiren prim borcunu ödemediği takdirde bu müddetin bitiminden itibaren on beş gün süre ile sigorta teminatı durur.</a:t>
            </a:r>
          </a:p>
          <a:p>
            <a:pPr marL="0" indent="0" algn="just">
              <a:buNone/>
              <a:defRPr/>
            </a:pPr>
            <a:endParaRPr lang="tr-TR" dirty="0">
              <a:solidFill>
                <a:srgbClr val="0070C0"/>
              </a:solidFill>
            </a:endParaRPr>
          </a:p>
          <a:p>
            <a:pPr marL="0" indent="0" algn="just">
              <a:buNone/>
              <a:defRPr/>
            </a:pPr>
            <a:r>
              <a:rPr lang="tr-TR" dirty="0">
                <a:solidFill>
                  <a:srgbClr val="0070C0"/>
                </a:solidFill>
              </a:rPr>
              <a:t>Bu sürenin sonuna kadar prim ödenmediği taktirde sigorta sözleşmesi herhangi bir ihtara gerek kalmadan feshedilmiş olur</a:t>
            </a:r>
            <a:r>
              <a:rPr lang="tr-TR" dirty="0" smtClean="0">
                <a:solidFill>
                  <a:srgbClr val="0070C0"/>
                </a:solidFill>
              </a:rPr>
              <a:t>.</a:t>
            </a:r>
            <a:endParaRPr lang="tr-TR" dirty="0">
              <a:solidFill>
                <a:srgbClr val="0070C0"/>
              </a:solidFill>
            </a:endParaRPr>
          </a:p>
        </p:txBody>
      </p:sp>
    </p:spTree>
    <p:extLst>
      <p:ext uri="{BB962C8B-B14F-4D97-AF65-F5344CB8AC3E}">
        <p14:creationId xmlns:p14="http://schemas.microsoft.com/office/powerpoint/2010/main" xmlns="" val="1145746251"/>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304256" cy="715963"/>
          </a:xfrm>
        </p:spPr>
        <p:txBody>
          <a:bodyPr>
            <a:normAutofit fontScale="90000"/>
          </a:bodyPr>
          <a:lstStyle/>
          <a:p>
            <a:r>
              <a:rPr lang="tr-TR" sz="4000" b="1" dirty="0" smtClean="0">
                <a:solidFill>
                  <a:srgbClr val="FF0000"/>
                </a:solidFill>
              </a:rPr>
              <a:t>Sigorta Priminin Ödenmesi</a:t>
            </a:r>
            <a:endParaRPr lang="en-US" sz="4000" b="1" dirty="0">
              <a:solidFill>
                <a:srgbClr val="FF0000"/>
              </a:solidFill>
            </a:endParaRPr>
          </a:p>
        </p:txBody>
      </p:sp>
      <p:sp>
        <p:nvSpPr>
          <p:cNvPr id="6" name="7 Metin kutusu"/>
          <p:cNvSpPr txBox="1">
            <a:spLocks noGrp="1" noChangeArrowheads="1"/>
          </p:cNvSpPr>
          <p:nvPr>
            <p:ph idx="1"/>
          </p:nvPr>
        </p:nvSpPr>
        <p:spPr bwMode="auto">
          <a:xfrm>
            <a:off x="2522488" y="404664"/>
            <a:ext cx="9217024" cy="42616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dirty="0">
                <a:solidFill>
                  <a:srgbClr val="0070C0"/>
                </a:solidFill>
              </a:rPr>
              <a:t>Sigorta primi önceden taraflarca belirlenen vadede makbuz karşılığında ödenir. Poliçede belirtilmek kaydıyla PTT ve diğer kişilerden alınacak primlerin ödendiğine dair belgeler sigorta şirketi makbuzu ile eş değerdedir.</a:t>
            </a:r>
          </a:p>
          <a:p>
            <a:pPr marL="0" indent="0" algn="just">
              <a:buNone/>
              <a:defRPr/>
            </a:pPr>
            <a:endParaRPr lang="tr-TR" dirty="0">
              <a:solidFill>
                <a:srgbClr val="0070C0"/>
              </a:solidFill>
            </a:endParaRPr>
          </a:p>
          <a:p>
            <a:pPr marL="0" indent="0" algn="just">
              <a:buNone/>
              <a:defRPr/>
            </a:pPr>
            <a:r>
              <a:rPr lang="tr-TR" dirty="0">
                <a:solidFill>
                  <a:srgbClr val="0070C0"/>
                </a:solidFill>
              </a:rPr>
              <a:t>Aksine bir sözleşmeyle süre kısaltılmış olmadıkça üç yıl geçmeden sigorta ettiren sigortadan cayar veya taahhüdüne uymazsa verdiği primi veya bedeli sigortacıdan talep edemez.</a:t>
            </a:r>
          </a:p>
          <a:p>
            <a:pPr marL="0" indent="0" algn="just">
              <a:buNone/>
              <a:defRPr/>
            </a:pPr>
            <a:endParaRPr lang="tr-TR" dirty="0">
              <a:solidFill>
                <a:srgbClr val="0070C0"/>
              </a:solidFill>
            </a:endParaRPr>
          </a:p>
          <a:p>
            <a:pPr marL="0" indent="0" algn="just">
              <a:buNone/>
              <a:defRPr/>
            </a:pPr>
            <a:r>
              <a:rPr lang="tr-TR" dirty="0">
                <a:solidFill>
                  <a:srgbClr val="0070C0"/>
                </a:solidFill>
              </a:rPr>
              <a:t>İlk üç senenin primleri ödendikten sonra müteakip primler ödenmeyecek olursa poliçe feshedilmez .</a:t>
            </a:r>
          </a:p>
        </p:txBody>
      </p:sp>
    </p:spTree>
    <p:extLst>
      <p:ext uri="{BB962C8B-B14F-4D97-AF65-F5344CB8AC3E}">
        <p14:creationId xmlns:p14="http://schemas.microsoft.com/office/powerpoint/2010/main" xmlns="" val="2200842949"/>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Hayat Sigortası</a:t>
            </a:r>
            <a:endParaRPr lang="en-US" sz="4000" b="1" dirty="0">
              <a:solidFill>
                <a:srgbClr val="FF0000"/>
              </a:solidFill>
            </a:endParaRPr>
          </a:p>
        </p:txBody>
      </p:sp>
      <p:sp>
        <p:nvSpPr>
          <p:cNvPr id="6" name="7 Metin kutusu"/>
          <p:cNvSpPr txBox="1">
            <a:spLocks noGrp="1" noChangeArrowheads="1"/>
          </p:cNvSpPr>
          <p:nvPr>
            <p:ph idx="1"/>
          </p:nvPr>
        </p:nvSpPr>
        <p:spPr bwMode="auto">
          <a:xfrm>
            <a:off x="2711624" y="427442"/>
            <a:ext cx="9217024" cy="5206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a:buNone/>
              <a:defRPr/>
            </a:pPr>
            <a:endParaRPr lang="tr-TR" dirty="0">
              <a:solidFill>
                <a:srgbClr val="0070C0"/>
              </a:solidFill>
            </a:endParaRPr>
          </a:p>
          <a:p>
            <a:pPr marL="0" indent="0" algn="just">
              <a:buNone/>
              <a:defRPr/>
            </a:pPr>
            <a:r>
              <a:rPr lang="tr-TR" sz="2800" dirty="0">
                <a:solidFill>
                  <a:srgbClr val="0070C0"/>
                </a:solidFill>
              </a:rPr>
              <a:t>Hayat Sigortası; önceden saptanmış bir sigorta priminin, belli bir süre içerisinde ödenmesi karşılığında sigortalının gelecekteki yaşam standartlarını korumasını sağlayan, vefat, sakatlık gibi beklenmedik gelişmeler karşısında kendisine ve sevdiklerine güvence sağlayan bir sigorta türüdür. Sigorta konusu insan hayatı olan, genellikle uzun vadeli menfaat veya meblağ sigortalarıdır. Başlangıçta, hayatı sigorta konusu olan kişinin sigorta süresi içerisinde ölmesi halinde, poliçeden yararlanan kişi veya kişilere ya da sigortalının yasal varislerine toplu para ödenmesi amacıyla düzenlenen hayat poliçeleri, zaman içerisinde, kişilerin emeklilik programlarına bir destek niteliğinde ve nihayet, yatırım amaçlı kullanılır olmuştur.</a:t>
            </a:r>
          </a:p>
        </p:txBody>
      </p:sp>
    </p:spTree>
    <p:extLst>
      <p:ext uri="{BB962C8B-B14F-4D97-AF65-F5344CB8AC3E}">
        <p14:creationId xmlns:p14="http://schemas.microsoft.com/office/powerpoint/2010/main" xmlns="" val="761232163"/>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0" y="3717032"/>
            <a:ext cx="2304256" cy="715963"/>
          </a:xfrm>
        </p:spPr>
        <p:txBody>
          <a:bodyPr>
            <a:noAutofit/>
          </a:bodyPr>
          <a:lstStyle/>
          <a:p>
            <a:r>
              <a:rPr lang="tr-TR" sz="2800" b="1" dirty="0" smtClean="0">
                <a:solidFill>
                  <a:srgbClr val="FF0000"/>
                </a:solidFill>
              </a:rPr>
              <a:t>Hayat Sigortalarında Vergi Avantajı</a:t>
            </a:r>
            <a:endParaRPr lang="en-US" sz="2800" b="1" dirty="0">
              <a:solidFill>
                <a:srgbClr val="FF0000"/>
              </a:solidFill>
            </a:endParaRPr>
          </a:p>
        </p:txBody>
      </p:sp>
      <p:sp>
        <p:nvSpPr>
          <p:cNvPr id="6" name="7 Metin kutusu"/>
          <p:cNvSpPr txBox="1">
            <a:spLocks noGrp="1" noChangeArrowheads="1"/>
          </p:cNvSpPr>
          <p:nvPr>
            <p:ph idx="1"/>
          </p:nvPr>
        </p:nvSpPr>
        <p:spPr bwMode="auto">
          <a:xfrm>
            <a:off x="2567608" y="404664"/>
            <a:ext cx="9217024" cy="50475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endParaRPr lang="tr-TR" sz="2200" dirty="0">
              <a:solidFill>
                <a:srgbClr val="0070C0"/>
              </a:solidFill>
            </a:endParaRPr>
          </a:p>
          <a:p>
            <a:pPr marL="0" indent="0" algn="just">
              <a:buNone/>
              <a:defRPr/>
            </a:pPr>
            <a:r>
              <a:rPr lang="tr-TR" sz="2200" dirty="0">
                <a:solidFill>
                  <a:srgbClr val="0070C0"/>
                </a:solidFill>
              </a:rPr>
              <a:t>Hayat Sigortaları, vergi avantajları ile desteklenmektedir.</a:t>
            </a:r>
          </a:p>
          <a:p>
            <a:pPr marL="0" indent="0" algn="just">
              <a:buNone/>
              <a:defRPr/>
            </a:pPr>
            <a:r>
              <a:rPr lang="tr-TR" sz="2200" dirty="0">
                <a:solidFill>
                  <a:srgbClr val="0070C0"/>
                </a:solidFill>
              </a:rPr>
              <a:t>Ücretli çalışanlar; kendileri, eş ve küçük çocuklarının birikimli hayat sigortası poliçeleri için ödenen primlerin %50'si ile ölüm, kaza, sağlık, hastalık, sakatlık, işsizlik, analık, doğum ve eğitim gibi diğer hayat sigortası poliçeleri için ödenen primlerin tamamı, aylık brüt ücretin %15'ini ve brüt asgari ücretin toplam tutarını aşmamak kaydıyla vergi indiriminde kullanabilir</a:t>
            </a:r>
            <a:r>
              <a:rPr lang="tr-TR" sz="2200" dirty="0" smtClean="0">
                <a:solidFill>
                  <a:srgbClr val="0070C0"/>
                </a:solidFill>
              </a:rPr>
              <a:t>.</a:t>
            </a:r>
          </a:p>
          <a:p>
            <a:pPr marL="0" indent="0" algn="just">
              <a:buNone/>
              <a:defRPr/>
            </a:pPr>
            <a:r>
              <a:rPr lang="tr-TR" sz="2200" dirty="0">
                <a:solidFill>
                  <a:srgbClr val="0070C0"/>
                </a:solidFill>
              </a:rPr>
              <a:t>Serbest meslek sahipleri; kendileri, eş ve küçük çocuklarının birikimli hayat sigortası poliçeleri için ödenen primlerin %50'si ile ölüm, kaza, sağlık, hastalık, sakatlık, işsizlik, analık, doğum ve eğitim gibi diğer hayat sigortası poliçeleri için ödenen primlerin tamamını yıllık beyan edilen gelirin %15'ini ve yıllık olarak brüt asgari ücretin yıllık toplam tutarını aşmamak kaydıyla vergi indiriminde </a:t>
            </a:r>
            <a:r>
              <a:rPr lang="tr-TR" sz="2200" dirty="0" smtClean="0">
                <a:solidFill>
                  <a:srgbClr val="0070C0"/>
                </a:solidFill>
              </a:rPr>
              <a:t>kullanabilirler. Mükellefin </a:t>
            </a:r>
            <a:r>
              <a:rPr lang="tr-TR" sz="2200" dirty="0">
                <a:solidFill>
                  <a:srgbClr val="0070C0"/>
                </a:solidFill>
              </a:rPr>
              <a:t>eş ve çocuklarının ayrı beyanname vermeleri halinde, eş ve çocuklar adına ödenen prim ve katkı payları öncelikle kendi gelirlerinden indirilecektir.</a:t>
            </a:r>
          </a:p>
        </p:txBody>
      </p:sp>
    </p:spTree>
    <p:extLst>
      <p:ext uri="{BB962C8B-B14F-4D97-AF65-F5344CB8AC3E}">
        <p14:creationId xmlns:p14="http://schemas.microsoft.com/office/powerpoint/2010/main" xmlns="" val="4024005301"/>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Hayat Sigortası Ürünleri</a:t>
            </a:r>
            <a:endParaRPr lang="en-US" sz="4000" b="1" dirty="0">
              <a:solidFill>
                <a:srgbClr val="FF0000"/>
              </a:solidFill>
            </a:endParaRPr>
          </a:p>
        </p:txBody>
      </p:sp>
      <p:sp>
        <p:nvSpPr>
          <p:cNvPr id="6" name="7 Metin kutusu"/>
          <p:cNvSpPr txBox="1">
            <a:spLocks noGrp="1" noChangeArrowheads="1"/>
          </p:cNvSpPr>
          <p:nvPr>
            <p:ph idx="1"/>
          </p:nvPr>
        </p:nvSpPr>
        <p:spPr bwMode="auto">
          <a:xfrm>
            <a:off x="2639616" y="404664"/>
            <a:ext cx="9217024" cy="44832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sz="2800" dirty="0">
                <a:solidFill>
                  <a:srgbClr val="FF0000"/>
                </a:solidFill>
              </a:rPr>
              <a:t>Birikimli Hayat Sigortası</a:t>
            </a:r>
          </a:p>
          <a:p>
            <a:pPr marL="0" indent="0" algn="just">
              <a:buNone/>
              <a:defRPr/>
            </a:pPr>
            <a:endParaRPr lang="tr-TR" sz="2800" dirty="0" smtClean="0">
              <a:solidFill>
                <a:srgbClr val="0070C0"/>
              </a:solidFill>
            </a:endParaRPr>
          </a:p>
          <a:p>
            <a:pPr marL="0" indent="0" algn="just">
              <a:buNone/>
              <a:defRPr/>
            </a:pPr>
            <a:r>
              <a:rPr lang="tr-TR" sz="2800" dirty="0" smtClean="0">
                <a:solidFill>
                  <a:srgbClr val="0070C0"/>
                </a:solidFill>
              </a:rPr>
              <a:t>Birikimli </a:t>
            </a:r>
            <a:r>
              <a:rPr lang="tr-TR" sz="2800" dirty="0">
                <a:solidFill>
                  <a:srgbClr val="0070C0"/>
                </a:solidFill>
              </a:rPr>
              <a:t>hayat sigortası, kişinin tasarruf yaparak kendisini ve taşıdığı hayati riskler nedeniyle de sevdiklerini güvence altına alan sigorta poliçeleridir.</a:t>
            </a:r>
          </a:p>
          <a:p>
            <a:pPr marL="0" indent="0" algn="just">
              <a:buNone/>
              <a:defRPr/>
            </a:pPr>
            <a:endParaRPr lang="tr-TR" sz="2800" dirty="0">
              <a:solidFill>
                <a:srgbClr val="0070C0"/>
              </a:solidFill>
            </a:endParaRPr>
          </a:p>
          <a:p>
            <a:pPr marL="0" indent="0" algn="just">
              <a:buNone/>
              <a:defRPr/>
            </a:pPr>
            <a:r>
              <a:rPr lang="tr-TR" sz="2800" dirty="0" smtClean="0">
                <a:solidFill>
                  <a:srgbClr val="0070C0"/>
                </a:solidFill>
              </a:rPr>
              <a:t>Birikimli </a:t>
            </a:r>
            <a:r>
              <a:rPr lang="tr-TR" sz="2800" dirty="0">
                <a:solidFill>
                  <a:srgbClr val="0070C0"/>
                </a:solidFill>
              </a:rPr>
              <a:t>Hayat, Birikim ve Vefat teminatlarını kapsar. Poliçenizde belirtilen süre sonunda oluşan birikimler tarafınıza ödenir. Beklenmedik bir yaşam kaybı durumundaysa, yakınlarınıza güvence sağlar.</a:t>
            </a:r>
          </a:p>
        </p:txBody>
      </p:sp>
    </p:spTree>
    <p:extLst>
      <p:ext uri="{BB962C8B-B14F-4D97-AF65-F5344CB8AC3E}">
        <p14:creationId xmlns:p14="http://schemas.microsoft.com/office/powerpoint/2010/main" xmlns="" val="4090642816"/>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Hayat Sigortası Ürünleri</a:t>
            </a:r>
            <a:endParaRPr lang="en-US" sz="4000" b="1" dirty="0">
              <a:solidFill>
                <a:srgbClr val="FF0000"/>
              </a:solidFill>
            </a:endParaRPr>
          </a:p>
        </p:txBody>
      </p:sp>
      <p:sp>
        <p:nvSpPr>
          <p:cNvPr id="6" name="7 Metin kutusu"/>
          <p:cNvSpPr txBox="1">
            <a:spLocks noGrp="1" noChangeArrowheads="1"/>
          </p:cNvSpPr>
          <p:nvPr>
            <p:ph idx="1"/>
          </p:nvPr>
        </p:nvSpPr>
        <p:spPr bwMode="auto">
          <a:xfrm>
            <a:off x="2639616" y="404664"/>
            <a:ext cx="9217024" cy="577491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sz="2800" dirty="0">
                <a:solidFill>
                  <a:srgbClr val="0070C0"/>
                </a:solidFill>
              </a:rPr>
              <a:t>Ayrıca, ödediğiniz primlerden yapılacak olan kesintilerle, aşağıdaki teminatları da sigorta kapsamına alabilirsiniz:</a:t>
            </a:r>
          </a:p>
          <a:p>
            <a:pPr marL="0" indent="0" algn="just">
              <a:buNone/>
              <a:defRPr/>
            </a:pPr>
            <a:endParaRPr lang="tr-TR" sz="2800" dirty="0">
              <a:solidFill>
                <a:srgbClr val="0070C0"/>
              </a:solidFill>
            </a:endParaRPr>
          </a:p>
          <a:p>
            <a:pPr marL="0" indent="0" algn="just">
              <a:buNone/>
              <a:defRPr/>
            </a:pPr>
            <a:r>
              <a:rPr lang="tr-TR" sz="2800" dirty="0">
                <a:solidFill>
                  <a:srgbClr val="0070C0"/>
                </a:solidFill>
              </a:rPr>
              <a:t>	</a:t>
            </a:r>
            <a:r>
              <a:rPr lang="tr-TR" sz="2800" dirty="0">
                <a:solidFill>
                  <a:srgbClr val="FF0000"/>
                </a:solidFill>
              </a:rPr>
              <a:t>Ek Teminatlar </a:t>
            </a:r>
            <a:endParaRPr lang="tr-TR" sz="2800" dirty="0" smtClean="0">
              <a:solidFill>
                <a:srgbClr val="FF0000"/>
              </a:solidFill>
            </a:endParaRPr>
          </a:p>
          <a:p>
            <a:pPr marL="0" indent="0" algn="just">
              <a:buNone/>
              <a:defRPr/>
            </a:pPr>
            <a:r>
              <a:rPr lang="tr-TR" sz="2800" dirty="0">
                <a:solidFill>
                  <a:srgbClr val="FF0000"/>
                </a:solidFill>
              </a:rPr>
              <a:t>	</a:t>
            </a:r>
            <a:r>
              <a:rPr lang="tr-TR" sz="2800" dirty="0" smtClean="0">
                <a:solidFill>
                  <a:srgbClr val="FF0000"/>
                </a:solidFill>
              </a:rPr>
              <a:t>Kaza </a:t>
            </a:r>
            <a:r>
              <a:rPr lang="tr-TR" sz="2800" dirty="0">
                <a:solidFill>
                  <a:srgbClr val="FF0000"/>
                </a:solidFill>
              </a:rPr>
              <a:t>Sonucu Vefat Teminatı: </a:t>
            </a:r>
            <a:r>
              <a:rPr lang="tr-TR" sz="2800" dirty="0">
                <a:solidFill>
                  <a:srgbClr val="0070C0"/>
                </a:solidFill>
              </a:rPr>
              <a:t>Sigortalının kaza sonucu yaşamını kaybetmesi durumunda vefat teminatına ek olarak verilen bir sigorta </a:t>
            </a:r>
            <a:r>
              <a:rPr lang="tr-TR" sz="2800" dirty="0" err="1">
                <a:solidFill>
                  <a:srgbClr val="0070C0"/>
                </a:solidFill>
              </a:rPr>
              <a:t>teminatı'dır</a:t>
            </a:r>
            <a:r>
              <a:rPr lang="tr-TR" sz="2800" dirty="0">
                <a:solidFill>
                  <a:srgbClr val="0070C0"/>
                </a:solidFill>
              </a:rPr>
              <a:t>. </a:t>
            </a:r>
          </a:p>
          <a:p>
            <a:pPr marL="0" indent="0" algn="just">
              <a:buNone/>
              <a:defRPr/>
            </a:pPr>
            <a:endParaRPr lang="tr-TR" sz="2800" dirty="0">
              <a:solidFill>
                <a:srgbClr val="0070C0"/>
              </a:solidFill>
            </a:endParaRPr>
          </a:p>
          <a:p>
            <a:pPr marL="0" indent="0" algn="just">
              <a:buNone/>
              <a:defRPr/>
            </a:pPr>
            <a:r>
              <a:rPr lang="tr-TR" sz="2800" dirty="0">
                <a:solidFill>
                  <a:srgbClr val="0070C0"/>
                </a:solidFill>
              </a:rPr>
              <a:t>	</a:t>
            </a:r>
            <a:r>
              <a:rPr lang="tr-TR" sz="2800" dirty="0">
                <a:solidFill>
                  <a:srgbClr val="FF0000"/>
                </a:solidFill>
              </a:rPr>
              <a:t>Kaza Sonucu Sürekli Sakatlık Teminatı: </a:t>
            </a:r>
            <a:r>
              <a:rPr lang="tr-TR" sz="2800" dirty="0">
                <a:solidFill>
                  <a:srgbClr val="0070C0"/>
                </a:solidFill>
              </a:rPr>
              <a:t>Sigortalının kaza sonucu sürekli sakat kalması halinde sigortalıya, en fazla seçmiş olduğu teminatın limiti kadar tazminat ödenir. Bu teminatın söz konusu olabilmesi için bir uzvun kesinlikle kullanılamaz hale gelmesi gerekmektedir.</a:t>
            </a:r>
          </a:p>
        </p:txBody>
      </p:sp>
    </p:spTree>
    <p:extLst>
      <p:ext uri="{BB962C8B-B14F-4D97-AF65-F5344CB8AC3E}">
        <p14:creationId xmlns:p14="http://schemas.microsoft.com/office/powerpoint/2010/main" xmlns="" val="421724093"/>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Hayat Sigortası Ürünleri</a:t>
            </a:r>
            <a:endParaRPr lang="en-US" sz="4000" b="1" dirty="0">
              <a:solidFill>
                <a:srgbClr val="FF0000"/>
              </a:solidFill>
            </a:endParaRPr>
          </a:p>
        </p:txBody>
      </p:sp>
      <p:sp>
        <p:nvSpPr>
          <p:cNvPr id="6" name="7 Metin kutusu"/>
          <p:cNvSpPr txBox="1">
            <a:spLocks noGrp="1" noChangeArrowheads="1"/>
          </p:cNvSpPr>
          <p:nvPr>
            <p:ph idx="1"/>
          </p:nvPr>
        </p:nvSpPr>
        <p:spPr bwMode="auto">
          <a:xfrm>
            <a:off x="2639616" y="404664"/>
            <a:ext cx="9217024" cy="577491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sz="2800" dirty="0" smtClean="0">
                <a:solidFill>
                  <a:srgbClr val="0070C0"/>
                </a:solidFill>
              </a:rPr>
              <a:t>	</a:t>
            </a:r>
            <a:r>
              <a:rPr lang="tr-TR" sz="2800" dirty="0" smtClean="0">
                <a:solidFill>
                  <a:srgbClr val="FF0000"/>
                </a:solidFill>
              </a:rPr>
              <a:t>Hastalık </a:t>
            </a:r>
            <a:r>
              <a:rPr lang="tr-TR" sz="2800" dirty="0">
                <a:solidFill>
                  <a:srgbClr val="FF0000"/>
                </a:solidFill>
              </a:rPr>
              <a:t>Sonucu Sürekli Sakatlık Teminatı: </a:t>
            </a:r>
            <a:r>
              <a:rPr lang="tr-TR" sz="2800" dirty="0">
                <a:solidFill>
                  <a:srgbClr val="0070C0"/>
                </a:solidFill>
              </a:rPr>
              <a:t>Sigortalının hastalık sonucu sürekli sakat kalması halinde sigortalıya, en fazla seçmiş olduğu teminatın limiti kadar tazminat ödenir. Bu teminatın söz konusu olabilmesi için bir uzvun kesinlikle kullanılamaz hale gelmesi gerekmektedir.</a:t>
            </a:r>
          </a:p>
          <a:p>
            <a:pPr marL="0" indent="0" algn="just">
              <a:buNone/>
              <a:defRPr/>
            </a:pPr>
            <a:endParaRPr lang="tr-TR" sz="2800" dirty="0">
              <a:solidFill>
                <a:srgbClr val="0070C0"/>
              </a:solidFill>
            </a:endParaRPr>
          </a:p>
          <a:p>
            <a:pPr marL="0" indent="0" algn="just">
              <a:buNone/>
              <a:defRPr/>
            </a:pPr>
            <a:r>
              <a:rPr lang="tr-TR" sz="2800" dirty="0">
                <a:solidFill>
                  <a:srgbClr val="0070C0"/>
                </a:solidFill>
              </a:rPr>
              <a:t>	Sosyal güvenlik sistemine üye olan/olmayan yaşlılığında maaş almak isteyen, 18 - 60 yaş arasındaki sağlıklı  herkes Birikimli Hayat Sigortası yaptırabilir.</a:t>
            </a:r>
          </a:p>
          <a:p>
            <a:pPr marL="0" indent="0" algn="just">
              <a:buNone/>
              <a:defRPr/>
            </a:pPr>
            <a:endParaRPr lang="tr-TR" sz="2800" dirty="0">
              <a:solidFill>
                <a:srgbClr val="0070C0"/>
              </a:solidFill>
            </a:endParaRPr>
          </a:p>
          <a:p>
            <a:pPr marL="0" indent="0" algn="just">
              <a:buNone/>
              <a:defRPr/>
            </a:pPr>
            <a:r>
              <a:rPr lang="tr-TR" sz="2800" dirty="0">
                <a:solidFill>
                  <a:srgbClr val="0070C0"/>
                </a:solidFill>
              </a:rPr>
              <a:t>	Teminat tutarınızı aylık primlerinizin en az 60, en fazla 120 katı olarak belirleyebilirsiniz ve teminatlarınızı TL, USD veya </a:t>
            </a:r>
            <a:r>
              <a:rPr lang="tr-TR" sz="2800" dirty="0" err="1">
                <a:solidFill>
                  <a:srgbClr val="0070C0"/>
                </a:solidFill>
              </a:rPr>
              <a:t>EURO'ya</a:t>
            </a:r>
            <a:r>
              <a:rPr lang="tr-TR" sz="2800" dirty="0">
                <a:solidFill>
                  <a:srgbClr val="0070C0"/>
                </a:solidFill>
              </a:rPr>
              <a:t> endeksli olarak yaptırabilirsiniz.</a:t>
            </a:r>
          </a:p>
        </p:txBody>
      </p:sp>
    </p:spTree>
    <p:extLst>
      <p:ext uri="{BB962C8B-B14F-4D97-AF65-F5344CB8AC3E}">
        <p14:creationId xmlns:p14="http://schemas.microsoft.com/office/powerpoint/2010/main" xmlns="" val="2725202480"/>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Hayat Sigortası Ürünleri</a:t>
            </a:r>
            <a:endParaRPr lang="en-US" sz="4000" b="1" dirty="0">
              <a:solidFill>
                <a:srgbClr val="FF0000"/>
              </a:solidFill>
            </a:endParaRPr>
          </a:p>
        </p:txBody>
      </p:sp>
      <p:sp>
        <p:nvSpPr>
          <p:cNvPr id="6" name="7 Metin kutusu"/>
          <p:cNvSpPr txBox="1">
            <a:spLocks noGrp="1" noChangeArrowheads="1"/>
          </p:cNvSpPr>
          <p:nvPr>
            <p:ph idx="1"/>
          </p:nvPr>
        </p:nvSpPr>
        <p:spPr bwMode="auto">
          <a:xfrm>
            <a:off x="2639616" y="404664"/>
            <a:ext cx="9217024" cy="513063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sz="2800" dirty="0" smtClean="0">
                <a:solidFill>
                  <a:srgbClr val="0070C0"/>
                </a:solidFill>
              </a:rPr>
              <a:t>Birikimli </a:t>
            </a:r>
            <a:r>
              <a:rPr lang="tr-TR" sz="2800" dirty="0">
                <a:solidFill>
                  <a:srgbClr val="0070C0"/>
                </a:solidFill>
              </a:rPr>
              <a:t>hayat poliçelerine "emeklilik poliçeleri" de denir. Bir kişinin emekli olabilmesi için en az 10 yıl sigorta primi ödemesi gereklidir. 10 yıl prim ödeyen sigortalı isterse prim ödemeye devam eder, isterse emekli olur, isterse de birikmiş parasının tamamını alarak sigortadan ayrılır.</a:t>
            </a:r>
          </a:p>
          <a:p>
            <a:pPr marL="0" indent="0" algn="just">
              <a:buNone/>
              <a:defRPr/>
            </a:pPr>
            <a:endParaRPr lang="tr-TR" sz="2800" dirty="0">
              <a:solidFill>
                <a:srgbClr val="0070C0"/>
              </a:solidFill>
            </a:endParaRPr>
          </a:p>
          <a:p>
            <a:pPr marL="0" indent="0" algn="just">
              <a:buNone/>
              <a:defRPr/>
            </a:pPr>
            <a:r>
              <a:rPr lang="tr-TR" sz="2800" dirty="0" smtClean="0">
                <a:solidFill>
                  <a:srgbClr val="0070C0"/>
                </a:solidFill>
              </a:rPr>
              <a:t>Emekli </a:t>
            </a:r>
            <a:r>
              <a:rPr lang="tr-TR" sz="2800" dirty="0">
                <a:solidFill>
                  <a:srgbClr val="0070C0"/>
                </a:solidFill>
              </a:rPr>
              <a:t>olmak istemesi halinde her yıl ölünceye kadar veya kendisinin seçmiş olduğu 5 veya 10 yıl gibi bir süre emekli maaşı alır. Eğer sigortalı toplu para alıp ayrılmak isterse, ödediği primlerin toplamını ve o primlerin işletilmesinden doğan kar payı toplamını alır.</a:t>
            </a:r>
          </a:p>
          <a:p>
            <a:pPr marL="0" indent="0" algn="just">
              <a:buNone/>
              <a:defRPr/>
            </a:pPr>
            <a:endParaRPr lang="tr-TR" sz="2800" dirty="0">
              <a:solidFill>
                <a:srgbClr val="0070C0"/>
              </a:solidFill>
            </a:endParaRPr>
          </a:p>
        </p:txBody>
      </p:sp>
    </p:spTree>
    <p:extLst>
      <p:ext uri="{BB962C8B-B14F-4D97-AF65-F5344CB8AC3E}">
        <p14:creationId xmlns:p14="http://schemas.microsoft.com/office/powerpoint/2010/main" xmlns="" val="1269477728"/>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Hayat Sigortası Ürünleri</a:t>
            </a:r>
            <a:endParaRPr lang="en-US" sz="4000" b="1" dirty="0">
              <a:solidFill>
                <a:srgbClr val="FF0000"/>
              </a:solidFill>
            </a:endParaRPr>
          </a:p>
        </p:txBody>
      </p:sp>
      <p:sp>
        <p:nvSpPr>
          <p:cNvPr id="6" name="7 Metin kutusu"/>
          <p:cNvSpPr txBox="1">
            <a:spLocks noGrp="1" noChangeArrowheads="1"/>
          </p:cNvSpPr>
          <p:nvPr>
            <p:ph idx="1"/>
          </p:nvPr>
        </p:nvSpPr>
        <p:spPr bwMode="auto">
          <a:xfrm>
            <a:off x="2639616" y="404664"/>
            <a:ext cx="9217024" cy="345120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sz="2800" dirty="0" smtClean="0">
                <a:solidFill>
                  <a:srgbClr val="0070C0"/>
                </a:solidFill>
              </a:rPr>
              <a:t>Sigortalıların </a:t>
            </a:r>
            <a:r>
              <a:rPr lang="tr-TR" sz="2800" dirty="0">
                <a:solidFill>
                  <a:srgbClr val="0070C0"/>
                </a:solidFill>
              </a:rPr>
              <a:t>biriken paralarını hayat sigortası </a:t>
            </a:r>
            <a:r>
              <a:rPr lang="tr-TR" sz="2800" dirty="0" err="1">
                <a:solidFill>
                  <a:srgbClr val="0070C0"/>
                </a:solidFill>
              </a:rPr>
              <a:t>şirketleri'nden</a:t>
            </a:r>
            <a:r>
              <a:rPr lang="tr-TR" sz="2800" dirty="0">
                <a:solidFill>
                  <a:srgbClr val="0070C0"/>
                </a:solidFill>
              </a:rPr>
              <a:t> alabilmeleri için sigorta şirketine 3 yıl aralıksız prim ödemeleri gerekmektedir</a:t>
            </a:r>
            <a:r>
              <a:rPr lang="tr-TR" sz="2800" dirty="0" smtClean="0">
                <a:solidFill>
                  <a:srgbClr val="0070C0"/>
                </a:solidFill>
              </a:rPr>
              <a:t>.</a:t>
            </a:r>
          </a:p>
          <a:p>
            <a:pPr marL="0" indent="0" algn="just">
              <a:buNone/>
              <a:defRPr/>
            </a:pPr>
            <a:endParaRPr lang="tr-TR" sz="2800" dirty="0">
              <a:solidFill>
                <a:srgbClr val="0070C0"/>
              </a:solidFill>
            </a:endParaRPr>
          </a:p>
          <a:p>
            <a:pPr marL="0" indent="0" algn="just">
              <a:buNone/>
              <a:defRPr/>
            </a:pPr>
            <a:r>
              <a:rPr lang="tr-TR" sz="2800" dirty="0" smtClean="0">
                <a:solidFill>
                  <a:srgbClr val="0070C0"/>
                </a:solidFill>
              </a:rPr>
              <a:t>Sigorta </a:t>
            </a:r>
            <a:r>
              <a:rPr lang="tr-TR" sz="2800" dirty="0">
                <a:solidFill>
                  <a:srgbClr val="0070C0"/>
                </a:solidFill>
              </a:rPr>
              <a:t>süresi 10 ile 30 yıl arasında belirlenebilir. Birikim değeri sigorta süresinin uzunluğuyla doğru orantılı olarak artar. Sigortalının sigortaya giriş tarihindeki yaşı ile sigorta süresinin toplamı 70'i geçemez. </a:t>
            </a:r>
          </a:p>
        </p:txBody>
      </p:sp>
    </p:spTree>
    <p:extLst>
      <p:ext uri="{BB962C8B-B14F-4D97-AF65-F5344CB8AC3E}">
        <p14:creationId xmlns:p14="http://schemas.microsoft.com/office/powerpoint/2010/main" xmlns="" val="3133783911"/>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Hayat Sigortası Ürünleri</a:t>
            </a:r>
            <a:endParaRPr lang="en-US" sz="4000" b="1" dirty="0">
              <a:solidFill>
                <a:srgbClr val="FF0000"/>
              </a:solidFill>
            </a:endParaRPr>
          </a:p>
        </p:txBody>
      </p:sp>
      <p:sp>
        <p:nvSpPr>
          <p:cNvPr id="6" name="7 Metin kutusu"/>
          <p:cNvSpPr txBox="1">
            <a:spLocks noGrp="1" noChangeArrowheads="1"/>
          </p:cNvSpPr>
          <p:nvPr>
            <p:ph idx="1"/>
          </p:nvPr>
        </p:nvSpPr>
        <p:spPr bwMode="auto">
          <a:xfrm>
            <a:off x="2639616" y="404664"/>
            <a:ext cx="9217024" cy="52588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sz="2800" dirty="0">
                <a:solidFill>
                  <a:srgbClr val="FF0000"/>
                </a:solidFill>
              </a:rPr>
              <a:t>Uzun Süreli Hayat Sigortası</a:t>
            </a:r>
          </a:p>
          <a:p>
            <a:pPr marL="0" indent="0" algn="just">
              <a:buNone/>
              <a:defRPr/>
            </a:pPr>
            <a:endParaRPr lang="tr-TR" sz="2800" dirty="0">
              <a:solidFill>
                <a:srgbClr val="0070C0"/>
              </a:solidFill>
            </a:endParaRPr>
          </a:p>
          <a:p>
            <a:pPr marL="0" indent="0" algn="just">
              <a:buNone/>
              <a:defRPr/>
            </a:pPr>
            <a:r>
              <a:rPr lang="tr-TR" sz="2800" dirty="0">
                <a:solidFill>
                  <a:srgbClr val="0070C0"/>
                </a:solidFill>
              </a:rPr>
              <a:t>	Uzun Süreli Hayat Sigortası, vefat, tam ve daimi sakatlık gibi yaşamınızda başınıza gelebilecek risklere karşı, uzun süreli maddi güvence sağlar. Sigorta süresi 2 - 20 yıl arasında belirlenebilir. Birikim sunmayan, ancak sigortalının ölümü halinde geride kalanlara yüklü bir tazminat sağlayan bu güvenceyi, ister yıllık isterseniz peşin olarak elde edebilirsiniz.</a:t>
            </a:r>
          </a:p>
          <a:p>
            <a:pPr marL="0" indent="0" algn="just">
              <a:buNone/>
              <a:defRPr/>
            </a:pPr>
            <a:endParaRPr lang="tr-TR" sz="2800" dirty="0">
              <a:solidFill>
                <a:srgbClr val="0070C0"/>
              </a:solidFill>
            </a:endParaRPr>
          </a:p>
          <a:p>
            <a:pPr marL="0" indent="0" algn="just">
              <a:buNone/>
              <a:defRPr/>
            </a:pPr>
            <a:r>
              <a:rPr lang="tr-TR" sz="2800" dirty="0">
                <a:solidFill>
                  <a:srgbClr val="0070C0"/>
                </a:solidFill>
              </a:rPr>
              <a:t>	Uzun Süreli Hayat Sigortası'nın poliçe süresini, en az 5 yıl olmak üzere, belli bir süre (5 yıl, 10 yıl, 20 yıl gibi) için belirleyebilirsiniz.</a:t>
            </a:r>
          </a:p>
        </p:txBody>
      </p:sp>
    </p:spTree>
    <p:extLst>
      <p:ext uri="{BB962C8B-B14F-4D97-AF65-F5344CB8AC3E}">
        <p14:creationId xmlns:p14="http://schemas.microsoft.com/office/powerpoint/2010/main" xmlns="" val="2594112382"/>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Hayat Sigortası Ürünleri</a:t>
            </a:r>
            <a:endParaRPr lang="en-US" sz="4000" b="1" dirty="0">
              <a:solidFill>
                <a:srgbClr val="FF0000"/>
              </a:solidFill>
            </a:endParaRPr>
          </a:p>
        </p:txBody>
      </p:sp>
      <p:sp>
        <p:nvSpPr>
          <p:cNvPr id="6" name="7 Metin kutusu"/>
          <p:cNvSpPr txBox="1">
            <a:spLocks noGrp="1" noChangeArrowheads="1"/>
          </p:cNvSpPr>
          <p:nvPr>
            <p:ph idx="1"/>
          </p:nvPr>
        </p:nvSpPr>
        <p:spPr bwMode="auto">
          <a:xfrm>
            <a:off x="2639616" y="404664"/>
            <a:ext cx="9217024" cy="59062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sz="2800" dirty="0">
                <a:solidFill>
                  <a:srgbClr val="FF0000"/>
                </a:solidFill>
              </a:rPr>
              <a:t>Yıllık Hayat Sigortası</a:t>
            </a:r>
          </a:p>
          <a:p>
            <a:pPr marL="0" indent="0" algn="just">
              <a:buNone/>
              <a:defRPr/>
            </a:pPr>
            <a:r>
              <a:rPr lang="tr-TR" sz="2800" dirty="0">
                <a:solidFill>
                  <a:srgbClr val="0070C0"/>
                </a:solidFill>
              </a:rPr>
              <a:t>	Yıllık Hayat Sigortası sadece ölüm teminatı sağlar. Sigorta süresi olan 1 yıl içinde, sigortalının ölümü durumunda </a:t>
            </a:r>
            <a:r>
              <a:rPr lang="tr-TR" sz="2800" dirty="0" err="1">
                <a:solidFill>
                  <a:srgbClr val="0070C0"/>
                </a:solidFill>
              </a:rPr>
              <a:t>menfaatdarlarına</a:t>
            </a:r>
            <a:r>
              <a:rPr lang="tr-TR" sz="2800" dirty="0">
                <a:solidFill>
                  <a:srgbClr val="0070C0"/>
                </a:solidFill>
              </a:rPr>
              <a:t> sigorta </a:t>
            </a:r>
            <a:r>
              <a:rPr lang="tr-TR" sz="2800" dirty="0" err="1">
                <a:solidFill>
                  <a:srgbClr val="0070C0"/>
                </a:solidFill>
              </a:rPr>
              <a:t>poliçesi'nde</a:t>
            </a:r>
            <a:r>
              <a:rPr lang="tr-TR" sz="2800" dirty="0">
                <a:solidFill>
                  <a:srgbClr val="0070C0"/>
                </a:solidFill>
              </a:rPr>
              <a:t> belirtilen ölüm teminatı ödenir. Bir yıllık süre sonunda, sigortalının hayatta olması halinde hiçbir ödeme yapılmaz. Sigortaya devam etmek için her sene yeni bir Yıllık Hayat Sigortası yapılmalıdır.</a:t>
            </a:r>
          </a:p>
          <a:p>
            <a:pPr marL="0" indent="0" algn="just">
              <a:buNone/>
              <a:defRPr/>
            </a:pPr>
            <a:endParaRPr lang="tr-TR" sz="2800" dirty="0">
              <a:solidFill>
                <a:srgbClr val="0070C0"/>
              </a:solidFill>
            </a:endParaRPr>
          </a:p>
          <a:p>
            <a:pPr marL="0" indent="0" algn="just">
              <a:buNone/>
              <a:defRPr/>
            </a:pPr>
            <a:r>
              <a:rPr lang="tr-TR" sz="2800" dirty="0">
                <a:solidFill>
                  <a:srgbClr val="0070C0"/>
                </a:solidFill>
              </a:rPr>
              <a:t>	Bankalardan tüketici kredisi alındığında, Yıllık Hayat Sigortası poliçesinde Banka </a:t>
            </a:r>
            <a:r>
              <a:rPr lang="tr-TR" sz="2800" dirty="0" err="1">
                <a:solidFill>
                  <a:srgbClr val="0070C0"/>
                </a:solidFill>
              </a:rPr>
              <a:t>menfaatdar</a:t>
            </a:r>
            <a:r>
              <a:rPr lang="tr-TR" sz="2800" dirty="0">
                <a:solidFill>
                  <a:srgbClr val="0070C0"/>
                </a:solidFill>
              </a:rPr>
              <a:t> gösterilebilir. Böylece tüketici kredisi alan kişinin ölümü halinde geride kalanlar bir de kredi borcunu ödeme yüküyle karşı karşıya kalmazlar. Kredi borcunun ödenmesinden sonra, tazminatın artan kısmı sigortalının mirasçılarına ödenir.</a:t>
            </a:r>
          </a:p>
        </p:txBody>
      </p:sp>
    </p:spTree>
    <p:extLst>
      <p:ext uri="{BB962C8B-B14F-4D97-AF65-F5344CB8AC3E}">
        <p14:creationId xmlns:p14="http://schemas.microsoft.com/office/powerpoint/2010/main" xmlns="" val="2022407359"/>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Hayat Sigortası Ürünleri</a:t>
            </a:r>
            <a:endParaRPr lang="en-US" sz="4000" b="1" dirty="0">
              <a:solidFill>
                <a:srgbClr val="FF0000"/>
              </a:solidFill>
            </a:endParaRPr>
          </a:p>
        </p:txBody>
      </p:sp>
      <p:sp>
        <p:nvSpPr>
          <p:cNvPr id="6" name="7 Metin kutusu"/>
          <p:cNvSpPr txBox="1">
            <a:spLocks noGrp="1" noChangeArrowheads="1"/>
          </p:cNvSpPr>
          <p:nvPr>
            <p:ph idx="1"/>
          </p:nvPr>
        </p:nvSpPr>
        <p:spPr bwMode="auto">
          <a:xfrm>
            <a:off x="2639616" y="404664"/>
            <a:ext cx="9217024" cy="422679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sz="2800" dirty="0">
                <a:solidFill>
                  <a:srgbClr val="0070C0"/>
                </a:solidFill>
              </a:rPr>
              <a:t>	18 ile 65 yaş arasında bulunan sağlıklı herkes bu sigortadan yararlanabilir.</a:t>
            </a:r>
          </a:p>
          <a:p>
            <a:pPr marL="0" indent="0" algn="just">
              <a:buNone/>
              <a:defRPr/>
            </a:pPr>
            <a:endParaRPr lang="tr-TR" sz="2800" dirty="0">
              <a:solidFill>
                <a:srgbClr val="0070C0"/>
              </a:solidFill>
            </a:endParaRPr>
          </a:p>
          <a:p>
            <a:pPr marL="0" indent="0" algn="just">
              <a:buNone/>
              <a:defRPr/>
            </a:pPr>
            <a:r>
              <a:rPr lang="tr-TR" sz="2800" dirty="0">
                <a:solidFill>
                  <a:srgbClr val="0070C0"/>
                </a:solidFill>
              </a:rPr>
              <a:t>	Yıllık Hayat Sigortası ile temel olarak yaşam kaybı riski teminat altına alınmaktadır. Sigorta kapsamında, Vefat Teminatı ile isteğinize bağlı olarak Kaza Sonucu Vefat, Kaza Sonucu Tam ve Kısmi Maluliyet ve Hastalık Sonucu Tam Maluliyet, Tehlikeli Hastalıklar, Kaza Sonucu Tedavi Masrafları, Hastane Gündelik Tazminatı Teminatları bulunmaktadır.</a:t>
            </a:r>
          </a:p>
        </p:txBody>
      </p:sp>
    </p:spTree>
    <p:extLst>
      <p:ext uri="{BB962C8B-B14F-4D97-AF65-F5344CB8AC3E}">
        <p14:creationId xmlns:p14="http://schemas.microsoft.com/office/powerpoint/2010/main" xmlns="" val="3630425051"/>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Hayat Sigortası Ürünleri</a:t>
            </a:r>
            <a:endParaRPr lang="en-US" sz="4000" b="1" dirty="0">
              <a:solidFill>
                <a:srgbClr val="FF0000"/>
              </a:solidFill>
            </a:endParaRPr>
          </a:p>
        </p:txBody>
      </p:sp>
      <p:sp>
        <p:nvSpPr>
          <p:cNvPr id="6" name="7 Metin kutusu"/>
          <p:cNvSpPr txBox="1">
            <a:spLocks noGrp="1" noChangeArrowheads="1"/>
          </p:cNvSpPr>
          <p:nvPr>
            <p:ph idx="1"/>
          </p:nvPr>
        </p:nvSpPr>
        <p:spPr bwMode="auto">
          <a:xfrm>
            <a:off x="2639616" y="404664"/>
            <a:ext cx="9217024" cy="6550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sz="2800" dirty="0">
                <a:solidFill>
                  <a:srgbClr val="0070C0"/>
                </a:solidFill>
              </a:rPr>
              <a:t>	</a:t>
            </a:r>
            <a:r>
              <a:rPr lang="tr-TR" sz="2800" dirty="0">
                <a:solidFill>
                  <a:srgbClr val="FF0000"/>
                </a:solidFill>
              </a:rPr>
              <a:t>Eğitim Sigortası </a:t>
            </a:r>
          </a:p>
          <a:p>
            <a:pPr marL="0" indent="0" algn="just">
              <a:buNone/>
              <a:defRPr/>
            </a:pPr>
            <a:r>
              <a:rPr lang="tr-TR" sz="2800" dirty="0">
                <a:solidFill>
                  <a:srgbClr val="0070C0"/>
                </a:solidFill>
              </a:rPr>
              <a:t>	Eğitim Sigortası, kaza veya hastalık sonucu maluliyet veya vefat risklerinin gerçekleşmesi durumunda, çocuğunuzun eğitim masraflarını karşılar.</a:t>
            </a:r>
          </a:p>
          <a:p>
            <a:pPr marL="0" indent="0" algn="just">
              <a:buNone/>
              <a:defRPr/>
            </a:pPr>
            <a:endParaRPr lang="tr-TR" sz="2800" dirty="0">
              <a:solidFill>
                <a:srgbClr val="0070C0"/>
              </a:solidFill>
            </a:endParaRPr>
          </a:p>
          <a:p>
            <a:pPr marL="0" indent="0" algn="just">
              <a:buNone/>
              <a:defRPr/>
            </a:pPr>
            <a:r>
              <a:rPr lang="tr-TR" sz="2800" dirty="0">
                <a:solidFill>
                  <a:srgbClr val="0070C0"/>
                </a:solidFill>
              </a:rPr>
              <a:t>	Ayrıca tam ve daimi sakatlık teminatıyla da sigorta süreniz boyunca sakat kalmanız riskine karşı maddi güvence sağlar. Böylece size bir şey olsa da, çocuğunuz eğitimine aralıksız ve aynı koşullarda devam edebilir.</a:t>
            </a:r>
          </a:p>
          <a:p>
            <a:pPr marL="0" indent="0" algn="just">
              <a:buNone/>
              <a:defRPr/>
            </a:pPr>
            <a:endParaRPr lang="tr-TR" sz="2800" dirty="0">
              <a:solidFill>
                <a:srgbClr val="0070C0"/>
              </a:solidFill>
            </a:endParaRPr>
          </a:p>
          <a:p>
            <a:pPr marL="0" indent="0" algn="just">
              <a:buNone/>
              <a:defRPr/>
            </a:pPr>
            <a:r>
              <a:rPr lang="tr-TR" sz="2800" dirty="0">
                <a:solidFill>
                  <a:srgbClr val="0070C0"/>
                </a:solidFill>
              </a:rPr>
              <a:t>	18-70 yaş arasındaki anneler, babalar ya da çocuğun eğitim masraflarını üstlenen diğer şahıslar, Eğitim Sigortası yaptırabilir. 20-60 yaş arasındaki sigortalılar, isterlerse kaza veya hastalık sonucu maluliyet teminatlarından da faydalanabilirler. </a:t>
            </a:r>
          </a:p>
        </p:txBody>
      </p:sp>
    </p:spTree>
    <p:extLst>
      <p:ext uri="{BB962C8B-B14F-4D97-AF65-F5344CB8AC3E}">
        <p14:creationId xmlns:p14="http://schemas.microsoft.com/office/powerpoint/2010/main" xmlns="" val="3943105204"/>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Hayat Sigortası</a:t>
            </a:r>
            <a:endParaRPr lang="en-US" sz="4000" b="1" dirty="0">
              <a:solidFill>
                <a:srgbClr val="FF0000"/>
              </a:solidFill>
            </a:endParaRPr>
          </a:p>
        </p:txBody>
      </p:sp>
      <p:sp>
        <p:nvSpPr>
          <p:cNvPr id="6" name="7 Metin kutusu"/>
          <p:cNvSpPr txBox="1">
            <a:spLocks noGrp="1" noChangeArrowheads="1"/>
          </p:cNvSpPr>
          <p:nvPr>
            <p:ph idx="1"/>
          </p:nvPr>
        </p:nvSpPr>
        <p:spPr bwMode="auto">
          <a:xfrm>
            <a:off x="2711624" y="427442"/>
            <a:ext cx="9217024" cy="56497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sz="2800" dirty="0" smtClean="0">
                <a:solidFill>
                  <a:srgbClr val="0070C0"/>
                </a:solidFill>
              </a:rPr>
              <a:t>Hayat </a:t>
            </a:r>
            <a:r>
              <a:rPr lang="tr-TR" sz="2800" dirty="0">
                <a:solidFill>
                  <a:srgbClr val="0070C0"/>
                </a:solidFill>
              </a:rPr>
              <a:t>sigortaları, konusu insan hayatı olan ve insanın yaşamı boyunca karşı karşıya gelebileceği </a:t>
            </a:r>
            <a:r>
              <a:rPr lang="tr-TR" sz="2800" dirty="0" err="1">
                <a:solidFill>
                  <a:srgbClr val="0070C0"/>
                </a:solidFill>
              </a:rPr>
              <a:t>rizokoları</a:t>
            </a:r>
            <a:r>
              <a:rPr lang="tr-TR" sz="2800" dirty="0">
                <a:solidFill>
                  <a:srgbClr val="0070C0"/>
                </a:solidFill>
              </a:rPr>
              <a:t> için önlem almayı sağlayan ve bu nedenle de çok çeşitli türleri içeren bir sigorta dalıdır.</a:t>
            </a:r>
          </a:p>
          <a:p>
            <a:pPr marL="0" indent="0" algn="just">
              <a:buNone/>
              <a:defRPr/>
            </a:pPr>
            <a:r>
              <a:rPr lang="tr-TR" sz="2800" dirty="0" smtClean="0">
                <a:solidFill>
                  <a:srgbClr val="0070C0"/>
                </a:solidFill>
              </a:rPr>
              <a:t>Hayat </a:t>
            </a:r>
            <a:r>
              <a:rPr lang="tr-TR" sz="2800" dirty="0">
                <a:solidFill>
                  <a:srgbClr val="0070C0"/>
                </a:solidFill>
              </a:rPr>
              <a:t>sigortalarında amaç, kişinin ufak tasarruflarını prim adı altında değerlendirerek, yaşamında meydana gelebilecek bazı olaylarda; örneğin maluliyet durumunda kişinin kendisine, vefat durumunda ise kanuni mirasçılarına maddi destek sağlamak ile emeklilik geliri elde edilecek dönemde belirli bir miktar birikim sağlamaktır. Bu nedenlerle de hayat sigortaları birikimli ve birikimsiz olarak ikiye ayrılmaktadır. Birikimli hayat sigortalarında karşılaşılan risklere karşı teminat ve birikim, birikimsiz hayat sigortalarında ise meydana gelebilecek risklere karşı teminat alınabilmektedir</a:t>
            </a:r>
            <a:r>
              <a:rPr lang="tr-TR" sz="2800" dirty="0" smtClean="0">
                <a:solidFill>
                  <a:srgbClr val="0070C0"/>
                </a:solidFill>
              </a:rPr>
              <a:t>.</a:t>
            </a:r>
            <a:endParaRPr lang="tr-TR" sz="2800" dirty="0">
              <a:solidFill>
                <a:srgbClr val="0070C0"/>
              </a:solidFill>
            </a:endParaRPr>
          </a:p>
        </p:txBody>
      </p:sp>
    </p:spTree>
    <p:extLst>
      <p:ext uri="{BB962C8B-B14F-4D97-AF65-F5344CB8AC3E}">
        <p14:creationId xmlns:p14="http://schemas.microsoft.com/office/powerpoint/2010/main" xmlns="" val="2267034536"/>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Hayat Sigortası Ürünleri</a:t>
            </a:r>
            <a:endParaRPr lang="en-US" sz="4000" b="1" dirty="0">
              <a:solidFill>
                <a:srgbClr val="FF0000"/>
              </a:solidFill>
            </a:endParaRPr>
          </a:p>
        </p:txBody>
      </p:sp>
      <p:sp>
        <p:nvSpPr>
          <p:cNvPr id="6" name="7 Metin kutusu"/>
          <p:cNvSpPr txBox="1">
            <a:spLocks noGrp="1" noChangeArrowheads="1"/>
          </p:cNvSpPr>
          <p:nvPr>
            <p:ph idx="1"/>
          </p:nvPr>
        </p:nvSpPr>
        <p:spPr bwMode="auto">
          <a:xfrm>
            <a:off x="2639616" y="404664"/>
            <a:ext cx="9217024" cy="60344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sz="2800" dirty="0">
                <a:solidFill>
                  <a:srgbClr val="0070C0"/>
                </a:solidFill>
              </a:rPr>
              <a:t>	</a:t>
            </a:r>
            <a:r>
              <a:rPr lang="tr-TR" sz="2800" dirty="0">
                <a:solidFill>
                  <a:srgbClr val="FF0000"/>
                </a:solidFill>
              </a:rPr>
              <a:t>Grup Hayat Sigortası </a:t>
            </a:r>
          </a:p>
          <a:p>
            <a:pPr marL="0" indent="0" algn="just">
              <a:buNone/>
              <a:defRPr/>
            </a:pPr>
            <a:endParaRPr lang="tr-TR" sz="2800" dirty="0">
              <a:solidFill>
                <a:srgbClr val="0070C0"/>
              </a:solidFill>
            </a:endParaRPr>
          </a:p>
          <a:p>
            <a:pPr marL="0" indent="0" algn="just">
              <a:buNone/>
              <a:defRPr/>
            </a:pPr>
            <a:r>
              <a:rPr lang="tr-TR" sz="2800" dirty="0">
                <a:solidFill>
                  <a:srgbClr val="0070C0"/>
                </a:solidFill>
              </a:rPr>
              <a:t>	Grup hayat sigortası ürünleri ile, çalışanlarınız adına birikim oluştururken aynı zamanda onları hayatta karşılaşabilecekleri risklere karşı güvence altına alabilir veya sadece riske karşı teminat altına alabilirsiniz.</a:t>
            </a:r>
          </a:p>
          <a:p>
            <a:pPr marL="0" indent="0" algn="just">
              <a:buNone/>
              <a:defRPr/>
            </a:pPr>
            <a:endParaRPr lang="tr-TR" sz="2800" dirty="0">
              <a:solidFill>
                <a:srgbClr val="0070C0"/>
              </a:solidFill>
            </a:endParaRPr>
          </a:p>
          <a:p>
            <a:pPr marL="0" indent="0" algn="just">
              <a:buNone/>
              <a:defRPr/>
            </a:pPr>
            <a:r>
              <a:rPr lang="tr-TR" sz="2800" dirty="0">
                <a:solidFill>
                  <a:srgbClr val="0070C0"/>
                </a:solidFill>
              </a:rPr>
              <a:t>	Grup Hayat Sigortası, aynı tüzel kişilik çatısı altında çalışan (en az 10 kişi olmak kaydı ile) veya o tüzel kişilikle ilişkisi olan kişilerin sigorta süresi içerisinde vefat, kaza sonucu vefat, Sürekli sakatlık (kaza veya hastalık sonucu) hallerinden herhangi biriyle karşılaşması durumunda seçtikleri sigorta bedeli üzerinden tazminat ödenmesini sağlayan bir hayat sigortasıdır.</a:t>
            </a:r>
          </a:p>
        </p:txBody>
      </p:sp>
    </p:spTree>
    <p:extLst>
      <p:ext uri="{BB962C8B-B14F-4D97-AF65-F5344CB8AC3E}">
        <p14:creationId xmlns:p14="http://schemas.microsoft.com/office/powerpoint/2010/main" xmlns="" val="322757029"/>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Hayat Sigortası</a:t>
            </a:r>
            <a:endParaRPr lang="en-US" sz="4000" b="1" dirty="0">
              <a:solidFill>
                <a:srgbClr val="FF0000"/>
              </a:solidFill>
            </a:endParaRPr>
          </a:p>
        </p:txBody>
      </p:sp>
      <p:sp>
        <p:nvSpPr>
          <p:cNvPr id="6" name="7 Metin kutusu"/>
          <p:cNvSpPr txBox="1">
            <a:spLocks noGrp="1" noChangeArrowheads="1"/>
          </p:cNvSpPr>
          <p:nvPr>
            <p:ph idx="1"/>
          </p:nvPr>
        </p:nvSpPr>
        <p:spPr bwMode="auto">
          <a:xfrm>
            <a:off x="2711624" y="427442"/>
            <a:ext cx="9217024" cy="47428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sz="2800" dirty="0" smtClean="0">
                <a:solidFill>
                  <a:srgbClr val="0070C0"/>
                </a:solidFill>
              </a:rPr>
              <a:t>Hayat </a:t>
            </a:r>
            <a:r>
              <a:rPr lang="tr-TR" sz="2800" dirty="0">
                <a:solidFill>
                  <a:srgbClr val="0070C0"/>
                </a:solidFill>
              </a:rPr>
              <a:t>sigortası, insanların ölüm, maluliyet veya muayyen bir süre sonra hayatta olmaları gibi çeşitli ihtimallerle karşı karşıya bulunmaları dolayısıyla ortaya çıkan mali sorunlara çözüm bulan sigorta akdidir</a:t>
            </a:r>
            <a:r>
              <a:rPr lang="tr-TR" sz="2800" dirty="0" smtClean="0">
                <a:solidFill>
                  <a:srgbClr val="0070C0"/>
                </a:solidFill>
              </a:rPr>
              <a:t>.</a:t>
            </a:r>
          </a:p>
          <a:p>
            <a:pPr marL="0" indent="0" algn="just">
              <a:buNone/>
              <a:defRPr/>
            </a:pPr>
            <a:endParaRPr lang="tr-TR" sz="2800" dirty="0" smtClean="0">
              <a:solidFill>
                <a:srgbClr val="0070C0"/>
              </a:solidFill>
            </a:endParaRPr>
          </a:p>
          <a:p>
            <a:pPr marL="0" indent="0" algn="just">
              <a:buNone/>
              <a:defRPr/>
            </a:pPr>
            <a:r>
              <a:rPr lang="tr-TR" sz="2800" dirty="0">
                <a:solidFill>
                  <a:srgbClr val="0070C0"/>
                </a:solidFill>
              </a:rPr>
              <a:t>İnsan ömrü bakımından kişinin karşılaştığı durum, ya zamanından önce ölüm veya çok uzun yaşamaktır. Eğer kişi mali kaynakları sağlayamadan artık çalışamayacak yaşa gelmişse, bu uzun ömür onun için sadece bir sıkıntı kaynağı olur.</a:t>
            </a:r>
          </a:p>
          <a:p>
            <a:pPr marL="0" indent="0" algn="just">
              <a:buNone/>
              <a:defRPr/>
            </a:pPr>
            <a:endParaRPr lang="tr-TR" sz="2800" dirty="0">
              <a:solidFill>
                <a:srgbClr val="0070C0"/>
              </a:solidFill>
            </a:endParaRPr>
          </a:p>
        </p:txBody>
      </p:sp>
    </p:spTree>
    <p:extLst>
      <p:ext uri="{BB962C8B-B14F-4D97-AF65-F5344CB8AC3E}">
        <p14:creationId xmlns:p14="http://schemas.microsoft.com/office/powerpoint/2010/main" xmlns="" val="3852353167"/>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Hayat Sigortası</a:t>
            </a:r>
            <a:endParaRPr lang="en-US" sz="4000" b="1" dirty="0">
              <a:solidFill>
                <a:srgbClr val="FF0000"/>
              </a:solidFill>
            </a:endParaRPr>
          </a:p>
        </p:txBody>
      </p:sp>
      <p:sp>
        <p:nvSpPr>
          <p:cNvPr id="6" name="7 Metin kutusu"/>
          <p:cNvSpPr txBox="1">
            <a:spLocks noGrp="1" noChangeArrowheads="1"/>
          </p:cNvSpPr>
          <p:nvPr>
            <p:ph idx="1"/>
          </p:nvPr>
        </p:nvSpPr>
        <p:spPr bwMode="auto">
          <a:xfrm>
            <a:off x="2711624" y="427442"/>
            <a:ext cx="9217024" cy="500239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sz="2800" dirty="0" smtClean="0">
                <a:solidFill>
                  <a:srgbClr val="0070C0"/>
                </a:solidFill>
              </a:rPr>
              <a:t>Sigortalıya</a:t>
            </a:r>
            <a:r>
              <a:rPr lang="tr-TR" sz="2800" dirty="0">
                <a:solidFill>
                  <a:srgbClr val="0070C0"/>
                </a:solidFill>
              </a:rPr>
              <a:t>, emeklilik geliri elde edeceği dönemde hayat standardını düşürmeden hayatını sürdürme imkanı sağlamak, maluliyeti halinde kendisine, ölümü halinde ise, bakmakta olduğu aile fertlerine aynı imkanı vermek, hayat sigortasının belli başlı varoluş nedenidir.</a:t>
            </a:r>
          </a:p>
          <a:p>
            <a:pPr marL="0" indent="0" algn="just">
              <a:buNone/>
              <a:defRPr/>
            </a:pPr>
            <a:endParaRPr lang="tr-TR" sz="2800" dirty="0">
              <a:solidFill>
                <a:srgbClr val="0070C0"/>
              </a:solidFill>
            </a:endParaRPr>
          </a:p>
          <a:p>
            <a:pPr marL="0" indent="0" algn="just">
              <a:buNone/>
              <a:defRPr/>
            </a:pPr>
            <a:r>
              <a:rPr lang="tr-TR" sz="2800" dirty="0">
                <a:solidFill>
                  <a:srgbClr val="0070C0"/>
                </a:solidFill>
              </a:rPr>
              <a:t>Toplum açısından bakıldığında, hayat sigortası bir fert ya da grubun yaşamlarına ilişkin mali riskleri transfer ettikleri sosyal bir araçtır. Bu transferler neticesinde bir fon birikmiş olur. Bu tanımın iki temel unsuru vardır. Birincisi riskin fertten bir gruba veya bir gruplar topluluğuna transferi, ikincisi ise riskin grup üyeleri arasında paylaştırılması. </a:t>
            </a:r>
          </a:p>
        </p:txBody>
      </p:sp>
    </p:spTree>
    <p:extLst>
      <p:ext uri="{BB962C8B-B14F-4D97-AF65-F5344CB8AC3E}">
        <p14:creationId xmlns:p14="http://schemas.microsoft.com/office/powerpoint/2010/main" xmlns="" val="2527101810"/>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Hayat Sigortası</a:t>
            </a:r>
            <a:endParaRPr lang="en-US" sz="4000" b="1" dirty="0">
              <a:solidFill>
                <a:srgbClr val="FF0000"/>
              </a:solidFill>
            </a:endParaRPr>
          </a:p>
        </p:txBody>
      </p:sp>
      <p:sp>
        <p:nvSpPr>
          <p:cNvPr id="6" name="7 Metin kutusu"/>
          <p:cNvSpPr txBox="1">
            <a:spLocks noGrp="1" noChangeArrowheads="1"/>
          </p:cNvSpPr>
          <p:nvPr>
            <p:ph idx="1"/>
          </p:nvPr>
        </p:nvSpPr>
        <p:spPr bwMode="auto">
          <a:xfrm>
            <a:off x="2711624" y="427442"/>
            <a:ext cx="9217024" cy="513063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sz="2800" dirty="0">
                <a:solidFill>
                  <a:srgbClr val="0070C0"/>
                </a:solidFill>
              </a:rPr>
              <a:t>H</a:t>
            </a:r>
            <a:r>
              <a:rPr lang="tr-TR" sz="2800" dirty="0" smtClean="0">
                <a:solidFill>
                  <a:srgbClr val="0070C0"/>
                </a:solidFill>
              </a:rPr>
              <a:t>ayat </a:t>
            </a:r>
            <a:r>
              <a:rPr lang="tr-TR" sz="2800" dirty="0">
                <a:solidFill>
                  <a:srgbClr val="0070C0"/>
                </a:solidFill>
              </a:rPr>
              <a:t>sigortalarının hiçbir zaman bir zenginleşme aracı veya bir borsa yatırımı gibi görülmemesi gerekir. Ayrıca gerek teknik, gerekse yasal olarak hayat sigortalarının bunu sağlaması mümkün değildir</a:t>
            </a:r>
            <a:r>
              <a:rPr lang="tr-TR" sz="2800" dirty="0" smtClean="0">
                <a:solidFill>
                  <a:srgbClr val="0070C0"/>
                </a:solidFill>
              </a:rPr>
              <a:t>.</a:t>
            </a:r>
          </a:p>
          <a:p>
            <a:pPr marL="0" indent="0" algn="just">
              <a:buNone/>
              <a:defRPr/>
            </a:pPr>
            <a:endParaRPr lang="tr-TR" sz="2800" dirty="0">
              <a:solidFill>
                <a:srgbClr val="0070C0"/>
              </a:solidFill>
            </a:endParaRPr>
          </a:p>
          <a:p>
            <a:pPr marL="0" indent="0" algn="just">
              <a:buNone/>
              <a:defRPr/>
            </a:pPr>
            <a:r>
              <a:rPr lang="tr-TR" sz="2800" dirty="0">
                <a:solidFill>
                  <a:srgbClr val="0070C0"/>
                </a:solidFill>
              </a:rPr>
              <a:t>Hayat sigortalarının banka mevduatı ile de kıyaslanmaması gerekir zira bankaya mevduat yatıran bir kişi hayatını kaybettiğinde ailesi ancak bu mevduat tutarını alabilir. Halbuki hayat sigortası yaptırmış bir kişi, ilk sigorta primini ödedikten sonra bile vefat etse ailesi, ödenen primin kat ve kat fazlası olan sigorta teminatını almaya hak kazanacaktır.</a:t>
            </a:r>
          </a:p>
          <a:p>
            <a:pPr marL="0" indent="0" algn="just">
              <a:buNone/>
              <a:defRPr/>
            </a:pPr>
            <a:endParaRPr lang="tr-TR" sz="2800" dirty="0">
              <a:solidFill>
                <a:srgbClr val="0070C0"/>
              </a:solidFill>
            </a:endParaRPr>
          </a:p>
        </p:txBody>
      </p:sp>
    </p:spTree>
    <p:extLst>
      <p:ext uri="{BB962C8B-B14F-4D97-AF65-F5344CB8AC3E}">
        <p14:creationId xmlns:p14="http://schemas.microsoft.com/office/powerpoint/2010/main" xmlns="" val="2387298545"/>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Hayat Sigortası Teminatları</a:t>
            </a:r>
            <a:endParaRPr lang="en-US" sz="4000" b="1" dirty="0">
              <a:solidFill>
                <a:srgbClr val="FF0000"/>
              </a:solidFill>
            </a:endParaRPr>
          </a:p>
        </p:txBody>
      </p:sp>
      <p:sp>
        <p:nvSpPr>
          <p:cNvPr id="6" name="7 Metin kutusu"/>
          <p:cNvSpPr txBox="1">
            <a:spLocks noGrp="1" noChangeArrowheads="1"/>
          </p:cNvSpPr>
          <p:nvPr>
            <p:ph idx="1"/>
          </p:nvPr>
        </p:nvSpPr>
        <p:spPr bwMode="auto">
          <a:xfrm>
            <a:off x="2711624" y="427442"/>
            <a:ext cx="9217024" cy="332296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sz="2800" dirty="0">
                <a:solidFill>
                  <a:srgbClr val="0070C0"/>
                </a:solidFill>
              </a:rPr>
              <a:t>Hayat sigortaları, öncelikle ana teminat olan vefat teminatını içermektedir. Vefat teminatı; sigortalının başına istenmeyen bir olay gelmesi sonucunda, vefat etmesi durumunda devreye girmektedir. Hayat sigortaları, sigortalının önceden belirtmiş olduğu lehtar ya da kanuni varislerine sigorta poliçesinde belirtilen teminatları ödeyerek mali güçlüklerin yaşanmasını engellemektedir. </a:t>
            </a:r>
          </a:p>
          <a:p>
            <a:pPr marL="0" indent="0" algn="just">
              <a:buNone/>
              <a:defRPr/>
            </a:pPr>
            <a:endParaRPr lang="tr-TR" sz="2800" dirty="0">
              <a:solidFill>
                <a:srgbClr val="0070C0"/>
              </a:solidFill>
            </a:endParaRPr>
          </a:p>
        </p:txBody>
      </p:sp>
    </p:spTree>
    <p:extLst>
      <p:ext uri="{BB962C8B-B14F-4D97-AF65-F5344CB8AC3E}">
        <p14:creationId xmlns:p14="http://schemas.microsoft.com/office/powerpoint/2010/main" xmlns="" val="1705388537"/>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Hayat Sigortası Teminatları</a:t>
            </a:r>
            <a:endParaRPr lang="en-US" sz="4000" b="1" dirty="0">
              <a:solidFill>
                <a:srgbClr val="FF0000"/>
              </a:solidFill>
            </a:endParaRPr>
          </a:p>
        </p:txBody>
      </p:sp>
      <p:sp>
        <p:nvSpPr>
          <p:cNvPr id="6" name="7 Metin kutusu"/>
          <p:cNvSpPr txBox="1">
            <a:spLocks noGrp="1" noChangeArrowheads="1"/>
          </p:cNvSpPr>
          <p:nvPr>
            <p:ph idx="1"/>
          </p:nvPr>
        </p:nvSpPr>
        <p:spPr bwMode="auto">
          <a:xfrm>
            <a:off x="2711624" y="427442"/>
            <a:ext cx="9217024" cy="4874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sz="2800" dirty="0" smtClean="0">
                <a:solidFill>
                  <a:srgbClr val="0070C0"/>
                </a:solidFill>
              </a:rPr>
              <a:t>Vefat </a:t>
            </a:r>
            <a:r>
              <a:rPr lang="tr-TR" sz="2800" dirty="0">
                <a:solidFill>
                  <a:srgbClr val="0070C0"/>
                </a:solidFill>
              </a:rPr>
              <a:t>teminatının yanında ödenecek ek primlerle Kaza Sonucu Vefat, Kaza Sonucu Maluliyet ve Kaza Sonucu Tedavi Masrafları, Tehlikeli Hastalıklar gibi teminatlar da satın alınabilmektedir. Söz konusu maluliyet teminatları sigortalının bir kaza veya hastalık sonucunda çalışamayacak durumda olması halinde devreye girmektedir. Kaza Sonucu Tedavi Masrafları teminatı ise bir kaza sonucu sigortalının tedavisi için gerekli masrafları karşılamaktadır. Tehlikeli Hastalıklar teminatı ise sigortalının poliçede belirtilen tehlikeli hastalıklardan birine yakalanması durumunda yaşam standartlarını korumaya yardımcı olmaktadır.</a:t>
            </a:r>
          </a:p>
          <a:p>
            <a:pPr marL="0" indent="0" algn="just">
              <a:buNone/>
              <a:defRPr/>
            </a:pPr>
            <a:endParaRPr lang="tr-TR" sz="2800" dirty="0">
              <a:solidFill>
                <a:srgbClr val="0070C0"/>
              </a:solidFill>
            </a:endParaRPr>
          </a:p>
        </p:txBody>
      </p:sp>
    </p:spTree>
    <p:extLst>
      <p:ext uri="{BB962C8B-B14F-4D97-AF65-F5344CB8AC3E}">
        <p14:creationId xmlns:p14="http://schemas.microsoft.com/office/powerpoint/2010/main" xmlns="" val="2697721095"/>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Autofit/>
          </a:bodyPr>
          <a:lstStyle/>
          <a:p>
            <a:r>
              <a:rPr lang="tr-TR" sz="3200" b="1" dirty="0" smtClean="0">
                <a:solidFill>
                  <a:srgbClr val="FF0000"/>
                </a:solidFill>
              </a:rPr>
              <a:t>Neden Hayat Sigortası Yaptırmalıyız</a:t>
            </a:r>
            <a:endParaRPr lang="en-US" sz="3200" b="1" dirty="0">
              <a:solidFill>
                <a:srgbClr val="FF0000"/>
              </a:solidFill>
            </a:endParaRPr>
          </a:p>
        </p:txBody>
      </p:sp>
      <p:sp>
        <p:nvSpPr>
          <p:cNvPr id="6" name="7 Metin kutusu"/>
          <p:cNvSpPr txBox="1">
            <a:spLocks noGrp="1" noChangeArrowheads="1"/>
          </p:cNvSpPr>
          <p:nvPr>
            <p:ph idx="1"/>
          </p:nvPr>
        </p:nvSpPr>
        <p:spPr bwMode="auto">
          <a:xfrm>
            <a:off x="2783632" y="620688"/>
            <a:ext cx="9217024" cy="518295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a:buNone/>
              <a:defRPr/>
            </a:pPr>
            <a:endParaRPr lang="tr-TR" dirty="0">
              <a:solidFill>
                <a:srgbClr val="0070C0"/>
              </a:solidFill>
            </a:endParaRPr>
          </a:p>
          <a:p>
            <a:pPr marL="0" indent="0" algn="just">
              <a:buNone/>
              <a:defRPr/>
            </a:pPr>
            <a:r>
              <a:rPr lang="tr-TR" dirty="0">
                <a:solidFill>
                  <a:srgbClr val="0070C0"/>
                </a:solidFill>
              </a:rPr>
              <a:t> - Herhangi bir sakatlık durumunda hayatınızı aynı şekilde devam ettirmenizi sağlar. </a:t>
            </a:r>
          </a:p>
          <a:p>
            <a:pPr marL="0" indent="0" algn="just">
              <a:buNone/>
              <a:defRPr/>
            </a:pPr>
            <a:r>
              <a:rPr lang="tr-TR" dirty="0">
                <a:solidFill>
                  <a:srgbClr val="0070C0"/>
                </a:solidFill>
              </a:rPr>
              <a:t>- Vefat durumunda sevdiklerinize bırakabileceğiniz parasal bir varlık niteliği taşır. </a:t>
            </a:r>
          </a:p>
          <a:p>
            <a:pPr marL="0" indent="0" algn="just">
              <a:buNone/>
              <a:defRPr/>
            </a:pPr>
            <a:r>
              <a:rPr lang="tr-TR" dirty="0">
                <a:solidFill>
                  <a:srgbClr val="0070C0"/>
                </a:solidFill>
              </a:rPr>
              <a:t>- Eğitimini devam ettirmekte olan çocuklarınız varsa eğitimlerinin yarım kalmamasını sağlar. </a:t>
            </a:r>
          </a:p>
          <a:p>
            <a:pPr marL="0" indent="0" algn="just">
              <a:buNone/>
              <a:defRPr/>
            </a:pPr>
            <a:r>
              <a:rPr lang="tr-TR" dirty="0">
                <a:solidFill>
                  <a:srgbClr val="0070C0"/>
                </a:solidFill>
              </a:rPr>
              <a:t>- Poliçe kapsamına giren bir kaza sonucunda ortaya çıkan yüksek tutarlı tedavi giderlerinizin ödenmesini düşük primlerle sağlar. </a:t>
            </a:r>
          </a:p>
          <a:p>
            <a:pPr marL="0" indent="0" algn="just">
              <a:buNone/>
              <a:defRPr/>
            </a:pPr>
            <a:r>
              <a:rPr lang="tr-TR" dirty="0">
                <a:solidFill>
                  <a:srgbClr val="0070C0"/>
                </a:solidFill>
              </a:rPr>
              <a:t>- Beklenmedik bir anda tehlikeli bir hastalığa yakalanılması durumunda kişilere finansal destek sağlar. </a:t>
            </a:r>
          </a:p>
          <a:p>
            <a:pPr marL="0" indent="0" algn="just">
              <a:buNone/>
              <a:defRPr/>
            </a:pPr>
            <a:r>
              <a:rPr lang="tr-TR" dirty="0">
                <a:solidFill>
                  <a:srgbClr val="0070C0"/>
                </a:solidFill>
              </a:rPr>
              <a:t>- Ödenen primler yürürlükteki vergi kanunlarına göre belirli miktara kadar gelir vergisi matrahından düşülebilir.</a:t>
            </a:r>
          </a:p>
        </p:txBody>
      </p:sp>
    </p:spTree>
    <p:extLst>
      <p:ext uri="{BB962C8B-B14F-4D97-AF65-F5344CB8AC3E}">
        <p14:creationId xmlns:p14="http://schemas.microsoft.com/office/powerpoint/2010/main" xmlns="" val="2258802707"/>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9.0&quot;&gt;&lt;object type=&quot;1&quot; unique_id=&quot;10001&quot;&gt;&lt;object type=&quot;8&quot; unique_id=&quot;10132&quot;&gt;&lt;/object&gt;&lt;object type=&quot;2&quot; unique_id=&quot;10133&quot;&gt;&lt;object type=&quot;3&quot; unique_id=&quot;10134&quot;&gt;&lt;property id=&quot;20148&quot; value=&quot;5&quot;/&gt;&lt;property id=&quot;20300&quot; value=&quot;Slide 1 - &amp;quot;Hayat Sigortası&amp;quot;&quot;/&gt;&lt;property id=&quot;20307&quot; value=&quot;256&quot;/&gt;&lt;/object&gt;&lt;object type=&quot;3&quot; unique_id=&quot;16363&quot;&gt;&lt;property id=&quot;20148&quot; value=&quot;5&quot;/&gt;&lt;property id=&quot;20300&quot; value=&quot;Slide 2 - &amp;quot;Hayat Sigortası&amp;quot;&quot;/&gt;&lt;property id=&quot;20307&quot; value=&quot;363&quot;/&gt;&lt;/object&gt;&lt;object type=&quot;3&quot; unique_id=&quot;26917&quot;&gt;&lt;property id=&quot;20148&quot; value=&quot;5&quot;/&gt;&lt;property id=&quot;20300&quot; value=&quot;Slide 21 - &amp;quot;Hayat Sigortası Ürünleri&amp;quot;&quot;/&gt;&lt;property id=&quot;20307&quot; value=&quot;477&quot;/&gt;&lt;/object&gt;&lt;object type=&quot;3&quot; unique_id=&quot;27567&quot;&gt;&lt;property id=&quot;20148&quot; value=&quot;5&quot;/&gt;&lt;property id=&quot;20300&quot; value=&quot;Slide 9 - &amp;quot;Neden Hayat Sigortası Yaptırmalıyız&amp;quot;&quot;/&gt;&lt;property id=&quot;20307&quot; value=&quot;478&quot;/&gt;&lt;/object&gt;&lt;object type=&quot;3&quot; unique_id=&quot;27568&quot;&gt;&lt;property id=&quot;20148&quot; value=&quot;5&quot;/&gt;&lt;property id=&quot;20300&quot; value=&quot;Slide 10 - &amp;quot;Sigortalı, Sigorta Ettiren ve Lehdar&amp;quot;&quot;/&gt;&lt;property id=&quot;20307&quot; value=&quot;479&quot;/&gt;&lt;/object&gt;&lt;object type=&quot;3&quot; unique_id=&quot;27569&quot;&gt;&lt;property id=&quot;20148&quot; value=&quot;5&quot;/&gt;&lt;property id=&quot;20300&quot; value=&quot;Slide 11 - &amp;quot;Sigortanın Konusu&amp;quot;&quot;/&gt;&lt;property id=&quot;20307&quot; value=&quot;480&quot;/&gt;&lt;/object&gt;&lt;object type=&quot;3&quot; unique_id=&quot;27570&quot;&gt;&lt;property id=&quot;20148&quot; value=&quot;5&quot;/&gt;&lt;property id=&quot;20300&quot; value=&quot;Slide 12 - &amp;quot;Teminat Dışında Kalan Haller&amp;quot;&quot;/&gt;&lt;property id=&quot;20307&quot; value=&quot;481&quot;/&gt;&lt;/object&gt;&lt;object type=&quot;3&quot; unique_id=&quot;27571&quot;&gt;&lt;property id=&quot;20148&quot; value=&quot;5&quot;/&gt;&lt;property id=&quot;20300&quot; value=&quot;Slide 14 - &amp;quot;Sigortanın Başlangıcı, Sonu ve Coğrafi Sınırı&amp;quot;&quot;/&gt;&lt;property id=&quot;20307&quot; value=&quot;482&quot;/&gt;&lt;/object&gt;&lt;object type=&quot;3&quot; unique_id=&quot;27572&quot;&gt;&lt;property id=&quot;20148&quot; value=&quot;5&quot;/&gt;&lt;property id=&quot;20300&quot; value=&quot;Slide 15 - &amp;quot;Hayat Sigortası&amp;quot;&quot;/&gt;&lt;property id=&quot;20307&quot; value=&quot;483&quot;/&gt;&lt;/object&gt;&lt;object type=&quot;3&quot; unique_id=&quot;27574&quot;&gt;&lt;property id=&quot;20148&quot; value=&quot;5&quot;/&gt;&lt;property id=&quot;20300&quot; value=&quot;Slide 20 - &amp;quot;Hayat Sigortalarında Vergi Avantajı&amp;quot;&quot;/&gt;&lt;property id=&quot;20307&quot; value=&quot;485&quot;/&gt;&lt;/object&gt;&lt;object type=&quot;3&quot; unique_id=&quot;27950&quot;&gt;&lt;property id=&quot;20148&quot; value=&quot;5&quot;/&gt;&lt;property id=&quot;20300&quot; value=&quot;Slide 17 - &amp;quot;Sigorta Priminin Ödenmesi&amp;quot;&quot;/&gt;&lt;property id=&quot;20307&quot; value=&quot;490&quot;/&gt;&lt;/object&gt;&lt;object type=&quot;3&quot; unique_id=&quot;28275&quot;&gt;&lt;property id=&quot;20148&quot; value=&quot;5&quot;/&gt;&lt;property id=&quot;20300&quot; value=&quot;Slide 3 - &amp;quot;Hayat Sigortası&amp;quot;&quot;/&gt;&lt;property id=&quot;20307&quot; value=&quot;491&quot;/&gt;&lt;/object&gt;&lt;object type=&quot;3&quot; unique_id=&quot;28276&quot;&gt;&lt;property id=&quot;20148&quot; value=&quot;5&quot;/&gt;&lt;property id=&quot;20300&quot; value=&quot;Slide 4 - &amp;quot;Hayat Sigortası&amp;quot;&quot;/&gt;&lt;property id=&quot;20307&quot; value=&quot;492&quot;/&gt;&lt;/object&gt;&lt;object type=&quot;3&quot; unique_id=&quot;28277&quot;&gt;&lt;property id=&quot;20148&quot; value=&quot;5&quot;/&gt;&lt;property id=&quot;20300&quot; value=&quot;Slide 5 - &amp;quot;Hayat Sigortası&amp;quot;&quot;/&gt;&lt;property id=&quot;20307&quot; value=&quot;493&quot;/&gt;&lt;/object&gt;&lt;object type=&quot;3&quot; unique_id=&quot;28278&quot;&gt;&lt;property id=&quot;20148&quot; value=&quot;5&quot;/&gt;&lt;property id=&quot;20300&quot; value=&quot;Slide 6 - &amp;quot;Hayat Sigortası&amp;quot;&quot;/&gt;&lt;property id=&quot;20307&quot; value=&quot;494&quot;/&gt;&lt;/object&gt;&lt;object type=&quot;3&quot; unique_id=&quot;28279&quot;&gt;&lt;property id=&quot;20148&quot; value=&quot;5&quot;/&gt;&lt;property id=&quot;20300&quot; value=&quot;Slide 7 - &amp;quot;Hayat Sigortası Teminatları&amp;quot;&quot;/&gt;&lt;property id=&quot;20307&quot; value=&quot;495&quot;/&gt;&lt;/object&gt;&lt;object type=&quot;3&quot; unique_id=&quot;28280&quot;&gt;&lt;property id=&quot;20148&quot; value=&quot;5&quot;/&gt;&lt;property id=&quot;20300&quot; value=&quot;Slide 8 - &amp;quot;Hayat Sigortası Teminatları&amp;quot;&quot;/&gt;&lt;property id=&quot;20307&quot; value=&quot;496&quot;/&gt;&lt;/object&gt;&lt;object type=&quot;3&quot; unique_id=&quot;28426&quot;&gt;&lt;property id=&quot;20148&quot; value=&quot;5&quot;/&gt;&lt;property id=&quot;20300&quot; value=&quot;Slide 13 - &amp;quot;Teminat Dışında Kalan Haller&amp;quot;&quot;/&gt;&lt;property id=&quot;20307&quot; value=&quot;497&quot;/&gt;&lt;/object&gt;&lt;object type=&quot;3&quot; unique_id=&quot;28577&quot;&gt;&lt;property id=&quot;20148&quot; value=&quot;5&quot;/&gt;&lt;property id=&quot;20300&quot; value=&quot;Slide 16 - &amp;quot;Hayat Sigortası&amp;quot;&quot;/&gt;&lt;property id=&quot;20307&quot; value=&quot;498&quot;/&gt;&lt;/object&gt;&lt;object type=&quot;3&quot; unique_id=&quot;28578&quot;&gt;&lt;property id=&quot;20148&quot; value=&quot;5&quot;/&gt;&lt;property id=&quot;20300&quot; value=&quot;Slide 18 - &amp;quot;Sigorta Priminin Ödenmesi&amp;quot;&quot;/&gt;&lt;property id=&quot;20307&quot; value=&quot;499&quot;/&gt;&lt;/object&gt;&lt;object type=&quot;3&quot; unique_id=&quot;28579&quot;&gt;&lt;property id=&quot;20148&quot; value=&quot;5&quot;/&gt;&lt;property id=&quot;20300&quot; value=&quot;Slide 19 - &amp;quot;Sigorta Priminin Ödenmesi&amp;quot;&quot;/&gt;&lt;property id=&quot;20307&quot; value=&quot;500&quot;/&gt;&lt;/object&gt;&lt;object type=&quot;3&quot; unique_id=&quot;28982&quot;&gt;&lt;property id=&quot;20148&quot; value=&quot;5&quot;/&gt;&lt;property id=&quot;20300&quot; value=&quot;Slide 22 - &amp;quot;Hayat Sigortası Ürünleri&amp;quot;&quot;/&gt;&lt;property id=&quot;20307&quot; value=&quot;501&quot;/&gt;&lt;/object&gt;&lt;object type=&quot;3&quot; unique_id=&quot;28983&quot;&gt;&lt;property id=&quot;20148&quot; value=&quot;5&quot;/&gt;&lt;property id=&quot;20300&quot; value=&quot;Slide 23 - &amp;quot;Hayat Sigortası Ürünleri&amp;quot;&quot;/&gt;&lt;property id=&quot;20307&quot; value=&quot;502&quot;/&gt;&lt;/object&gt;&lt;object type=&quot;3&quot; unique_id=&quot;28984&quot;&gt;&lt;property id=&quot;20148&quot; value=&quot;5&quot;/&gt;&lt;property id=&quot;20300&quot; value=&quot;Slide 24 - &amp;quot;Hayat Sigortası Ürünleri&amp;quot;&quot;/&gt;&lt;property id=&quot;20307&quot; value=&quot;503&quot;/&gt;&lt;/object&gt;&lt;object type=&quot;3&quot; unique_id=&quot;28985&quot;&gt;&lt;property id=&quot;20148&quot; value=&quot;5&quot;/&gt;&lt;property id=&quot;20300&quot; value=&quot;Slide 25 - &amp;quot;Hayat Sigortası Ürünleri&amp;quot;&quot;/&gt;&lt;property id=&quot;20307&quot; value=&quot;504&quot;/&gt;&lt;/object&gt;&lt;object type=&quot;3&quot; unique_id=&quot;28986&quot;&gt;&lt;property id=&quot;20148&quot; value=&quot;5&quot;/&gt;&lt;property id=&quot;20300&quot; value=&quot;Slide 26 - &amp;quot;Hayat Sigortası Ürünleri&amp;quot;&quot;/&gt;&lt;property id=&quot;20307&quot; value=&quot;505&quot;/&gt;&lt;/object&gt;&lt;object type=&quot;3&quot; unique_id=&quot;28987&quot;&gt;&lt;property id=&quot;20148&quot; value=&quot;5&quot;/&gt;&lt;property id=&quot;20300&quot; value=&quot;Slide 27 - &amp;quot;Hayat Sigortası Ürünleri&amp;quot;&quot;/&gt;&lt;property id=&quot;20307&quot; value=&quot;506&quot;/&gt;&lt;/object&gt;&lt;object type=&quot;3&quot; unique_id=&quot;28988&quot;&gt;&lt;property id=&quot;20148&quot; value=&quot;5&quot;/&gt;&lt;property id=&quot;20300&quot; value=&quot;Slide 28 - &amp;quot;Hayat Sigortası Ürünleri&amp;quot;&quot;/&gt;&lt;property id=&quot;20307&quot; value=&quot;507&quot;/&gt;&lt;/object&gt;&lt;object type=&quot;3&quot; unique_id=&quot;28989&quot;&gt;&lt;property id=&quot;20148&quot; value=&quot;5&quot;/&gt;&lt;property id=&quot;20300&quot; value=&quot;Slide 29 - &amp;quot;Hayat Sigortası Ürünleri&amp;quot;&quot;/&gt;&lt;property id=&quot;20307&quot; value=&quot;508&quot;/&gt;&lt;/object&gt;&lt;object type=&quot;3&quot; unique_id=&quot;28990&quot;&gt;&lt;property id=&quot;20148&quot; value=&quot;5&quot;/&gt;&lt;property id=&quot;20300&quot; value=&quot;Slide 30 - &amp;quot;Hayat Sigortası Ürünleri&amp;quot;&quot;/&gt;&lt;property id=&quot;20307&quot; value=&quot;509&quot;/&gt;&lt;/object&gt;&lt;/object&gt;&lt;/object&gt;&lt;/database&gt;"/>
  <p:tag name="SECTOMILLISECCONVERTED" val="1"/>
</p:tagLst>
</file>

<file path=ppt/theme/theme1.xml><?xml version="1.0" encoding="utf-8"?>
<a:theme xmlns:a="http://schemas.openxmlformats.org/drawingml/2006/main" name="powerpoint-template-24">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1009</TotalTime>
  <Words>2146</Words>
  <Application>Microsoft Office PowerPoint</Application>
  <PresentationFormat>Özel</PresentationFormat>
  <Paragraphs>196</Paragraphs>
  <Slides>30</Slides>
  <Notes>30</Notes>
  <HiddenSlides>0</HiddenSlides>
  <MMClips>0</MMClips>
  <ScaleCrop>false</ScaleCrop>
  <HeadingPairs>
    <vt:vector size="4" baseType="variant">
      <vt:variant>
        <vt:lpstr>Tema</vt:lpstr>
      </vt:variant>
      <vt:variant>
        <vt:i4>1</vt:i4>
      </vt:variant>
      <vt:variant>
        <vt:lpstr>Slayt Başlıkları</vt:lpstr>
      </vt:variant>
      <vt:variant>
        <vt:i4>30</vt:i4>
      </vt:variant>
    </vt:vector>
  </HeadingPairs>
  <TitlesOfParts>
    <vt:vector size="31" baseType="lpstr">
      <vt:lpstr>powerpoint-template-24</vt:lpstr>
      <vt:lpstr>Hayat Sigortası</vt:lpstr>
      <vt:lpstr>Hayat Sigortası</vt:lpstr>
      <vt:lpstr>Hayat Sigortası</vt:lpstr>
      <vt:lpstr>Hayat Sigortası</vt:lpstr>
      <vt:lpstr>Hayat Sigortası</vt:lpstr>
      <vt:lpstr>Hayat Sigortası</vt:lpstr>
      <vt:lpstr>Hayat Sigortası Teminatları</vt:lpstr>
      <vt:lpstr>Hayat Sigortası Teminatları</vt:lpstr>
      <vt:lpstr>Neden Hayat Sigortası Yaptırmalıyız</vt:lpstr>
      <vt:lpstr>Sigortalı, Sigorta Ettiren ve Lehdar</vt:lpstr>
      <vt:lpstr>Sigortanın Konusu</vt:lpstr>
      <vt:lpstr>Teminat Dışında Kalan Haller</vt:lpstr>
      <vt:lpstr>Teminat Dışında Kalan Haller</vt:lpstr>
      <vt:lpstr>Sigortanın Başlangıcı, Sonu ve Coğrafi Sınırı</vt:lpstr>
      <vt:lpstr>Hayat Sigortası</vt:lpstr>
      <vt:lpstr>Hayat Sigortası</vt:lpstr>
      <vt:lpstr>Sigorta Priminin Ödenmesi</vt:lpstr>
      <vt:lpstr>Sigorta Priminin Ödenmesi</vt:lpstr>
      <vt:lpstr>Sigorta Priminin Ödenmesi</vt:lpstr>
      <vt:lpstr>Hayat Sigortalarında Vergi Avantajı</vt:lpstr>
      <vt:lpstr>Hayat Sigortası Ürünleri</vt:lpstr>
      <vt:lpstr>Hayat Sigortası Ürünleri</vt:lpstr>
      <vt:lpstr>Hayat Sigortası Ürünleri</vt:lpstr>
      <vt:lpstr>Hayat Sigortası Ürünleri</vt:lpstr>
      <vt:lpstr>Hayat Sigortası Ürünleri</vt:lpstr>
      <vt:lpstr>Hayat Sigortası Ürünleri</vt:lpstr>
      <vt:lpstr>Hayat Sigortası Ürünleri</vt:lpstr>
      <vt:lpstr>Hayat Sigortası Ürünleri</vt:lpstr>
      <vt:lpstr>Hayat Sigortası Ürünleri</vt:lpstr>
      <vt:lpstr>Hayat Sigortası Ürünleri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Risk ve Sigorta</dc:title>
  <dc:creator>Metin Coşkun</dc:creator>
  <cp:lastModifiedBy>oem</cp:lastModifiedBy>
  <cp:revision>109</cp:revision>
  <dcterms:created xsi:type="dcterms:W3CDTF">2014-01-05T14:29:13Z</dcterms:created>
  <dcterms:modified xsi:type="dcterms:W3CDTF">2017-12-21T14:03:15Z</dcterms:modified>
</cp:coreProperties>
</file>