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5"/>
  </p:normalViewPr>
  <p:slideViewPr>
    <p:cSldViewPr>
      <p:cViewPr varScale="1">
        <p:scale>
          <a:sx n="108" d="100"/>
          <a:sy n="108" d="100"/>
        </p:scale>
        <p:origin x="176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9A2C3577-16DC-4881-991B-8555CAFFBB9E}" type="datetimeFigureOut">
              <a:rPr lang="tr-TR" smtClean="0"/>
              <a:t>16.10.2018</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704B835-5DD8-40DF-A319-F4DF527BA2F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9A2C3577-16DC-4881-991B-8555CAFFBB9E}" type="datetimeFigureOut">
              <a:rPr lang="tr-TR" smtClean="0"/>
              <a:t>16.10.2018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04B835-5DD8-40DF-A319-F4DF527BA2F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9A2C3577-16DC-4881-991B-8555CAFFBB9E}" type="datetimeFigureOut">
              <a:rPr lang="tr-TR" smtClean="0"/>
              <a:t>16.10.2018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04B835-5DD8-40DF-A319-F4DF527BA2F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9A2C3577-16DC-4881-991B-8555CAFFBB9E}" type="datetimeFigureOut">
              <a:rPr lang="tr-TR" smtClean="0"/>
              <a:t>16.10.2018</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4704B835-5DD8-40DF-A319-F4DF527BA2F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9A2C3577-16DC-4881-991B-8555CAFFBB9E}" type="datetimeFigureOut">
              <a:rPr lang="tr-TR" smtClean="0"/>
              <a:t>16.10.2018</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4704B835-5DD8-40DF-A319-F4DF527BA2F3}"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9A2C3577-16DC-4881-991B-8555CAFFBB9E}" type="datetimeFigureOut">
              <a:rPr lang="tr-TR" smtClean="0"/>
              <a:t>16.10.2018</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4704B835-5DD8-40DF-A319-F4DF527BA2F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9A2C3577-16DC-4881-991B-8555CAFFBB9E}" type="datetimeFigureOut">
              <a:rPr lang="tr-TR" smtClean="0"/>
              <a:t>16.10.2018</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4704B835-5DD8-40DF-A319-F4DF527BA2F3}"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9A2C3577-16DC-4881-991B-8555CAFFBB9E}" type="datetimeFigureOut">
              <a:rPr lang="tr-TR" smtClean="0"/>
              <a:t>16.10.2018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04B835-5DD8-40DF-A319-F4DF527BA2F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9A2C3577-16DC-4881-991B-8555CAFFBB9E}" type="datetimeFigureOut">
              <a:rPr lang="tr-TR" smtClean="0"/>
              <a:t>16.10.2018</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4704B835-5DD8-40DF-A319-F4DF527BA2F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9A2C3577-16DC-4881-991B-8555CAFFBB9E}" type="datetimeFigureOut">
              <a:rPr lang="tr-TR" smtClean="0"/>
              <a:t>16.10.2018</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4704B835-5DD8-40DF-A319-F4DF527BA2F3}"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9A2C3577-16DC-4881-991B-8555CAFFBB9E}" type="datetimeFigureOut">
              <a:rPr lang="tr-TR" smtClean="0"/>
              <a:t>16.10.2018</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4704B835-5DD8-40DF-A319-F4DF527BA2F3}"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A2C3577-16DC-4881-991B-8555CAFFBB9E}" type="datetimeFigureOut">
              <a:rPr lang="tr-TR" smtClean="0"/>
              <a:t>16.10.2018</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704B835-5DD8-40DF-A319-F4DF527BA2F3}"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1196752"/>
            <a:ext cx="8062912" cy="1470025"/>
          </a:xfrm>
        </p:spPr>
        <p:txBody>
          <a:bodyPr>
            <a:noAutofit/>
          </a:bodyPr>
          <a:lstStyle/>
          <a:p>
            <a:pPr algn="ctr"/>
            <a:r>
              <a:rPr lang="tr-TR" sz="5400" dirty="0"/>
              <a:t>HUKUKUN TEMEL KAVRAMLARI</a:t>
            </a:r>
          </a:p>
        </p:txBody>
      </p:sp>
      <p:sp>
        <p:nvSpPr>
          <p:cNvPr id="3" name="Alt Başlık 2"/>
          <p:cNvSpPr>
            <a:spLocks noGrp="1"/>
          </p:cNvSpPr>
          <p:nvPr>
            <p:ph type="subTitle" idx="1"/>
          </p:nvPr>
        </p:nvSpPr>
        <p:spPr>
          <a:xfrm>
            <a:off x="539552" y="2924944"/>
            <a:ext cx="8062912" cy="1752600"/>
          </a:xfrm>
        </p:spPr>
        <p:txBody>
          <a:bodyPr/>
          <a:lstStyle/>
          <a:p>
            <a:endParaRPr lang="tr-TR" dirty="0"/>
          </a:p>
          <a:p>
            <a:pPr algn="ctr"/>
            <a:r>
              <a:rPr lang="tr-TR" dirty="0" err="1"/>
              <a:t>Öğ</a:t>
            </a:r>
            <a:r>
              <a:rPr lang="tr-TR" dirty="0"/>
              <a:t>. Gör. Benay KESKİN İŞOĞLU</a:t>
            </a:r>
          </a:p>
        </p:txBody>
      </p:sp>
    </p:spTree>
    <p:extLst>
      <p:ext uri="{BB962C8B-B14F-4D97-AF65-F5344CB8AC3E}">
        <p14:creationId xmlns:p14="http://schemas.microsoft.com/office/powerpoint/2010/main" val="3090168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TOPLUMU DÜZENLEYEN DİĞER KURALLAR</a:t>
            </a:r>
          </a:p>
        </p:txBody>
      </p:sp>
      <p:sp>
        <p:nvSpPr>
          <p:cNvPr id="3" name="İçerik Yer Tutucusu 2"/>
          <p:cNvSpPr>
            <a:spLocks noGrp="1"/>
          </p:cNvSpPr>
          <p:nvPr>
            <p:ph idx="1"/>
          </p:nvPr>
        </p:nvSpPr>
        <p:spPr/>
        <p:txBody>
          <a:bodyPr/>
          <a:lstStyle/>
          <a:p>
            <a:r>
              <a:rPr lang="tr-TR" b="1" u="sng" dirty="0"/>
              <a:t>DİN KURALLARI</a:t>
            </a:r>
          </a:p>
          <a:p>
            <a:r>
              <a:rPr lang="tr-TR" dirty="0"/>
              <a:t>İnsanların inançları ile ilgili kurallardır</a:t>
            </a:r>
          </a:p>
          <a:p>
            <a:r>
              <a:rPr lang="tr-TR" dirty="0"/>
              <a:t>Kul ile Allah arasındadır.</a:t>
            </a:r>
          </a:p>
          <a:p>
            <a:r>
              <a:rPr lang="tr-TR" dirty="0"/>
              <a:t>Dünyevi ve uhrevi kurallar içerir.</a:t>
            </a:r>
          </a:p>
          <a:p>
            <a:r>
              <a:rPr lang="tr-TR" dirty="0"/>
              <a:t>Din kurallarına aykırılık halinde uygulanacak yaptırım devlet gücü ile desteklenmez. Cezalandıracak ya da affedecek olan Allah’tır.</a:t>
            </a:r>
          </a:p>
        </p:txBody>
      </p:sp>
    </p:spTree>
    <p:extLst>
      <p:ext uri="{BB962C8B-B14F-4D97-AF65-F5344CB8AC3E}">
        <p14:creationId xmlns:p14="http://schemas.microsoft.com/office/powerpoint/2010/main" val="1027895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u="sng" dirty="0"/>
              <a:t>AHLAK KURALLARI</a:t>
            </a:r>
          </a:p>
          <a:p>
            <a:r>
              <a:rPr lang="tr-TR" dirty="0"/>
              <a:t>Ahlak kuralları evrenseldir</a:t>
            </a:r>
          </a:p>
          <a:p>
            <a:r>
              <a:rPr lang="tr-TR" dirty="0"/>
              <a:t>İnsan olan herkes tarafından ve her insan topluluğunda az veya çok kabul edilebilen kurallardır. </a:t>
            </a:r>
          </a:p>
          <a:p>
            <a:r>
              <a:rPr lang="tr-TR" dirty="0"/>
              <a:t>Ahlak kuralları insanın ve toplumun vicdanında yer alan birbirlerine yardım etme ve iyilik etme duygusuna dayanan kurallardır.</a:t>
            </a:r>
          </a:p>
          <a:p>
            <a:r>
              <a:rPr lang="tr-TR" dirty="0"/>
              <a:t>İnsanın kendi vicdanında yer alan yardım etme ve iyilik yapma duygularına dayanan davranışlar </a:t>
            </a:r>
            <a:r>
              <a:rPr lang="tr-TR" b="1" dirty="0"/>
              <a:t>kişisel (</a:t>
            </a:r>
            <a:r>
              <a:rPr lang="tr-TR" b="1" dirty="0" err="1"/>
              <a:t>sübjektij</a:t>
            </a:r>
            <a:r>
              <a:rPr lang="tr-TR" b="1" dirty="0"/>
              <a:t>) ahlak kuralı; </a:t>
            </a:r>
            <a:r>
              <a:rPr lang="tr-TR" dirty="0"/>
              <a:t>toplumun ortak vicdanında oluşan yardımlaşma ve dayanışma duygularına dayanan davranışları ise </a:t>
            </a:r>
            <a:r>
              <a:rPr lang="tr-TR" b="1" dirty="0"/>
              <a:t>toplumsal (objektif) ahlak kural</a:t>
            </a:r>
            <a:r>
              <a:rPr lang="tr-TR" dirty="0"/>
              <a:t>ı olarak ortaya çıkar.</a:t>
            </a:r>
          </a:p>
        </p:txBody>
      </p:sp>
    </p:spTree>
    <p:extLst>
      <p:ext uri="{BB962C8B-B14F-4D97-AF65-F5344CB8AC3E}">
        <p14:creationId xmlns:p14="http://schemas.microsoft.com/office/powerpoint/2010/main" val="89953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Yalan söylememe, kendisine saygı göstermesi sübjektif ahlak kuralı</a:t>
            </a:r>
          </a:p>
          <a:p>
            <a:r>
              <a:rPr lang="tr-TR" dirty="0"/>
              <a:t>Hırsızlık yapmaması, başkasına zarar vermemesi  objektif ahlak kuralına örnektir. </a:t>
            </a:r>
          </a:p>
          <a:p>
            <a:r>
              <a:rPr lang="tr-TR" dirty="0"/>
              <a:t>Ahlak kurallarına aykırı davranmanın yaptırımı vicdani rahatsızlık, ayıplanma şeklindedir.</a:t>
            </a:r>
          </a:p>
        </p:txBody>
      </p:sp>
    </p:spTree>
    <p:extLst>
      <p:ext uri="{BB962C8B-B14F-4D97-AF65-F5344CB8AC3E}">
        <p14:creationId xmlns:p14="http://schemas.microsoft.com/office/powerpoint/2010/main" val="3871321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u="sng" dirty="0"/>
              <a:t>Örf ve Adet(Gelenek-Görenek) Kuralları</a:t>
            </a:r>
          </a:p>
          <a:p>
            <a:r>
              <a:rPr lang="tr-TR" dirty="0"/>
              <a:t>Belli bir bölgede veya toplulukta bir arada yaşayan kişilerin ortak alışkanlık ve değer yargılarından oluşan kurallardır. </a:t>
            </a:r>
          </a:p>
          <a:p>
            <a:r>
              <a:rPr lang="tr-TR" dirty="0"/>
              <a:t>Gelenek ve görenek kurallarına aykırı hareket edilmesi halinde toplumun o kişiyi benimsememesi, kendisine değer verilmemesi kendinden uzaklaştırması gibi tepkilerle karşılaşılır. </a:t>
            </a:r>
          </a:p>
        </p:txBody>
      </p:sp>
    </p:spTree>
    <p:extLst>
      <p:ext uri="{BB962C8B-B14F-4D97-AF65-F5344CB8AC3E}">
        <p14:creationId xmlns:p14="http://schemas.microsoft.com/office/powerpoint/2010/main" val="2269095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Hukuk Kurallarının Toplumu Düzenleyen Diğer Kurallarla İlişkisi</a:t>
            </a:r>
          </a:p>
        </p:txBody>
      </p:sp>
      <p:sp>
        <p:nvSpPr>
          <p:cNvPr id="3" name="İçerik Yer Tutucusu 2"/>
          <p:cNvSpPr>
            <a:spLocks noGrp="1"/>
          </p:cNvSpPr>
          <p:nvPr>
            <p:ph idx="1"/>
          </p:nvPr>
        </p:nvSpPr>
        <p:spPr/>
        <p:txBody>
          <a:bodyPr>
            <a:normAutofit fontScale="85000" lnSpcReduction="10000"/>
          </a:bodyPr>
          <a:lstStyle/>
          <a:p>
            <a:r>
              <a:rPr lang="tr-TR" dirty="0"/>
              <a:t>Hukuk kuralları insanın davranışlarıyla ve insanın açığa çıkan fiilleriyle ilgilenir. Din ve ahlak kuralları ise insanın niyet ve maksadına önem verirler.</a:t>
            </a:r>
          </a:p>
          <a:p>
            <a:r>
              <a:rPr lang="tr-TR" dirty="0"/>
              <a:t>Hukuk kuralları ile toplumu düzenleyen diğer kuralların kaynakları farklıdır. Hukukun kaynağının insan iradesi olmasına karşın, din kurallarının kaynağı ilahidir. Ahlak ve görgü kurallarının kaynağı ise toplumdur.</a:t>
            </a:r>
          </a:p>
          <a:p>
            <a:r>
              <a:rPr lang="tr-TR" dirty="0"/>
              <a:t>En önemli fark yaptırım bakımındandır. Hukuk Kurallarının yaptırımı maddidir ve Devlet Gücü ile desteklenir. Diğerlerinin yaptırımı manevidir.</a:t>
            </a:r>
          </a:p>
          <a:p>
            <a:endParaRPr lang="tr-TR" dirty="0"/>
          </a:p>
        </p:txBody>
      </p:sp>
    </p:spTree>
    <p:extLst>
      <p:ext uri="{BB962C8B-B14F-4D97-AF65-F5344CB8AC3E}">
        <p14:creationId xmlns:p14="http://schemas.microsoft.com/office/powerpoint/2010/main" val="4063628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Hukuk Kurallarının Toplumu Düzenleyen Diğer Kurallarla İlişkisi</a:t>
            </a:r>
          </a:p>
        </p:txBody>
      </p:sp>
      <p:sp>
        <p:nvSpPr>
          <p:cNvPr id="3" name="İçerik Yer Tutucusu 2"/>
          <p:cNvSpPr>
            <a:spLocks noGrp="1"/>
          </p:cNvSpPr>
          <p:nvPr>
            <p:ph idx="1"/>
          </p:nvPr>
        </p:nvSpPr>
        <p:spPr/>
        <p:txBody>
          <a:bodyPr/>
          <a:lstStyle/>
          <a:p>
            <a:r>
              <a:rPr lang="tr-TR" dirty="0"/>
              <a:t>Uygulama alanı bakımından farklılıklar mevcuttur. Hukuk kurallarının tümü maddidir din kurallarının ise uhrevidir.</a:t>
            </a:r>
          </a:p>
          <a:p>
            <a:r>
              <a:rPr lang="tr-TR" dirty="0"/>
              <a:t>Hukuk kuralları genel ve nesneldir. Diğer kurallarda bu özellik her zaman mevcut olmayabilir. </a:t>
            </a:r>
          </a:p>
          <a:p>
            <a:r>
              <a:rPr lang="tr-TR" dirty="0"/>
              <a:t>Hukukun etkinliği devlet aracılığı ile sağlanmaktadır. Diğer sosyal düzen kurallarında toplum etkilidir.</a:t>
            </a:r>
          </a:p>
        </p:txBody>
      </p:sp>
    </p:spTree>
    <p:extLst>
      <p:ext uri="{BB962C8B-B14F-4D97-AF65-F5344CB8AC3E}">
        <p14:creationId xmlns:p14="http://schemas.microsoft.com/office/powerpoint/2010/main" val="3589693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Hukukun Amacı, Tanımı ve Unsurları</a:t>
            </a:r>
          </a:p>
        </p:txBody>
      </p:sp>
      <p:sp>
        <p:nvSpPr>
          <p:cNvPr id="3" name="İçerik Yer Tutucusu 2"/>
          <p:cNvSpPr>
            <a:spLocks noGrp="1"/>
          </p:cNvSpPr>
          <p:nvPr>
            <p:ph idx="1"/>
          </p:nvPr>
        </p:nvSpPr>
        <p:spPr/>
        <p:txBody>
          <a:bodyPr/>
          <a:lstStyle/>
          <a:p>
            <a:r>
              <a:rPr lang="tr-TR" dirty="0"/>
              <a:t>Hukukun genel olarak amacı toplum düzenini sağlamaktır. Aynı zamanda hukuk toplumda adaleti sağlamak kişilerin mutluluğunu ve toplumun huzurunu sağlamaktadır. </a:t>
            </a:r>
          </a:p>
        </p:txBody>
      </p:sp>
    </p:spTree>
    <p:extLst>
      <p:ext uri="{BB962C8B-B14F-4D97-AF65-F5344CB8AC3E}">
        <p14:creationId xmlns:p14="http://schemas.microsoft.com/office/powerpoint/2010/main" val="4049919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Hukukun Sağladığı Yararlar</a:t>
            </a:r>
          </a:p>
        </p:txBody>
      </p:sp>
      <p:sp>
        <p:nvSpPr>
          <p:cNvPr id="3" name="İçerik Yer Tutucusu 2"/>
          <p:cNvSpPr>
            <a:spLocks noGrp="1"/>
          </p:cNvSpPr>
          <p:nvPr>
            <p:ph idx="1"/>
          </p:nvPr>
        </p:nvSpPr>
        <p:spPr/>
        <p:txBody>
          <a:bodyPr/>
          <a:lstStyle/>
          <a:p>
            <a:r>
              <a:rPr lang="tr-TR" dirty="0"/>
              <a:t>Hukuk toplumda barışı sağlar. Toplum içinde yaşayan kişiler arasındaki menfaat çatışmalarına mani olur. </a:t>
            </a:r>
          </a:p>
          <a:p>
            <a:r>
              <a:rPr lang="tr-TR" dirty="0"/>
              <a:t>Hukuk toplumda güveni sağlar, güçsüzü güçlü karşısında korur. </a:t>
            </a:r>
          </a:p>
          <a:p>
            <a:r>
              <a:rPr lang="tr-TR" dirty="0"/>
              <a:t>Hukuk toplumda eşitliği sağlar. Hukuk kuralları kişilere eşit olarak uygulanır.</a:t>
            </a:r>
          </a:p>
          <a:p>
            <a:r>
              <a:rPr lang="tr-TR" dirty="0"/>
              <a:t>Hukuk toplumda hürriyeti sağlar. Kişilere kurallarla sınırlı hürriyet sağlar.</a:t>
            </a:r>
          </a:p>
        </p:txBody>
      </p:sp>
    </p:spTree>
    <p:extLst>
      <p:ext uri="{BB962C8B-B14F-4D97-AF65-F5344CB8AC3E}">
        <p14:creationId xmlns:p14="http://schemas.microsoft.com/office/powerpoint/2010/main" val="3856440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HUKUKUN TANIMI</a:t>
            </a:r>
          </a:p>
        </p:txBody>
      </p:sp>
      <p:sp>
        <p:nvSpPr>
          <p:cNvPr id="3" name="İçerik Yer Tutucusu 2"/>
          <p:cNvSpPr>
            <a:spLocks noGrp="1"/>
          </p:cNvSpPr>
          <p:nvPr>
            <p:ph idx="1"/>
          </p:nvPr>
        </p:nvSpPr>
        <p:spPr/>
        <p:txBody>
          <a:bodyPr/>
          <a:lstStyle/>
          <a:p>
            <a:r>
              <a:rPr lang="tr-TR" dirty="0"/>
              <a:t>En eski hukuk düzenlemesi olan CORPUS JURIS </a:t>
            </a:r>
            <a:r>
              <a:rPr lang="tr-TR" dirty="0" err="1"/>
              <a:t>CIVILIS’e</a:t>
            </a:r>
            <a:r>
              <a:rPr lang="tr-TR" dirty="0"/>
              <a:t> göre hukuk , adil ve iyi olanı gerçekleştirme sanatıdır. </a:t>
            </a:r>
          </a:p>
          <a:p>
            <a:r>
              <a:rPr lang="tr-TR" dirty="0"/>
              <a:t>Hukuk, toplumda düzeni sağlamak amacıyla devlet tarafından konulmuş maddi </a:t>
            </a:r>
            <a:r>
              <a:rPr lang="tr-TR" dirty="0" err="1"/>
              <a:t>müeyyideli</a:t>
            </a:r>
            <a:r>
              <a:rPr lang="tr-TR" dirty="0"/>
              <a:t> ve uyulması zorunlu kuralların bütünüdür.</a:t>
            </a:r>
          </a:p>
        </p:txBody>
      </p:sp>
    </p:spTree>
    <p:extLst>
      <p:ext uri="{BB962C8B-B14F-4D97-AF65-F5344CB8AC3E}">
        <p14:creationId xmlns:p14="http://schemas.microsoft.com/office/powerpoint/2010/main" val="2730995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Hukukun Unsurları</a:t>
            </a:r>
          </a:p>
        </p:txBody>
      </p:sp>
      <p:sp>
        <p:nvSpPr>
          <p:cNvPr id="3" name="İçerik Yer Tutucusu 2"/>
          <p:cNvSpPr>
            <a:spLocks noGrp="1"/>
          </p:cNvSpPr>
          <p:nvPr>
            <p:ph idx="1"/>
          </p:nvPr>
        </p:nvSpPr>
        <p:spPr/>
        <p:txBody>
          <a:bodyPr/>
          <a:lstStyle/>
          <a:p>
            <a:r>
              <a:rPr lang="tr-TR" dirty="0"/>
              <a:t>Toplumsal ilişkileri düzenleme </a:t>
            </a:r>
          </a:p>
          <a:p>
            <a:r>
              <a:rPr lang="tr-TR" dirty="0"/>
              <a:t>Devletin yetkili organları tarafından konulması</a:t>
            </a:r>
          </a:p>
          <a:p>
            <a:r>
              <a:rPr lang="tr-TR" dirty="0"/>
              <a:t>Zorunlu olarak uyulması</a:t>
            </a:r>
          </a:p>
          <a:p>
            <a:r>
              <a:rPr lang="tr-TR" dirty="0"/>
              <a:t>Maddi müeyyide uygulanması</a:t>
            </a:r>
          </a:p>
          <a:p>
            <a:endParaRPr lang="tr-TR" dirty="0"/>
          </a:p>
        </p:txBody>
      </p:sp>
    </p:spTree>
    <p:extLst>
      <p:ext uri="{BB962C8B-B14F-4D97-AF65-F5344CB8AC3E}">
        <p14:creationId xmlns:p14="http://schemas.microsoft.com/office/powerpoint/2010/main" val="361523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Kavramı</a:t>
            </a:r>
          </a:p>
        </p:txBody>
      </p:sp>
      <p:sp>
        <p:nvSpPr>
          <p:cNvPr id="3" name="İçerik Yer Tutucusu 2"/>
          <p:cNvSpPr>
            <a:spLocks noGrp="1"/>
          </p:cNvSpPr>
          <p:nvPr>
            <p:ph idx="1"/>
          </p:nvPr>
        </p:nvSpPr>
        <p:spPr/>
        <p:txBody>
          <a:bodyPr>
            <a:normAutofit lnSpcReduction="10000"/>
          </a:bodyPr>
          <a:lstStyle/>
          <a:p>
            <a:pPr algn="just"/>
            <a:r>
              <a:rPr lang="tr-TR" dirty="0"/>
              <a:t>Hukuk kavramını açıklayabilmek için toplum ve toplum düzeni kavramlarından söz etmek gerekir. </a:t>
            </a:r>
          </a:p>
          <a:p>
            <a:pPr algn="just"/>
            <a:r>
              <a:rPr lang="tr-TR" dirty="0"/>
              <a:t>Eğer bir toplum varsa orada mutlaka toplumu düzenleyen kurallar da olmalıdır. Çünkü topluluk halinde yaşamak için bir düzene ve kurallara ihtiyaç vardır. </a:t>
            </a:r>
          </a:p>
          <a:p>
            <a:pPr algn="just"/>
            <a:r>
              <a:rPr lang="tr-TR" dirty="0"/>
              <a:t>Hukuk da toplumu düzenlemek amacıyla devlet tarafından konulmuş kurallar olarak ortaya çıkmıştır. </a:t>
            </a:r>
          </a:p>
        </p:txBody>
      </p:sp>
    </p:spTree>
    <p:extLst>
      <p:ext uri="{BB962C8B-B14F-4D97-AF65-F5344CB8AC3E}">
        <p14:creationId xmlns:p14="http://schemas.microsoft.com/office/powerpoint/2010/main" val="829622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Toplumsal ilişkileri düzenleme unsuru</a:t>
            </a:r>
          </a:p>
        </p:txBody>
      </p:sp>
      <p:sp>
        <p:nvSpPr>
          <p:cNvPr id="3" name="İçerik Yer Tutucusu 2"/>
          <p:cNvSpPr>
            <a:spLocks noGrp="1"/>
          </p:cNvSpPr>
          <p:nvPr>
            <p:ph idx="1"/>
          </p:nvPr>
        </p:nvSpPr>
        <p:spPr/>
        <p:txBody>
          <a:bodyPr/>
          <a:lstStyle/>
          <a:p>
            <a:r>
              <a:rPr lang="tr-TR" dirty="0"/>
              <a:t>Topluluk halinde yaşamakta olan kişiler arası ilişkileri veya kişiyle toplum arasındaki ilişkileri ya da toplumla toplumlararası ilişkileri düzenlemek hukuka düşen bir görevdir.</a:t>
            </a:r>
          </a:p>
        </p:txBody>
      </p:sp>
    </p:spTree>
    <p:extLst>
      <p:ext uri="{BB962C8B-B14F-4D97-AF65-F5344CB8AC3E}">
        <p14:creationId xmlns:p14="http://schemas.microsoft.com/office/powerpoint/2010/main" val="4078066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Devletin yetkili organları tarafından konulma unsuru</a:t>
            </a:r>
          </a:p>
        </p:txBody>
      </p:sp>
      <p:sp>
        <p:nvSpPr>
          <p:cNvPr id="3" name="İçerik Yer Tutucusu 2"/>
          <p:cNvSpPr>
            <a:spLocks noGrp="1"/>
          </p:cNvSpPr>
          <p:nvPr>
            <p:ph idx="1"/>
          </p:nvPr>
        </p:nvSpPr>
        <p:spPr/>
        <p:txBody>
          <a:bodyPr/>
          <a:lstStyle/>
          <a:p>
            <a:r>
              <a:rPr lang="tr-TR" dirty="0"/>
              <a:t>Hukuki ilişkilerin düzenlenmesi toplum adına hareket eden ve egemenlik hakkını kullanan devletin yetkili organlarınca yapılır. </a:t>
            </a:r>
          </a:p>
        </p:txBody>
      </p:sp>
    </p:spTree>
    <p:extLst>
      <p:ext uri="{BB962C8B-B14F-4D97-AF65-F5344CB8AC3E}">
        <p14:creationId xmlns:p14="http://schemas.microsoft.com/office/powerpoint/2010/main" val="430657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Zorunlu olarak uyma unsuru</a:t>
            </a:r>
          </a:p>
        </p:txBody>
      </p:sp>
      <p:sp>
        <p:nvSpPr>
          <p:cNvPr id="3" name="İçerik Yer Tutucusu 2"/>
          <p:cNvSpPr>
            <a:spLocks noGrp="1"/>
          </p:cNvSpPr>
          <p:nvPr>
            <p:ph idx="1"/>
          </p:nvPr>
        </p:nvSpPr>
        <p:spPr/>
        <p:txBody>
          <a:bodyPr/>
          <a:lstStyle/>
          <a:p>
            <a:r>
              <a:rPr lang="tr-TR" dirty="0"/>
              <a:t>Hukuk kuralları benzer nitelikteki her olay için hiçbir ayrım yapılmaksızın uygulanmak zorundadır.  Hukuk kuralları onları koyan organlar da dahil herkesin uymak zorunda olduğu kurallardır. </a:t>
            </a:r>
          </a:p>
        </p:txBody>
      </p:sp>
    </p:spTree>
    <p:extLst>
      <p:ext uri="{BB962C8B-B14F-4D97-AF65-F5344CB8AC3E}">
        <p14:creationId xmlns:p14="http://schemas.microsoft.com/office/powerpoint/2010/main" val="18119109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Maddi müeyyide uygulama unsuru</a:t>
            </a:r>
            <a:endParaRPr lang="tr-TR" dirty="0"/>
          </a:p>
        </p:txBody>
      </p:sp>
      <p:sp>
        <p:nvSpPr>
          <p:cNvPr id="3" name="İçerik Yer Tutucusu 2"/>
          <p:cNvSpPr>
            <a:spLocks noGrp="1"/>
          </p:cNvSpPr>
          <p:nvPr>
            <p:ph idx="1"/>
          </p:nvPr>
        </p:nvSpPr>
        <p:spPr/>
        <p:txBody>
          <a:bodyPr/>
          <a:lstStyle/>
          <a:p>
            <a:r>
              <a:rPr lang="tr-TR" dirty="0"/>
              <a:t>En etkili unsur yaptırımdır. Yaptırımları uygulama yetkisi toplum adına devlete verilmiştir. </a:t>
            </a:r>
          </a:p>
          <a:p>
            <a:r>
              <a:rPr lang="tr-TR" dirty="0"/>
              <a:t>Devleti temsil eden yetkili kişi ve organlar kişilere maddi müeyyide ile kuralı zorla uygulatırlar. </a:t>
            </a:r>
          </a:p>
        </p:txBody>
      </p:sp>
    </p:spTree>
    <p:extLst>
      <p:ext uri="{BB962C8B-B14F-4D97-AF65-F5344CB8AC3E}">
        <p14:creationId xmlns:p14="http://schemas.microsoft.com/office/powerpoint/2010/main" val="1658866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ile İlgili Çeşitli Kavramlar</a:t>
            </a:r>
          </a:p>
        </p:txBody>
      </p:sp>
      <p:sp>
        <p:nvSpPr>
          <p:cNvPr id="3" name="İçerik Yer Tutucusu 2"/>
          <p:cNvSpPr>
            <a:spLocks noGrp="1"/>
          </p:cNvSpPr>
          <p:nvPr>
            <p:ph idx="1"/>
          </p:nvPr>
        </p:nvSpPr>
        <p:spPr/>
        <p:txBody>
          <a:bodyPr>
            <a:normAutofit fontScale="92500" lnSpcReduction="20000"/>
          </a:bodyPr>
          <a:lstStyle/>
          <a:p>
            <a:r>
              <a:rPr lang="tr-TR" b="1" dirty="0"/>
              <a:t>Hukukun Etimolojik anlamı</a:t>
            </a:r>
          </a:p>
          <a:p>
            <a:r>
              <a:rPr lang="tr-TR" dirty="0"/>
              <a:t>Hak kelimesinin çoğulu şeklinde Arapçadan Türkçeye yerleşmiştir. </a:t>
            </a:r>
          </a:p>
          <a:p>
            <a:r>
              <a:rPr lang="tr-TR" dirty="0"/>
              <a:t>Ancak Türkçe ’de hak ve hukuk farklı kavramları ifade etmek üzere kullanılmaktadır. </a:t>
            </a:r>
          </a:p>
          <a:p>
            <a:r>
              <a:rPr lang="tr-TR" b="1" u="sng" dirty="0"/>
              <a:t>Hukuk</a:t>
            </a:r>
            <a:r>
              <a:rPr lang="tr-TR" dirty="0"/>
              <a:t>, toplum hayatında uyulması gereken kurallar bütününü ifade eder.</a:t>
            </a:r>
          </a:p>
          <a:p>
            <a:r>
              <a:rPr lang="tr-TR" b="1" u="sng" dirty="0"/>
              <a:t>Hak </a:t>
            </a:r>
            <a:r>
              <a:rPr lang="tr-TR" dirty="0"/>
              <a:t>ise hukuk kurallarının kişi lehine sağladığı menfaati ve bu menfaatten yararlanabilme yetkisini ifade eder.</a:t>
            </a:r>
          </a:p>
          <a:p>
            <a:endParaRPr lang="tr-TR" dirty="0"/>
          </a:p>
        </p:txBody>
      </p:sp>
    </p:spTree>
    <p:extLst>
      <p:ext uri="{BB962C8B-B14F-4D97-AF65-F5344CB8AC3E}">
        <p14:creationId xmlns:p14="http://schemas.microsoft.com/office/powerpoint/2010/main" val="2791973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Pozitif (Dogmatik) Hukuk Kavramı</a:t>
            </a:r>
          </a:p>
        </p:txBody>
      </p:sp>
      <p:sp>
        <p:nvSpPr>
          <p:cNvPr id="3" name="İçerik Yer Tutucusu 2"/>
          <p:cNvSpPr>
            <a:spLocks noGrp="1"/>
          </p:cNvSpPr>
          <p:nvPr>
            <p:ph idx="1"/>
          </p:nvPr>
        </p:nvSpPr>
        <p:spPr/>
        <p:txBody>
          <a:bodyPr/>
          <a:lstStyle/>
          <a:p>
            <a:r>
              <a:rPr lang="tr-TR" dirty="0"/>
              <a:t>Bir ülkede belli bir dönemde uygulanmakta olan hukuk kurallarına </a:t>
            </a:r>
            <a:r>
              <a:rPr lang="tr-TR" b="1" dirty="0"/>
              <a:t>Pozitif Hukuk </a:t>
            </a:r>
            <a:r>
              <a:rPr lang="tr-TR" dirty="0"/>
              <a:t>denir. Buna </a:t>
            </a:r>
            <a:r>
              <a:rPr lang="tr-TR" dirty="0" err="1"/>
              <a:t>yürülükteki</a:t>
            </a:r>
            <a:r>
              <a:rPr lang="tr-TR" dirty="0"/>
              <a:t> hukuk veya mevcut olan hukuk (</a:t>
            </a:r>
            <a:r>
              <a:rPr lang="tr-TR" dirty="0" err="1"/>
              <a:t>lege</a:t>
            </a:r>
            <a:r>
              <a:rPr lang="tr-TR" dirty="0"/>
              <a:t> lata) da denir.</a:t>
            </a:r>
          </a:p>
          <a:p>
            <a:r>
              <a:rPr lang="tr-TR" dirty="0"/>
              <a:t>Kanun, tüzük, yönetmelik gibi yetkili bir organ tarafından konulan bütün kurallara </a:t>
            </a:r>
            <a:r>
              <a:rPr lang="tr-TR" b="1" dirty="0"/>
              <a:t>«mevzuat» </a:t>
            </a:r>
            <a:r>
              <a:rPr lang="tr-TR" dirty="0"/>
              <a:t>denir.</a:t>
            </a:r>
          </a:p>
        </p:txBody>
      </p:sp>
    </p:spTree>
    <p:extLst>
      <p:ext uri="{BB962C8B-B14F-4D97-AF65-F5344CB8AC3E}">
        <p14:creationId xmlns:p14="http://schemas.microsoft.com/office/powerpoint/2010/main" val="36686500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Tabii (İdeal) Hukuk Kavramı</a:t>
            </a:r>
          </a:p>
        </p:txBody>
      </p:sp>
      <p:sp>
        <p:nvSpPr>
          <p:cNvPr id="3" name="İçerik Yer Tutucusu 2"/>
          <p:cNvSpPr>
            <a:spLocks noGrp="1"/>
          </p:cNvSpPr>
          <p:nvPr>
            <p:ph idx="1"/>
          </p:nvPr>
        </p:nvSpPr>
        <p:spPr/>
        <p:txBody>
          <a:bodyPr/>
          <a:lstStyle/>
          <a:p>
            <a:r>
              <a:rPr lang="tr-TR" dirty="0"/>
              <a:t>Adalet eşitlik hürriyet gibi evrensel insani ve hukuki değerlere dayanan yükümlülüklerin tümüdür. </a:t>
            </a:r>
          </a:p>
          <a:p>
            <a:r>
              <a:rPr lang="tr-TR" dirty="0"/>
              <a:t>Toplumun o günkü düşünce ve ihtiyacına en uygun görünen olması gereken (</a:t>
            </a:r>
            <a:r>
              <a:rPr lang="tr-TR" dirty="0" err="1"/>
              <a:t>lege</a:t>
            </a:r>
            <a:r>
              <a:rPr lang="tr-TR" dirty="0"/>
              <a:t> </a:t>
            </a:r>
            <a:r>
              <a:rPr lang="tr-TR" dirty="0" err="1"/>
              <a:t>ferenda</a:t>
            </a:r>
            <a:r>
              <a:rPr lang="tr-TR" dirty="0"/>
              <a:t>) hukuktur. </a:t>
            </a:r>
          </a:p>
          <a:p>
            <a:r>
              <a:rPr lang="tr-TR" dirty="0"/>
              <a:t>Pozitif hukuk kuralları konulurken ideal hukuk kurallarından yararlanılır. </a:t>
            </a:r>
          </a:p>
        </p:txBody>
      </p:sp>
    </p:spTree>
    <p:extLst>
      <p:ext uri="{BB962C8B-B14F-4D97-AF65-F5344CB8AC3E}">
        <p14:creationId xmlns:p14="http://schemas.microsoft.com/office/powerpoint/2010/main" val="39790712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Müeyyide (Yaptırım) Kavramı</a:t>
            </a:r>
          </a:p>
        </p:txBody>
      </p:sp>
      <p:sp>
        <p:nvSpPr>
          <p:cNvPr id="3" name="İçerik Yer Tutucusu 2"/>
          <p:cNvSpPr>
            <a:spLocks noGrp="1"/>
          </p:cNvSpPr>
          <p:nvPr>
            <p:ph idx="1"/>
          </p:nvPr>
        </p:nvSpPr>
        <p:spPr/>
        <p:txBody>
          <a:bodyPr/>
          <a:lstStyle/>
          <a:p>
            <a:r>
              <a:rPr lang="tr-TR" dirty="0"/>
              <a:t>Yaptırım devletin hukuk kurallarına aykırı davranışta bulunan kimselere karşı uyguladığı maddi bir tepkidir. </a:t>
            </a:r>
          </a:p>
        </p:txBody>
      </p:sp>
    </p:spTree>
    <p:extLst>
      <p:ext uri="{BB962C8B-B14F-4D97-AF65-F5344CB8AC3E}">
        <p14:creationId xmlns:p14="http://schemas.microsoft.com/office/powerpoint/2010/main" val="1414018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Yaptırım türleri</a:t>
            </a:r>
          </a:p>
        </p:txBody>
      </p:sp>
      <p:sp>
        <p:nvSpPr>
          <p:cNvPr id="3" name="İçerik Yer Tutucusu 2"/>
          <p:cNvSpPr>
            <a:spLocks noGrp="1"/>
          </p:cNvSpPr>
          <p:nvPr>
            <p:ph idx="1"/>
          </p:nvPr>
        </p:nvSpPr>
        <p:spPr/>
        <p:txBody>
          <a:bodyPr/>
          <a:lstStyle/>
          <a:p>
            <a:r>
              <a:rPr lang="tr-TR" b="1" u="sng" dirty="0"/>
              <a:t>Ceza</a:t>
            </a:r>
          </a:p>
          <a:p>
            <a:r>
              <a:rPr lang="tr-TR" dirty="0"/>
              <a:t>Ceza Hukuku ile tespit edilmiş olan ve suç teşkil eden fiilleri işleyen kimselere karşı devletçe uygulanır.</a:t>
            </a:r>
          </a:p>
          <a:p>
            <a:r>
              <a:rPr lang="tr-TR" dirty="0"/>
              <a:t>Türk Ceza Kanununa göre suça karşılık yaptırım olarak uygulanan cezalar; hapis cezası, adli para cezası ve güvenlik tedbirleri şeklindedir. </a:t>
            </a:r>
          </a:p>
        </p:txBody>
      </p:sp>
    </p:spTree>
    <p:extLst>
      <p:ext uri="{BB962C8B-B14F-4D97-AF65-F5344CB8AC3E}">
        <p14:creationId xmlns:p14="http://schemas.microsoft.com/office/powerpoint/2010/main" val="1329956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CEBRİ İCRA (ZORLA YAPTIRMA)</a:t>
            </a:r>
          </a:p>
        </p:txBody>
      </p:sp>
      <p:sp>
        <p:nvSpPr>
          <p:cNvPr id="3" name="İçerik Yer Tutucusu 2"/>
          <p:cNvSpPr>
            <a:spLocks noGrp="1"/>
          </p:cNvSpPr>
          <p:nvPr>
            <p:ph idx="1"/>
          </p:nvPr>
        </p:nvSpPr>
        <p:spPr/>
        <p:txBody>
          <a:bodyPr>
            <a:normAutofit fontScale="85000" lnSpcReduction="10000"/>
          </a:bodyPr>
          <a:lstStyle/>
          <a:p>
            <a:r>
              <a:rPr lang="tr-TR" dirty="0"/>
              <a:t>Özel hukuk ilişkilerinden özellikle Borçlar Hukukundan doğan yükümlülüklerini yerine getirmeyen kimselere karşı devlet veya yetkili kıldığı makamlar tarafından uygulanan tedbirlerdir. </a:t>
            </a:r>
          </a:p>
          <a:p>
            <a:r>
              <a:rPr lang="tr-TR" dirty="0"/>
              <a:t>Kişilerin özel hukuktan doğan yükümlülüğünü zorla yerine getirmesini sağlar.</a:t>
            </a:r>
          </a:p>
          <a:p>
            <a:r>
              <a:rPr lang="tr-TR" dirty="0"/>
              <a:t>Örneğin borcun ödenmemesi halinde alacaklının talebi üzerine icra dairelerinin , borçlunun haczedilebilir mallarına el koyarak onları satması ve satılan malın parasından alacaklıya alacağını ödemesi gibi.</a:t>
            </a:r>
          </a:p>
          <a:p>
            <a:pPr marL="64008" indent="0">
              <a:buNone/>
            </a:pPr>
            <a:endParaRPr lang="tr-TR" dirty="0"/>
          </a:p>
        </p:txBody>
      </p:sp>
    </p:spTree>
    <p:extLst>
      <p:ext uri="{BB962C8B-B14F-4D97-AF65-F5344CB8AC3E}">
        <p14:creationId xmlns:p14="http://schemas.microsoft.com/office/powerpoint/2010/main" val="486296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Kavramı</a:t>
            </a:r>
          </a:p>
        </p:txBody>
      </p:sp>
      <p:sp>
        <p:nvSpPr>
          <p:cNvPr id="3" name="İçerik Yer Tutucusu 2"/>
          <p:cNvSpPr>
            <a:spLocks noGrp="1"/>
          </p:cNvSpPr>
          <p:nvPr>
            <p:ph idx="1"/>
          </p:nvPr>
        </p:nvSpPr>
        <p:spPr/>
        <p:txBody>
          <a:bodyPr/>
          <a:lstStyle/>
          <a:p>
            <a:r>
              <a:rPr lang="tr-TR" dirty="0"/>
              <a:t>Hukuk, her şeyden önce bir toplumda uyulması gerekli davranış kurallarını oluşturur. Hukuk kuralları, kişilerin görev ve sorumluluklarını, yaşayışını belirli esaslara göre düzenlemek için getirilmiştir. Böylece hukuk ile toplum düzeni sağlanmış olmaktadır.</a:t>
            </a:r>
          </a:p>
        </p:txBody>
      </p:sp>
    </p:spTree>
    <p:extLst>
      <p:ext uri="{BB962C8B-B14F-4D97-AF65-F5344CB8AC3E}">
        <p14:creationId xmlns:p14="http://schemas.microsoft.com/office/powerpoint/2010/main" val="3324821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TAZMİNAT</a:t>
            </a:r>
          </a:p>
        </p:txBody>
      </p:sp>
      <p:sp>
        <p:nvSpPr>
          <p:cNvPr id="3" name="İçerik Yer Tutucusu 2"/>
          <p:cNvSpPr>
            <a:spLocks noGrp="1"/>
          </p:cNvSpPr>
          <p:nvPr>
            <p:ph idx="1"/>
          </p:nvPr>
        </p:nvSpPr>
        <p:spPr/>
        <p:txBody>
          <a:bodyPr>
            <a:normAutofit fontScale="85000" lnSpcReduction="20000"/>
          </a:bodyPr>
          <a:lstStyle/>
          <a:p>
            <a:r>
              <a:rPr lang="tr-TR" dirty="0"/>
              <a:t>Hukuka aykırı bir davranış sonucunda başkasına verilen zararın tazminat olarak ödetilmesi şeklinde uygulanır.</a:t>
            </a:r>
          </a:p>
          <a:p>
            <a:r>
              <a:rPr lang="tr-TR" dirty="0"/>
              <a:t>Borçlar Kanununa göre borcunu yerine getirmediği için karşı taraf zarar görmüşse bu zararın parasal değeri kendisine tazminat olarak ödettirilir. </a:t>
            </a:r>
          </a:p>
          <a:p>
            <a:r>
              <a:rPr lang="tr-TR" dirty="0"/>
              <a:t>Zararı tespit etme yetkisi yargı organlarına aittir. </a:t>
            </a:r>
          </a:p>
          <a:p>
            <a:r>
              <a:rPr lang="tr-TR" dirty="0"/>
              <a:t>Tazminata hükmedilebilmesi için mutlaka bir zararın meydana gelmiş olması gerekmektedir. </a:t>
            </a:r>
          </a:p>
          <a:p>
            <a:r>
              <a:rPr lang="tr-TR" dirty="0"/>
              <a:t>Bu zarar maddi nitelikte olabileceği gibi kişiliğe bağlı hakların ihlal edilmesi halinde manevi zarar şeklinde de </a:t>
            </a:r>
            <a:r>
              <a:rPr lang="tr-TR"/>
              <a:t>ortaya çıkabilir.</a:t>
            </a:r>
          </a:p>
        </p:txBody>
      </p:sp>
    </p:spTree>
    <p:extLst>
      <p:ext uri="{BB962C8B-B14F-4D97-AF65-F5344CB8AC3E}">
        <p14:creationId xmlns:p14="http://schemas.microsoft.com/office/powerpoint/2010/main" val="39889830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GEÇERSİZ SAYMA (Hükümsüzlük)</a:t>
            </a:r>
          </a:p>
        </p:txBody>
      </p:sp>
      <p:sp>
        <p:nvSpPr>
          <p:cNvPr id="3" name="İçerik Yer Tutucusu 2"/>
          <p:cNvSpPr>
            <a:spLocks noGrp="1"/>
          </p:cNvSpPr>
          <p:nvPr>
            <p:ph idx="1"/>
          </p:nvPr>
        </p:nvSpPr>
        <p:spPr/>
        <p:txBody>
          <a:bodyPr>
            <a:normAutofit lnSpcReduction="10000"/>
          </a:bodyPr>
          <a:lstStyle/>
          <a:p>
            <a:r>
              <a:rPr lang="tr-TR" dirty="0"/>
              <a:t>Bir hukuki işlemin hukuk kuralı tarafından belirlenen şekle uygun olarak yapılmaması halinde bu işlem hüküm ifade etmez, geçersiz sayılır. </a:t>
            </a:r>
          </a:p>
          <a:p>
            <a:r>
              <a:rPr lang="tr-TR" dirty="0"/>
              <a:t>Hükümsüzlük şekil eksikliğinin ağırlık derecesine göre;</a:t>
            </a:r>
          </a:p>
          <a:p>
            <a:r>
              <a:rPr lang="tr-TR" dirty="0"/>
              <a:t>Yokluk</a:t>
            </a:r>
          </a:p>
          <a:p>
            <a:r>
              <a:rPr lang="tr-TR" dirty="0"/>
              <a:t>Butlan</a:t>
            </a:r>
          </a:p>
          <a:p>
            <a:r>
              <a:rPr lang="tr-TR" dirty="0"/>
              <a:t>Tek taraflı </a:t>
            </a:r>
            <a:r>
              <a:rPr lang="tr-TR" dirty="0" err="1"/>
              <a:t>Bağlamazlık</a:t>
            </a:r>
            <a:r>
              <a:rPr lang="tr-TR" dirty="0"/>
              <a:t> şeklinde ortaya çıkar</a:t>
            </a:r>
          </a:p>
        </p:txBody>
      </p:sp>
    </p:spTree>
    <p:extLst>
      <p:ext uri="{BB962C8B-B14F-4D97-AF65-F5344CB8AC3E}">
        <p14:creationId xmlns:p14="http://schemas.microsoft.com/office/powerpoint/2010/main" val="28312412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YOKLUK</a:t>
            </a:r>
          </a:p>
        </p:txBody>
      </p:sp>
      <p:sp>
        <p:nvSpPr>
          <p:cNvPr id="3" name="İçerik Yer Tutucusu 2"/>
          <p:cNvSpPr>
            <a:spLocks noGrp="1"/>
          </p:cNvSpPr>
          <p:nvPr>
            <p:ph idx="1"/>
          </p:nvPr>
        </p:nvSpPr>
        <p:spPr/>
        <p:txBody>
          <a:bodyPr/>
          <a:lstStyle/>
          <a:p>
            <a:r>
              <a:rPr lang="tr-TR" dirty="0"/>
              <a:t>Yok sayma, hukuki bir işlemin esas unsurlarından birinin eksik olması ve işlemin ilgisiz ve yetkisiz kimseler tarafından yapılması halinde işlemin yapılmamış sayılmasıdır.</a:t>
            </a:r>
          </a:p>
          <a:p>
            <a:r>
              <a:rPr lang="tr-TR" dirty="0"/>
              <a:t>Yok sayılan bir işlemin geçersiz sayılması için mahkeme kararına gerek yoktur.</a:t>
            </a:r>
          </a:p>
        </p:txBody>
      </p:sp>
    </p:spTree>
    <p:extLst>
      <p:ext uri="{BB962C8B-B14F-4D97-AF65-F5344CB8AC3E}">
        <p14:creationId xmlns:p14="http://schemas.microsoft.com/office/powerpoint/2010/main" val="25411358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BUTLAN</a:t>
            </a:r>
          </a:p>
        </p:txBody>
      </p:sp>
      <p:sp>
        <p:nvSpPr>
          <p:cNvPr id="3" name="İçerik Yer Tutucusu 2"/>
          <p:cNvSpPr>
            <a:spLocks noGrp="1"/>
          </p:cNvSpPr>
          <p:nvPr>
            <p:ph idx="1"/>
          </p:nvPr>
        </p:nvSpPr>
        <p:spPr/>
        <p:txBody>
          <a:bodyPr>
            <a:normAutofit fontScale="85000" lnSpcReduction="20000"/>
          </a:bodyPr>
          <a:lstStyle/>
          <a:p>
            <a:r>
              <a:rPr lang="tr-TR" dirty="0"/>
              <a:t>Butlan hukuki işlemin yapılmasına rağmen şekil ve esas bakımından emredici yasal kurallara uyulmaması halinde yapılan bu işlemin geçersiz sayılmasıdır.</a:t>
            </a:r>
          </a:p>
          <a:p>
            <a:r>
              <a:rPr lang="tr-TR" dirty="0"/>
              <a:t>Yok saymadan farkı, butlanda hukuki işlem ilgili ve yetkili kimseler tarafından yapılmıştır. Ancak işlemde bazı noksanlıklar veya işlemin sağlıklı olarak tamamlanmasını önleyen çeşitli hukuken uygunsuz ve sakat durumlar vardır. </a:t>
            </a:r>
          </a:p>
          <a:p>
            <a:r>
              <a:rPr lang="tr-TR" dirty="0"/>
              <a:t>Ehliyetsizlik, kanunun belirlediği şekle aykırılık , işlemin konusunun ahlaka kişilik haklarına aykırılık oluşturması gibi sebeplerle yapılmış hukuki işlemin uygulanması söz konusu değildir. </a:t>
            </a:r>
          </a:p>
        </p:txBody>
      </p:sp>
    </p:spTree>
    <p:extLst>
      <p:ext uri="{BB962C8B-B14F-4D97-AF65-F5344CB8AC3E}">
        <p14:creationId xmlns:p14="http://schemas.microsoft.com/office/powerpoint/2010/main" val="1107060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BUTLAN</a:t>
            </a:r>
          </a:p>
        </p:txBody>
      </p:sp>
      <p:sp>
        <p:nvSpPr>
          <p:cNvPr id="3" name="İçerik Yer Tutucusu 2"/>
          <p:cNvSpPr>
            <a:spLocks noGrp="1"/>
          </p:cNvSpPr>
          <p:nvPr>
            <p:ph idx="1"/>
          </p:nvPr>
        </p:nvSpPr>
        <p:spPr/>
        <p:txBody>
          <a:bodyPr>
            <a:normAutofit lnSpcReduction="10000"/>
          </a:bodyPr>
          <a:lstStyle/>
          <a:p>
            <a:r>
              <a:rPr lang="tr-TR" dirty="0"/>
              <a:t>Butlan ağırlık dercesine göre </a:t>
            </a:r>
          </a:p>
          <a:p>
            <a:r>
              <a:rPr lang="tr-TR" dirty="0"/>
              <a:t>Mutlak butlan</a:t>
            </a:r>
          </a:p>
          <a:p>
            <a:r>
              <a:rPr lang="tr-TR" dirty="0" err="1"/>
              <a:t>Nisbi</a:t>
            </a:r>
            <a:r>
              <a:rPr lang="tr-TR" dirty="0"/>
              <a:t> butlan şeklinde ikiye ayrılır.</a:t>
            </a:r>
          </a:p>
          <a:p>
            <a:r>
              <a:rPr lang="tr-TR" b="1" u="sng" dirty="0"/>
              <a:t>Mutlak butlan:</a:t>
            </a:r>
            <a:r>
              <a:rPr lang="tr-TR" dirty="0"/>
              <a:t> hukuk kuralının aradığı ve emrettiği şekle uygun olarak yapılmadığı için hukuki işlem başından itibaren geçersiz sayılır. Mahkemenin geçersizlik kararı vermesi gerekir. MENFAATİ OLAN herkes davayı açabilir. Hakim re’sen gözetir.</a:t>
            </a:r>
            <a:endParaRPr lang="tr-TR" b="1" u="sng" dirty="0"/>
          </a:p>
        </p:txBody>
      </p:sp>
    </p:spTree>
    <p:extLst>
      <p:ext uri="{BB962C8B-B14F-4D97-AF65-F5344CB8AC3E}">
        <p14:creationId xmlns:p14="http://schemas.microsoft.com/office/powerpoint/2010/main" val="11989597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u="sng" dirty="0" err="1"/>
              <a:t>Nisbi</a:t>
            </a:r>
            <a:r>
              <a:rPr lang="tr-TR" b="1" u="sng" dirty="0"/>
              <a:t> Butlan:</a:t>
            </a:r>
            <a:r>
              <a:rPr lang="tr-TR" dirty="0"/>
              <a:t> hukuki işlemi meydana getiren unsurlardan birinin eksik veya  irade açıklamalarından birinin sakat olması sebebiyle işlem geçersiz sayılır.</a:t>
            </a:r>
            <a:endParaRPr lang="tr-TR" b="1" u="sng" dirty="0"/>
          </a:p>
        </p:txBody>
      </p:sp>
    </p:spTree>
    <p:extLst>
      <p:ext uri="{BB962C8B-B14F-4D97-AF65-F5344CB8AC3E}">
        <p14:creationId xmlns:p14="http://schemas.microsoft.com/office/powerpoint/2010/main" val="19534610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Tek taraflı </a:t>
            </a:r>
            <a:r>
              <a:rPr lang="tr-TR" dirty="0" err="1"/>
              <a:t>Bağlamazlık</a:t>
            </a:r>
            <a:endParaRPr lang="tr-TR" dirty="0"/>
          </a:p>
        </p:txBody>
      </p:sp>
      <p:sp>
        <p:nvSpPr>
          <p:cNvPr id="3" name="İçerik Yer Tutucusu 2"/>
          <p:cNvSpPr>
            <a:spLocks noGrp="1"/>
          </p:cNvSpPr>
          <p:nvPr>
            <p:ph idx="1"/>
          </p:nvPr>
        </p:nvSpPr>
        <p:spPr/>
        <p:txBody>
          <a:bodyPr/>
          <a:lstStyle/>
          <a:p>
            <a:r>
              <a:rPr lang="tr-TR" dirty="0"/>
              <a:t>Bir hukuki işlemin geçerliliğinin belirli bir </a:t>
            </a:r>
            <a:r>
              <a:rPr lang="tr-TR"/>
              <a:t>kişi veya </a:t>
            </a:r>
            <a:r>
              <a:rPr lang="tr-TR" dirty="0"/>
              <a:t>makamın onayına bağlı olduğu halde bu onay alınmadan yapıldığı için hukuki muamelenin </a:t>
            </a:r>
            <a:r>
              <a:rPr lang="tr-TR"/>
              <a:t>geçersiz olmasıdır. </a:t>
            </a:r>
          </a:p>
        </p:txBody>
      </p:sp>
    </p:spTree>
    <p:extLst>
      <p:ext uri="{BB962C8B-B14F-4D97-AF65-F5344CB8AC3E}">
        <p14:creationId xmlns:p14="http://schemas.microsoft.com/office/powerpoint/2010/main" val="12273757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2C2168F-F182-E34E-9ACA-13AB3BA09257}"/>
              </a:ext>
            </a:extLst>
          </p:cNvPr>
          <p:cNvSpPr>
            <a:spLocks noGrp="1"/>
          </p:cNvSpPr>
          <p:nvPr>
            <p:ph type="title"/>
          </p:nvPr>
        </p:nvSpPr>
        <p:spPr/>
        <p:txBody>
          <a:bodyPr/>
          <a:lstStyle/>
          <a:p>
            <a:r>
              <a:rPr lang="tr-TR" dirty="0"/>
              <a:t>HUKUK SİSTEMLERİ VE TÜRK HUKUK SİSTEMİ</a:t>
            </a:r>
          </a:p>
        </p:txBody>
      </p:sp>
      <p:sp>
        <p:nvSpPr>
          <p:cNvPr id="3" name="İçerik Yer Tutucusu 2">
            <a:extLst>
              <a:ext uri="{FF2B5EF4-FFF2-40B4-BE49-F238E27FC236}">
                <a16:creationId xmlns:a16="http://schemas.microsoft.com/office/drawing/2014/main" id="{97ABCA98-DF9C-9346-9475-88AC0D5FE383}"/>
              </a:ext>
            </a:extLst>
          </p:cNvPr>
          <p:cNvSpPr>
            <a:spLocks noGrp="1"/>
          </p:cNvSpPr>
          <p:nvPr>
            <p:ph idx="1"/>
          </p:nvPr>
        </p:nvSpPr>
        <p:spPr/>
        <p:txBody>
          <a:bodyPr>
            <a:normAutofit fontScale="92500" lnSpcReduction="20000"/>
          </a:bodyPr>
          <a:lstStyle/>
          <a:p>
            <a:r>
              <a:rPr lang="tr-TR" dirty="0"/>
              <a:t>BAŞLICA HUKUK SİSTEMLERİ</a:t>
            </a:r>
          </a:p>
          <a:p>
            <a:r>
              <a:rPr lang="tr-TR" b="1" u="sng" dirty="0"/>
              <a:t>ROMA HUKUK SİSTEMİ</a:t>
            </a:r>
          </a:p>
          <a:p>
            <a:r>
              <a:rPr lang="tr-TR" dirty="0"/>
              <a:t>En eski hukuk sistemlerinden biridir.</a:t>
            </a:r>
          </a:p>
          <a:p>
            <a:r>
              <a:rPr lang="tr-TR" dirty="0" err="1"/>
              <a:t>Corpus</a:t>
            </a:r>
            <a:r>
              <a:rPr lang="tr-TR" dirty="0"/>
              <a:t> </a:t>
            </a:r>
            <a:r>
              <a:rPr lang="tr-TR" dirty="0" err="1"/>
              <a:t>Juris</a:t>
            </a:r>
            <a:r>
              <a:rPr lang="tr-TR" dirty="0"/>
              <a:t> </a:t>
            </a:r>
            <a:r>
              <a:rPr lang="tr-TR" dirty="0" err="1"/>
              <a:t>Civilis</a:t>
            </a:r>
            <a:r>
              <a:rPr lang="tr-TR" dirty="0"/>
              <a:t> ile Roma Hukuk sistemi yazılı olarak ortaya çıkmıştır. </a:t>
            </a:r>
          </a:p>
          <a:p>
            <a:r>
              <a:rPr lang="tr-TR" dirty="0"/>
              <a:t>Çağdaş dünyamızda özellikle Kara Avrupası ve ülkemizde uygulanan yaygın hukuk sistemidir.</a:t>
            </a:r>
          </a:p>
          <a:p>
            <a:r>
              <a:rPr lang="tr-TR" dirty="0"/>
              <a:t>Kamu hukuku özel hukuk ayrımı vardır. </a:t>
            </a:r>
          </a:p>
          <a:p>
            <a:r>
              <a:rPr lang="tr-TR" dirty="0"/>
              <a:t>Tedvin edilmiştir.</a:t>
            </a:r>
          </a:p>
          <a:p>
            <a:r>
              <a:rPr lang="tr-TR" dirty="0"/>
              <a:t>İçtihat asli değil yazılı kaynaktır.</a:t>
            </a:r>
          </a:p>
        </p:txBody>
      </p:sp>
    </p:spTree>
    <p:extLst>
      <p:ext uri="{BB962C8B-B14F-4D97-AF65-F5344CB8AC3E}">
        <p14:creationId xmlns:p14="http://schemas.microsoft.com/office/powerpoint/2010/main" val="32901269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8B454EA-F708-8D43-994D-561AFB43F00A}"/>
              </a:ext>
            </a:extLst>
          </p:cNvPr>
          <p:cNvSpPr>
            <a:spLocks noGrp="1"/>
          </p:cNvSpPr>
          <p:nvPr>
            <p:ph type="title"/>
          </p:nvPr>
        </p:nvSpPr>
        <p:spPr/>
        <p:txBody>
          <a:bodyPr/>
          <a:lstStyle/>
          <a:p>
            <a:r>
              <a:rPr lang="tr-TR" dirty="0"/>
              <a:t>ANGLOSAKSON HUKUK SİSTEMİ (COMMON LAW)</a:t>
            </a:r>
          </a:p>
        </p:txBody>
      </p:sp>
      <p:sp>
        <p:nvSpPr>
          <p:cNvPr id="3" name="İçerik Yer Tutucusu 2">
            <a:extLst>
              <a:ext uri="{FF2B5EF4-FFF2-40B4-BE49-F238E27FC236}">
                <a16:creationId xmlns:a16="http://schemas.microsoft.com/office/drawing/2014/main" id="{881E5DAC-02B4-BA49-B4CC-E2E80D5243F1}"/>
              </a:ext>
            </a:extLst>
          </p:cNvPr>
          <p:cNvSpPr>
            <a:spLocks noGrp="1"/>
          </p:cNvSpPr>
          <p:nvPr>
            <p:ph idx="1"/>
          </p:nvPr>
        </p:nvSpPr>
        <p:spPr/>
        <p:txBody>
          <a:bodyPr/>
          <a:lstStyle/>
          <a:p>
            <a:r>
              <a:rPr lang="tr-TR" dirty="0"/>
              <a:t>Bu hukuk sistemi İngiliz gelenek hukukuna dayanır.</a:t>
            </a:r>
          </a:p>
          <a:p>
            <a:r>
              <a:rPr lang="tr-TR" dirty="0"/>
              <a:t>İngiltere ve ABD’de uygulanır.</a:t>
            </a:r>
          </a:p>
          <a:p>
            <a:r>
              <a:rPr lang="tr-TR" dirty="0"/>
              <a:t>Jüri sistemi vardır.</a:t>
            </a:r>
          </a:p>
          <a:p>
            <a:r>
              <a:rPr lang="tr-TR" dirty="0"/>
              <a:t>İçtihat hukukun asli kaynaklarındandır.</a:t>
            </a:r>
          </a:p>
        </p:txBody>
      </p:sp>
    </p:spTree>
    <p:extLst>
      <p:ext uri="{BB962C8B-B14F-4D97-AF65-F5344CB8AC3E}">
        <p14:creationId xmlns:p14="http://schemas.microsoft.com/office/powerpoint/2010/main" val="38727823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2137AE-9F56-6646-87C2-7335F0DE3363}"/>
              </a:ext>
            </a:extLst>
          </p:cNvPr>
          <p:cNvSpPr>
            <a:spLocks noGrp="1"/>
          </p:cNvSpPr>
          <p:nvPr>
            <p:ph type="title"/>
          </p:nvPr>
        </p:nvSpPr>
        <p:spPr/>
        <p:txBody>
          <a:bodyPr/>
          <a:lstStyle/>
          <a:p>
            <a:r>
              <a:rPr lang="tr-TR" dirty="0"/>
              <a:t>İSLAM HUKUK SİSTEMİ</a:t>
            </a:r>
          </a:p>
        </p:txBody>
      </p:sp>
      <p:sp>
        <p:nvSpPr>
          <p:cNvPr id="3" name="İçerik Yer Tutucusu 2">
            <a:extLst>
              <a:ext uri="{FF2B5EF4-FFF2-40B4-BE49-F238E27FC236}">
                <a16:creationId xmlns:a16="http://schemas.microsoft.com/office/drawing/2014/main" id="{51DF9335-74B3-1248-8FCE-EFEF99DC22A1}"/>
              </a:ext>
            </a:extLst>
          </p:cNvPr>
          <p:cNvSpPr>
            <a:spLocks noGrp="1"/>
          </p:cNvSpPr>
          <p:nvPr>
            <p:ph idx="1"/>
          </p:nvPr>
        </p:nvSpPr>
        <p:spPr/>
        <p:txBody>
          <a:bodyPr/>
          <a:lstStyle/>
          <a:p>
            <a:r>
              <a:rPr lang="tr-TR" dirty="0"/>
              <a:t>İslam dini kurallarına dayanan hukuk sistemidir.</a:t>
            </a:r>
          </a:p>
          <a:p>
            <a:r>
              <a:rPr lang="tr-TR" dirty="0"/>
              <a:t>Kuran İslam hukukunun temel kaynağıdır.</a:t>
            </a:r>
          </a:p>
          <a:p>
            <a:r>
              <a:rPr lang="tr-TR" dirty="0"/>
              <a:t>Günümüzde Suudi Arabistan, İran gibi ülkelerde uygulanır.</a:t>
            </a:r>
          </a:p>
        </p:txBody>
      </p:sp>
    </p:spTree>
    <p:extLst>
      <p:ext uri="{BB962C8B-B14F-4D97-AF65-F5344CB8AC3E}">
        <p14:creationId xmlns:p14="http://schemas.microsoft.com/office/powerpoint/2010/main" val="3774238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 Düzeni ve Toplum Düzenini Sağlayan Kurallar</a:t>
            </a:r>
          </a:p>
        </p:txBody>
      </p:sp>
      <p:sp>
        <p:nvSpPr>
          <p:cNvPr id="3" name="İçerik Yer Tutucusu 2"/>
          <p:cNvSpPr>
            <a:spLocks noGrp="1"/>
          </p:cNvSpPr>
          <p:nvPr>
            <p:ph idx="1"/>
          </p:nvPr>
        </p:nvSpPr>
        <p:spPr/>
        <p:txBody>
          <a:bodyPr>
            <a:normAutofit fontScale="92500" lnSpcReduction="10000"/>
          </a:bodyPr>
          <a:lstStyle/>
          <a:p>
            <a:r>
              <a:rPr lang="tr-TR" dirty="0"/>
              <a:t>İnsanlar yaşamlarını devam ettirebilmek, ihtiyaçlarını karşılayabilmek için toplu halde yaşamak zorundadır. İnsanların birlikte yaşamaları sonucu aileler, kabileler gibi «</a:t>
            </a:r>
            <a:r>
              <a:rPr lang="tr-TR" b="1" dirty="0"/>
              <a:t>tabii topluluklar»; </a:t>
            </a:r>
            <a:r>
              <a:rPr lang="tr-TR" dirty="0"/>
              <a:t>köyler, şehirler gibi «</a:t>
            </a:r>
            <a:r>
              <a:rPr lang="tr-TR" b="1" dirty="0"/>
              <a:t>yerleşim merkezleri</a:t>
            </a:r>
            <a:r>
              <a:rPr lang="tr-TR" dirty="0"/>
              <a:t>»; ve bunları birleştiren, tarihi, kültürel, sosyal, siyasi, iktisadi, savunma gibi bağlarla kaynaştıran «</a:t>
            </a:r>
            <a:r>
              <a:rPr lang="tr-TR" b="1" dirty="0"/>
              <a:t>devletler</a:t>
            </a:r>
            <a:r>
              <a:rPr lang="tr-TR" dirty="0"/>
              <a:t>» meydana gelmiştir. Bunların her birine toplum ve insanların bu şekilde toplu yaşama biçimine toplum hayatı diyoruz.</a:t>
            </a:r>
          </a:p>
        </p:txBody>
      </p:sp>
    </p:spTree>
    <p:extLst>
      <p:ext uri="{BB962C8B-B14F-4D97-AF65-F5344CB8AC3E}">
        <p14:creationId xmlns:p14="http://schemas.microsoft.com/office/powerpoint/2010/main" val="2027228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FC5E8F-CFEA-2349-A82C-79B50B32847C}"/>
              </a:ext>
            </a:extLst>
          </p:cNvPr>
          <p:cNvSpPr>
            <a:spLocks noGrp="1"/>
          </p:cNvSpPr>
          <p:nvPr>
            <p:ph type="title"/>
          </p:nvPr>
        </p:nvSpPr>
        <p:spPr/>
        <p:txBody>
          <a:bodyPr/>
          <a:lstStyle/>
          <a:p>
            <a:r>
              <a:rPr lang="tr-TR" dirty="0"/>
              <a:t>SOSYALİST HUKUK SİSTEMİ</a:t>
            </a:r>
          </a:p>
        </p:txBody>
      </p:sp>
      <p:sp>
        <p:nvSpPr>
          <p:cNvPr id="3" name="İçerik Yer Tutucusu 2">
            <a:extLst>
              <a:ext uri="{FF2B5EF4-FFF2-40B4-BE49-F238E27FC236}">
                <a16:creationId xmlns:a16="http://schemas.microsoft.com/office/drawing/2014/main" id="{B07A77AB-590E-5248-B9F2-7DA81FE39F10}"/>
              </a:ext>
            </a:extLst>
          </p:cNvPr>
          <p:cNvSpPr>
            <a:spLocks noGrp="1"/>
          </p:cNvSpPr>
          <p:nvPr>
            <p:ph idx="1"/>
          </p:nvPr>
        </p:nvSpPr>
        <p:spPr/>
        <p:txBody>
          <a:bodyPr/>
          <a:lstStyle/>
          <a:p>
            <a:r>
              <a:rPr lang="tr-TR" dirty="0"/>
              <a:t>Bu hukuk sisteminde kişilerin özel hukuk ilişkileri ve menfaatlerinden çok toplumun menfaatleri önem kazanmaktadır. </a:t>
            </a:r>
          </a:p>
          <a:p>
            <a:r>
              <a:rPr lang="tr-TR" dirty="0"/>
              <a:t>Özellikle üretim araçları üzerindeki mülkiyet ve miras hakkını kaldırmak ve onları topluma mal etmek amacı güder.</a:t>
            </a:r>
          </a:p>
          <a:p>
            <a:r>
              <a:rPr lang="tr-TR" dirty="0"/>
              <a:t>Eski Sovyetler Birliğinde uygulanmıştır.</a:t>
            </a:r>
          </a:p>
        </p:txBody>
      </p:sp>
    </p:spTree>
    <p:extLst>
      <p:ext uri="{BB962C8B-B14F-4D97-AF65-F5344CB8AC3E}">
        <p14:creationId xmlns:p14="http://schemas.microsoft.com/office/powerpoint/2010/main" val="2835383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 Düzenini Sağlayan Kurallar</a:t>
            </a:r>
          </a:p>
        </p:txBody>
      </p:sp>
      <p:sp>
        <p:nvSpPr>
          <p:cNvPr id="3" name="İçerik Yer Tutucusu 2"/>
          <p:cNvSpPr>
            <a:spLocks noGrp="1"/>
          </p:cNvSpPr>
          <p:nvPr>
            <p:ph idx="1"/>
          </p:nvPr>
        </p:nvSpPr>
        <p:spPr/>
        <p:txBody>
          <a:bodyPr>
            <a:normAutofit fontScale="77500" lnSpcReduction="20000"/>
          </a:bodyPr>
          <a:lstStyle/>
          <a:p>
            <a:r>
              <a:rPr lang="tr-TR" b="1" dirty="0"/>
              <a:t>Kural Kavramı</a:t>
            </a:r>
          </a:p>
          <a:p>
            <a:r>
              <a:rPr lang="tr-TR" dirty="0"/>
              <a:t>Kişinin ve toplumun davranışlarını düzenlemek için getirilmiş olan emir ve yasaklara «</a:t>
            </a:r>
            <a:r>
              <a:rPr lang="tr-TR" b="1" dirty="0"/>
              <a:t>Kural</a:t>
            </a:r>
            <a:r>
              <a:rPr lang="tr-TR" dirty="0"/>
              <a:t>» denir. </a:t>
            </a:r>
          </a:p>
          <a:p>
            <a:r>
              <a:rPr lang="tr-TR" dirty="0"/>
              <a:t>Toplum düzenini sağlayan kurallar  bir yandan kişilerin haklarını serbestçe kullanmalarına imkan verirken diğer yandan da bir kısım davranışlarını sınırlamaktadır. </a:t>
            </a:r>
          </a:p>
          <a:p>
            <a:r>
              <a:rPr lang="tr-TR" dirty="0"/>
              <a:t>Kişilerin haklarını ve ödevlerini, yetkilerini ve sorumluluklarını belirlemek, kişilerin birbirleriyle ve toplumla ilişkilerini düzenlemek , kişiler arasındaki  menfaat çatışmalarını önlemek, kısacası toplum düzenini sağlamak hukuk kuralları başta olmak üzere çeşitli nitelikte kurallar ile mümkün olmaktadır. </a:t>
            </a:r>
          </a:p>
        </p:txBody>
      </p:sp>
    </p:spTree>
    <p:extLst>
      <p:ext uri="{BB962C8B-B14F-4D97-AF65-F5344CB8AC3E}">
        <p14:creationId xmlns:p14="http://schemas.microsoft.com/office/powerpoint/2010/main" val="147417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Toplumu Düzenleyen Kurallar</a:t>
            </a:r>
          </a:p>
        </p:txBody>
      </p:sp>
      <p:sp>
        <p:nvSpPr>
          <p:cNvPr id="3" name="İçerik Yer Tutucusu 2"/>
          <p:cNvSpPr>
            <a:spLocks noGrp="1"/>
          </p:cNvSpPr>
          <p:nvPr>
            <p:ph idx="1"/>
          </p:nvPr>
        </p:nvSpPr>
        <p:spPr/>
        <p:txBody>
          <a:bodyPr/>
          <a:lstStyle/>
          <a:p>
            <a:r>
              <a:rPr lang="tr-TR" dirty="0"/>
              <a:t>Toplumda huzuru, düzeni ve güvenliği sağlamak üzere;</a:t>
            </a:r>
          </a:p>
          <a:p>
            <a:r>
              <a:rPr lang="tr-TR" dirty="0"/>
              <a:t>HUKUK KURALLARI</a:t>
            </a:r>
          </a:p>
          <a:p>
            <a:r>
              <a:rPr lang="tr-TR" dirty="0"/>
              <a:t>DİN KURALLARI</a:t>
            </a:r>
          </a:p>
          <a:p>
            <a:r>
              <a:rPr lang="tr-TR" dirty="0"/>
              <a:t>AHLAK KURALLARI</a:t>
            </a:r>
          </a:p>
          <a:p>
            <a:r>
              <a:rPr lang="tr-TR" dirty="0"/>
              <a:t>ÖRF VE ADET KURALLARI</a:t>
            </a:r>
          </a:p>
          <a:p>
            <a:r>
              <a:rPr lang="tr-TR" dirty="0"/>
              <a:t>GÖRGÜ KURALLARI</a:t>
            </a:r>
          </a:p>
        </p:txBody>
      </p:sp>
    </p:spTree>
    <p:extLst>
      <p:ext uri="{BB962C8B-B14F-4D97-AF65-F5344CB8AC3E}">
        <p14:creationId xmlns:p14="http://schemas.microsoft.com/office/powerpoint/2010/main" val="3811181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KURALLARI</a:t>
            </a:r>
          </a:p>
        </p:txBody>
      </p:sp>
      <p:sp>
        <p:nvSpPr>
          <p:cNvPr id="3" name="İçerik Yer Tutucusu 2"/>
          <p:cNvSpPr>
            <a:spLocks noGrp="1"/>
          </p:cNvSpPr>
          <p:nvPr>
            <p:ph idx="1"/>
          </p:nvPr>
        </p:nvSpPr>
        <p:spPr/>
        <p:txBody>
          <a:bodyPr/>
          <a:lstStyle/>
          <a:p>
            <a:r>
              <a:rPr lang="tr-TR" dirty="0"/>
              <a:t>Toplumda yaşayan insanların uymak zorunda olduğu kuralların başında HUKUK Kuralları gelir.</a:t>
            </a:r>
          </a:p>
          <a:p>
            <a:r>
              <a:rPr lang="tr-TR" dirty="0"/>
              <a:t>Hukuk kuralları emir ve yasaklar içeren kurallardır.</a:t>
            </a:r>
          </a:p>
          <a:p>
            <a:r>
              <a:rPr lang="tr-TR" dirty="0"/>
              <a:t>Genel, herkes için geçerli kurallardır.</a:t>
            </a:r>
          </a:p>
          <a:p>
            <a:r>
              <a:rPr lang="tr-TR" dirty="0"/>
              <a:t>Kanun tüzük yönetmelik gibi çeşitli şekillerde ortaya konur.</a:t>
            </a:r>
          </a:p>
        </p:txBody>
      </p:sp>
    </p:spTree>
    <p:extLst>
      <p:ext uri="{BB962C8B-B14F-4D97-AF65-F5344CB8AC3E}">
        <p14:creationId xmlns:p14="http://schemas.microsoft.com/office/powerpoint/2010/main" val="1142995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KURALLARININ BAŞLICA ÖZELLİKLERİ</a:t>
            </a:r>
          </a:p>
        </p:txBody>
      </p:sp>
      <p:sp>
        <p:nvSpPr>
          <p:cNvPr id="3" name="İçerik Yer Tutucusu 2"/>
          <p:cNvSpPr>
            <a:spLocks noGrp="1"/>
          </p:cNvSpPr>
          <p:nvPr>
            <p:ph idx="1"/>
          </p:nvPr>
        </p:nvSpPr>
        <p:spPr/>
        <p:txBody>
          <a:bodyPr>
            <a:normAutofit fontScale="92500"/>
          </a:bodyPr>
          <a:lstStyle/>
          <a:p>
            <a:r>
              <a:rPr lang="tr-TR" dirty="0"/>
              <a:t>Hukuk kurallarının koyucusu ve koruyucusu devlettir.</a:t>
            </a:r>
          </a:p>
          <a:p>
            <a:r>
              <a:rPr lang="tr-TR" dirty="0"/>
              <a:t>Hukuk kuralları insanın ve toplumun yararı ile ilgili olayları düzenler. </a:t>
            </a:r>
          </a:p>
          <a:p>
            <a:r>
              <a:rPr lang="tr-TR" dirty="0"/>
              <a:t>Her hukuk kuralı bir değer yargısına dayanır. Toplumun ihtiyaçları değerlendirilerek hukuk kuralı getirilir. Ancak toplumun değer yargıları, insanın veya toplumun zararına ise mutlaka toplumun değer yargılarına uyulacaktır diye buna ait kural getirilemez</a:t>
            </a:r>
          </a:p>
        </p:txBody>
      </p:sp>
    </p:spTree>
    <p:extLst>
      <p:ext uri="{BB962C8B-B14F-4D97-AF65-F5344CB8AC3E}">
        <p14:creationId xmlns:p14="http://schemas.microsoft.com/office/powerpoint/2010/main" val="1527824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KURALLARININ BAŞLICA ÖZELLİKLERİ</a:t>
            </a:r>
          </a:p>
        </p:txBody>
      </p:sp>
      <p:sp>
        <p:nvSpPr>
          <p:cNvPr id="3" name="İçerik Yer Tutucusu 2"/>
          <p:cNvSpPr>
            <a:spLocks noGrp="1"/>
          </p:cNvSpPr>
          <p:nvPr>
            <p:ph idx="1"/>
          </p:nvPr>
        </p:nvSpPr>
        <p:spPr/>
        <p:txBody>
          <a:bodyPr>
            <a:normAutofit fontScale="85000" lnSpcReduction="20000"/>
          </a:bodyPr>
          <a:lstStyle/>
          <a:p>
            <a:r>
              <a:rPr lang="tr-TR" dirty="0"/>
              <a:t>Hukuk kuralları toplumda meydana gelen aynı nitelikteki bütün olaylara uygulanır. Hukukun genellik ve eşitlik ilkeleri gereği herkese her yerde ve her zaman eşit şartlar altında uygulanır.</a:t>
            </a:r>
          </a:p>
          <a:p>
            <a:r>
              <a:rPr lang="tr-TR" dirty="0"/>
              <a:t>Hukuk kuralları emredici ve yasaklayıcı özelliklere sahiptir. Hukuk kuralları insanın ve toplumun davranışlarını sınırlandıran kurallardır.</a:t>
            </a:r>
          </a:p>
          <a:p>
            <a:r>
              <a:rPr lang="tr-TR" dirty="0"/>
              <a:t>Hukuk kurallarına uymamanın yaptırımı vardır. İnsanlar ve toplum bu kurallara devlet tarafından uymaya zorlanır. Yaptırımı uygulama görevi devletin yetkili organları tarafından yerine getirilir. </a:t>
            </a:r>
          </a:p>
        </p:txBody>
      </p:sp>
    </p:spTree>
    <p:extLst>
      <p:ext uri="{BB962C8B-B14F-4D97-AF65-F5344CB8AC3E}">
        <p14:creationId xmlns:p14="http://schemas.microsoft.com/office/powerpoint/2010/main" val="36203234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428</TotalTime>
  <Words>1776</Words>
  <Application>Microsoft Macintosh PowerPoint</Application>
  <PresentationFormat>Ekran Gösterisi (4:3)</PresentationFormat>
  <Paragraphs>157</Paragraphs>
  <Slides>40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40</vt:i4>
      </vt:variant>
    </vt:vector>
  </HeadingPairs>
  <TitlesOfParts>
    <vt:vector size="44" baseType="lpstr">
      <vt:lpstr>Century Gothic</vt:lpstr>
      <vt:lpstr>Verdana</vt:lpstr>
      <vt:lpstr>Wingdings 2</vt:lpstr>
      <vt:lpstr>Canlı</vt:lpstr>
      <vt:lpstr>HUKUKUN TEMEL KAVRAMLARI</vt:lpstr>
      <vt:lpstr>Hukuk Kavramı</vt:lpstr>
      <vt:lpstr>Hukuk Kavramı</vt:lpstr>
      <vt:lpstr>Toplum Düzeni ve Toplum Düzenini Sağlayan Kurallar</vt:lpstr>
      <vt:lpstr>Toplum Düzenini Sağlayan Kurallar</vt:lpstr>
      <vt:lpstr>Toplumu Düzenleyen Kurallar</vt:lpstr>
      <vt:lpstr>HUKUK KURALLARI</vt:lpstr>
      <vt:lpstr>HUKUK KURALLARININ BAŞLICA ÖZELLİKLERİ</vt:lpstr>
      <vt:lpstr>HUKUK KURALLARININ BAŞLICA ÖZELLİKLERİ</vt:lpstr>
      <vt:lpstr>TOPLUMU DÜZENLEYEN DİĞER KURALLAR</vt:lpstr>
      <vt:lpstr>PowerPoint Sunusu</vt:lpstr>
      <vt:lpstr>PowerPoint Sunusu</vt:lpstr>
      <vt:lpstr>PowerPoint Sunusu</vt:lpstr>
      <vt:lpstr>Hukuk Kurallarının Toplumu Düzenleyen Diğer Kurallarla İlişkisi</vt:lpstr>
      <vt:lpstr>Hukuk Kurallarının Toplumu Düzenleyen Diğer Kurallarla İlişkisi</vt:lpstr>
      <vt:lpstr>Hukukun Amacı, Tanımı ve Unsurları</vt:lpstr>
      <vt:lpstr>Hukukun Sağladığı Yararlar</vt:lpstr>
      <vt:lpstr>HUKUKUN TANIMI</vt:lpstr>
      <vt:lpstr>Hukukun Unsurları</vt:lpstr>
      <vt:lpstr>Toplumsal ilişkileri düzenleme unsuru</vt:lpstr>
      <vt:lpstr>Devletin yetkili organları tarafından konulma unsuru</vt:lpstr>
      <vt:lpstr>Zorunlu olarak uyma unsuru</vt:lpstr>
      <vt:lpstr>Maddi müeyyide uygulama unsuru</vt:lpstr>
      <vt:lpstr>Hukuk ile İlgili Çeşitli Kavramlar</vt:lpstr>
      <vt:lpstr>Pozitif (Dogmatik) Hukuk Kavramı</vt:lpstr>
      <vt:lpstr>Tabii (İdeal) Hukuk Kavramı</vt:lpstr>
      <vt:lpstr>Müeyyide (Yaptırım) Kavramı</vt:lpstr>
      <vt:lpstr>Yaptırım türleri</vt:lpstr>
      <vt:lpstr>CEBRİ İCRA (ZORLA YAPTIRMA)</vt:lpstr>
      <vt:lpstr>TAZMİNAT</vt:lpstr>
      <vt:lpstr>GEÇERSİZ SAYMA (Hükümsüzlük)</vt:lpstr>
      <vt:lpstr>YOKLUK</vt:lpstr>
      <vt:lpstr>BUTLAN</vt:lpstr>
      <vt:lpstr>BUTLAN</vt:lpstr>
      <vt:lpstr>PowerPoint Sunusu</vt:lpstr>
      <vt:lpstr>Tek taraflı Bağlamazlık</vt:lpstr>
      <vt:lpstr>HUKUK SİSTEMLERİ VE TÜRK HUKUK SİSTEMİ</vt:lpstr>
      <vt:lpstr>ANGLOSAKSON HUKUK SİSTEMİ (COMMON LAW)</vt:lpstr>
      <vt:lpstr>İSLAM HUKUK SİSTEMİ</vt:lpstr>
      <vt:lpstr>SOSYALİST HUKUK SİSTEMİ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KAVRAMLARI</dc:title>
  <dc:creator>Benay KESKIN ISOGLU</dc:creator>
  <cp:lastModifiedBy>Av. Dr. Polat İŞOĞLU</cp:lastModifiedBy>
  <cp:revision>62</cp:revision>
  <dcterms:created xsi:type="dcterms:W3CDTF">2018-10-10T07:16:39Z</dcterms:created>
  <dcterms:modified xsi:type="dcterms:W3CDTF">2018-10-16T08:06:30Z</dcterms:modified>
</cp:coreProperties>
</file>