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80"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9D1B321B-8491-4A50-AC1C-F25BF8987070}" type="datetimeFigureOut">
              <a:rPr lang="tr-TR" smtClean="0"/>
              <a:t>18.04.2020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2D07E3F-8B38-4668-AFA8-E6462EF318B9}" type="slidenum">
              <a:rPr lang="tr-TR" smtClean="0"/>
              <a:t>‹#›</a:t>
            </a:fld>
            <a:endParaRPr lang="tr-TR"/>
          </a:p>
        </p:txBody>
      </p:sp>
    </p:spTree>
    <p:extLst>
      <p:ext uri="{BB962C8B-B14F-4D97-AF65-F5344CB8AC3E}">
        <p14:creationId xmlns:p14="http://schemas.microsoft.com/office/powerpoint/2010/main" val="8067889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D1B321B-8491-4A50-AC1C-F25BF8987070}" type="datetimeFigureOut">
              <a:rPr lang="tr-TR" smtClean="0"/>
              <a:t>18.04.2020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2D07E3F-8B38-4668-AFA8-E6462EF318B9}" type="slidenum">
              <a:rPr lang="tr-TR" smtClean="0"/>
              <a:t>‹#›</a:t>
            </a:fld>
            <a:endParaRPr lang="tr-TR"/>
          </a:p>
        </p:txBody>
      </p:sp>
    </p:spTree>
    <p:extLst>
      <p:ext uri="{BB962C8B-B14F-4D97-AF65-F5344CB8AC3E}">
        <p14:creationId xmlns:p14="http://schemas.microsoft.com/office/powerpoint/2010/main" val="1049520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D1B321B-8491-4A50-AC1C-F25BF8987070}" type="datetimeFigureOut">
              <a:rPr lang="tr-TR" smtClean="0"/>
              <a:t>18.04.2020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2D07E3F-8B38-4668-AFA8-E6462EF318B9}" type="slidenum">
              <a:rPr lang="tr-TR" smtClean="0"/>
              <a:t>‹#›</a:t>
            </a:fld>
            <a:endParaRPr lang="tr-TR"/>
          </a:p>
        </p:txBody>
      </p:sp>
    </p:spTree>
    <p:extLst>
      <p:ext uri="{BB962C8B-B14F-4D97-AF65-F5344CB8AC3E}">
        <p14:creationId xmlns:p14="http://schemas.microsoft.com/office/powerpoint/2010/main" val="7340366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D1B321B-8491-4A50-AC1C-F25BF8987070}" type="datetimeFigureOut">
              <a:rPr lang="tr-TR" smtClean="0"/>
              <a:t>18.04.2020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2D07E3F-8B38-4668-AFA8-E6462EF318B9}" type="slidenum">
              <a:rPr lang="tr-TR" smtClean="0"/>
              <a:t>‹#›</a:t>
            </a:fld>
            <a:endParaRPr lang="tr-TR"/>
          </a:p>
        </p:txBody>
      </p:sp>
    </p:spTree>
    <p:extLst>
      <p:ext uri="{BB962C8B-B14F-4D97-AF65-F5344CB8AC3E}">
        <p14:creationId xmlns:p14="http://schemas.microsoft.com/office/powerpoint/2010/main" val="988054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9D1B321B-8491-4A50-AC1C-F25BF8987070}" type="datetimeFigureOut">
              <a:rPr lang="tr-TR" smtClean="0"/>
              <a:t>18.04.2020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2D07E3F-8B38-4668-AFA8-E6462EF318B9}" type="slidenum">
              <a:rPr lang="tr-TR" smtClean="0"/>
              <a:t>‹#›</a:t>
            </a:fld>
            <a:endParaRPr lang="tr-TR"/>
          </a:p>
        </p:txBody>
      </p:sp>
    </p:spTree>
    <p:extLst>
      <p:ext uri="{BB962C8B-B14F-4D97-AF65-F5344CB8AC3E}">
        <p14:creationId xmlns:p14="http://schemas.microsoft.com/office/powerpoint/2010/main" val="3540749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D1B321B-8491-4A50-AC1C-F25BF8987070}" type="datetimeFigureOut">
              <a:rPr lang="tr-TR" smtClean="0"/>
              <a:t>18.04.2020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2D07E3F-8B38-4668-AFA8-E6462EF318B9}" type="slidenum">
              <a:rPr lang="tr-TR" smtClean="0"/>
              <a:t>‹#›</a:t>
            </a:fld>
            <a:endParaRPr lang="tr-TR"/>
          </a:p>
        </p:txBody>
      </p:sp>
    </p:spTree>
    <p:extLst>
      <p:ext uri="{BB962C8B-B14F-4D97-AF65-F5344CB8AC3E}">
        <p14:creationId xmlns:p14="http://schemas.microsoft.com/office/powerpoint/2010/main" val="10348613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D1B321B-8491-4A50-AC1C-F25BF8987070}" type="datetimeFigureOut">
              <a:rPr lang="tr-TR" smtClean="0"/>
              <a:t>18.04.2020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2D07E3F-8B38-4668-AFA8-E6462EF318B9}" type="slidenum">
              <a:rPr lang="tr-TR" smtClean="0"/>
              <a:t>‹#›</a:t>
            </a:fld>
            <a:endParaRPr lang="tr-TR"/>
          </a:p>
        </p:txBody>
      </p:sp>
    </p:spTree>
    <p:extLst>
      <p:ext uri="{BB962C8B-B14F-4D97-AF65-F5344CB8AC3E}">
        <p14:creationId xmlns:p14="http://schemas.microsoft.com/office/powerpoint/2010/main" val="15182553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D1B321B-8491-4A50-AC1C-F25BF8987070}" type="datetimeFigureOut">
              <a:rPr lang="tr-TR" smtClean="0"/>
              <a:t>18.04.2020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2D07E3F-8B38-4668-AFA8-E6462EF318B9}" type="slidenum">
              <a:rPr lang="tr-TR" smtClean="0"/>
              <a:t>‹#›</a:t>
            </a:fld>
            <a:endParaRPr lang="tr-TR"/>
          </a:p>
        </p:txBody>
      </p:sp>
    </p:spTree>
    <p:extLst>
      <p:ext uri="{BB962C8B-B14F-4D97-AF65-F5344CB8AC3E}">
        <p14:creationId xmlns:p14="http://schemas.microsoft.com/office/powerpoint/2010/main" val="12648338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D1B321B-8491-4A50-AC1C-F25BF8987070}" type="datetimeFigureOut">
              <a:rPr lang="tr-TR" smtClean="0"/>
              <a:t>18.04.2020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2D07E3F-8B38-4668-AFA8-E6462EF318B9}" type="slidenum">
              <a:rPr lang="tr-TR" smtClean="0"/>
              <a:t>‹#›</a:t>
            </a:fld>
            <a:endParaRPr lang="tr-TR"/>
          </a:p>
        </p:txBody>
      </p:sp>
    </p:spTree>
    <p:extLst>
      <p:ext uri="{BB962C8B-B14F-4D97-AF65-F5344CB8AC3E}">
        <p14:creationId xmlns:p14="http://schemas.microsoft.com/office/powerpoint/2010/main" val="20335021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D1B321B-8491-4A50-AC1C-F25BF8987070}" type="datetimeFigureOut">
              <a:rPr lang="tr-TR" smtClean="0"/>
              <a:t>18.04.2020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2D07E3F-8B38-4668-AFA8-E6462EF318B9}" type="slidenum">
              <a:rPr lang="tr-TR" smtClean="0"/>
              <a:t>‹#›</a:t>
            </a:fld>
            <a:endParaRPr lang="tr-TR"/>
          </a:p>
        </p:txBody>
      </p:sp>
    </p:spTree>
    <p:extLst>
      <p:ext uri="{BB962C8B-B14F-4D97-AF65-F5344CB8AC3E}">
        <p14:creationId xmlns:p14="http://schemas.microsoft.com/office/powerpoint/2010/main" val="25856645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D1B321B-8491-4A50-AC1C-F25BF8987070}" type="datetimeFigureOut">
              <a:rPr lang="tr-TR" smtClean="0"/>
              <a:t>18.04.2020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2D07E3F-8B38-4668-AFA8-E6462EF318B9}" type="slidenum">
              <a:rPr lang="tr-TR" smtClean="0"/>
              <a:t>‹#›</a:t>
            </a:fld>
            <a:endParaRPr lang="tr-TR"/>
          </a:p>
        </p:txBody>
      </p:sp>
    </p:spTree>
    <p:extLst>
      <p:ext uri="{BB962C8B-B14F-4D97-AF65-F5344CB8AC3E}">
        <p14:creationId xmlns:p14="http://schemas.microsoft.com/office/powerpoint/2010/main" val="3844254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1B321B-8491-4A50-AC1C-F25BF8987070}" type="datetimeFigureOut">
              <a:rPr lang="tr-TR" smtClean="0"/>
              <a:t>18.04.2020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D07E3F-8B38-4668-AFA8-E6462EF318B9}" type="slidenum">
              <a:rPr lang="tr-TR" smtClean="0"/>
              <a:t>‹#›</a:t>
            </a:fld>
            <a:endParaRPr lang="tr-TR"/>
          </a:p>
        </p:txBody>
      </p:sp>
    </p:spTree>
    <p:extLst>
      <p:ext uri="{BB962C8B-B14F-4D97-AF65-F5344CB8AC3E}">
        <p14:creationId xmlns:p14="http://schemas.microsoft.com/office/powerpoint/2010/main" val="17971244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fontScale="90000"/>
          </a:bodyPr>
          <a:lstStyle/>
          <a:p>
            <a:r>
              <a:rPr lang="tr-TR" b="1" dirty="0" smtClean="0">
                <a:solidFill>
                  <a:srgbClr val="444444"/>
                </a:solidFill>
                <a:effectLst/>
                <a:latin typeface="Helvetica"/>
                <a:ea typeface="Calibri"/>
              </a:rPr>
              <a:t>ANADOLU GELENEKSEL HALK HEKİMLİĞİ</a:t>
            </a:r>
            <a:br>
              <a:rPr lang="tr-TR" b="1" dirty="0" smtClean="0">
                <a:solidFill>
                  <a:srgbClr val="444444"/>
                </a:solidFill>
                <a:effectLst/>
                <a:latin typeface="Helvetica"/>
                <a:ea typeface="Calibri"/>
              </a:rPr>
            </a:br>
            <a:endParaRPr lang="tr-TR" dirty="0"/>
          </a:p>
        </p:txBody>
      </p:sp>
      <p:sp>
        <p:nvSpPr>
          <p:cNvPr id="3" name="Alt Başlık 2"/>
          <p:cNvSpPr>
            <a:spLocks noGrp="1"/>
          </p:cNvSpPr>
          <p:nvPr>
            <p:ph type="subTitle" idx="1"/>
          </p:nvPr>
        </p:nvSpPr>
        <p:spPr>
          <a:xfrm>
            <a:off x="1259632" y="3933056"/>
            <a:ext cx="6400800" cy="1752600"/>
          </a:xfrm>
        </p:spPr>
        <p:txBody>
          <a:bodyPr/>
          <a:lstStyle/>
          <a:p>
            <a:r>
              <a:rPr lang="tr-TR" dirty="0" smtClean="0"/>
              <a:t>Prof. Dr. Sevin Arslan </a:t>
            </a:r>
          </a:p>
          <a:p>
            <a:r>
              <a:rPr lang="tr-TR" dirty="0" smtClean="0"/>
              <a:t>alilsevin@cag.edu.tr</a:t>
            </a:r>
            <a:endParaRPr lang="tr-TR" dirty="0"/>
          </a:p>
        </p:txBody>
      </p:sp>
    </p:spTree>
    <p:extLst>
      <p:ext uri="{BB962C8B-B14F-4D97-AF65-F5344CB8AC3E}">
        <p14:creationId xmlns:p14="http://schemas.microsoft.com/office/powerpoint/2010/main" val="37806367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Autofit/>
          </a:bodyPr>
          <a:lstStyle/>
          <a:p>
            <a:pPr algn="just">
              <a:lnSpc>
                <a:spcPct val="150000"/>
              </a:lnSpc>
              <a:spcBef>
                <a:spcPts val="0"/>
              </a:spcBef>
            </a:pPr>
            <a:r>
              <a:rPr lang="tr-TR" sz="2400" b="0" strike="noStrike" dirty="0" smtClean="0">
                <a:solidFill>
                  <a:srgbClr val="FFFFFF"/>
                </a:solidFill>
                <a:effectLst/>
                <a:ea typeface="Times New Roman"/>
              </a:rPr>
              <a:t>1</a:t>
            </a:r>
            <a:r>
              <a:rPr lang="tr-TR" sz="2400" b="1" dirty="0" smtClean="0">
                <a:solidFill>
                  <a:srgbClr val="444444"/>
                </a:solidFill>
                <a:effectLst/>
                <a:ea typeface="Times New Roman"/>
              </a:rPr>
              <a:t>MANEVİ GÜCÜ KULLANARAK TEDAVİ</a:t>
            </a:r>
            <a:r>
              <a:rPr lang="tr-TR" sz="2400" dirty="0">
                <a:solidFill>
                  <a:srgbClr val="444444"/>
                </a:solidFill>
                <a:ea typeface="Times New Roman"/>
              </a:rPr>
              <a:t>	</a:t>
            </a:r>
            <a:endParaRPr lang="tr-TR" sz="2400" dirty="0" smtClean="0">
              <a:solidFill>
                <a:srgbClr val="444444"/>
              </a:solidFill>
              <a:ea typeface="Times New Roman"/>
            </a:endParaRPr>
          </a:p>
          <a:p>
            <a:pPr marL="0" indent="0" algn="just">
              <a:lnSpc>
                <a:spcPct val="150000"/>
              </a:lnSpc>
              <a:spcBef>
                <a:spcPts val="0"/>
              </a:spcBef>
              <a:buNone/>
            </a:pPr>
            <a:r>
              <a:rPr lang="tr-TR" sz="2400" dirty="0" smtClean="0">
                <a:solidFill>
                  <a:srgbClr val="444444"/>
                </a:solidFill>
                <a:effectLst/>
                <a:ea typeface="Times New Roman"/>
              </a:rPr>
              <a:t>Bir kişi ya da nesnenin manevi gücünden faydalanılarak yapılan tedaviye ‘‘IRVASA’’ denmiştir. Bu amaçla bazı hayvanların vücut parçaları kutsal ve güçlü olarak kabul edilir.</a:t>
            </a:r>
          </a:p>
          <a:p>
            <a:pPr marL="0" indent="0" algn="just">
              <a:lnSpc>
                <a:spcPct val="150000"/>
              </a:lnSpc>
              <a:spcBef>
                <a:spcPts val="0"/>
              </a:spcBef>
              <a:buNone/>
            </a:pPr>
            <a:r>
              <a:rPr lang="tr-TR" sz="2400" b="1" dirty="0" smtClean="0">
                <a:solidFill>
                  <a:srgbClr val="444444"/>
                </a:solidFill>
                <a:effectLst/>
                <a:ea typeface="Times New Roman"/>
              </a:rPr>
              <a:t>	VÜCUTTAN KAN ÇIKARARAK TEDAVİ</a:t>
            </a:r>
          </a:p>
          <a:p>
            <a:pPr marL="0" indent="0" algn="just">
              <a:lnSpc>
                <a:spcPct val="150000"/>
              </a:lnSpc>
              <a:spcBef>
                <a:spcPts val="0"/>
              </a:spcBef>
              <a:buNone/>
            </a:pPr>
            <a:r>
              <a:rPr lang="tr-TR" sz="2400" b="1" dirty="0">
                <a:solidFill>
                  <a:srgbClr val="444444"/>
                </a:solidFill>
                <a:ea typeface="Times New Roman"/>
              </a:rPr>
              <a:t> </a:t>
            </a:r>
            <a:r>
              <a:rPr lang="tr-TR" sz="2400" b="1" dirty="0" smtClean="0">
                <a:solidFill>
                  <a:srgbClr val="444444"/>
                </a:solidFill>
                <a:ea typeface="Times New Roman"/>
              </a:rPr>
              <a:t>  </a:t>
            </a:r>
            <a:r>
              <a:rPr lang="tr-TR" sz="2400" dirty="0" smtClean="0">
                <a:solidFill>
                  <a:srgbClr val="444444"/>
                </a:solidFill>
                <a:effectLst/>
                <a:ea typeface="Times New Roman"/>
              </a:rPr>
              <a:t>Çoğunlukla </a:t>
            </a:r>
            <a:r>
              <a:rPr lang="tr-TR" sz="2400" dirty="0" err="1" smtClean="0">
                <a:solidFill>
                  <a:srgbClr val="444444"/>
                </a:solidFill>
                <a:effectLst/>
                <a:ea typeface="Times New Roman"/>
              </a:rPr>
              <a:t>Türkçe’de</a:t>
            </a:r>
            <a:r>
              <a:rPr lang="tr-TR" sz="2400" dirty="0" smtClean="0">
                <a:solidFill>
                  <a:srgbClr val="444444"/>
                </a:solidFill>
                <a:effectLst/>
                <a:ea typeface="Times New Roman"/>
              </a:rPr>
              <a:t> "</a:t>
            </a:r>
            <a:r>
              <a:rPr lang="tr-TR" sz="2400" dirty="0" err="1" smtClean="0">
                <a:solidFill>
                  <a:srgbClr val="444444"/>
                </a:solidFill>
                <a:effectLst/>
                <a:ea typeface="Times New Roman"/>
              </a:rPr>
              <a:t>parpilama</a:t>
            </a:r>
            <a:r>
              <a:rPr lang="tr-TR" sz="2400" dirty="0" smtClean="0">
                <a:solidFill>
                  <a:srgbClr val="444444"/>
                </a:solidFill>
                <a:effectLst/>
                <a:ea typeface="Times New Roman"/>
              </a:rPr>
              <a:t>" adı verilen bu yöntem aynı zamanda '</a:t>
            </a:r>
            <a:r>
              <a:rPr lang="tr-TR" sz="2400" dirty="0" err="1" smtClean="0">
                <a:solidFill>
                  <a:srgbClr val="444444"/>
                </a:solidFill>
                <a:effectLst/>
                <a:ea typeface="Times New Roman"/>
              </a:rPr>
              <a:t>parpilama</a:t>
            </a:r>
            <a:r>
              <a:rPr lang="tr-TR" sz="2400" dirty="0" smtClean="0">
                <a:solidFill>
                  <a:srgbClr val="444444"/>
                </a:solidFill>
                <a:effectLst/>
                <a:ea typeface="Times New Roman"/>
              </a:rPr>
              <a:t>', '</a:t>
            </a:r>
            <a:r>
              <a:rPr lang="tr-TR" sz="2400" dirty="0" err="1" smtClean="0">
                <a:solidFill>
                  <a:srgbClr val="444444"/>
                </a:solidFill>
                <a:effectLst/>
                <a:ea typeface="Times New Roman"/>
              </a:rPr>
              <a:t>parpilma</a:t>
            </a:r>
            <a:r>
              <a:rPr lang="tr-TR" sz="2400" dirty="0" smtClean="0">
                <a:solidFill>
                  <a:srgbClr val="444444"/>
                </a:solidFill>
                <a:effectLst/>
                <a:ea typeface="Times New Roman"/>
              </a:rPr>
              <a:t>', '</a:t>
            </a:r>
            <a:r>
              <a:rPr lang="tr-TR" sz="2400" dirty="0" err="1" smtClean="0">
                <a:solidFill>
                  <a:srgbClr val="444444"/>
                </a:solidFill>
                <a:effectLst/>
                <a:ea typeface="Times New Roman"/>
              </a:rPr>
              <a:t>parpulama</a:t>
            </a:r>
            <a:r>
              <a:rPr lang="tr-TR" sz="2400" dirty="0" smtClean="0">
                <a:solidFill>
                  <a:srgbClr val="444444"/>
                </a:solidFill>
                <a:effectLst/>
                <a:ea typeface="Times New Roman"/>
              </a:rPr>
              <a:t>' ve Türkiye'nin farklı bölgelerinde '</a:t>
            </a:r>
            <a:r>
              <a:rPr lang="tr-TR" sz="2400" dirty="0" err="1" smtClean="0">
                <a:solidFill>
                  <a:srgbClr val="444444"/>
                </a:solidFill>
                <a:effectLst/>
                <a:ea typeface="Times New Roman"/>
              </a:rPr>
              <a:t>parpulma</a:t>
            </a:r>
            <a:r>
              <a:rPr lang="tr-TR" sz="2400" dirty="0" smtClean="0">
                <a:solidFill>
                  <a:srgbClr val="444444"/>
                </a:solidFill>
                <a:effectLst/>
                <a:ea typeface="Times New Roman"/>
              </a:rPr>
              <a:t>' olarak bilinir. Bu uygulamada, hastanın vücudundaki kirlenmiş kan çıkarılarak hastanın tedavi edilmesi amaçlanmıştır. Geleneksel halk kültüründe insan vücudunun baş veya sırt bölgesinin kirli kan topladığına inanılmaktadır. Bu kan deriye bir neşter veya ustura ile kesik atılarak kan boşaltılır.</a:t>
            </a:r>
            <a:endParaRPr lang="tr-TR" sz="2400" dirty="0" smtClean="0">
              <a:effectLst/>
              <a:ea typeface="Times New Roman"/>
            </a:endParaRPr>
          </a:p>
          <a:p>
            <a:pPr>
              <a:lnSpc>
                <a:spcPct val="150000"/>
              </a:lnSpc>
              <a:spcBef>
                <a:spcPts val="0"/>
              </a:spcBef>
            </a:pPr>
            <a:endParaRPr lang="tr-TR" sz="2400" dirty="0" smtClean="0">
              <a:effectLst/>
              <a:ea typeface="Times New Roman"/>
            </a:endParaRPr>
          </a:p>
        </p:txBody>
      </p:sp>
    </p:spTree>
    <p:extLst>
      <p:ext uri="{BB962C8B-B14F-4D97-AF65-F5344CB8AC3E}">
        <p14:creationId xmlns:p14="http://schemas.microsoft.com/office/powerpoint/2010/main" val="39931575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504" y="0"/>
            <a:ext cx="9036496" cy="6858000"/>
          </a:xfrm>
        </p:spPr>
        <p:txBody>
          <a:bodyPr>
            <a:normAutofit/>
          </a:bodyPr>
          <a:lstStyle/>
          <a:p>
            <a:pPr algn="just">
              <a:lnSpc>
                <a:spcPct val="150000"/>
              </a:lnSpc>
              <a:spcBef>
                <a:spcPts val="0"/>
              </a:spcBef>
            </a:pPr>
            <a:r>
              <a:rPr lang="tr-TR" sz="2400" b="1" dirty="0" smtClean="0">
                <a:solidFill>
                  <a:srgbClr val="444444"/>
                </a:solidFill>
                <a:effectLst/>
                <a:ea typeface="Times New Roman"/>
              </a:rPr>
              <a:t>KUTSAL YERLERİ ZİYARET EDEREK TEDAVİ</a:t>
            </a:r>
            <a:endParaRPr lang="tr-TR" sz="2400" dirty="0" smtClean="0"/>
          </a:p>
          <a:p>
            <a:pPr algn="just">
              <a:lnSpc>
                <a:spcPct val="150000"/>
              </a:lnSpc>
              <a:spcBef>
                <a:spcPts val="0"/>
              </a:spcBef>
            </a:pPr>
            <a:r>
              <a:rPr lang="tr-TR" sz="2400" dirty="0" smtClean="0">
                <a:solidFill>
                  <a:srgbClr val="444444"/>
                </a:solidFill>
                <a:effectLst/>
                <a:ea typeface="Times New Roman"/>
              </a:rPr>
              <a:t>Evliyaların tüm hayatları boyunca yaşadıkları, dolaştıkları yerler kutsal olarak kabul edilmektedir. Türkiye'nin değişik yerlerinde bu şekilde kabul edilen yerler bulunmaktadır. Bazı ağaçlar, çeşmeler ve bazı mezarlar bu kutsal yerlerdendir. Hastalar bu yerlere giderek hastalıklarından.</a:t>
            </a:r>
          </a:p>
          <a:p>
            <a:pPr algn="just">
              <a:lnSpc>
                <a:spcPct val="150000"/>
              </a:lnSpc>
              <a:spcBef>
                <a:spcPts val="0"/>
              </a:spcBef>
            </a:pPr>
            <a:r>
              <a:rPr lang="tr-TR" sz="2400" dirty="0" smtClean="0">
                <a:solidFill>
                  <a:srgbClr val="444444"/>
                </a:solidFill>
                <a:effectLst/>
                <a:latin typeface="Helvetica"/>
                <a:ea typeface="Calibri"/>
              </a:rPr>
              <a:t>Bu tür mekanlara gidilip dua edilerek dileklerinin gerçekleşmesini beklerler</a:t>
            </a:r>
            <a:endParaRPr lang="tr-TR" dirty="0"/>
          </a:p>
        </p:txBody>
      </p:sp>
    </p:spTree>
    <p:extLst>
      <p:ext uri="{BB962C8B-B14F-4D97-AF65-F5344CB8AC3E}">
        <p14:creationId xmlns:p14="http://schemas.microsoft.com/office/powerpoint/2010/main" val="23904241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504" y="188640"/>
            <a:ext cx="8928992" cy="5937523"/>
          </a:xfrm>
        </p:spPr>
        <p:txBody>
          <a:bodyPr>
            <a:normAutofit fontScale="92500" lnSpcReduction="10000"/>
          </a:bodyPr>
          <a:lstStyle/>
          <a:p>
            <a:pPr algn="just">
              <a:lnSpc>
                <a:spcPct val="150000"/>
              </a:lnSpc>
              <a:spcBef>
                <a:spcPts val="0"/>
              </a:spcBef>
            </a:pPr>
            <a:r>
              <a:rPr lang="tr-TR" b="1" dirty="0" smtClean="0">
                <a:solidFill>
                  <a:srgbClr val="444444"/>
                </a:solidFill>
                <a:effectLst/>
                <a:latin typeface="Helvetica"/>
                <a:ea typeface="Times New Roman"/>
              </a:rPr>
              <a:t>MİNERAL TABANLI İLAÇLARLA TEDAVİ</a:t>
            </a:r>
            <a:r>
              <a:rPr lang="tr-TR" dirty="0" smtClean="0">
                <a:solidFill>
                  <a:srgbClr val="444444"/>
                </a:solidFill>
                <a:effectLst/>
                <a:latin typeface="Helvetica"/>
                <a:ea typeface="Times New Roman"/>
              </a:rPr>
              <a:t/>
            </a:r>
            <a:br>
              <a:rPr lang="tr-TR" dirty="0" smtClean="0">
                <a:solidFill>
                  <a:srgbClr val="444444"/>
                </a:solidFill>
                <a:effectLst/>
                <a:latin typeface="Helvetica"/>
                <a:ea typeface="Times New Roman"/>
              </a:rPr>
            </a:br>
            <a:r>
              <a:rPr lang="tr-TR" dirty="0" smtClean="0">
                <a:solidFill>
                  <a:srgbClr val="444444"/>
                </a:solidFill>
                <a:effectLst/>
                <a:latin typeface="Helvetica"/>
                <a:ea typeface="Times New Roman"/>
              </a:rPr>
              <a:t>Mineraller de bir tedavi yöntemi olarak kullanılmaktadır. </a:t>
            </a:r>
            <a:r>
              <a:rPr lang="tr-TR" dirty="0" err="1" smtClean="0">
                <a:solidFill>
                  <a:srgbClr val="444444"/>
                </a:solidFill>
                <a:effectLst/>
                <a:latin typeface="Helvetica"/>
                <a:ea typeface="Times New Roman"/>
              </a:rPr>
              <a:t>Civa</a:t>
            </a:r>
            <a:r>
              <a:rPr lang="tr-TR" dirty="0" smtClean="0">
                <a:solidFill>
                  <a:srgbClr val="444444"/>
                </a:solidFill>
                <a:effectLst/>
                <a:latin typeface="Helvetica"/>
                <a:ea typeface="Times New Roman"/>
              </a:rPr>
              <a:t>, gümüş, altın, bakır gibi birçok mineral ve su geleneksel halk hekimliğinde hastaları iyileştirmek için halk şifacıları tarafından kullanılmıştır. Altın ve Altın Tozu topuk dikeni tedavisinde Kireç hayvanlarda kene ve pire tedavisinde Tuz yaralı insanların tedavisinde, kullanılmıştır.</a:t>
            </a:r>
            <a:endParaRPr lang="tr-TR" sz="4000" dirty="0" smtClean="0">
              <a:effectLst/>
              <a:latin typeface="Times New Roman"/>
              <a:ea typeface="Times New Roman"/>
            </a:endParaRPr>
          </a:p>
          <a:p>
            <a:endParaRPr lang="tr-TR" dirty="0"/>
          </a:p>
        </p:txBody>
      </p:sp>
    </p:spTree>
    <p:extLst>
      <p:ext uri="{BB962C8B-B14F-4D97-AF65-F5344CB8AC3E}">
        <p14:creationId xmlns:p14="http://schemas.microsoft.com/office/powerpoint/2010/main" val="41087807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16632"/>
            <a:ext cx="9144000" cy="6741368"/>
          </a:xfrm>
        </p:spPr>
        <p:txBody>
          <a:bodyPr>
            <a:normAutofit fontScale="47500" lnSpcReduction="20000"/>
          </a:bodyPr>
          <a:lstStyle/>
          <a:p>
            <a:pPr marL="0" indent="0" algn="just">
              <a:lnSpc>
                <a:spcPct val="170000"/>
              </a:lnSpc>
              <a:spcBef>
                <a:spcPts val="0"/>
              </a:spcBef>
              <a:buNone/>
            </a:pPr>
            <a:r>
              <a:rPr lang="tr-TR" sz="4500" b="1" dirty="0" smtClean="0">
                <a:solidFill>
                  <a:srgbClr val="444444"/>
                </a:solidFill>
                <a:effectLst/>
                <a:ea typeface="Times New Roman"/>
              </a:rPr>
              <a:t>HAYVANSAL İLAÇLARLA TEDAVİ</a:t>
            </a:r>
          </a:p>
          <a:p>
            <a:pPr algn="just">
              <a:lnSpc>
                <a:spcPct val="170000"/>
              </a:lnSpc>
              <a:spcBef>
                <a:spcPts val="0"/>
              </a:spcBef>
            </a:pPr>
            <a:r>
              <a:rPr lang="tr-TR" sz="4500" dirty="0" smtClean="0">
                <a:solidFill>
                  <a:srgbClr val="444444"/>
                </a:solidFill>
                <a:effectLst/>
                <a:ea typeface="Times New Roman"/>
              </a:rPr>
              <a:t>Bazı hayvansal ilaçlar bazı hastalıkların tedavisinde kullanılmış bazıları da halen kullanılmaktadır.  Ayran (veya tereyağı) gıda zehirlenmesi tedavisinde  Bal </a:t>
            </a:r>
            <a:r>
              <a:rPr lang="tr-TR" sz="4500" dirty="0" err="1" smtClean="0">
                <a:solidFill>
                  <a:srgbClr val="444444"/>
                </a:solidFill>
                <a:effectLst/>
                <a:ea typeface="Times New Roman"/>
              </a:rPr>
              <a:t>anoreksi</a:t>
            </a:r>
            <a:r>
              <a:rPr lang="tr-TR" sz="4500" dirty="0" smtClean="0">
                <a:solidFill>
                  <a:srgbClr val="444444"/>
                </a:solidFill>
                <a:effectLst/>
                <a:ea typeface="Times New Roman"/>
              </a:rPr>
              <a:t>, </a:t>
            </a:r>
            <a:r>
              <a:rPr lang="tr-TR" sz="4500" dirty="0" err="1" smtClean="0">
                <a:solidFill>
                  <a:srgbClr val="444444"/>
                </a:solidFill>
                <a:effectLst/>
                <a:ea typeface="Times New Roman"/>
              </a:rPr>
              <a:t>peptik</a:t>
            </a:r>
            <a:r>
              <a:rPr lang="tr-TR" sz="4500" dirty="0" smtClean="0">
                <a:solidFill>
                  <a:srgbClr val="444444"/>
                </a:solidFill>
                <a:effectLst/>
                <a:ea typeface="Times New Roman"/>
              </a:rPr>
              <a:t> ülser, kadın hastalıkları tedavisinde ve </a:t>
            </a:r>
            <a:r>
              <a:rPr lang="tr-TR" sz="4500" dirty="0" err="1" smtClean="0">
                <a:solidFill>
                  <a:srgbClr val="444444"/>
                </a:solidFill>
                <a:effectLst/>
                <a:ea typeface="Times New Roman"/>
              </a:rPr>
              <a:t>hemoroid</a:t>
            </a:r>
            <a:r>
              <a:rPr lang="tr-TR" sz="4500" dirty="0" smtClean="0">
                <a:solidFill>
                  <a:srgbClr val="444444"/>
                </a:solidFill>
                <a:effectLst/>
                <a:ea typeface="Times New Roman"/>
              </a:rPr>
              <a:t> tedavisinde kullanılmıştır  Köpek sütü katarakt tedavisinde kullanılmıştır.</a:t>
            </a:r>
          </a:p>
          <a:p>
            <a:pPr algn="just">
              <a:lnSpc>
                <a:spcPct val="170000"/>
              </a:lnSpc>
              <a:spcBef>
                <a:spcPts val="0"/>
              </a:spcBef>
            </a:pPr>
            <a:r>
              <a:rPr lang="tr-TR" sz="4500" dirty="0" smtClean="0">
                <a:solidFill>
                  <a:srgbClr val="444444"/>
                </a:solidFill>
                <a:effectLst/>
                <a:ea typeface="Calibri"/>
              </a:rPr>
              <a:t>Sülüğün hastalıkların tedavisinde geniş bir kullanım alanına sahip olduğu iyi bilinmektedir. Bu yöntem Türkiye'de ve başka ülkelerde hala yaygın olarak kullanılmaktadır. Sivas ilinde bulunan ve Şifacı Balık olarak bilinen balıklar tedavi amaçlı kullanılmaktadır. Bu balıklar ilk defa 1843 yılında Avrupalı Biyolog </a:t>
            </a:r>
            <a:r>
              <a:rPr lang="tr-TR" sz="4500" dirty="0" err="1" smtClean="0">
                <a:solidFill>
                  <a:srgbClr val="444444"/>
                </a:solidFill>
                <a:effectLst/>
                <a:ea typeface="Calibri"/>
              </a:rPr>
              <a:t>Heckel</a:t>
            </a:r>
            <a:r>
              <a:rPr lang="tr-TR" sz="4500" dirty="0" smtClean="0">
                <a:solidFill>
                  <a:srgbClr val="444444"/>
                </a:solidFill>
                <a:effectLst/>
                <a:ea typeface="Calibri"/>
              </a:rPr>
              <a:t> tarafından Latince "</a:t>
            </a:r>
            <a:r>
              <a:rPr lang="tr-TR" sz="4500" dirty="0" err="1" smtClean="0">
                <a:solidFill>
                  <a:srgbClr val="444444"/>
                </a:solidFill>
                <a:effectLst/>
                <a:ea typeface="Calibri"/>
              </a:rPr>
              <a:t>Garra</a:t>
            </a:r>
            <a:r>
              <a:rPr lang="tr-TR" sz="4500" dirty="0" smtClean="0">
                <a:solidFill>
                  <a:srgbClr val="444444"/>
                </a:solidFill>
                <a:effectLst/>
                <a:ea typeface="Calibri"/>
              </a:rPr>
              <a:t> rufa" olarak adlandırılmıştır. Halen </a:t>
            </a:r>
            <a:r>
              <a:rPr lang="tr-TR" sz="4500" dirty="0" err="1" smtClean="0">
                <a:solidFill>
                  <a:srgbClr val="444444"/>
                </a:solidFill>
                <a:effectLst/>
                <a:ea typeface="Calibri"/>
              </a:rPr>
              <a:t>atopik</a:t>
            </a:r>
            <a:r>
              <a:rPr lang="tr-TR" sz="4500" dirty="0" smtClean="0">
                <a:solidFill>
                  <a:srgbClr val="444444"/>
                </a:solidFill>
                <a:effectLst/>
                <a:ea typeface="Calibri"/>
              </a:rPr>
              <a:t> dermatit ve sedef hastalığının tedavisinde kullanılmaktadır.</a:t>
            </a:r>
            <a:endParaRPr lang="tr-TR" sz="4500" dirty="0" smtClean="0">
              <a:effectLst/>
              <a:ea typeface="Times New Roman"/>
            </a:endParaRPr>
          </a:p>
          <a:p>
            <a:endParaRPr lang="tr-TR" dirty="0"/>
          </a:p>
        </p:txBody>
      </p:sp>
    </p:spTree>
    <p:extLst>
      <p:ext uri="{BB962C8B-B14F-4D97-AF65-F5344CB8AC3E}">
        <p14:creationId xmlns:p14="http://schemas.microsoft.com/office/powerpoint/2010/main" val="33125088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036496" cy="6858000"/>
          </a:xfrm>
        </p:spPr>
        <p:txBody>
          <a:bodyPr>
            <a:normAutofit fontScale="70000" lnSpcReduction="20000"/>
          </a:bodyPr>
          <a:lstStyle/>
          <a:p>
            <a:pPr algn="just">
              <a:spcBef>
                <a:spcPts val="1125"/>
              </a:spcBef>
              <a:spcAft>
                <a:spcPts val="1125"/>
              </a:spcAft>
            </a:pPr>
            <a:r>
              <a:rPr lang="tr-TR" b="1" dirty="0" smtClean="0">
                <a:effectLst/>
                <a:ea typeface="Times New Roman"/>
              </a:rPr>
              <a:t>BİTKİSEL İLAÇLARLA TEDAVİ</a:t>
            </a:r>
          </a:p>
          <a:p>
            <a:pPr algn="just">
              <a:lnSpc>
                <a:spcPct val="150000"/>
              </a:lnSpc>
              <a:spcBef>
                <a:spcPts val="0"/>
              </a:spcBef>
            </a:pPr>
            <a:r>
              <a:rPr lang="tr-TR" dirty="0" smtClean="0">
                <a:effectLst/>
                <a:ea typeface="Times New Roman"/>
              </a:rPr>
              <a:t>Anadolu bitki türleri yönünden çok zengindir. Konvansiyonel tıp yaygınlaşmadan önce şifalı bitkilerin bir çoğu kullanılıyorken, daha sonra zaman içinde kullanımları azalmıştır. Fakat, doğal ve bitkisel tedavilerin kullanımı tüm dünyada olduğu gibi Türkiye’de de artmaya başlamıştır. Anadolu’daki bitkiler ve otlara ilişkin çalışmalar hala devam etmektedir.</a:t>
            </a:r>
            <a:endParaRPr lang="tr-TR" sz="4000" dirty="0" smtClean="0">
              <a:effectLst/>
              <a:ea typeface="Times New Roman"/>
            </a:endParaRPr>
          </a:p>
          <a:p>
            <a:pPr algn="just">
              <a:lnSpc>
                <a:spcPct val="170000"/>
              </a:lnSpc>
              <a:spcBef>
                <a:spcPts val="0"/>
              </a:spcBef>
            </a:pPr>
            <a:r>
              <a:rPr lang="tr-TR" dirty="0" smtClean="0">
                <a:effectLst/>
                <a:ea typeface="Calibri"/>
              </a:rPr>
              <a:t>Anadolu’daki bazı ot tedavileri; Şeytan elması (</a:t>
            </a:r>
            <a:r>
              <a:rPr lang="tr-TR" dirty="0" err="1" smtClean="0">
                <a:effectLst/>
                <a:ea typeface="Calibri"/>
              </a:rPr>
              <a:t>Crataegus</a:t>
            </a:r>
            <a:r>
              <a:rPr lang="tr-TR" dirty="0" smtClean="0">
                <a:effectLst/>
                <a:ea typeface="Calibri"/>
              </a:rPr>
              <a:t> </a:t>
            </a:r>
            <a:r>
              <a:rPr lang="tr-TR" dirty="0" err="1" smtClean="0">
                <a:effectLst/>
                <a:ea typeface="Calibri"/>
              </a:rPr>
              <a:t>azarolus</a:t>
            </a:r>
            <a:r>
              <a:rPr lang="tr-TR" dirty="0" smtClean="0">
                <a:effectLst/>
                <a:ea typeface="Calibri"/>
              </a:rPr>
              <a:t>) sarılık tedavisinde Anason </a:t>
            </a:r>
            <a:r>
              <a:rPr lang="tr-TR" dirty="0" smtClean="0">
                <a:effectLst/>
                <a:ea typeface="Times New Roman"/>
              </a:rPr>
              <a:t>(</a:t>
            </a:r>
            <a:r>
              <a:rPr lang="tr-TR" dirty="0" err="1" smtClean="0">
                <a:effectLst/>
                <a:ea typeface="Times New Roman"/>
              </a:rPr>
              <a:t>Pimpinella</a:t>
            </a:r>
            <a:r>
              <a:rPr lang="tr-TR" dirty="0" smtClean="0">
                <a:effectLst/>
                <a:ea typeface="Times New Roman"/>
              </a:rPr>
              <a:t> </a:t>
            </a:r>
            <a:r>
              <a:rPr lang="tr-TR" dirty="0" err="1" smtClean="0">
                <a:effectLst/>
                <a:ea typeface="Times New Roman"/>
              </a:rPr>
              <a:t>anisum</a:t>
            </a:r>
            <a:r>
              <a:rPr lang="tr-TR" dirty="0" smtClean="0">
                <a:effectLst/>
                <a:ea typeface="Times New Roman"/>
              </a:rPr>
              <a:t>), gastrit, </a:t>
            </a:r>
            <a:r>
              <a:rPr lang="tr-TR" dirty="0" err="1" smtClean="0">
                <a:effectLst/>
                <a:ea typeface="Times New Roman"/>
              </a:rPr>
              <a:t>hemoroid</a:t>
            </a:r>
            <a:r>
              <a:rPr lang="tr-TR" dirty="0" smtClean="0">
                <a:effectLst/>
                <a:ea typeface="Times New Roman"/>
              </a:rPr>
              <a:t> tedavisinde Ardıç ağacı (</a:t>
            </a:r>
            <a:r>
              <a:rPr lang="tr-TR" dirty="0" err="1" smtClean="0">
                <a:effectLst/>
                <a:ea typeface="Times New Roman"/>
              </a:rPr>
              <a:t>Juniperus</a:t>
            </a:r>
            <a:r>
              <a:rPr lang="tr-TR" dirty="0" smtClean="0">
                <a:effectLst/>
                <a:ea typeface="Times New Roman"/>
              </a:rPr>
              <a:t>) uyuz tedavisi (insan) ve kalp hastalıklarında kullanılır.</a:t>
            </a:r>
            <a:endParaRPr lang="tr-TR" sz="4000" dirty="0" smtClean="0">
              <a:effectLst/>
              <a:ea typeface="Times New Roman"/>
            </a:endParaRPr>
          </a:p>
          <a:p>
            <a:pPr algn="just">
              <a:lnSpc>
                <a:spcPct val="170000"/>
              </a:lnSpc>
              <a:spcBef>
                <a:spcPts val="0"/>
              </a:spcBef>
            </a:pPr>
            <a:r>
              <a:rPr lang="tr-TR" dirty="0" smtClean="0">
                <a:effectLst/>
                <a:ea typeface="Times New Roman"/>
              </a:rPr>
              <a:t>Arpa (</a:t>
            </a:r>
            <a:r>
              <a:rPr lang="tr-TR" dirty="0" err="1" smtClean="0">
                <a:effectLst/>
                <a:ea typeface="Times New Roman"/>
              </a:rPr>
              <a:t>Hordeum</a:t>
            </a:r>
            <a:r>
              <a:rPr lang="tr-TR" dirty="0" smtClean="0">
                <a:effectLst/>
                <a:ea typeface="Times New Roman"/>
              </a:rPr>
              <a:t> </a:t>
            </a:r>
            <a:r>
              <a:rPr lang="tr-TR" dirty="0" err="1" smtClean="0">
                <a:effectLst/>
                <a:ea typeface="Times New Roman"/>
              </a:rPr>
              <a:t>vulgare</a:t>
            </a:r>
            <a:r>
              <a:rPr lang="tr-TR" dirty="0" smtClean="0">
                <a:effectLst/>
                <a:ea typeface="Times New Roman"/>
              </a:rPr>
              <a:t>) ishal, diyabet, böcek ısırıkları, </a:t>
            </a:r>
            <a:r>
              <a:rPr lang="tr-TR" dirty="0" err="1" smtClean="0">
                <a:effectLst/>
                <a:ea typeface="Times New Roman"/>
              </a:rPr>
              <a:t>obezite</a:t>
            </a:r>
            <a:r>
              <a:rPr lang="tr-TR" dirty="0" smtClean="0">
                <a:effectLst/>
                <a:ea typeface="Times New Roman"/>
              </a:rPr>
              <a:t> ve siyatik, Dut </a:t>
            </a:r>
            <a:r>
              <a:rPr lang="tr-TR" dirty="0" err="1" smtClean="0">
                <a:effectLst/>
                <a:ea typeface="Times New Roman"/>
              </a:rPr>
              <a:t>Aağcı</a:t>
            </a:r>
            <a:r>
              <a:rPr lang="tr-TR" dirty="0" smtClean="0">
                <a:effectLst/>
                <a:ea typeface="Times New Roman"/>
              </a:rPr>
              <a:t> (</a:t>
            </a:r>
            <a:r>
              <a:rPr lang="tr-TR" dirty="0" err="1" smtClean="0">
                <a:effectLst/>
                <a:ea typeface="Times New Roman"/>
              </a:rPr>
              <a:t>Morus</a:t>
            </a:r>
            <a:r>
              <a:rPr lang="tr-TR" dirty="0" smtClean="0">
                <a:effectLst/>
                <a:ea typeface="Times New Roman"/>
              </a:rPr>
              <a:t> </a:t>
            </a:r>
            <a:r>
              <a:rPr lang="tr-TR" dirty="0" err="1" smtClean="0">
                <a:effectLst/>
                <a:ea typeface="Times New Roman"/>
              </a:rPr>
              <a:t>murier</a:t>
            </a:r>
            <a:r>
              <a:rPr lang="tr-TR" dirty="0" smtClean="0">
                <a:effectLst/>
                <a:ea typeface="Times New Roman"/>
              </a:rPr>
              <a:t>) diş ağrısı tedavisinde, kullanılır.</a:t>
            </a:r>
            <a:endParaRPr lang="tr-TR" sz="4000" dirty="0" smtClean="0">
              <a:effectLst/>
              <a:ea typeface="Times New Roman"/>
            </a:endParaRPr>
          </a:p>
          <a:p>
            <a:endParaRPr lang="tr-TR" dirty="0"/>
          </a:p>
        </p:txBody>
      </p:sp>
    </p:spTree>
    <p:extLst>
      <p:ext uri="{BB962C8B-B14F-4D97-AF65-F5344CB8AC3E}">
        <p14:creationId xmlns:p14="http://schemas.microsoft.com/office/powerpoint/2010/main" val="17124220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16632"/>
            <a:ext cx="9144000" cy="6840760"/>
          </a:xfrm>
        </p:spPr>
        <p:txBody>
          <a:bodyPr>
            <a:normAutofit fontScale="70000" lnSpcReduction="20000"/>
          </a:bodyPr>
          <a:lstStyle/>
          <a:p>
            <a:pPr algn="just">
              <a:lnSpc>
                <a:spcPct val="160000"/>
              </a:lnSpc>
              <a:spcBef>
                <a:spcPts val="0"/>
              </a:spcBef>
            </a:pPr>
            <a:r>
              <a:rPr lang="tr-TR" sz="3800" b="1" dirty="0" smtClean="0">
                <a:solidFill>
                  <a:srgbClr val="444444"/>
                </a:solidFill>
                <a:effectLst/>
                <a:ea typeface="Times New Roman"/>
              </a:rPr>
              <a:t>ŞİFALI SU İLE TEDAVİ </a:t>
            </a:r>
          </a:p>
          <a:p>
            <a:pPr marL="0" indent="0" algn="just">
              <a:lnSpc>
                <a:spcPct val="160000"/>
              </a:lnSpc>
              <a:spcBef>
                <a:spcPts val="0"/>
              </a:spcBef>
              <a:buNone/>
            </a:pPr>
            <a:r>
              <a:rPr lang="tr-TR" sz="3800" dirty="0" smtClean="0">
                <a:solidFill>
                  <a:srgbClr val="444444"/>
                </a:solidFill>
                <a:effectLst/>
                <a:ea typeface="Times New Roman"/>
              </a:rPr>
              <a:t>	Su, şifalı, temizleyici ve arındırıcıdır. Bu nedenle su halk şifacıları tarafından tedavide kullanılmıştır. Anadolu’nun her tarafında çok sayıda şifalı su kaynağı bulunmaktadır. Bunlardan bazıları içilebilmekte, bazıları banyo suyu olarak kullanılmaktadır. Bu yöntemle böbrek hastalıkları, mide ağrısı, bulantı, kas ve iskelet hastalıkları tedavi edilmeye çalışılmaktadır.</a:t>
            </a:r>
          </a:p>
          <a:p>
            <a:pPr marL="0" indent="0" algn="just">
              <a:lnSpc>
                <a:spcPct val="160000"/>
              </a:lnSpc>
              <a:spcBef>
                <a:spcPts val="0"/>
              </a:spcBef>
              <a:buNone/>
            </a:pPr>
            <a:r>
              <a:rPr lang="tr-TR" sz="3800" dirty="0" smtClean="0">
                <a:solidFill>
                  <a:srgbClr val="444444"/>
                </a:solidFill>
                <a:effectLst/>
                <a:ea typeface="Times New Roman"/>
              </a:rPr>
              <a:t>	Tedavi edici olduğuna inanıldığından hastalara su sesi dinletilirdi. Akıl hastası, şizofrenler genellikle bu şekilde tedavi edilmiştir.</a:t>
            </a:r>
            <a:endParaRPr lang="tr-TR" sz="3800" dirty="0" smtClean="0">
              <a:effectLst/>
              <a:ea typeface="Times New Roman"/>
            </a:endParaRPr>
          </a:p>
          <a:p>
            <a:pPr>
              <a:spcBef>
                <a:spcPts val="1125"/>
              </a:spcBef>
              <a:spcAft>
                <a:spcPts val="1125"/>
              </a:spcAft>
            </a:pPr>
            <a:endParaRPr lang="tr-TR" sz="4000" dirty="0" smtClean="0">
              <a:effectLst/>
              <a:latin typeface="Times New Roman"/>
              <a:ea typeface="Times New Roman"/>
            </a:endParaRPr>
          </a:p>
        </p:txBody>
      </p:sp>
    </p:spTree>
    <p:extLst>
      <p:ext uri="{BB962C8B-B14F-4D97-AF65-F5344CB8AC3E}">
        <p14:creationId xmlns:p14="http://schemas.microsoft.com/office/powerpoint/2010/main" val="14451676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48680"/>
            <a:ext cx="8229600" cy="5577483"/>
          </a:xfrm>
        </p:spPr>
        <p:txBody>
          <a:bodyPr>
            <a:normAutofit fontScale="70000" lnSpcReduction="20000"/>
          </a:bodyPr>
          <a:lstStyle/>
          <a:p>
            <a:pPr algn="just">
              <a:lnSpc>
                <a:spcPct val="160000"/>
              </a:lnSpc>
              <a:spcBef>
                <a:spcPts val="0"/>
              </a:spcBef>
            </a:pPr>
            <a:r>
              <a:rPr lang="tr-TR" dirty="0" smtClean="0">
                <a:solidFill>
                  <a:srgbClr val="444444"/>
                </a:solidFill>
                <a:effectLst/>
                <a:latin typeface="Helvetica"/>
                <a:ea typeface="Times New Roman"/>
              </a:rPr>
              <a:t>KUPA TEDAVİSİ</a:t>
            </a:r>
          </a:p>
          <a:p>
            <a:pPr marL="0" indent="0" algn="just">
              <a:lnSpc>
                <a:spcPct val="160000"/>
              </a:lnSpc>
              <a:spcBef>
                <a:spcPts val="0"/>
              </a:spcBef>
              <a:buNone/>
            </a:pPr>
            <a:r>
              <a:rPr lang="tr-TR" dirty="0" smtClean="0">
                <a:solidFill>
                  <a:srgbClr val="444444"/>
                </a:solidFill>
                <a:effectLst/>
                <a:latin typeface="Helvetica"/>
                <a:ea typeface="Times New Roman"/>
              </a:rPr>
              <a:t>	Kupa tedavisi lokal olarak deri üzerinden emme şeklinde yapılan eski bir alternatif tıp yöntemidir. Bu yöntemle hastalıklı bölgedeki kan dolaşımı </a:t>
            </a:r>
            <a:r>
              <a:rPr lang="tr-TR" dirty="0" err="1" smtClean="0">
                <a:solidFill>
                  <a:srgbClr val="444444"/>
                </a:solidFill>
                <a:effectLst/>
                <a:latin typeface="Helvetica"/>
                <a:ea typeface="Times New Roman"/>
              </a:rPr>
              <a:t>düzenlenmektedir.I</a:t>
            </a:r>
            <a:r>
              <a:rPr lang="tr-TR" dirty="0" smtClean="0">
                <a:solidFill>
                  <a:srgbClr val="444444"/>
                </a:solidFill>
                <a:effectLst/>
                <a:latin typeface="Helvetica"/>
                <a:ea typeface="Times New Roman"/>
              </a:rPr>
              <a:t> </a:t>
            </a:r>
            <a:r>
              <a:rPr lang="tr-TR" dirty="0" err="1" smtClean="0">
                <a:solidFill>
                  <a:srgbClr val="444444"/>
                </a:solidFill>
                <a:effectLst/>
                <a:latin typeface="Helvetica"/>
                <a:ea typeface="Times New Roman"/>
              </a:rPr>
              <a:t>slak</a:t>
            </a:r>
            <a:r>
              <a:rPr lang="tr-TR" dirty="0" smtClean="0">
                <a:solidFill>
                  <a:srgbClr val="444444"/>
                </a:solidFill>
                <a:effectLst/>
                <a:latin typeface="Helvetica"/>
                <a:ea typeface="Times New Roman"/>
              </a:rPr>
              <a:t> </a:t>
            </a:r>
            <a:r>
              <a:rPr lang="tr-TR" dirty="0" smtClean="0">
                <a:solidFill>
                  <a:srgbClr val="444444"/>
                </a:solidFill>
                <a:effectLst/>
                <a:latin typeface="Helvetica"/>
                <a:ea typeface="Times New Roman"/>
              </a:rPr>
              <a:t>kupa tedavisi olarak da bilinen kan atarak yapılan kupa tedavisi Anadolu’da “Hacamat” adıyla uygulanmaktadır</a:t>
            </a:r>
            <a:r>
              <a:rPr lang="tr-TR" dirty="0" smtClean="0">
                <a:solidFill>
                  <a:srgbClr val="444444"/>
                </a:solidFill>
                <a:effectLst/>
                <a:latin typeface="Helvetica"/>
                <a:ea typeface="Times New Roman"/>
              </a:rPr>
              <a:t>. Hacamatın </a:t>
            </a:r>
            <a:r>
              <a:rPr lang="tr-TR" dirty="0" smtClean="0">
                <a:solidFill>
                  <a:srgbClr val="444444"/>
                </a:solidFill>
                <a:effectLst/>
                <a:latin typeface="Helvetica"/>
                <a:ea typeface="Times New Roman"/>
              </a:rPr>
              <a:t>geçmişi binlerce yıl öncesine uzanmaktadır, ilk belgelenmiş kullanılışı Hz</a:t>
            </a:r>
            <a:r>
              <a:rPr lang="tr-TR" dirty="0" smtClean="0">
                <a:solidFill>
                  <a:srgbClr val="444444"/>
                </a:solidFill>
                <a:effectLst/>
                <a:latin typeface="Helvetica"/>
                <a:ea typeface="Times New Roman"/>
              </a:rPr>
              <a:t>. Muhammed'in </a:t>
            </a:r>
            <a:r>
              <a:rPr lang="tr-TR" dirty="0" smtClean="0">
                <a:solidFill>
                  <a:srgbClr val="444444"/>
                </a:solidFill>
                <a:effectLst/>
                <a:latin typeface="Helvetica"/>
                <a:ea typeface="Times New Roman"/>
              </a:rPr>
              <a:t>öğretilerinde bulunmaktadır. Bir kaç hadis ile peygamberimiz Hz</a:t>
            </a:r>
            <a:r>
              <a:rPr lang="tr-TR" dirty="0" smtClean="0">
                <a:solidFill>
                  <a:srgbClr val="444444"/>
                </a:solidFill>
                <a:effectLst/>
                <a:latin typeface="Helvetica"/>
                <a:ea typeface="Times New Roman"/>
              </a:rPr>
              <a:t>. Muhammed’in </a:t>
            </a:r>
            <a:r>
              <a:rPr lang="tr-TR" dirty="0" smtClean="0">
                <a:solidFill>
                  <a:srgbClr val="444444"/>
                </a:solidFill>
                <a:effectLst/>
                <a:latin typeface="Helvetica"/>
                <a:ea typeface="Times New Roman"/>
              </a:rPr>
              <a:t>bu konudaki tavsiyeleri bilinmektedir. Hacamat tedavisi tüm Müslüman ülkelerde uygulanmıştır ve bugün de yaygın olarak kullanılmaktadır.</a:t>
            </a:r>
            <a:endParaRPr lang="tr-TR" sz="4000" dirty="0" smtClean="0">
              <a:effectLst/>
              <a:latin typeface="Times New Roman"/>
              <a:ea typeface="Times New Roman"/>
            </a:endParaRPr>
          </a:p>
          <a:p>
            <a:endParaRPr lang="tr-TR" dirty="0"/>
          </a:p>
        </p:txBody>
      </p:sp>
    </p:spTree>
    <p:extLst>
      <p:ext uri="{BB962C8B-B14F-4D97-AF65-F5344CB8AC3E}">
        <p14:creationId xmlns:p14="http://schemas.microsoft.com/office/powerpoint/2010/main" val="8712128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88640"/>
            <a:ext cx="9036496" cy="6669360"/>
          </a:xfrm>
        </p:spPr>
        <p:txBody>
          <a:bodyPr>
            <a:normAutofit/>
          </a:bodyPr>
          <a:lstStyle/>
          <a:p>
            <a:pPr algn="just">
              <a:lnSpc>
                <a:spcPct val="150000"/>
              </a:lnSpc>
              <a:spcBef>
                <a:spcPts val="0"/>
              </a:spcBef>
            </a:pPr>
            <a:r>
              <a:rPr lang="tr-TR" dirty="0" smtClean="0">
                <a:solidFill>
                  <a:srgbClr val="444444"/>
                </a:solidFill>
                <a:effectLst/>
                <a:latin typeface="Helvetica"/>
                <a:ea typeface="Times New Roman"/>
              </a:rPr>
              <a:t>İBADET İLE TEDAVİ </a:t>
            </a:r>
          </a:p>
          <a:p>
            <a:pPr algn="just">
              <a:lnSpc>
                <a:spcPct val="150000"/>
              </a:lnSpc>
              <a:spcBef>
                <a:spcPts val="0"/>
              </a:spcBef>
            </a:pPr>
            <a:r>
              <a:rPr lang="tr-TR" dirty="0" smtClean="0">
                <a:solidFill>
                  <a:srgbClr val="444444"/>
                </a:solidFill>
                <a:effectLst/>
                <a:latin typeface="Helvetica"/>
                <a:ea typeface="Times New Roman"/>
              </a:rPr>
              <a:t>İslam'ın Anadolu’da kabul edilmesinden sonra, birçok psikolojik hastalık ibadet yoluyla tedavi edilmiştir. Bu yöntemlerden biri hastaya okunmuş su içirilmesidir. Bir diğeri ise muska taşımaktır. Dokunarak dua okumak da şifa yöntemlerindendir.</a:t>
            </a:r>
            <a:endParaRPr lang="tr-TR" sz="4000" dirty="0" smtClean="0">
              <a:effectLst/>
              <a:latin typeface="Times New Roman"/>
              <a:ea typeface="Times New Roman"/>
            </a:endParaRPr>
          </a:p>
          <a:p>
            <a:endParaRPr lang="tr-TR" dirty="0"/>
          </a:p>
        </p:txBody>
      </p:sp>
    </p:spTree>
    <p:extLst>
      <p:ext uri="{BB962C8B-B14F-4D97-AF65-F5344CB8AC3E}">
        <p14:creationId xmlns:p14="http://schemas.microsoft.com/office/powerpoint/2010/main" val="3260640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16632"/>
            <a:ext cx="9144000" cy="6741368"/>
          </a:xfrm>
        </p:spPr>
        <p:txBody>
          <a:bodyPr>
            <a:normAutofit fontScale="92500" lnSpcReduction="10000"/>
          </a:bodyPr>
          <a:lstStyle/>
          <a:p>
            <a:pPr algn="just">
              <a:lnSpc>
                <a:spcPct val="150000"/>
              </a:lnSpc>
              <a:spcBef>
                <a:spcPts val="0"/>
              </a:spcBef>
            </a:pPr>
            <a:r>
              <a:rPr lang="tr-TR" dirty="0" smtClean="0">
                <a:solidFill>
                  <a:srgbClr val="444444"/>
                </a:solidFill>
                <a:effectLst/>
                <a:latin typeface="Helvetica"/>
                <a:ea typeface="Times New Roman"/>
              </a:rPr>
              <a:t>NAZARA KARŞI TEDAVİ</a:t>
            </a:r>
          </a:p>
          <a:p>
            <a:pPr algn="just">
              <a:lnSpc>
                <a:spcPct val="150000"/>
              </a:lnSpc>
              <a:spcBef>
                <a:spcPts val="0"/>
              </a:spcBef>
            </a:pPr>
            <a:r>
              <a:rPr lang="tr-TR" dirty="0" smtClean="0">
                <a:solidFill>
                  <a:srgbClr val="444444"/>
                </a:solidFill>
                <a:effectLst/>
                <a:latin typeface="Helvetica"/>
                <a:ea typeface="Times New Roman"/>
              </a:rPr>
              <a:t>Nazar antik çağlara kadar uzanan çok yaygın bir halk inancıdır. Anadolu halkı iş ve sağlık problemlerini nazarla ilişkilendirmiştir. Bu nedenle nazara karşı pek çok dua okunmaktadır. Diğer yöntemler ise “nazarlık” denilen, mavi taşı taşımak veya yazılı duaları içeren değişik malzemelerden yapılmış muskaları bulundurmaktır. Kurşun dökmek de nazar için yaygın kullanılan bir yöntemdir.</a:t>
            </a:r>
            <a:endParaRPr lang="tr-TR" sz="4000" dirty="0" smtClean="0">
              <a:effectLst/>
              <a:latin typeface="Times New Roman"/>
              <a:ea typeface="Times New Roman"/>
            </a:endParaRPr>
          </a:p>
          <a:p>
            <a:endParaRPr lang="tr-TR" dirty="0"/>
          </a:p>
        </p:txBody>
      </p:sp>
    </p:spTree>
    <p:extLst>
      <p:ext uri="{BB962C8B-B14F-4D97-AF65-F5344CB8AC3E}">
        <p14:creationId xmlns:p14="http://schemas.microsoft.com/office/powerpoint/2010/main" val="35043080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16632"/>
            <a:ext cx="9144000" cy="6741368"/>
          </a:xfrm>
        </p:spPr>
        <p:txBody>
          <a:bodyPr>
            <a:normAutofit fontScale="85000" lnSpcReduction="10000"/>
          </a:bodyPr>
          <a:lstStyle/>
          <a:p>
            <a:pPr algn="just">
              <a:lnSpc>
                <a:spcPct val="200000"/>
              </a:lnSpc>
              <a:spcBef>
                <a:spcPts val="0"/>
              </a:spcBef>
            </a:pPr>
            <a:r>
              <a:rPr lang="tr-TR" b="1" dirty="0" smtClean="0">
                <a:solidFill>
                  <a:srgbClr val="444444"/>
                </a:solidFill>
                <a:effectLst/>
                <a:latin typeface="Helvetica"/>
                <a:ea typeface="Times New Roman"/>
              </a:rPr>
              <a:t>DİĞER TEDAVİLER</a:t>
            </a:r>
          </a:p>
          <a:p>
            <a:pPr marL="0" indent="0" algn="just">
              <a:lnSpc>
                <a:spcPct val="200000"/>
              </a:lnSpc>
              <a:spcBef>
                <a:spcPts val="0"/>
              </a:spcBef>
              <a:buNone/>
            </a:pPr>
            <a:r>
              <a:rPr lang="tr-TR" b="1" dirty="0">
                <a:solidFill>
                  <a:srgbClr val="444444"/>
                </a:solidFill>
                <a:latin typeface="Helvetica"/>
                <a:ea typeface="Times New Roman"/>
              </a:rPr>
              <a:t>A</a:t>
            </a:r>
            <a:r>
              <a:rPr lang="tr-TR" b="1" dirty="0" smtClean="0">
                <a:solidFill>
                  <a:srgbClr val="444444"/>
                </a:solidFill>
                <a:effectLst/>
                <a:latin typeface="Helvetica"/>
                <a:ea typeface="Times New Roman"/>
              </a:rPr>
              <a:t>teş: </a:t>
            </a:r>
            <a:r>
              <a:rPr lang="tr-TR" dirty="0" smtClean="0">
                <a:solidFill>
                  <a:srgbClr val="444444"/>
                </a:solidFill>
                <a:effectLst/>
                <a:latin typeface="Helvetica"/>
                <a:ea typeface="Times New Roman"/>
              </a:rPr>
              <a:t>Ateşi düşürmek için adaçayı içilmesi ve cilde sirke uygulanması halen kullanılan geleneksel yöntemlerdendir. </a:t>
            </a:r>
            <a:r>
              <a:rPr lang="tr-TR" b="1" dirty="0" smtClean="0">
                <a:solidFill>
                  <a:srgbClr val="444444"/>
                </a:solidFill>
                <a:effectLst/>
                <a:latin typeface="Helvetica"/>
                <a:ea typeface="Times New Roman"/>
              </a:rPr>
              <a:t>Baş ağrısı: </a:t>
            </a:r>
            <a:r>
              <a:rPr lang="tr-TR" dirty="0" smtClean="0">
                <a:solidFill>
                  <a:srgbClr val="444444"/>
                </a:solidFill>
                <a:effectLst/>
                <a:latin typeface="Helvetica"/>
                <a:ea typeface="Times New Roman"/>
              </a:rPr>
              <a:t>Tülbent veya başörtüsünün başa sıkıca sarılması ve tahta kaşıkla sıkılarak kullanılan bir yöntemdir. </a:t>
            </a:r>
            <a:r>
              <a:rPr lang="tr-TR" b="1" dirty="0" smtClean="0">
                <a:solidFill>
                  <a:srgbClr val="444444"/>
                </a:solidFill>
                <a:effectLst/>
                <a:latin typeface="Helvetica"/>
                <a:ea typeface="Times New Roman"/>
              </a:rPr>
              <a:t>Karın ağrısı</a:t>
            </a:r>
            <a:r>
              <a:rPr lang="tr-TR" dirty="0" smtClean="0">
                <a:solidFill>
                  <a:srgbClr val="444444"/>
                </a:solidFill>
                <a:effectLst/>
                <a:latin typeface="Helvetica"/>
                <a:ea typeface="Times New Roman"/>
              </a:rPr>
              <a:t>: Sızma zeytinyağı ve karabiber karıştırılarak göğüs ve sırt bölgesine sürülüp üstü sıkıca örtülür. Isıtılmış tuğla da karın ağrısının tedavisinde kullanılmaktadır.</a:t>
            </a:r>
            <a:endParaRPr lang="tr-TR" sz="4000" dirty="0" smtClean="0">
              <a:effectLst/>
              <a:latin typeface="Times New Roman"/>
              <a:ea typeface="Times New Roman"/>
            </a:endParaRPr>
          </a:p>
          <a:p>
            <a:endParaRPr lang="tr-TR" dirty="0"/>
          </a:p>
        </p:txBody>
      </p:sp>
    </p:spTree>
    <p:extLst>
      <p:ext uri="{BB962C8B-B14F-4D97-AF65-F5344CB8AC3E}">
        <p14:creationId xmlns:p14="http://schemas.microsoft.com/office/powerpoint/2010/main" val="11095795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Eski Türk Kültürünün Halk Şifacıları</a:t>
            </a:r>
            <a:endParaRPr lang="tr-TR" dirty="0"/>
          </a:p>
        </p:txBody>
      </p:sp>
      <p:sp>
        <p:nvSpPr>
          <p:cNvPr id="3" name="İçerik Yer Tutucusu 2"/>
          <p:cNvSpPr>
            <a:spLocks noGrp="1"/>
          </p:cNvSpPr>
          <p:nvPr>
            <p:ph idx="1"/>
          </p:nvPr>
        </p:nvSpPr>
        <p:spPr/>
        <p:txBody>
          <a:bodyPr/>
          <a:lstStyle/>
          <a:p>
            <a:pPr marL="0" lvl="0" indent="0" algn="ctr">
              <a:buNone/>
            </a:pPr>
            <a:r>
              <a:rPr lang="tr-TR" dirty="0">
                <a:solidFill>
                  <a:prstClr val="black">
                    <a:tint val="75000"/>
                  </a:prstClr>
                </a:solidFill>
              </a:rPr>
              <a:t>BİTKİSEL İLAÇLARLA TEDAVİ</a:t>
            </a:r>
          </a:p>
          <a:p>
            <a:endParaRPr lang="tr-TR" dirty="0"/>
          </a:p>
        </p:txBody>
      </p:sp>
    </p:spTree>
    <p:extLst>
      <p:ext uri="{BB962C8B-B14F-4D97-AF65-F5344CB8AC3E}">
        <p14:creationId xmlns:p14="http://schemas.microsoft.com/office/powerpoint/2010/main" val="40727486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669360"/>
          </a:xfrm>
        </p:spPr>
        <p:txBody>
          <a:bodyPr>
            <a:normAutofit/>
          </a:bodyPr>
          <a:lstStyle/>
          <a:p>
            <a:pPr marL="0" indent="0" algn="just">
              <a:lnSpc>
                <a:spcPct val="150000"/>
              </a:lnSpc>
              <a:spcBef>
                <a:spcPts val="0"/>
              </a:spcBef>
              <a:buNone/>
            </a:pPr>
            <a:r>
              <a:rPr lang="tr-TR" b="1" dirty="0" smtClean="0">
                <a:solidFill>
                  <a:srgbClr val="444444"/>
                </a:solidFill>
                <a:effectLst/>
                <a:latin typeface="Helvetica"/>
                <a:ea typeface="Times New Roman"/>
              </a:rPr>
              <a:t>Kesik </a:t>
            </a:r>
            <a:r>
              <a:rPr lang="tr-TR" b="1" dirty="0" smtClean="0">
                <a:solidFill>
                  <a:srgbClr val="444444"/>
                </a:solidFill>
                <a:effectLst/>
                <a:latin typeface="Helvetica"/>
                <a:ea typeface="Times New Roman"/>
              </a:rPr>
              <a:t>ve Apse: </a:t>
            </a:r>
            <a:r>
              <a:rPr lang="tr-TR" dirty="0" smtClean="0">
                <a:solidFill>
                  <a:srgbClr val="444444"/>
                </a:solidFill>
                <a:effectLst/>
                <a:latin typeface="Helvetica"/>
                <a:ea typeface="Times New Roman"/>
              </a:rPr>
              <a:t>Yumurta zarı lezyon üzerine sarılır. Keten tohumu yağı ve tarçın karışımı lezyona sürülür. Su çiçeği: Susam yağı kullanılmaktadır. Siğiller: Siğil sayısı kadar buğday ya da arpa tanesine dua okunur. Sabah namazında iğde ağacına siğil sayısı kadar dua okunur. Siğile incir ağacı reçinesi sürülür.</a:t>
            </a:r>
            <a:endParaRPr lang="tr-TR" sz="4000" dirty="0" smtClean="0">
              <a:effectLst/>
              <a:latin typeface="Times New Roman"/>
              <a:ea typeface="Times New Roman"/>
            </a:endParaRPr>
          </a:p>
          <a:p>
            <a:endParaRPr lang="tr-TR" dirty="0"/>
          </a:p>
        </p:txBody>
      </p:sp>
    </p:spTree>
    <p:extLst>
      <p:ext uri="{BB962C8B-B14F-4D97-AF65-F5344CB8AC3E}">
        <p14:creationId xmlns:p14="http://schemas.microsoft.com/office/powerpoint/2010/main" val="17695696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669360"/>
          </a:xfrm>
        </p:spPr>
        <p:txBody>
          <a:bodyPr>
            <a:normAutofit fontScale="92500"/>
          </a:bodyPr>
          <a:lstStyle/>
          <a:p>
            <a:pPr algn="just">
              <a:lnSpc>
                <a:spcPct val="150000"/>
              </a:lnSpc>
              <a:spcBef>
                <a:spcPts val="0"/>
              </a:spcBef>
            </a:pPr>
            <a:r>
              <a:rPr lang="tr-TR" b="1" dirty="0" smtClean="0">
                <a:solidFill>
                  <a:srgbClr val="444444"/>
                </a:solidFill>
                <a:effectLst/>
                <a:latin typeface="Helvetica"/>
                <a:ea typeface="Times New Roman"/>
              </a:rPr>
              <a:t>MÜZİK İLE TEDAVİ </a:t>
            </a:r>
          </a:p>
          <a:p>
            <a:pPr marL="0" indent="0" algn="just">
              <a:lnSpc>
                <a:spcPct val="150000"/>
              </a:lnSpc>
              <a:spcBef>
                <a:spcPts val="0"/>
              </a:spcBef>
              <a:buNone/>
            </a:pPr>
            <a:r>
              <a:rPr lang="tr-TR" dirty="0" smtClean="0">
                <a:solidFill>
                  <a:srgbClr val="444444"/>
                </a:solidFill>
                <a:effectLst/>
                <a:latin typeface="Helvetica"/>
                <a:ea typeface="Times New Roman"/>
              </a:rPr>
              <a:t>Modern tıbba kayda değer alternatif bir çözüm olan müziğin önemi ve iyileştirme gücü Anadolu Selçukluları ve Osmanlılar tarafından yüzyıllardır biliniyordu. Müziğe verilen önem sağlık kurumlarında bir tedavi yöntemi olarak kullanılmasından da anlaşılmaktadır. Tıp sanatına Selçuklu döneminde çok önem verilmiş ve tıp kitaplarında spor ile beraber müziğin de tedavi maksatlı kullanıldığı yer almıştır.</a:t>
            </a:r>
            <a:endParaRPr lang="tr-TR" sz="4000" dirty="0" smtClean="0">
              <a:effectLst/>
              <a:latin typeface="Times New Roman"/>
              <a:ea typeface="Times New Roman"/>
            </a:endParaRPr>
          </a:p>
          <a:p>
            <a:endParaRPr lang="tr-TR" dirty="0"/>
          </a:p>
        </p:txBody>
      </p:sp>
    </p:spTree>
    <p:extLst>
      <p:ext uri="{BB962C8B-B14F-4D97-AF65-F5344CB8AC3E}">
        <p14:creationId xmlns:p14="http://schemas.microsoft.com/office/powerpoint/2010/main" val="10632808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597352"/>
          </a:xfrm>
        </p:spPr>
        <p:txBody>
          <a:bodyPr>
            <a:normAutofit fontScale="85000" lnSpcReduction="10000"/>
          </a:bodyPr>
          <a:lstStyle/>
          <a:p>
            <a:pPr marL="0" indent="0">
              <a:lnSpc>
                <a:spcPct val="150000"/>
              </a:lnSpc>
              <a:spcBef>
                <a:spcPts val="0"/>
              </a:spcBef>
              <a:buNone/>
            </a:pPr>
            <a:r>
              <a:rPr lang="tr-TR" dirty="0" smtClean="0">
                <a:solidFill>
                  <a:srgbClr val="444444"/>
                </a:solidFill>
                <a:effectLst/>
                <a:latin typeface="Helvetica"/>
                <a:ea typeface="Times New Roman"/>
              </a:rPr>
              <a:t>Anadolu </a:t>
            </a:r>
            <a:r>
              <a:rPr lang="tr-TR" dirty="0" smtClean="0">
                <a:solidFill>
                  <a:srgbClr val="444444"/>
                </a:solidFill>
                <a:effectLst/>
                <a:latin typeface="Helvetica"/>
                <a:ea typeface="Times New Roman"/>
              </a:rPr>
              <a:t>halk hekimleri müziğin etkileri üzerine çalışmalar yürütmüşler ve eski hastanelerde(darüşşifalarda) yaygın olarak uygulamışlardır. </a:t>
            </a:r>
            <a:r>
              <a:rPr lang="tr-TR" dirty="0" err="1" smtClean="0">
                <a:solidFill>
                  <a:srgbClr val="444444"/>
                </a:solidFill>
                <a:effectLst/>
                <a:latin typeface="Helvetica"/>
                <a:ea typeface="Times New Roman"/>
              </a:rPr>
              <a:t>Darüş</a:t>
            </a:r>
            <a:r>
              <a:rPr lang="tr-TR" dirty="0" smtClean="0">
                <a:solidFill>
                  <a:srgbClr val="444444"/>
                </a:solidFill>
                <a:effectLst/>
                <a:latin typeface="Helvetica"/>
                <a:ea typeface="Times New Roman"/>
              </a:rPr>
              <a:t> </a:t>
            </a:r>
            <a:r>
              <a:rPr lang="tr-TR" dirty="0" err="1" smtClean="0">
                <a:solidFill>
                  <a:srgbClr val="444444"/>
                </a:solidFill>
                <a:effectLst/>
                <a:latin typeface="Helvetica"/>
                <a:ea typeface="Times New Roman"/>
              </a:rPr>
              <a:t>şifa’larda</a:t>
            </a:r>
            <a:r>
              <a:rPr lang="tr-TR" dirty="0" smtClean="0">
                <a:solidFill>
                  <a:srgbClr val="444444"/>
                </a:solidFill>
                <a:effectLst/>
                <a:latin typeface="Helvetica"/>
                <a:ea typeface="Times New Roman"/>
              </a:rPr>
              <a:t> tedavi ücretsizdi, doktorlar, cerrahlar, eczacılar, hemşireler, imamlar ve sazendeler görev yapmaktaydı.</a:t>
            </a:r>
            <a:endParaRPr lang="tr-TR" sz="4000" dirty="0" smtClean="0">
              <a:effectLst/>
              <a:latin typeface="Times New Roman"/>
              <a:ea typeface="Times New Roman"/>
            </a:endParaRPr>
          </a:p>
          <a:p>
            <a:pPr marL="0" indent="0">
              <a:lnSpc>
                <a:spcPct val="150000"/>
              </a:lnSpc>
              <a:spcBef>
                <a:spcPts val="0"/>
              </a:spcBef>
              <a:buNone/>
            </a:pPr>
            <a:r>
              <a:rPr lang="tr-TR" dirty="0" smtClean="0">
                <a:solidFill>
                  <a:srgbClr val="444444"/>
                </a:solidFill>
                <a:effectLst/>
                <a:latin typeface="Helvetica"/>
                <a:ea typeface="Times New Roman"/>
              </a:rPr>
              <a:t>İslam </a:t>
            </a:r>
            <a:r>
              <a:rPr lang="tr-TR" dirty="0" smtClean="0">
                <a:solidFill>
                  <a:srgbClr val="444444"/>
                </a:solidFill>
                <a:effectLst/>
                <a:latin typeface="Helvetica"/>
                <a:ea typeface="Times New Roman"/>
              </a:rPr>
              <a:t>dünyasında müziğin özellikle psikolojik hastalıklardaki tedavi edici niteliği ile ilgili bilimsel temelleri ilk olarak Kindi ( ), Er-Razi ( ), Farabi ( ) ve </a:t>
            </a:r>
            <a:r>
              <a:rPr lang="tr-TR" dirty="0" err="1" smtClean="0">
                <a:solidFill>
                  <a:srgbClr val="444444"/>
                </a:solidFill>
                <a:effectLst/>
                <a:latin typeface="Helvetica"/>
                <a:ea typeface="Times New Roman"/>
              </a:rPr>
              <a:t>İbni</a:t>
            </a:r>
            <a:r>
              <a:rPr lang="tr-TR" dirty="0" smtClean="0">
                <a:solidFill>
                  <a:srgbClr val="444444"/>
                </a:solidFill>
                <a:effectLst/>
                <a:latin typeface="Helvetica"/>
                <a:ea typeface="Times New Roman"/>
              </a:rPr>
              <a:t> Sina ( ) tarafından atılmıştır. Er-Razi melankolik hastaların meşgul edilmesini, müzik yapmalarını tavsiye etmiştir.</a:t>
            </a:r>
            <a:endParaRPr lang="tr-TR" sz="4000" dirty="0" smtClean="0">
              <a:effectLst/>
              <a:latin typeface="Times New Roman"/>
              <a:ea typeface="Times New Roman"/>
            </a:endParaRPr>
          </a:p>
          <a:p>
            <a:endParaRPr lang="tr-TR" dirty="0"/>
          </a:p>
        </p:txBody>
      </p:sp>
    </p:spTree>
    <p:extLst>
      <p:ext uri="{BB962C8B-B14F-4D97-AF65-F5344CB8AC3E}">
        <p14:creationId xmlns:p14="http://schemas.microsoft.com/office/powerpoint/2010/main" val="21017023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62500" lnSpcReduction="20000"/>
          </a:bodyPr>
          <a:lstStyle/>
          <a:p>
            <a:pPr algn="just">
              <a:lnSpc>
                <a:spcPct val="170000"/>
              </a:lnSpc>
              <a:spcBef>
                <a:spcPts val="0"/>
              </a:spcBef>
            </a:pPr>
            <a:r>
              <a:rPr lang="tr-TR" dirty="0" smtClean="0">
                <a:solidFill>
                  <a:srgbClr val="444444"/>
                </a:solidFill>
                <a:effectLst/>
                <a:latin typeface="Helvetica"/>
                <a:ea typeface="Times New Roman"/>
              </a:rPr>
              <a:t>MÜZİK İLE TEDAVİ </a:t>
            </a:r>
          </a:p>
          <a:p>
            <a:pPr marL="0" indent="0" algn="just">
              <a:lnSpc>
                <a:spcPct val="170000"/>
              </a:lnSpc>
              <a:spcBef>
                <a:spcPts val="0"/>
              </a:spcBef>
              <a:buNone/>
            </a:pPr>
            <a:r>
              <a:rPr lang="tr-TR" dirty="0" smtClean="0">
                <a:solidFill>
                  <a:srgbClr val="444444"/>
                </a:solidFill>
                <a:effectLst/>
                <a:latin typeface="Helvetica"/>
                <a:ea typeface="Times New Roman"/>
              </a:rPr>
              <a:t>	Farabi Türk müziği makamlarının gün içindeki zamana göre psikolojik etkilerini aşağıdaki gibi açıklamıştır : Hüseyni makamı: sabah etkili Rast makamı : güneş doğarken etkili Buselik makamı : kuşluk vakti etkili Uşşak makamı : öğle vakti etkili Hicaz makamı : öğleden sonra etkili Irak makamı : ikindi vakti etkili İsfahan makamı : akşam alacakaranlık vakti etkili Neva makamı : akşam etkili</a:t>
            </a:r>
            <a:endParaRPr lang="tr-TR" sz="4000" dirty="0" smtClean="0">
              <a:effectLst/>
              <a:latin typeface="Times New Roman"/>
              <a:ea typeface="Times New Roman"/>
            </a:endParaRPr>
          </a:p>
          <a:p>
            <a:pPr marL="0" indent="0" algn="just">
              <a:lnSpc>
                <a:spcPct val="170000"/>
              </a:lnSpc>
              <a:spcBef>
                <a:spcPts val="0"/>
              </a:spcBef>
              <a:buNone/>
            </a:pPr>
            <a:r>
              <a:rPr lang="tr-TR" dirty="0" smtClean="0">
                <a:solidFill>
                  <a:srgbClr val="444444"/>
                </a:solidFill>
                <a:effectLst/>
                <a:latin typeface="Helvetica"/>
                <a:ea typeface="Times New Roman"/>
              </a:rPr>
              <a:t>	Farabi aynı zamanda Türk müziği makamlarının hastalıklara etkisini de aşağıdaki gibi belirtmiştir : İsfahan makamı: aydınlatır, zekayı arttırır, hafızayı tazeler Rast makamı: </a:t>
            </a:r>
            <a:r>
              <a:rPr lang="tr-TR" dirty="0" err="1" smtClean="0">
                <a:solidFill>
                  <a:srgbClr val="444444"/>
                </a:solidFill>
                <a:effectLst/>
                <a:latin typeface="Helvetica"/>
                <a:ea typeface="Times New Roman"/>
              </a:rPr>
              <a:t>eklampsi</a:t>
            </a:r>
            <a:r>
              <a:rPr lang="tr-TR" dirty="0" smtClean="0">
                <a:solidFill>
                  <a:srgbClr val="444444"/>
                </a:solidFill>
                <a:effectLst/>
                <a:latin typeface="Helvetica"/>
                <a:ea typeface="Times New Roman"/>
              </a:rPr>
              <a:t> ve felç </a:t>
            </a:r>
            <a:r>
              <a:rPr lang="tr-TR" dirty="0" err="1" smtClean="0">
                <a:solidFill>
                  <a:srgbClr val="444444"/>
                </a:solidFill>
                <a:effectLst/>
                <a:latin typeface="Helvetica"/>
                <a:ea typeface="Times New Roman"/>
              </a:rPr>
              <a:t>Zirevkent</a:t>
            </a:r>
            <a:r>
              <a:rPr lang="tr-TR" dirty="0" smtClean="0">
                <a:solidFill>
                  <a:srgbClr val="444444"/>
                </a:solidFill>
                <a:effectLst/>
                <a:latin typeface="Helvetica"/>
                <a:ea typeface="Times New Roman"/>
              </a:rPr>
              <a:t> makamı : sırt ve eklem ağrısı </a:t>
            </a:r>
            <a:r>
              <a:rPr lang="tr-TR" dirty="0" err="1" smtClean="0">
                <a:solidFill>
                  <a:srgbClr val="444444"/>
                </a:solidFill>
                <a:effectLst/>
                <a:latin typeface="Helvetica"/>
                <a:ea typeface="Times New Roman"/>
              </a:rPr>
              <a:t>Rehavi</a:t>
            </a:r>
            <a:r>
              <a:rPr lang="tr-TR" dirty="0" smtClean="0">
                <a:solidFill>
                  <a:srgbClr val="444444"/>
                </a:solidFill>
                <a:effectLst/>
                <a:latin typeface="Helvetica"/>
                <a:ea typeface="Times New Roman"/>
              </a:rPr>
              <a:t> makamı : baş ağrısı Neva makamı : jinekolojik hastalıklar </a:t>
            </a:r>
            <a:r>
              <a:rPr lang="tr-TR" dirty="0" err="1" smtClean="0">
                <a:solidFill>
                  <a:srgbClr val="444444"/>
                </a:solidFill>
                <a:effectLst/>
                <a:latin typeface="Helvetica"/>
                <a:ea typeface="Times New Roman"/>
              </a:rPr>
              <a:t>Zengule</a:t>
            </a:r>
            <a:r>
              <a:rPr lang="tr-TR" dirty="0" smtClean="0">
                <a:solidFill>
                  <a:srgbClr val="444444"/>
                </a:solidFill>
                <a:effectLst/>
                <a:latin typeface="Helvetica"/>
                <a:ea typeface="Times New Roman"/>
              </a:rPr>
              <a:t> makamı : kalp hastalıkları Hicaz makamı : </a:t>
            </a:r>
            <a:r>
              <a:rPr lang="tr-TR" dirty="0" err="1" smtClean="0">
                <a:solidFill>
                  <a:srgbClr val="444444"/>
                </a:solidFill>
                <a:effectLst/>
                <a:latin typeface="Helvetica"/>
                <a:ea typeface="Times New Roman"/>
              </a:rPr>
              <a:t>dizüri</a:t>
            </a:r>
            <a:r>
              <a:rPr lang="tr-TR" dirty="0" smtClean="0">
                <a:solidFill>
                  <a:srgbClr val="444444"/>
                </a:solidFill>
                <a:effectLst/>
                <a:latin typeface="Helvetica"/>
                <a:ea typeface="Times New Roman"/>
              </a:rPr>
              <a:t> Buselik makamı : omuz ve bel ağrısı Uşşak makamı : kalp ve mide rahatsızlıkları, </a:t>
            </a:r>
            <a:r>
              <a:rPr lang="tr-TR" dirty="0" err="1" smtClean="0">
                <a:solidFill>
                  <a:srgbClr val="444444"/>
                </a:solidFill>
                <a:effectLst/>
                <a:latin typeface="Helvetica"/>
                <a:ea typeface="Times New Roman"/>
              </a:rPr>
              <a:t>dizüri</a:t>
            </a:r>
            <a:r>
              <a:rPr lang="tr-TR" dirty="0" smtClean="0">
                <a:solidFill>
                  <a:srgbClr val="444444"/>
                </a:solidFill>
                <a:effectLst/>
                <a:latin typeface="Helvetica"/>
                <a:ea typeface="Times New Roman"/>
              </a:rPr>
              <a:t> ve yüksek ateş Irak makamı : menenjit ve nörolojik hastalıklar</a:t>
            </a:r>
            <a:endParaRPr lang="tr-TR" sz="4000" dirty="0" smtClean="0">
              <a:effectLst/>
              <a:latin typeface="Times New Roman"/>
              <a:ea typeface="Times New Roman"/>
            </a:endParaRPr>
          </a:p>
          <a:p>
            <a:endParaRPr lang="tr-TR" dirty="0"/>
          </a:p>
        </p:txBody>
      </p:sp>
    </p:spTree>
    <p:extLst>
      <p:ext uri="{BB962C8B-B14F-4D97-AF65-F5344CB8AC3E}">
        <p14:creationId xmlns:p14="http://schemas.microsoft.com/office/powerpoint/2010/main" val="8697445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0"/>
            <a:ext cx="8229600" cy="6741368"/>
          </a:xfrm>
        </p:spPr>
        <p:txBody>
          <a:bodyPr>
            <a:normAutofit fontScale="92500" lnSpcReduction="20000"/>
          </a:bodyPr>
          <a:lstStyle/>
          <a:p>
            <a:pPr marL="0" indent="0" algn="just">
              <a:lnSpc>
                <a:spcPct val="150000"/>
              </a:lnSpc>
              <a:spcBef>
                <a:spcPts val="0"/>
              </a:spcBef>
              <a:buNone/>
            </a:pPr>
            <a:r>
              <a:rPr lang="tr-TR" dirty="0">
                <a:solidFill>
                  <a:srgbClr val="444444"/>
                </a:solidFill>
                <a:latin typeface="Helvetica"/>
                <a:ea typeface="Calibri"/>
              </a:rPr>
              <a:t>	</a:t>
            </a:r>
            <a:r>
              <a:rPr lang="tr-TR" dirty="0" err="1" smtClean="0">
                <a:solidFill>
                  <a:srgbClr val="444444"/>
                </a:solidFill>
                <a:effectLst/>
                <a:latin typeface="Helvetica"/>
                <a:ea typeface="Calibri"/>
              </a:rPr>
              <a:t>İbni</a:t>
            </a:r>
            <a:r>
              <a:rPr lang="tr-TR" dirty="0" smtClean="0">
                <a:solidFill>
                  <a:srgbClr val="444444"/>
                </a:solidFill>
                <a:effectLst/>
                <a:latin typeface="Helvetica"/>
                <a:ea typeface="Calibri"/>
              </a:rPr>
              <a:t> Sina müziği, geometri, aritmetik ve astronomi ile birlikte dört matematik biliminden biri olarak kabul etmiştir. </a:t>
            </a:r>
            <a:r>
              <a:rPr lang="tr-TR" dirty="0" err="1" smtClean="0">
                <a:solidFill>
                  <a:srgbClr val="444444"/>
                </a:solidFill>
                <a:effectLst/>
                <a:latin typeface="Helvetica"/>
                <a:ea typeface="Calibri"/>
              </a:rPr>
              <a:t>İbni</a:t>
            </a:r>
            <a:r>
              <a:rPr lang="tr-TR" dirty="0" smtClean="0">
                <a:solidFill>
                  <a:srgbClr val="444444"/>
                </a:solidFill>
                <a:effectLst/>
                <a:latin typeface="Helvetica"/>
                <a:ea typeface="Calibri"/>
              </a:rPr>
              <a:t> Sina, </a:t>
            </a:r>
            <a:r>
              <a:rPr lang="tr-TR" dirty="0" err="1" smtClean="0">
                <a:solidFill>
                  <a:srgbClr val="444444"/>
                </a:solidFill>
                <a:effectLst/>
                <a:latin typeface="Helvetica"/>
                <a:ea typeface="Calibri"/>
              </a:rPr>
              <a:t>Kitab</a:t>
            </a:r>
            <a:r>
              <a:rPr lang="tr-TR" dirty="0" smtClean="0">
                <a:solidFill>
                  <a:srgbClr val="444444"/>
                </a:solidFill>
                <a:effectLst/>
                <a:latin typeface="Helvetica"/>
                <a:ea typeface="Calibri"/>
              </a:rPr>
              <a:t>-</a:t>
            </a:r>
            <a:r>
              <a:rPr lang="tr-TR" dirty="0" err="1" smtClean="0">
                <a:solidFill>
                  <a:srgbClr val="444444"/>
                </a:solidFill>
                <a:effectLst/>
                <a:latin typeface="Helvetica"/>
                <a:ea typeface="Calibri"/>
              </a:rPr>
              <a:t>ül</a:t>
            </a:r>
            <a:r>
              <a:rPr lang="tr-TR" dirty="0" smtClean="0">
                <a:solidFill>
                  <a:srgbClr val="444444"/>
                </a:solidFill>
                <a:effectLst/>
                <a:latin typeface="Helvetica"/>
                <a:ea typeface="Calibri"/>
              </a:rPr>
              <a:t>-Şifa adlı kitabında müziğin, hastaların zihinsel ve ruhsal güçlerini artırmak için ve hastalığa karşı savaşmak en iyi tedavi yollarından biri olduğunu belirtmiştir.</a:t>
            </a:r>
          </a:p>
          <a:p>
            <a:pPr marL="0" indent="0" algn="just">
              <a:lnSpc>
                <a:spcPct val="150000"/>
              </a:lnSpc>
              <a:spcBef>
                <a:spcPts val="0"/>
              </a:spcBef>
              <a:buNone/>
            </a:pPr>
            <a:r>
              <a:rPr lang="tr-TR" dirty="0" smtClean="0">
                <a:solidFill>
                  <a:srgbClr val="444444"/>
                </a:solidFill>
                <a:effectLst/>
                <a:latin typeface="Helvetica"/>
                <a:ea typeface="Times New Roman"/>
              </a:rPr>
              <a:t>	Müzikle tedavi geleneği, eğitim ve uygulama faaliyetlerini de içerecek şekilde, TÜMATA Grubu tarafından Türkiye’de ve dünya da sürdürülmektedir.</a:t>
            </a:r>
            <a:endParaRPr lang="tr-TR" sz="4000" dirty="0" smtClean="0">
              <a:effectLst/>
              <a:latin typeface="Times New Roman"/>
              <a:ea typeface="Times New Roman"/>
            </a:endParaRPr>
          </a:p>
          <a:p>
            <a:endParaRPr lang="tr-TR" dirty="0"/>
          </a:p>
        </p:txBody>
      </p:sp>
    </p:spTree>
    <p:extLst>
      <p:ext uri="{BB962C8B-B14F-4D97-AF65-F5344CB8AC3E}">
        <p14:creationId xmlns:p14="http://schemas.microsoft.com/office/powerpoint/2010/main" val="15862245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0"/>
            <a:ext cx="8686800" cy="6126163"/>
          </a:xfrm>
        </p:spPr>
        <p:txBody>
          <a:bodyPr>
            <a:normAutofit fontScale="70000" lnSpcReduction="20000"/>
          </a:bodyPr>
          <a:lstStyle/>
          <a:p>
            <a:pPr marL="0" indent="0" algn="just">
              <a:lnSpc>
                <a:spcPct val="170000"/>
              </a:lnSpc>
              <a:spcBef>
                <a:spcPts val="0"/>
              </a:spcBef>
              <a:buNone/>
            </a:pPr>
            <a:r>
              <a:rPr lang="tr-TR" dirty="0">
                <a:solidFill>
                  <a:srgbClr val="000000"/>
                </a:solidFill>
                <a:latin typeface="Arial Unicode MS"/>
              </a:rPr>
              <a:t>	</a:t>
            </a:r>
            <a:r>
              <a:rPr lang="tr-TR" dirty="0" smtClean="0">
                <a:solidFill>
                  <a:srgbClr val="000000"/>
                </a:solidFill>
                <a:latin typeface="Arial Unicode MS"/>
              </a:rPr>
              <a:t>Halk </a:t>
            </a:r>
            <a:r>
              <a:rPr lang="tr-TR" dirty="0">
                <a:solidFill>
                  <a:srgbClr val="000000"/>
                </a:solidFill>
                <a:latin typeface="Arial Unicode MS"/>
              </a:rPr>
              <a:t>hekimliği tarihi, insanlık tarihi kadar eskidir. Hayvanların içgüdüleriyle yaptıklarını gözleyen insanoğlu daha sonra bunları kendine uygulayarak kendi kendinin hem doktoru hem eczacısı olmuştur. Bu dönemlerde hastalıkların nedenlerinde ve tedavisinde insanoğlu yetersiz kalmış ve hastalıklar ay ve güneş tutulmaları, yıldızlar, fırtınalar ve şimşek çakması gibi doğa olaylarına bağlanmıştır. Bu nedenle eski çağlarda insanlar hastalıklarını tedavi etmek için büyüden yani sihirden yararlanmışlardır. Zamanla ilk insan bu tür varlıkları kutsal tutmaya başlamış ve böylece totem-klan anlayışı doğmuştur. Tedavi amacı olarak totemin sembolü olan muskalar, sihir ve düğmeler </a:t>
            </a:r>
            <a:r>
              <a:rPr lang="tr-TR" dirty="0" smtClean="0">
                <a:solidFill>
                  <a:srgbClr val="000000"/>
                </a:solidFill>
                <a:latin typeface="Arial Unicode MS"/>
              </a:rPr>
              <a:t>kullanılmıştır.</a:t>
            </a:r>
            <a:endParaRPr lang="tr-TR" dirty="0"/>
          </a:p>
        </p:txBody>
      </p:sp>
    </p:spTree>
    <p:extLst>
      <p:ext uri="{BB962C8B-B14F-4D97-AF65-F5344CB8AC3E}">
        <p14:creationId xmlns:p14="http://schemas.microsoft.com/office/powerpoint/2010/main" val="15820342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908720"/>
          </a:xfrm>
        </p:spPr>
        <p:txBody>
          <a:bodyPr>
            <a:normAutofit/>
          </a:bodyPr>
          <a:lstStyle/>
          <a:p>
            <a:r>
              <a:rPr lang="tr-TR" dirty="0" smtClean="0">
                <a:solidFill>
                  <a:srgbClr val="444444"/>
                </a:solidFill>
                <a:effectLst/>
                <a:latin typeface="Helvetica"/>
                <a:ea typeface="Times New Roman"/>
              </a:rPr>
              <a:t>TARİHÇE</a:t>
            </a:r>
            <a:endParaRPr lang="tr-TR" dirty="0"/>
          </a:p>
        </p:txBody>
      </p:sp>
      <p:sp>
        <p:nvSpPr>
          <p:cNvPr id="3" name="İçerik Yer Tutucusu 2"/>
          <p:cNvSpPr>
            <a:spLocks noGrp="1"/>
          </p:cNvSpPr>
          <p:nvPr>
            <p:ph idx="1"/>
          </p:nvPr>
        </p:nvSpPr>
        <p:spPr>
          <a:xfrm>
            <a:off x="0" y="980728"/>
            <a:ext cx="9036496" cy="5760640"/>
          </a:xfrm>
        </p:spPr>
        <p:txBody>
          <a:bodyPr>
            <a:normAutofit fontScale="92500"/>
          </a:bodyPr>
          <a:lstStyle/>
          <a:p>
            <a:pPr algn="just">
              <a:lnSpc>
                <a:spcPct val="160000"/>
              </a:lnSpc>
              <a:spcBef>
                <a:spcPts val="0"/>
              </a:spcBef>
            </a:pPr>
            <a:r>
              <a:rPr lang="tr-TR" sz="2400" dirty="0" smtClean="0">
                <a:solidFill>
                  <a:srgbClr val="444444"/>
                </a:solidFill>
                <a:effectLst/>
                <a:ea typeface="Times New Roman"/>
              </a:rPr>
              <a:t>Geleneksel halk hekimliğinin binlerce yıllık tarihi vardır. Bu gelen</a:t>
            </a:r>
            <a:r>
              <a:rPr lang="tr-TR" sz="2400" dirty="0" smtClean="0">
                <a:effectLst/>
                <a:ea typeface="Times New Roman"/>
              </a:rPr>
              <a:t>ek İslam'dan önce şamanlar, halk şifacıları ve ocaklar tarafından devam ettirilmiştir. İslam'ın kabulü ile bilimsel anlamda tıp daha ön plana çıkmıştır.</a:t>
            </a:r>
          </a:p>
          <a:p>
            <a:pPr algn="just">
              <a:lnSpc>
                <a:spcPct val="160000"/>
              </a:lnSpc>
              <a:spcBef>
                <a:spcPts val="0"/>
              </a:spcBef>
            </a:pPr>
            <a:r>
              <a:rPr lang="tr-TR" sz="2400" dirty="0" smtClean="0"/>
              <a:t>Geleneksel </a:t>
            </a:r>
            <a:r>
              <a:rPr lang="tr-TR" sz="2400" dirty="0"/>
              <a:t>Anadolu Halk hekimliğinin şifa tecrübesi nesilden </a:t>
            </a:r>
            <a:r>
              <a:rPr lang="tr-TR" sz="2400" dirty="0" err="1"/>
              <a:t>nesile</a:t>
            </a:r>
            <a:r>
              <a:rPr lang="tr-TR" sz="2400" dirty="0"/>
              <a:t> geçen bilgi birikimiyle oluşmuştur. Geleneksel bilgi Türkiye’nin muhtelif bölgelerindeki şifacılar tarafından kullanılmaya devam edilmekte olup değişik isimlerle anılmaktadır.</a:t>
            </a:r>
          </a:p>
          <a:p>
            <a:pPr algn="just">
              <a:lnSpc>
                <a:spcPct val="160000"/>
              </a:lnSpc>
              <a:spcBef>
                <a:spcPts val="0"/>
              </a:spcBef>
            </a:pPr>
            <a:r>
              <a:rPr lang="tr-TR" sz="2400" dirty="0" smtClean="0">
                <a:effectLst/>
                <a:ea typeface="Times New Roman"/>
              </a:rPr>
              <a:t>Halk şifacıları, farklı kültürlerin etkisiyle oluşan, inançlara ve tecrübelere dayalı tedavi yöntemlerini kullanmıştır. Tecrübeler sonucu halk ilaçları ortaya çıkmıştır.</a:t>
            </a:r>
          </a:p>
          <a:p>
            <a:pPr>
              <a:spcBef>
                <a:spcPts val="1125"/>
              </a:spcBef>
              <a:spcAft>
                <a:spcPts val="1125"/>
              </a:spcAft>
            </a:pPr>
            <a:endParaRPr lang="tr-TR" sz="4000" dirty="0" smtClean="0">
              <a:effectLst/>
              <a:latin typeface="Times New Roman"/>
              <a:ea typeface="Times New Roman"/>
            </a:endParaRPr>
          </a:p>
          <a:p>
            <a:endParaRPr lang="tr-TR" dirty="0"/>
          </a:p>
        </p:txBody>
      </p:sp>
    </p:spTree>
    <p:extLst>
      <p:ext uri="{BB962C8B-B14F-4D97-AF65-F5344CB8AC3E}">
        <p14:creationId xmlns:p14="http://schemas.microsoft.com/office/powerpoint/2010/main" val="14573282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smtClean="0">
                <a:solidFill>
                  <a:srgbClr val="444444"/>
                </a:solidFill>
                <a:effectLst/>
                <a:latin typeface="Helvetica"/>
                <a:ea typeface="Calibri"/>
              </a:rPr>
              <a:t>Eski </a:t>
            </a:r>
            <a:r>
              <a:rPr lang="tr-TR" b="1" dirty="0">
                <a:solidFill>
                  <a:srgbClr val="444444"/>
                </a:solidFill>
                <a:latin typeface="Helvetica"/>
                <a:ea typeface="Calibri"/>
              </a:rPr>
              <a:t>T</a:t>
            </a:r>
            <a:r>
              <a:rPr lang="tr-TR" b="1" dirty="0" smtClean="0">
                <a:solidFill>
                  <a:srgbClr val="444444"/>
                </a:solidFill>
                <a:effectLst/>
                <a:latin typeface="Helvetica"/>
                <a:ea typeface="Calibri"/>
              </a:rPr>
              <a:t>ürk </a:t>
            </a:r>
            <a:r>
              <a:rPr lang="tr-TR" b="1" dirty="0">
                <a:solidFill>
                  <a:srgbClr val="444444"/>
                </a:solidFill>
                <a:latin typeface="Helvetica"/>
                <a:ea typeface="Calibri"/>
              </a:rPr>
              <a:t>K</a:t>
            </a:r>
            <a:r>
              <a:rPr lang="tr-TR" b="1" dirty="0" smtClean="0">
                <a:solidFill>
                  <a:srgbClr val="444444"/>
                </a:solidFill>
                <a:effectLst/>
                <a:latin typeface="Helvetica"/>
                <a:ea typeface="Calibri"/>
              </a:rPr>
              <a:t>ültürünün </a:t>
            </a:r>
            <a:r>
              <a:rPr lang="tr-TR" b="1" dirty="0">
                <a:solidFill>
                  <a:srgbClr val="444444"/>
                </a:solidFill>
                <a:latin typeface="Helvetica"/>
                <a:ea typeface="Calibri"/>
              </a:rPr>
              <a:t>H</a:t>
            </a:r>
            <a:r>
              <a:rPr lang="tr-TR" b="1" dirty="0" smtClean="0">
                <a:solidFill>
                  <a:srgbClr val="444444"/>
                </a:solidFill>
                <a:effectLst/>
                <a:latin typeface="Helvetica"/>
                <a:ea typeface="Calibri"/>
              </a:rPr>
              <a:t>alk </a:t>
            </a:r>
            <a:r>
              <a:rPr lang="tr-TR" b="1" dirty="0">
                <a:solidFill>
                  <a:srgbClr val="444444"/>
                </a:solidFill>
                <a:latin typeface="Helvetica"/>
                <a:ea typeface="Calibri"/>
              </a:rPr>
              <a:t>Ş</a:t>
            </a:r>
            <a:r>
              <a:rPr lang="tr-TR" b="1" dirty="0" smtClean="0">
                <a:solidFill>
                  <a:srgbClr val="444444"/>
                </a:solidFill>
                <a:effectLst/>
                <a:latin typeface="Helvetica"/>
                <a:ea typeface="Calibri"/>
              </a:rPr>
              <a:t>ifacısı </a:t>
            </a:r>
            <a:r>
              <a:rPr lang="tr-TR" b="1" dirty="0">
                <a:solidFill>
                  <a:srgbClr val="444444"/>
                </a:solidFill>
                <a:latin typeface="Helvetica"/>
                <a:ea typeface="Calibri"/>
              </a:rPr>
              <a:t>O</a:t>
            </a:r>
            <a:r>
              <a:rPr lang="tr-TR" b="1" dirty="0" smtClean="0">
                <a:solidFill>
                  <a:srgbClr val="444444"/>
                </a:solidFill>
                <a:effectLst/>
                <a:latin typeface="Helvetica"/>
                <a:ea typeface="Calibri"/>
              </a:rPr>
              <a:t>larak “Şamanlar”</a:t>
            </a:r>
            <a:endParaRPr lang="tr-TR" dirty="0"/>
          </a:p>
        </p:txBody>
      </p:sp>
      <p:sp>
        <p:nvSpPr>
          <p:cNvPr id="3" name="İçerik Yer Tutucusu 2"/>
          <p:cNvSpPr>
            <a:spLocks noGrp="1"/>
          </p:cNvSpPr>
          <p:nvPr>
            <p:ph idx="1"/>
          </p:nvPr>
        </p:nvSpPr>
        <p:spPr>
          <a:xfrm>
            <a:off x="0" y="1600200"/>
            <a:ext cx="9036496" cy="5141168"/>
          </a:xfrm>
        </p:spPr>
        <p:txBody>
          <a:bodyPr/>
          <a:lstStyle/>
          <a:p>
            <a:pPr algn="just">
              <a:lnSpc>
                <a:spcPct val="150000"/>
              </a:lnSpc>
              <a:spcBef>
                <a:spcPts val="0"/>
              </a:spcBef>
            </a:pPr>
            <a:r>
              <a:rPr lang="tr-TR" dirty="0" smtClean="0">
                <a:solidFill>
                  <a:srgbClr val="444444"/>
                </a:solidFill>
                <a:effectLst/>
                <a:latin typeface="Helvetica"/>
                <a:ea typeface="Calibri"/>
              </a:rPr>
              <a:t>Şamanlar tarafından en sık kullanılan tedavi tekniği ateş ile olmuştur . Ateşin insanları kötü ruhlardan arındırdığına inanılırdı. Şamanlar, aynı zamanda, doğum, evlenme ve ölüm törenlerini yöneterek toplumsal bir rol almışlardır.</a:t>
            </a:r>
            <a:endParaRPr lang="tr-TR" dirty="0"/>
          </a:p>
        </p:txBody>
      </p:sp>
    </p:spTree>
    <p:extLst>
      <p:ext uri="{BB962C8B-B14F-4D97-AF65-F5344CB8AC3E}">
        <p14:creationId xmlns:p14="http://schemas.microsoft.com/office/powerpoint/2010/main" val="35762796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smtClean="0">
                <a:solidFill>
                  <a:srgbClr val="444444"/>
                </a:solidFill>
                <a:effectLst/>
                <a:latin typeface="Helvetica"/>
                <a:ea typeface="Calibri"/>
              </a:rPr>
              <a:t>ESKİ TÜRK KÜLTÜRÜNÜN HALK ŞİFACILARI</a:t>
            </a:r>
            <a:endParaRPr lang="tr-TR" dirty="0"/>
          </a:p>
        </p:txBody>
      </p:sp>
      <p:sp>
        <p:nvSpPr>
          <p:cNvPr id="3" name="İçerik Yer Tutucusu 2"/>
          <p:cNvSpPr>
            <a:spLocks noGrp="1"/>
          </p:cNvSpPr>
          <p:nvPr>
            <p:ph idx="1"/>
          </p:nvPr>
        </p:nvSpPr>
        <p:spPr/>
        <p:txBody>
          <a:bodyPr/>
          <a:lstStyle/>
          <a:p>
            <a:pPr algn="just"/>
            <a:r>
              <a:rPr lang="tr-TR" dirty="0" smtClean="0">
                <a:solidFill>
                  <a:srgbClr val="444444"/>
                </a:solidFill>
                <a:effectLst/>
                <a:latin typeface="Helvetica"/>
                <a:ea typeface="Calibri"/>
              </a:rPr>
              <a:t>Eski Orta Asya Tıp kültürü iki anlayıştan oluşmaktadır bunlardan biri KAM ve BAKSI denilen büyücü hekimlerin yürüttüğü tıbbi anlayış, diğeri ise OTACI, EMEÇİ veya ATASAGUN denilen bitkisel ve hayvansal ilaçlarla tedavi anlayışıdır.</a:t>
            </a:r>
            <a:endParaRPr lang="tr-TR" dirty="0"/>
          </a:p>
        </p:txBody>
      </p:sp>
    </p:spTree>
    <p:extLst>
      <p:ext uri="{BB962C8B-B14F-4D97-AF65-F5344CB8AC3E}">
        <p14:creationId xmlns:p14="http://schemas.microsoft.com/office/powerpoint/2010/main" val="12336393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smtClean="0">
                <a:solidFill>
                  <a:srgbClr val="444444"/>
                </a:solidFill>
                <a:effectLst/>
                <a:latin typeface="Helvetica"/>
                <a:ea typeface="Times New Roman"/>
              </a:rPr>
              <a:t>OCAK” OLARAK BİLİNEN HALK ŞİFACILARI</a:t>
            </a:r>
            <a:endParaRPr lang="tr-TR" dirty="0"/>
          </a:p>
        </p:txBody>
      </p:sp>
      <p:sp>
        <p:nvSpPr>
          <p:cNvPr id="3" name="İçerik Yer Tutucusu 2"/>
          <p:cNvSpPr>
            <a:spLocks noGrp="1"/>
          </p:cNvSpPr>
          <p:nvPr>
            <p:ph idx="1"/>
          </p:nvPr>
        </p:nvSpPr>
        <p:spPr/>
        <p:txBody>
          <a:bodyPr>
            <a:normAutofit fontScale="32500" lnSpcReduction="20000"/>
          </a:bodyPr>
          <a:lstStyle/>
          <a:p>
            <a:pPr algn="just">
              <a:lnSpc>
                <a:spcPct val="170000"/>
              </a:lnSpc>
              <a:spcBef>
                <a:spcPts val="0"/>
              </a:spcBef>
            </a:pPr>
            <a:r>
              <a:rPr lang="tr-TR" sz="5200" dirty="0" smtClean="0">
                <a:solidFill>
                  <a:srgbClr val="444444"/>
                </a:solidFill>
                <a:effectLst/>
                <a:ea typeface="Times New Roman"/>
              </a:rPr>
              <a:t>Anadolu'da “Ocak” olarak adlandırılan halk şifacılarının olağanüstü yöntemlerle hastalıkları tedavi ettiklerine inanılırdı. Bunlar "</a:t>
            </a:r>
            <a:r>
              <a:rPr lang="tr-TR" sz="5200" dirty="0" err="1" smtClean="0">
                <a:solidFill>
                  <a:srgbClr val="444444"/>
                </a:solidFill>
                <a:effectLst/>
                <a:ea typeface="Times New Roman"/>
              </a:rPr>
              <a:t>Urasa</a:t>
            </a:r>
            <a:r>
              <a:rPr lang="tr-TR" sz="5200" dirty="0" smtClean="0">
                <a:solidFill>
                  <a:srgbClr val="444444"/>
                </a:solidFill>
                <a:effectLst/>
                <a:ea typeface="Times New Roman"/>
              </a:rPr>
              <a:t>" olarak da adlandırılırlar. Anadolu'da değişik hastalıklar ile mücadele eden birçok farklı Ocak vardı. Bunlardan bazıları sarılık ocağı, </a:t>
            </a:r>
            <a:r>
              <a:rPr lang="tr-TR" sz="5200" dirty="0" err="1" smtClean="0">
                <a:solidFill>
                  <a:srgbClr val="444444"/>
                </a:solidFill>
                <a:effectLst/>
                <a:ea typeface="Times New Roman"/>
              </a:rPr>
              <a:t>erizipel</a:t>
            </a:r>
            <a:r>
              <a:rPr lang="tr-TR" sz="5200" dirty="0" smtClean="0">
                <a:solidFill>
                  <a:srgbClr val="444444"/>
                </a:solidFill>
                <a:effectLst/>
                <a:ea typeface="Times New Roman"/>
              </a:rPr>
              <a:t> ocağı, sıtma ocağı, kabakulak ocağı, </a:t>
            </a:r>
            <a:r>
              <a:rPr lang="tr-TR" sz="5200" dirty="0" err="1" smtClean="0">
                <a:solidFill>
                  <a:srgbClr val="444444"/>
                </a:solidFill>
                <a:effectLst/>
                <a:ea typeface="Times New Roman"/>
              </a:rPr>
              <a:t>herpes</a:t>
            </a:r>
            <a:r>
              <a:rPr lang="tr-TR" sz="5200" dirty="0" smtClean="0">
                <a:solidFill>
                  <a:srgbClr val="444444"/>
                </a:solidFill>
                <a:effectLst/>
                <a:ea typeface="Times New Roman"/>
              </a:rPr>
              <a:t> ocağıdır , bazıları ise günümüzde hala devam etmektedir.</a:t>
            </a:r>
          </a:p>
          <a:p>
            <a:pPr algn="just">
              <a:lnSpc>
                <a:spcPct val="170000"/>
              </a:lnSpc>
              <a:spcBef>
                <a:spcPts val="0"/>
              </a:spcBef>
            </a:pPr>
            <a:r>
              <a:rPr lang="tr-TR" sz="5200" dirty="0" smtClean="0">
                <a:solidFill>
                  <a:srgbClr val="444444"/>
                </a:solidFill>
                <a:effectLst/>
                <a:ea typeface="Calibri"/>
              </a:rPr>
              <a:t>Ocak halk şifacıları bazı büyü yöntemlerinin yanı sıra bitkileri de kullanmışlardır. Bu kişilerin sıra dışı güçlere sahip olduklarına ve bu gücün ebeveynlerden çocuklara geçtiğine inanılırdı.</a:t>
            </a:r>
          </a:p>
          <a:p>
            <a:pPr algn="just">
              <a:lnSpc>
                <a:spcPct val="170000"/>
              </a:lnSpc>
              <a:spcBef>
                <a:spcPts val="0"/>
              </a:spcBef>
            </a:pPr>
            <a:r>
              <a:rPr lang="tr-TR" sz="5200" dirty="0" smtClean="0">
                <a:solidFill>
                  <a:srgbClr val="444444"/>
                </a:solidFill>
                <a:effectLst/>
                <a:ea typeface="Calibri"/>
              </a:rPr>
              <a:t>Bazen de şifacı, tedavi etme yeteneğini fark ettiği aile dışındaki insanlara da el vererek yeteneklerini devrederlerdi. Halen bazı yerlerde bu uygulamaları görebiliriz.</a:t>
            </a:r>
            <a:endParaRPr lang="tr-TR" sz="5200" dirty="0" smtClean="0">
              <a:effectLst/>
              <a:ea typeface="Times New Roman"/>
            </a:endParaRPr>
          </a:p>
          <a:p>
            <a:endParaRPr lang="tr-TR" dirty="0"/>
          </a:p>
        </p:txBody>
      </p:sp>
    </p:spTree>
    <p:extLst>
      <p:ext uri="{BB962C8B-B14F-4D97-AF65-F5344CB8AC3E}">
        <p14:creationId xmlns:p14="http://schemas.microsoft.com/office/powerpoint/2010/main" val="35026560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TÜRKİYE’DEKİ GELENEKSEL HEKİMLİK UYGULAMALARINDAN ÖRNEKLER</a:t>
            </a:r>
            <a:endParaRPr lang="tr-TR" dirty="0"/>
          </a:p>
        </p:txBody>
      </p:sp>
      <p:sp>
        <p:nvSpPr>
          <p:cNvPr id="3" name="İçerik Yer Tutucusu 2"/>
          <p:cNvSpPr>
            <a:spLocks noGrp="1"/>
          </p:cNvSpPr>
          <p:nvPr>
            <p:ph idx="1"/>
          </p:nvPr>
        </p:nvSpPr>
        <p:spPr>
          <a:xfrm>
            <a:off x="0" y="1600200"/>
            <a:ext cx="9144000" cy="5257800"/>
          </a:xfrm>
        </p:spPr>
        <p:txBody>
          <a:bodyPr>
            <a:noAutofit/>
          </a:bodyPr>
          <a:lstStyle/>
          <a:p>
            <a:pPr algn="just">
              <a:lnSpc>
                <a:spcPct val="170000"/>
              </a:lnSpc>
              <a:spcBef>
                <a:spcPts val="0"/>
              </a:spcBef>
            </a:pPr>
            <a:r>
              <a:rPr lang="tr-TR" sz="2000" dirty="0" smtClean="0">
                <a:solidFill>
                  <a:srgbClr val="444444"/>
                </a:solidFill>
                <a:effectLst/>
                <a:ea typeface="Times New Roman"/>
              </a:rPr>
              <a:t>Anadolu hekimliği hakkında konuşulduğunda, "Lokman (Şifacı) Hekim“ büyük yer tutar. Lokman Hekim, İslam’ın kabul edildiği günden bugüne tüm şifacıların atası olarak kabul edilmektedir. Lokman Hekim Anadolu halk kültürünün en popüler geleneksel halk şifacısıdır.</a:t>
            </a:r>
            <a:endParaRPr lang="tr-TR" sz="2000" dirty="0" smtClean="0">
              <a:effectLst/>
              <a:ea typeface="Times New Roman"/>
            </a:endParaRPr>
          </a:p>
          <a:p>
            <a:pPr algn="just">
              <a:lnSpc>
                <a:spcPct val="170000"/>
              </a:lnSpc>
              <a:spcBef>
                <a:spcPts val="0"/>
              </a:spcBef>
            </a:pPr>
            <a:r>
              <a:rPr lang="tr-TR" sz="2000" dirty="0" smtClean="0">
                <a:solidFill>
                  <a:srgbClr val="444444"/>
                </a:solidFill>
                <a:effectLst/>
                <a:ea typeface="Calibri"/>
              </a:rPr>
              <a:t>LOKMAN HEKİM, sadece biyolojik hastalıklar ile meşgul olmamış, aynı zamanda büyü ve nazara karşı şifa uygulamaları yapmıştır. Biyolojik hastalıklar için şifalı ot ve bitkileri kullanmıştır. İlaç yapımında kullanılan bitkisel ve hayvansal ürünleri Lokman Hekim tarifine göre hazırlayan ve satan kişiler "Aktar” olarak adlandırılmıştır. Zaman içinde Aktar Geleneksel Halk Hekimliğinde Lokman Hekim’in devamı olarak kabul edilmiştir</a:t>
            </a:r>
          </a:p>
          <a:p>
            <a:pPr algn="just">
              <a:lnSpc>
                <a:spcPct val="170000"/>
              </a:lnSpc>
              <a:spcBef>
                <a:spcPts val="0"/>
              </a:spcBef>
            </a:pPr>
            <a:endParaRPr lang="tr-TR" sz="2000" dirty="0"/>
          </a:p>
        </p:txBody>
      </p:sp>
    </p:spTree>
    <p:extLst>
      <p:ext uri="{BB962C8B-B14F-4D97-AF65-F5344CB8AC3E}">
        <p14:creationId xmlns:p14="http://schemas.microsoft.com/office/powerpoint/2010/main" val="36918007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16632"/>
            <a:ext cx="8964488" cy="6953619"/>
          </a:xfrm>
        </p:spPr>
        <p:txBody>
          <a:bodyPr/>
          <a:lstStyle/>
          <a:p>
            <a:pPr algn="just">
              <a:spcBef>
                <a:spcPts val="1125"/>
              </a:spcBef>
              <a:spcAft>
                <a:spcPts val="1125"/>
              </a:spcAft>
            </a:pPr>
            <a:r>
              <a:rPr lang="tr-TR" dirty="0" smtClean="0">
                <a:solidFill>
                  <a:srgbClr val="444444"/>
                </a:solidFill>
                <a:effectLst/>
                <a:ea typeface="Times New Roman"/>
              </a:rPr>
              <a:t>Geleneksel Halk Şifacıları hastalıklar ve fiziksel kusurları iyileştirmek için birçok yöntem kullanmıştır. Bu yöntemlerden bazıları, manevi gücü kullanarak tedavi, hacamat, kutsal yerlerin ziyareti, vücuttan kan akıtma ile , dua ile tedavi, bitki, hayvan ve mineral bazlı ilaçlar kullanılarak tedavi.</a:t>
            </a:r>
            <a:endParaRPr lang="tr-TR" sz="4000" dirty="0" smtClean="0">
              <a:effectLst/>
              <a:ea typeface="Times New Roman"/>
            </a:endParaRPr>
          </a:p>
          <a:p>
            <a:endParaRPr lang="tr-TR" dirty="0"/>
          </a:p>
        </p:txBody>
      </p:sp>
    </p:spTree>
    <p:extLst>
      <p:ext uri="{BB962C8B-B14F-4D97-AF65-F5344CB8AC3E}">
        <p14:creationId xmlns:p14="http://schemas.microsoft.com/office/powerpoint/2010/main" val="2128667112"/>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263</TotalTime>
  <Words>1016</Words>
  <Application>Microsoft Office PowerPoint</Application>
  <PresentationFormat>Ekran Gösterisi (4:3)</PresentationFormat>
  <Paragraphs>58</Paragraphs>
  <Slides>24</Slides>
  <Notes>0</Notes>
  <HiddenSlides>0</HiddenSlides>
  <MMClips>0</MMClips>
  <ScaleCrop>false</ScaleCrop>
  <HeadingPairs>
    <vt:vector size="4" baseType="variant">
      <vt:variant>
        <vt:lpstr>Tema</vt:lpstr>
      </vt:variant>
      <vt:variant>
        <vt:i4>1</vt:i4>
      </vt:variant>
      <vt:variant>
        <vt:lpstr>Slayt Başlıkları</vt:lpstr>
      </vt:variant>
      <vt:variant>
        <vt:i4>24</vt:i4>
      </vt:variant>
    </vt:vector>
  </HeadingPairs>
  <TitlesOfParts>
    <vt:vector size="25" baseType="lpstr">
      <vt:lpstr>Ofis Teması</vt:lpstr>
      <vt:lpstr>ANADOLU GELENEKSEL HALK HEKİMLİĞİ </vt:lpstr>
      <vt:lpstr>Eski Türk Kültürünün Halk Şifacıları</vt:lpstr>
      <vt:lpstr>PowerPoint Sunusu</vt:lpstr>
      <vt:lpstr>TARİHÇE</vt:lpstr>
      <vt:lpstr>Eski Türk Kültürünün Halk Şifacısı Olarak “Şamanlar”</vt:lpstr>
      <vt:lpstr>ESKİ TÜRK KÜLTÜRÜNÜN HALK ŞİFACILARI</vt:lpstr>
      <vt:lpstr>OCAK” OLARAK BİLİNEN HALK ŞİFACILARI</vt:lpstr>
      <vt:lpstr>TÜRKİYE’DEKİ GELENEKSEL HEKİMLİK UYGULAMALARINDAN ÖRNEKLER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ANADOLU GELENEKSEL HALK HEKİMLİĞİ</dc:title>
  <dc:creator>HP</dc:creator>
  <cp:lastModifiedBy>HP</cp:lastModifiedBy>
  <cp:revision>16</cp:revision>
  <dcterms:created xsi:type="dcterms:W3CDTF">2020-04-10T20:09:42Z</dcterms:created>
  <dcterms:modified xsi:type="dcterms:W3CDTF">2020-04-18T10:54:27Z</dcterms:modified>
</cp:coreProperties>
</file>