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8"/>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97" r:id="rId16"/>
    <p:sldId id="29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720" y="2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A540FB-98FF-42AA-8C0C-6F943D6838AE}" type="datetimeFigureOut">
              <a:rPr lang="en-US" smtClean="0"/>
              <a:pPr/>
              <a:t>3/3/2025</a:t>
            </a:fld>
            <a:endParaRPr lang="en-US"/>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A8F131-DDC7-4D33-BBB4-07B25076EB0E}" type="slidenum">
              <a:rPr lang="en-US" smtClean="0"/>
              <a:pPr/>
              <a:t>‹#›</a:t>
            </a:fld>
            <a:endParaRPr lang="en-US"/>
          </a:p>
        </p:txBody>
      </p:sp>
    </p:spTree>
    <p:extLst>
      <p:ext uri="{BB962C8B-B14F-4D97-AF65-F5344CB8AC3E}">
        <p14:creationId xmlns:p14="http://schemas.microsoft.com/office/powerpoint/2010/main" val="2933028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D9F75050-0E15-4C5B-92B0-66D068882F1F}" type="datetimeFigureOut">
              <a:rPr lang="tr-TR" smtClean="0"/>
              <a:pPr/>
              <a:t>3.03.2025</a:t>
            </a:fld>
            <a:endParaRPr lang="tr-TR"/>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1DEFA8C-F947-479F-BE07-76B6B3F80BF1}" type="slidenum">
              <a:rPr lang="tr-TR" smtClean="0"/>
              <a:pPr/>
              <a:t>‹#›</a:t>
            </a:fld>
            <a:endParaRPr lang="tr-TR"/>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66765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3.03.2025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46713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3.03.2025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77912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3.03.2025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25934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D9F75050-0E15-4C5B-92B0-66D068882F1F}" type="datetimeFigureOut">
              <a:rPr lang="tr-TR" smtClean="0"/>
              <a:pPr/>
              <a:t>3.03.2025</a:t>
            </a:fld>
            <a:endParaRPr lang="tr-TR"/>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1DEFA8C-F947-479F-BE07-76B6B3F80BF1}" type="slidenum">
              <a:rPr lang="tr-TR" smtClean="0"/>
              <a:pPr/>
              <a:t>‹#›</a:t>
            </a:fld>
            <a:endParaRPr lang="tr-TR"/>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11157245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pPr/>
              <a:t>3.03.2025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9172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3.03.2025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53012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pPr/>
              <a:t>3.03.2025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43615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3.03.2025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3401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D9F75050-0E15-4C5B-92B0-66D068882F1F}" type="datetimeFigureOut">
              <a:rPr lang="tr-TR" smtClean="0"/>
              <a:pPr/>
              <a:t>3.03.2025</a:t>
            </a:fld>
            <a:endParaRPr lang="tr-TR"/>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1DEFA8C-F947-479F-BE07-76B6B3F80BF1}" type="slidenum">
              <a:rPr lang="tr-TR" smtClean="0"/>
              <a:pPr/>
              <a:t>‹#›</a:t>
            </a:fld>
            <a:endParaRPr lang="tr-TR"/>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59123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D9F75050-0E15-4C5B-92B0-66D068882F1F}" type="datetimeFigureOut">
              <a:rPr lang="tr-TR" smtClean="0"/>
              <a:pPr/>
              <a:t>3.03.2025</a:t>
            </a:fld>
            <a:endParaRPr lang="tr-TR"/>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1DEFA8C-F947-479F-BE07-76B6B3F80BF1}" type="slidenum">
              <a:rPr lang="tr-TR" smtClean="0"/>
              <a:pPr/>
              <a:t>‹#›</a:t>
            </a:fld>
            <a:endParaRPr lang="tr-TR"/>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12263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D9F75050-0E15-4C5B-92B0-66D068882F1F}" type="datetimeFigureOut">
              <a:rPr lang="tr-TR" smtClean="0"/>
              <a:pPr/>
              <a:t>3.03.2025</a:t>
            </a:fld>
            <a:endParaRPr lang="tr-TR"/>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tr-TR"/>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B1DEFA8C-F947-479F-BE07-76B6B3F80BF1}" type="slidenum">
              <a:rPr lang="tr-TR" smtClean="0"/>
              <a:pPr/>
              <a:t>‹#›</a:t>
            </a:fld>
            <a:endParaRPr lang="tr-TR"/>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2495933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1368">
          <p15:clr>
            <a:srgbClr val="F26B43"/>
          </p15:clr>
        </p15:guide>
        <p15:guide id="1" pos="6912">
          <p15:clr>
            <a:srgbClr val="F26B43"/>
          </p15:clr>
        </p15:guide>
        <p15:guide id="2" pos="936">
          <p15:clr>
            <a:srgbClr val="F26B43"/>
          </p15:clr>
        </p15:guide>
        <p15:guide id="3" pos="864">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pPr algn="ctr"/>
            <a:r>
              <a:rPr lang="en-US" dirty="0"/>
              <a:t>Sampling</a:t>
            </a:r>
          </a:p>
        </p:txBody>
      </p:sp>
      <p:sp>
        <p:nvSpPr>
          <p:cNvPr id="3" name="2 Alt Başlık"/>
          <p:cNvSpPr>
            <a:spLocks noGrp="1"/>
          </p:cNvSpPr>
          <p:nvPr>
            <p:ph type="subTitle" idx="1"/>
          </p:nvPr>
        </p:nvSpPr>
        <p:spPr>
          <a:xfrm>
            <a:off x="4355976" y="5013176"/>
            <a:ext cx="4320480" cy="533397"/>
          </a:xfrm>
        </p:spPr>
        <p:txBody>
          <a:bodyPr/>
          <a:lstStyle/>
          <a:p>
            <a:r>
              <a:rPr lang="tr-TR" dirty="0"/>
              <a:t>Prof. Dr. Şehnaz </a:t>
            </a:r>
            <a:r>
              <a:rPr lang="tr-TR" dirty="0" err="1"/>
              <a:t>Şahinkarakaş</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196752"/>
            <a:ext cx="7620000" cy="5204048"/>
          </a:xfrm>
        </p:spPr>
        <p:txBody>
          <a:bodyPr>
            <a:normAutofit/>
          </a:bodyPr>
          <a:lstStyle/>
          <a:p>
            <a:r>
              <a:rPr lang="en-US" dirty="0">
                <a:solidFill>
                  <a:srgbClr val="FF0000"/>
                </a:solidFill>
              </a:rPr>
              <a:t>3. Cluster Random Sampling</a:t>
            </a:r>
          </a:p>
          <a:p>
            <a:r>
              <a:rPr lang="en-US" dirty="0"/>
              <a:t>Selection of groups of subjects, clusters, not individuals</a:t>
            </a:r>
          </a:p>
          <a:p>
            <a:endParaRPr lang="en-US" dirty="0"/>
          </a:p>
          <a:p>
            <a:r>
              <a:rPr lang="en-US" dirty="0"/>
              <a:t>Used when it is not possible to select a sample of individuals (list of all individuals not available, target populations is too big, administrative reasons…)</a:t>
            </a:r>
          </a:p>
          <a:p>
            <a:endParaRPr lang="en-US" dirty="0"/>
          </a:p>
          <a:p>
            <a:r>
              <a:rPr lang="en-US" dirty="0"/>
              <a:t>E.g. You want to see all elementary students’ attitudes towards English. Not possible to get their names and use simple or stratified random sampling. Then use some classes from selected schools</a:t>
            </a:r>
          </a:p>
          <a:p>
            <a:pPr marL="342900" lvl="1">
              <a:buClr>
                <a:schemeClr val="accent1"/>
              </a:buClr>
            </a:pPr>
            <a:endParaRPr lang="tr-TR" i="1" dirty="0"/>
          </a:p>
          <a:p>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028700" y="1412776"/>
            <a:ext cx="7200900" cy="4454624"/>
          </a:xfrm>
        </p:spPr>
        <p:txBody>
          <a:bodyPr>
            <a:normAutofit/>
          </a:bodyPr>
          <a:lstStyle/>
          <a:p>
            <a:r>
              <a:rPr lang="en-US" dirty="0">
                <a:solidFill>
                  <a:srgbClr val="FF0000"/>
                </a:solidFill>
              </a:rPr>
              <a:t>4. Two-Stage Random Sampling</a:t>
            </a:r>
          </a:p>
          <a:p>
            <a:endParaRPr lang="en-US" dirty="0"/>
          </a:p>
          <a:p>
            <a:r>
              <a:rPr lang="en-US" dirty="0"/>
              <a:t>Combining individual and cluster random sampling</a:t>
            </a:r>
          </a:p>
          <a:p>
            <a:endParaRPr lang="en-US" dirty="0"/>
          </a:p>
          <a:p>
            <a:r>
              <a:rPr lang="en-US" dirty="0"/>
              <a:t>E.g. </a:t>
            </a:r>
          </a:p>
          <a:p>
            <a:pPr lvl="1"/>
            <a:r>
              <a:rPr lang="en-US" dirty="0"/>
              <a:t>first cluster sampling: select N number of classes from the population</a:t>
            </a:r>
          </a:p>
          <a:p>
            <a:pPr lvl="1"/>
            <a:r>
              <a:rPr lang="en-US" dirty="0"/>
              <a:t>Second individual sampling: select N number of students from each class</a:t>
            </a:r>
          </a:p>
          <a:p>
            <a:endParaRPr lang="tr-TR"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en-US" dirty="0"/>
              <a:t>Nonrandom Sampling Methods</a:t>
            </a:r>
          </a:p>
        </p:txBody>
      </p:sp>
      <p:sp>
        <p:nvSpPr>
          <p:cNvPr id="2" name="1 İçerik Yer Tutucusu"/>
          <p:cNvSpPr>
            <a:spLocks noGrp="1"/>
          </p:cNvSpPr>
          <p:nvPr>
            <p:ph idx="1"/>
          </p:nvPr>
        </p:nvSpPr>
        <p:spPr/>
        <p:txBody>
          <a:bodyPr>
            <a:normAutofit fontScale="92500" lnSpcReduction="20000"/>
          </a:bodyPr>
          <a:lstStyle/>
          <a:p>
            <a:r>
              <a:rPr lang="en-US" dirty="0">
                <a:solidFill>
                  <a:srgbClr val="FF0000"/>
                </a:solidFill>
              </a:rPr>
              <a:t>1. Systematic Sampling</a:t>
            </a:r>
          </a:p>
          <a:p>
            <a:endParaRPr lang="en-US" dirty="0"/>
          </a:p>
          <a:p>
            <a:r>
              <a:rPr lang="en-US" dirty="0"/>
              <a:t>Selecting every N</a:t>
            </a:r>
            <a:r>
              <a:rPr lang="en-US" baseline="30000" dirty="0"/>
              <a:t>th</a:t>
            </a:r>
            <a:r>
              <a:rPr lang="en-US" dirty="0"/>
              <a:t>  individual in the population. </a:t>
            </a:r>
          </a:p>
          <a:p>
            <a:endParaRPr lang="en-US" dirty="0"/>
          </a:p>
          <a:p>
            <a:r>
              <a:rPr lang="en-US" dirty="0"/>
              <a:t>Get the names of all the population (alphabetically listed) and select every n</a:t>
            </a:r>
            <a:r>
              <a:rPr lang="en-US" baseline="30000" dirty="0"/>
              <a:t>th</a:t>
            </a:r>
            <a:r>
              <a:rPr lang="en-US" dirty="0"/>
              <a:t>  number</a:t>
            </a:r>
          </a:p>
          <a:p>
            <a:endParaRPr lang="en-US" dirty="0"/>
          </a:p>
          <a:p>
            <a:r>
              <a:rPr lang="en-US" b="1" dirty="0"/>
              <a:t>Be careful! </a:t>
            </a:r>
            <a:r>
              <a:rPr lang="en-US" dirty="0"/>
              <a:t>if the names are not alphabetically listed (e.g. listed according to the success level), your results may be biased as you might not have any students who have poor/high performance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ipe(down)">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wipe(down)">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endParaRPr lang="en-US"/>
          </a:p>
        </p:txBody>
      </p:sp>
      <p:sp>
        <p:nvSpPr>
          <p:cNvPr id="2" name="1 İçerik Yer Tutucusu"/>
          <p:cNvSpPr>
            <a:spLocks noGrp="1"/>
          </p:cNvSpPr>
          <p:nvPr>
            <p:ph idx="1"/>
          </p:nvPr>
        </p:nvSpPr>
        <p:spPr/>
        <p:txBody>
          <a:bodyPr/>
          <a:lstStyle/>
          <a:p>
            <a:r>
              <a:rPr lang="en-US" dirty="0">
                <a:solidFill>
                  <a:srgbClr val="FF0000"/>
                </a:solidFill>
              </a:rPr>
              <a:t>2. Convenience Sampling</a:t>
            </a:r>
          </a:p>
          <a:p>
            <a:endParaRPr lang="en-US" dirty="0"/>
          </a:p>
          <a:p>
            <a:r>
              <a:rPr lang="en-US" dirty="0"/>
              <a:t>Selecting individuals who are available.</a:t>
            </a:r>
          </a:p>
          <a:p>
            <a:endParaRPr lang="en-US" dirty="0"/>
          </a:p>
          <a:p>
            <a:r>
              <a:rPr lang="en-US" dirty="0"/>
              <a:t>Generally, this sampling is not considered to represent a population so is avoided. If this is a must, you should include as much information about the sample as possible.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ipe(down)">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endParaRPr lang="en-US"/>
          </a:p>
        </p:txBody>
      </p:sp>
      <p:sp>
        <p:nvSpPr>
          <p:cNvPr id="2" name="1 İçerik Yer Tutucusu"/>
          <p:cNvSpPr>
            <a:spLocks noGrp="1"/>
          </p:cNvSpPr>
          <p:nvPr>
            <p:ph idx="1"/>
          </p:nvPr>
        </p:nvSpPr>
        <p:spPr/>
        <p:txBody>
          <a:bodyPr/>
          <a:lstStyle/>
          <a:p>
            <a:r>
              <a:rPr lang="en-US" dirty="0">
                <a:solidFill>
                  <a:srgbClr val="FF0000"/>
                </a:solidFill>
              </a:rPr>
              <a:t>3. Purposive Sampling</a:t>
            </a:r>
          </a:p>
          <a:p>
            <a:endParaRPr lang="en-US" dirty="0"/>
          </a:p>
          <a:p>
            <a:r>
              <a:rPr lang="en-US" dirty="0"/>
              <a:t>Selecting </a:t>
            </a:r>
            <a:r>
              <a:rPr lang="tr-TR" dirty="0" err="1"/>
              <a:t>participants</a:t>
            </a:r>
            <a:r>
              <a:rPr lang="en-US" dirty="0"/>
              <a:t> based on researcher’s judgment</a:t>
            </a:r>
          </a:p>
          <a:p>
            <a:endParaRPr lang="en-US" dirty="0"/>
          </a:p>
          <a:p>
            <a:r>
              <a:rPr lang="en-US" dirty="0"/>
              <a:t>Main disadvantage: researcher’s judgment may be wrong.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ipe(down)">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663384-B636-E108-AF95-23A406B6C97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61972AC-999B-8034-4053-C15D1F465F77}"/>
              </a:ext>
            </a:extLst>
          </p:cNvPr>
          <p:cNvSpPr>
            <a:spLocks noGrp="1"/>
          </p:cNvSpPr>
          <p:nvPr>
            <p:ph idx="1"/>
          </p:nvPr>
        </p:nvSpPr>
        <p:spPr/>
        <p:txBody>
          <a:bodyPr/>
          <a:lstStyle/>
          <a:p>
            <a:r>
              <a:rPr lang="tr-TR" dirty="0">
                <a:solidFill>
                  <a:srgbClr val="FF0000"/>
                </a:solidFill>
              </a:rPr>
              <a:t>4. Snowball </a:t>
            </a:r>
            <a:r>
              <a:rPr lang="tr-TR" dirty="0" err="1">
                <a:solidFill>
                  <a:srgbClr val="FF0000"/>
                </a:solidFill>
              </a:rPr>
              <a:t>sampling</a:t>
            </a:r>
            <a:r>
              <a:rPr lang="tr-TR" dirty="0">
                <a:solidFill>
                  <a:srgbClr val="FF0000"/>
                </a:solidFill>
              </a:rPr>
              <a:t>:</a:t>
            </a:r>
            <a:r>
              <a:rPr lang="tr-TR" dirty="0"/>
              <a:t> </a:t>
            </a:r>
          </a:p>
          <a:p>
            <a:endParaRPr lang="tr-TR" dirty="0"/>
          </a:p>
          <a:p>
            <a:r>
              <a:rPr lang="tr-TR" dirty="0" err="1"/>
              <a:t>Selecting</a:t>
            </a:r>
            <a:r>
              <a:rPr lang="tr-TR" dirty="0"/>
              <a:t> </a:t>
            </a:r>
            <a:r>
              <a:rPr lang="tr-TR" dirty="0" err="1"/>
              <a:t>cases</a:t>
            </a:r>
            <a:r>
              <a:rPr lang="tr-TR" dirty="0"/>
              <a:t> </a:t>
            </a:r>
            <a:r>
              <a:rPr lang="tr-TR" dirty="0" err="1"/>
              <a:t>by</a:t>
            </a:r>
            <a:r>
              <a:rPr lang="tr-TR" dirty="0"/>
              <a:t> </a:t>
            </a:r>
            <a:r>
              <a:rPr lang="tr-TR" dirty="0" err="1"/>
              <a:t>asking</a:t>
            </a:r>
            <a:r>
              <a:rPr lang="en-US" dirty="0"/>
              <a:t> other participants </a:t>
            </a:r>
            <a:r>
              <a:rPr lang="tr-TR" dirty="0" err="1"/>
              <a:t>to</a:t>
            </a:r>
            <a:r>
              <a:rPr lang="tr-TR" dirty="0"/>
              <a:t> </a:t>
            </a:r>
            <a:r>
              <a:rPr lang="tr-TR" dirty="0" err="1"/>
              <a:t>call</a:t>
            </a:r>
            <a:r>
              <a:rPr lang="tr-TR" dirty="0"/>
              <a:t> </a:t>
            </a:r>
            <a:r>
              <a:rPr lang="tr-TR" dirty="0" err="1"/>
              <a:t>other</a:t>
            </a:r>
            <a:r>
              <a:rPr lang="tr-TR" dirty="0"/>
              <a:t> </a:t>
            </a:r>
            <a:r>
              <a:rPr lang="tr-TR" dirty="0" err="1"/>
              <a:t>cases</a:t>
            </a:r>
            <a:r>
              <a:rPr lang="en-US" dirty="0"/>
              <a:t>. </a:t>
            </a:r>
            <a:endParaRPr lang="tr-TR" dirty="0"/>
          </a:p>
          <a:p>
            <a:endParaRPr lang="tr-TR"/>
          </a:p>
          <a:p>
            <a:r>
              <a:rPr lang="en-US"/>
              <a:t>It </a:t>
            </a:r>
            <a:r>
              <a:rPr lang="en-US" dirty="0"/>
              <a:t>is used where potential participants are hard to find. </a:t>
            </a:r>
            <a:endParaRPr lang="tr-TR" dirty="0"/>
          </a:p>
          <a:p>
            <a:endParaRPr lang="tr-TR" dirty="0"/>
          </a:p>
        </p:txBody>
      </p:sp>
    </p:spTree>
    <p:extLst>
      <p:ext uri="{BB962C8B-B14F-4D97-AF65-F5344CB8AC3E}">
        <p14:creationId xmlns:p14="http://schemas.microsoft.com/office/powerpoint/2010/main" val="2279451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274638"/>
            <a:ext cx="7467600" cy="994122"/>
          </a:xfrm>
        </p:spPr>
        <p:txBody>
          <a:bodyPr/>
          <a:lstStyle/>
          <a:p>
            <a:r>
              <a:rPr lang="en-US" dirty="0"/>
              <a:t>Choosing the method</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1695213313"/>
              </p:ext>
            </p:extLst>
          </p:nvPr>
        </p:nvGraphicFramePr>
        <p:xfrm>
          <a:off x="467544" y="1340768"/>
          <a:ext cx="8136904" cy="4739538"/>
        </p:xfrm>
        <a:graphic>
          <a:graphicData uri="http://schemas.openxmlformats.org/drawingml/2006/table">
            <a:tbl>
              <a:tblPr firstRow="1" bandRow="1">
                <a:tableStyleId>{5C22544A-7EE6-4342-B048-85BDC9FD1C3A}</a:tableStyleId>
              </a:tblPr>
              <a:tblGrid>
                <a:gridCol w="4068452">
                  <a:extLst>
                    <a:ext uri="{9D8B030D-6E8A-4147-A177-3AD203B41FA5}">
                      <a16:colId xmlns:a16="http://schemas.microsoft.com/office/drawing/2014/main" val="20000"/>
                    </a:ext>
                  </a:extLst>
                </a:gridCol>
                <a:gridCol w="4068452">
                  <a:extLst>
                    <a:ext uri="{9D8B030D-6E8A-4147-A177-3AD203B41FA5}">
                      <a16:colId xmlns:a16="http://schemas.microsoft.com/office/drawing/2014/main" val="20001"/>
                    </a:ext>
                  </a:extLst>
                </a:gridCol>
              </a:tblGrid>
              <a:tr h="504056">
                <a:tc>
                  <a:txBody>
                    <a:bodyPr/>
                    <a:lstStyle/>
                    <a:p>
                      <a:pPr algn="ctr"/>
                      <a:r>
                        <a:rPr lang="en-US" sz="1600" b="1" dirty="0"/>
                        <a:t>Method</a:t>
                      </a:r>
                      <a:endParaRPr lang="en-US" sz="1600" dirty="0"/>
                    </a:p>
                  </a:txBody>
                  <a:tcPr marL="0" marR="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t>Best </a:t>
                      </a:r>
                      <a:r>
                        <a:rPr lang="en-US" sz="1600" b="1" dirty="0" err="1"/>
                        <a:t>whe</a:t>
                      </a:r>
                      <a:r>
                        <a:rPr lang="tr-TR" sz="1600" b="1"/>
                        <a:t>n</a:t>
                      </a:r>
                      <a:endParaRPr lang="en-US" sz="1600" dirty="0"/>
                    </a:p>
                  </a:txBody>
                  <a:tcPr marL="82973" marR="82973"/>
                </a:tc>
                <a:extLst>
                  <a:ext uri="{0D108BD9-81ED-4DB2-BD59-A6C34878D82A}">
                    <a16:rowId xmlns:a16="http://schemas.microsoft.com/office/drawing/2014/main" val="10000"/>
                  </a:ext>
                </a:extLst>
              </a:tr>
              <a:tr h="597396">
                <a:tc>
                  <a:txBody>
                    <a:bodyPr/>
                    <a:lstStyle/>
                    <a:p>
                      <a:r>
                        <a:rPr lang="en-US" sz="1600" b="0" dirty="0"/>
                        <a:t>Simple random sampling</a:t>
                      </a:r>
                    </a:p>
                  </a:txBody>
                  <a:tcPr marL="82973" marR="82973" anchor="ctr"/>
                </a:tc>
                <a:tc>
                  <a:txBody>
                    <a:bodyPr/>
                    <a:lstStyle/>
                    <a:p>
                      <a:r>
                        <a:rPr lang="en-US" sz="1600"/>
                        <a:t>Whole population is available.</a:t>
                      </a:r>
                    </a:p>
                  </a:txBody>
                  <a:tcPr marL="82973" marR="82973" anchor="ctr"/>
                </a:tc>
                <a:extLst>
                  <a:ext uri="{0D108BD9-81ED-4DB2-BD59-A6C34878D82A}">
                    <a16:rowId xmlns:a16="http://schemas.microsoft.com/office/drawing/2014/main" val="10001"/>
                  </a:ext>
                </a:extLst>
              </a:tr>
              <a:tr h="810167">
                <a:tc>
                  <a:txBody>
                    <a:bodyPr/>
                    <a:lstStyle/>
                    <a:p>
                      <a:r>
                        <a:rPr lang="en-US" sz="1600" dirty="0"/>
                        <a:t>Stratified</a:t>
                      </a:r>
                      <a:r>
                        <a:rPr lang="en-US" sz="1600" baseline="0" dirty="0"/>
                        <a:t> sampling </a:t>
                      </a:r>
                      <a:r>
                        <a:rPr lang="en-US" sz="1600" dirty="0"/>
                        <a:t>(random within target groups)</a:t>
                      </a:r>
                    </a:p>
                  </a:txBody>
                  <a:tcPr marL="82973" marR="82973" anchor="ctr"/>
                </a:tc>
                <a:tc>
                  <a:txBody>
                    <a:bodyPr/>
                    <a:lstStyle/>
                    <a:p>
                      <a:r>
                        <a:rPr lang="en-US" sz="1600"/>
                        <a:t>There are specific sub-groups to investigate (eg. demographic groupings). </a:t>
                      </a:r>
                    </a:p>
                  </a:txBody>
                  <a:tcPr marL="82973" marR="82973" anchor="ctr"/>
                </a:tc>
                <a:extLst>
                  <a:ext uri="{0D108BD9-81ED-4DB2-BD59-A6C34878D82A}">
                    <a16:rowId xmlns:a16="http://schemas.microsoft.com/office/drawing/2014/main" val="10002"/>
                  </a:ext>
                </a:extLst>
              </a:tr>
              <a:tr h="810167">
                <a:tc>
                  <a:txBody>
                    <a:bodyPr/>
                    <a:lstStyle/>
                    <a:p>
                      <a:r>
                        <a:rPr lang="en-US" sz="1600" dirty="0"/>
                        <a:t>Systematic</a:t>
                      </a:r>
                      <a:r>
                        <a:rPr lang="en-US" sz="1600" baseline="0" dirty="0"/>
                        <a:t> sampling </a:t>
                      </a:r>
                      <a:r>
                        <a:rPr lang="en-US" sz="1600" dirty="0"/>
                        <a:t>(every nth person)</a:t>
                      </a:r>
                    </a:p>
                  </a:txBody>
                  <a:tcPr marL="82973" marR="82973" anchor="ctr"/>
                </a:tc>
                <a:tc>
                  <a:txBody>
                    <a:bodyPr/>
                    <a:lstStyle/>
                    <a:p>
                      <a:r>
                        <a:rPr lang="en-US" sz="1600" dirty="0"/>
                        <a:t>When a stream of representative people are available (</a:t>
                      </a:r>
                      <a:r>
                        <a:rPr lang="en-US" sz="1600" dirty="0" err="1"/>
                        <a:t>eg</a:t>
                      </a:r>
                      <a:r>
                        <a:rPr lang="en-US" sz="1600" dirty="0"/>
                        <a:t>. in the street).</a:t>
                      </a:r>
                    </a:p>
                  </a:txBody>
                  <a:tcPr marL="82973" marR="82973" anchor="ctr"/>
                </a:tc>
                <a:extLst>
                  <a:ext uri="{0D108BD9-81ED-4DB2-BD59-A6C34878D82A}">
                    <a16:rowId xmlns:a16="http://schemas.microsoft.com/office/drawing/2014/main" val="10003"/>
                  </a:ext>
                </a:extLst>
              </a:tr>
              <a:tr h="810167">
                <a:tc>
                  <a:txBody>
                    <a:bodyPr/>
                    <a:lstStyle/>
                    <a:p>
                      <a:r>
                        <a:rPr lang="en-US" sz="1600" dirty="0"/>
                        <a:t>Cluster sampling (all in limited groups)</a:t>
                      </a:r>
                    </a:p>
                  </a:txBody>
                  <a:tcPr marL="82973" marR="82973" anchor="ctr"/>
                </a:tc>
                <a:tc>
                  <a:txBody>
                    <a:bodyPr/>
                    <a:lstStyle/>
                    <a:p>
                      <a:r>
                        <a:rPr lang="en-US" sz="1600" dirty="0"/>
                        <a:t>When population groups are separated and access to all is difficult, </a:t>
                      </a:r>
                      <a:r>
                        <a:rPr lang="en-US" sz="1600" dirty="0" err="1"/>
                        <a:t>eg</a:t>
                      </a:r>
                      <a:r>
                        <a:rPr lang="en-US" sz="1600" dirty="0"/>
                        <a:t>. in many distant cities.</a:t>
                      </a:r>
                    </a:p>
                  </a:txBody>
                  <a:tcPr marL="82973" marR="82973" anchor="ctr"/>
                </a:tc>
                <a:extLst>
                  <a:ext uri="{0D108BD9-81ED-4DB2-BD59-A6C34878D82A}">
                    <a16:rowId xmlns:a16="http://schemas.microsoft.com/office/drawing/2014/main" val="10004"/>
                  </a:ext>
                </a:extLst>
              </a:tr>
              <a:tr h="5973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Purposive sampling</a:t>
                      </a:r>
                      <a:r>
                        <a:rPr lang="en-US" sz="1600" baseline="0" dirty="0"/>
                        <a:t> </a:t>
                      </a:r>
                      <a:r>
                        <a:rPr lang="en-US" sz="1600" dirty="0"/>
                        <a:t>(based on intent)</a:t>
                      </a:r>
                    </a:p>
                  </a:txBody>
                  <a:tcPr marL="82973" marR="82973"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You are studying particular groups</a:t>
                      </a:r>
                    </a:p>
                  </a:txBody>
                  <a:tcPr marL="82973" marR="82973" anchor="ctr"/>
                </a:tc>
                <a:extLst>
                  <a:ext uri="{0D108BD9-81ED-4DB2-BD59-A6C34878D82A}">
                    <a16:rowId xmlns:a16="http://schemas.microsoft.com/office/drawing/2014/main" val="10005"/>
                  </a:ext>
                </a:extLst>
              </a:tr>
              <a:tr h="5973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Convenience sampling</a:t>
                      </a:r>
                      <a:r>
                        <a:rPr lang="en-US" sz="1600" baseline="0" dirty="0"/>
                        <a:t> </a:t>
                      </a:r>
                      <a:r>
                        <a:rPr lang="en-US" sz="1600" dirty="0"/>
                        <a:t>(use who's available)</a:t>
                      </a:r>
                    </a:p>
                  </a:txBody>
                  <a:tcPr marL="82973" marR="82973"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You cannot proactively seek out subjects.</a:t>
                      </a:r>
                    </a:p>
                  </a:txBody>
                  <a:tcPr marL="82973" marR="82973" anchor="ctr"/>
                </a:tc>
                <a:extLst>
                  <a:ext uri="{0D108BD9-81ED-4DB2-BD59-A6C34878D82A}">
                    <a16:rowId xmlns:a16="http://schemas.microsoft.com/office/drawing/2014/main" val="10006"/>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en-US" dirty="0"/>
              <a:t>What is a sample?</a:t>
            </a:r>
          </a:p>
        </p:txBody>
      </p:sp>
      <p:sp>
        <p:nvSpPr>
          <p:cNvPr id="2" name="1 İçerik Yer Tutucusu"/>
          <p:cNvSpPr>
            <a:spLocks noGrp="1"/>
          </p:cNvSpPr>
          <p:nvPr>
            <p:ph idx="1"/>
          </p:nvPr>
        </p:nvSpPr>
        <p:spPr/>
        <p:txBody>
          <a:bodyPr/>
          <a:lstStyle/>
          <a:p>
            <a:r>
              <a:rPr lang="en-US" dirty="0"/>
              <a:t>A sample is any part of a population of individuals on whom information is obtained: students, teachers, young learners, etc.</a:t>
            </a:r>
          </a:p>
          <a:p>
            <a:endParaRPr lang="en-US" dirty="0"/>
          </a:p>
          <a:p>
            <a:r>
              <a:rPr lang="en-US" dirty="0"/>
              <a:t>Selection of the sample of individuals who will participate in the study is an important part of research.</a:t>
            </a:r>
          </a:p>
          <a:p>
            <a:endParaRPr lang="en-US" dirty="0"/>
          </a:p>
          <a:p>
            <a:r>
              <a:rPr lang="en-US" b="1" dirty="0"/>
              <a:t>Sampling</a:t>
            </a:r>
            <a:r>
              <a:rPr lang="en-US" dirty="0"/>
              <a:t> refers to the process of selecting these individuals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ipe(down)">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en-US" dirty="0"/>
              <a:t>Samples and Populations</a:t>
            </a:r>
          </a:p>
        </p:txBody>
      </p:sp>
      <p:sp>
        <p:nvSpPr>
          <p:cNvPr id="2" name="1 İçerik Yer Tutucusu"/>
          <p:cNvSpPr>
            <a:spLocks noGrp="1"/>
          </p:cNvSpPr>
          <p:nvPr>
            <p:ph idx="1"/>
          </p:nvPr>
        </p:nvSpPr>
        <p:spPr/>
        <p:txBody>
          <a:bodyPr>
            <a:normAutofit/>
          </a:bodyPr>
          <a:lstStyle/>
          <a:p>
            <a:r>
              <a:rPr lang="en-US" dirty="0"/>
              <a:t>A </a:t>
            </a:r>
            <a:r>
              <a:rPr lang="en-US" dirty="0">
                <a:solidFill>
                  <a:srgbClr val="FF0000"/>
                </a:solidFill>
              </a:rPr>
              <a:t>sample</a:t>
            </a:r>
            <a:r>
              <a:rPr lang="en-US" dirty="0"/>
              <a:t> is the group on which information is obtained.</a:t>
            </a:r>
          </a:p>
          <a:p>
            <a:endParaRPr lang="en-US" dirty="0"/>
          </a:p>
          <a:p>
            <a:r>
              <a:rPr lang="en-US" dirty="0"/>
              <a:t>The </a:t>
            </a:r>
            <a:r>
              <a:rPr lang="en-US" dirty="0">
                <a:solidFill>
                  <a:srgbClr val="FF0000"/>
                </a:solidFill>
              </a:rPr>
              <a:t>population</a:t>
            </a:r>
            <a:r>
              <a:rPr lang="en-US" dirty="0"/>
              <a:t> is the larger group to which the researcher hopes to apply the results.</a:t>
            </a:r>
          </a:p>
          <a:p>
            <a:endParaRPr lang="en-US" dirty="0"/>
          </a:p>
          <a:p>
            <a:r>
              <a:rPr lang="en-US" i="1" dirty="0"/>
              <a:t>Sometimes the sample and the population may be identical.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ipe(down)">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028700" y="1268760"/>
            <a:ext cx="7200900" cy="4598640"/>
          </a:xfrm>
        </p:spPr>
        <p:txBody>
          <a:bodyPr>
            <a:normAutofit lnSpcReduction="10000"/>
          </a:bodyPr>
          <a:lstStyle/>
          <a:p>
            <a:r>
              <a:rPr lang="en-US" dirty="0"/>
              <a:t>Most populations are large, diverse and scattered, so it may be difficult to obtain data from all. In that case, sampling is needed.</a:t>
            </a:r>
          </a:p>
          <a:p>
            <a:endParaRPr lang="en-US" dirty="0"/>
          </a:p>
          <a:p>
            <a:r>
              <a:rPr lang="en-US" dirty="0"/>
              <a:t>E.g.</a:t>
            </a:r>
          </a:p>
          <a:p>
            <a:endParaRPr lang="en-US" dirty="0"/>
          </a:p>
          <a:p>
            <a:r>
              <a:rPr lang="en-US" dirty="0"/>
              <a:t>You are interested in the way English teachers are assessing young learners in primary schools in Adana.  There are 1,500 students in primary schools in that city. You can select 150 students in different schools as a sample for your study.*</a:t>
            </a:r>
          </a:p>
          <a:p>
            <a:endParaRPr lang="en-US" dirty="0"/>
          </a:p>
          <a:p>
            <a:r>
              <a:rPr lang="en-US" dirty="0"/>
              <a:t>*The number generally depends </a:t>
            </a:r>
            <a:r>
              <a:rPr lang="tr-TR" dirty="0"/>
              <a:t>on </a:t>
            </a:r>
            <a:r>
              <a:rPr lang="tr-TR" dirty="0" err="1"/>
              <a:t>the</a:t>
            </a:r>
            <a:r>
              <a:rPr lang="tr-TR" dirty="0"/>
              <a:t> </a:t>
            </a:r>
            <a:r>
              <a:rPr lang="en-US" dirty="0"/>
              <a:t>methodology you will use.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en-US" dirty="0"/>
              <a:t>Defining the Population</a:t>
            </a:r>
          </a:p>
        </p:txBody>
      </p:sp>
      <p:sp>
        <p:nvSpPr>
          <p:cNvPr id="2" name="1 İçerik Yer Tutucusu"/>
          <p:cNvSpPr>
            <a:spLocks noGrp="1"/>
          </p:cNvSpPr>
          <p:nvPr>
            <p:ph idx="1"/>
          </p:nvPr>
        </p:nvSpPr>
        <p:spPr>
          <a:xfrm>
            <a:off x="1028700" y="2286000"/>
            <a:ext cx="7200900" cy="3886200"/>
          </a:xfrm>
        </p:spPr>
        <p:txBody>
          <a:bodyPr/>
          <a:lstStyle/>
          <a:p>
            <a:r>
              <a:rPr lang="en-US" dirty="0"/>
              <a:t>To define the population, we should answer the question, “What am I exactly interested in?”, “What is the group to whom I want to generalize the results of my study?” </a:t>
            </a:r>
          </a:p>
          <a:p>
            <a:endParaRPr lang="en-US" dirty="0"/>
          </a:p>
          <a:p>
            <a:r>
              <a:rPr lang="en-US" dirty="0"/>
              <a:t>Some examples:</a:t>
            </a:r>
          </a:p>
          <a:p>
            <a:pPr lvl="1"/>
            <a:r>
              <a:rPr lang="en-US" dirty="0"/>
              <a:t>All high school principals</a:t>
            </a:r>
          </a:p>
          <a:p>
            <a:pPr lvl="1"/>
            <a:r>
              <a:rPr lang="en-US" dirty="0"/>
              <a:t>All fifth-grade classrooms in Mersin</a:t>
            </a:r>
          </a:p>
          <a:p>
            <a:pPr lvl="1"/>
            <a:r>
              <a:rPr lang="en-US" dirty="0"/>
              <a:t>All language teachers teaching young learners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wipe(down)">
                                      <p:cBhvr>
                                        <p:cTn id="15" dur="500"/>
                                        <p:tgtEl>
                                          <p:spTgt spid="2">
                                            <p:txEl>
                                              <p:pRg st="3" end="3"/>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wipe(down)">
                                      <p:cBhvr>
                                        <p:cTn id="18" dur="500"/>
                                        <p:tgtEl>
                                          <p:spTgt spid="2">
                                            <p:txEl>
                                              <p:pRg st="4" end="4"/>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wipe(down)">
                                      <p:cBhvr>
                                        <p:cTn id="21"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en-US" dirty="0"/>
              <a:t>Target vs. Accessible Populations</a:t>
            </a:r>
          </a:p>
        </p:txBody>
      </p:sp>
      <p:sp>
        <p:nvSpPr>
          <p:cNvPr id="2" name="1 İçerik Yer Tutucusu"/>
          <p:cNvSpPr>
            <a:spLocks noGrp="1"/>
          </p:cNvSpPr>
          <p:nvPr>
            <p:ph idx="1"/>
          </p:nvPr>
        </p:nvSpPr>
        <p:spPr>
          <a:xfrm>
            <a:off x="1028700" y="2060848"/>
            <a:ext cx="7503740" cy="4392488"/>
          </a:xfrm>
        </p:spPr>
        <p:txBody>
          <a:bodyPr>
            <a:normAutofit fontScale="85000" lnSpcReduction="20000"/>
          </a:bodyPr>
          <a:lstStyle/>
          <a:p>
            <a:r>
              <a:rPr lang="en-US" dirty="0"/>
              <a:t>The actual population (</a:t>
            </a:r>
            <a:r>
              <a:rPr lang="en-US" dirty="0">
                <a:solidFill>
                  <a:srgbClr val="FF0000"/>
                </a:solidFill>
              </a:rPr>
              <a:t>target population</a:t>
            </a:r>
            <a:r>
              <a:rPr lang="en-US" dirty="0"/>
              <a:t>) is rarely available. Then the population to which a researcher is </a:t>
            </a:r>
            <a:r>
              <a:rPr lang="en-US" i="1" dirty="0"/>
              <a:t>able</a:t>
            </a:r>
            <a:r>
              <a:rPr lang="en-US" dirty="0"/>
              <a:t> to generalize is the </a:t>
            </a:r>
            <a:r>
              <a:rPr lang="en-US" dirty="0">
                <a:solidFill>
                  <a:srgbClr val="FF0000"/>
                </a:solidFill>
              </a:rPr>
              <a:t>accessible population</a:t>
            </a:r>
            <a:r>
              <a:rPr lang="en-US" dirty="0"/>
              <a:t>. </a:t>
            </a:r>
          </a:p>
          <a:p>
            <a:r>
              <a:rPr lang="en-US" dirty="0"/>
              <a:t>E.g.</a:t>
            </a:r>
          </a:p>
          <a:p>
            <a:pPr lvl="1"/>
            <a:r>
              <a:rPr lang="en-US" b="1" dirty="0"/>
              <a:t>Research Problem</a:t>
            </a:r>
            <a:r>
              <a:rPr lang="en-US" dirty="0"/>
              <a:t>: The effects of computer-assisted instruction on the reading achievement of 1</a:t>
            </a:r>
            <a:r>
              <a:rPr lang="en-US" baseline="30000" dirty="0"/>
              <a:t>st</a:t>
            </a:r>
            <a:r>
              <a:rPr lang="en-US" dirty="0"/>
              <a:t>- and 2</a:t>
            </a:r>
            <a:r>
              <a:rPr lang="en-US" baseline="30000" dirty="0"/>
              <a:t>nd</a:t>
            </a:r>
            <a:r>
              <a:rPr lang="en-US" dirty="0"/>
              <a:t>-graders in Turkey.</a:t>
            </a:r>
          </a:p>
          <a:p>
            <a:pPr lvl="1"/>
            <a:r>
              <a:rPr lang="en-US" b="1" dirty="0"/>
              <a:t>Target population</a:t>
            </a:r>
            <a:r>
              <a:rPr lang="en-US" dirty="0"/>
              <a:t>: All 1</a:t>
            </a:r>
            <a:r>
              <a:rPr lang="en-US" baseline="30000" dirty="0"/>
              <a:t>st</a:t>
            </a:r>
            <a:r>
              <a:rPr lang="en-US" dirty="0"/>
              <a:t>- and 2</a:t>
            </a:r>
            <a:r>
              <a:rPr lang="en-US" baseline="30000" dirty="0"/>
              <a:t>nd</a:t>
            </a:r>
            <a:r>
              <a:rPr lang="en-US" dirty="0"/>
              <a:t>-graders in Turkey</a:t>
            </a:r>
          </a:p>
          <a:p>
            <a:pPr lvl="1"/>
            <a:endParaRPr lang="en-US" b="1" dirty="0"/>
          </a:p>
          <a:p>
            <a:pPr lvl="1"/>
            <a:r>
              <a:rPr lang="en-US" b="1" dirty="0"/>
              <a:t>Accessible population</a:t>
            </a:r>
            <a:r>
              <a:rPr lang="en-US" dirty="0"/>
              <a:t>:  All 1</a:t>
            </a:r>
            <a:r>
              <a:rPr lang="en-US" baseline="30000" dirty="0"/>
              <a:t>st</a:t>
            </a:r>
            <a:r>
              <a:rPr lang="en-US" dirty="0"/>
              <a:t>- and 2</a:t>
            </a:r>
            <a:r>
              <a:rPr lang="en-US" baseline="30000" dirty="0"/>
              <a:t>nd</a:t>
            </a:r>
            <a:r>
              <a:rPr lang="en-US" dirty="0"/>
              <a:t>-graders in </a:t>
            </a:r>
            <a:r>
              <a:rPr lang="en-US" dirty="0" err="1"/>
              <a:t>Seyhan</a:t>
            </a:r>
            <a:r>
              <a:rPr lang="en-US" dirty="0"/>
              <a:t> region of Adana</a:t>
            </a:r>
          </a:p>
          <a:p>
            <a:pPr lvl="1"/>
            <a:r>
              <a:rPr lang="en-US" dirty="0"/>
              <a:t>OR-- All 1</a:t>
            </a:r>
            <a:r>
              <a:rPr lang="en-US" baseline="30000" dirty="0"/>
              <a:t>st</a:t>
            </a:r>
            <a:r>
              <a:rPr lang="en-US" dirty="0"/>
              <a:t>- and 2</a:t>
            </a:r>
            <a:r>
              <a:rPr lang="en-US" baseline="30000" dirty="0"/>
              <a:t>nd</a:t>
            </a:r>
            <a:r>
              <a:rPr lang="en-US" dirty="0"/>
              <a:t>-graders in </a:t>
            </a:r>
            <a:r>
              <a:rPr lang="en-US" dirty="0" err="1"/>
              <a:t>Celalettin</a:t>
            </a:r>
            <a:r>
              <a:rPr lang="en-US" dirty="0"/>
              <a:t> </a:t>
            </a:r>
            <a:r>
              <a:rPr lang="en-US" dirty="0" err="1"/>
              <a:t>Sayhan</a:t>
            </a:r>
            <a:r>
              <a:rPr lang="en-US" dirty="0"/>
              <a:t> Primary School</a:t>
            </a:r>
          </a:p>
          <a:p>
            <a:pPr lvl="1"/>
            <a:endParaRPr lang="en-US" b="1" dirty="0"/>
          </a:p>
          <a:p>
            <a:pPr lvl="1"/>
            <a:r>
              <a:rPr lang="en-US" b="1" dirty="0"/>
              <a:t>Sample</a:t>
            </a:r>
            <a:r>
              <a:rPr lang="en-US" dirty="0"/>
              <a:t>: 10% of the 1</a:t>
            </a:r>
            <a:r>
              <a:rPr lang="en-US" baseline="30000" dirty="0"/>
              <a:t>st</a:t>
            </a:r>
            <a:r>
              <a:rPr lang="en-US" dirty="0"/>
              <a:t>- and 2</a:t>
            </a:r>
            <a:r>
              <a:rPr lang="en-US" baseline="30000" dirty="0"/>
              <a:t>nd</a:t>
            </a:r>
            <a:r>
              <a:rPr lang="en-US" dirty="0"/>
              <a:t>-graders in </a:t>
            </a:r>
            <a:r>
              <a:rPr lang="en-US" dirty="0" err="1"/>
              <a:t>Seyhan</a:t>
            </a:r>
            <a:r>
              <a:rPr lang="en-US" dirty="0"/>
              <a:t> region of Adana</a:t>
            </a:r>
          </a:p>
          <a:p>
            <a:pPr lvl="1"/>
            <a:r>
              <a:rPr lang="en-US" dirty="0"/>
              <a:t>OR– 150 students attending 1</a:t>
            </a:r>
            <a:r>
              <a:rPr lang="en-US" baseline="30000" dirty="0"/>
              <a:t>st</a:t>
            </a:r>
            <a:r>
              <a:rPr lang="en-US" dirty="0"/>
              <a:t>- and 2</a:t>
            </a:r>
            <a:r>
              <a:rPr lang="en-US" baseline="30000" dirty="0"/>
              <a:t>nd</a:t>
            </a:r>
            <a:r>
              <a:rPr lang="en-US" dirty="0"/>
              <a:t>-graders in </a:t>
            </a:r>
            <a:r>
              <a:rPr lang="en-US" dirty="0" err="1"/>
              <a:t>Celalettin</a:t>
            </a:r>
            <a:r>
              <a:rPr lang="en-US" dirty="0"/>
              <a:t> </a:t>
            </a:r>
            <a:r>
              <a:rPr lang="en-US" dirty="0" err="1"/>
              <a:t>Sayhan</a:t>
            </a:r>
            <a:r>
              <a:rPr lang="en-US" dirty="0"/>
              <a:t> Primary School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down)">
                                      <p:cBhvr>
                                        <p:cTn id="15" dur="500"/>
                                        <p:tgtEl>
                                          <p:spTgt spid="2">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wipe(down)">
                                      <p:cBhvr>
                                        <p:cTn id="18" dur="500"/>
                                        <p:tgtEl>
                                          <p:spTgt spid="2">
                                            <p:txEl>
                                              <p:pRg st="3" end="3"/>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wipe(down)">
                                      <p:cBhvr>
                                        <p:cTn id="21" dur="500"/>
                                        <p:tgtEl>
                                          <p:spTgt spid="2">
                                            <p:txEl>
                                              <p:pRg st="5" end="5"/>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wipe(down)">
                                      <p:cBhvr>
                                        <p:cTn id="24" dur="500"/>
                                        <p:tgtEl>
                                          <p:spTgt spid="2">
                                            <p:txEl>
                                              <p:pRg st="6" end="6"/>
                                            </p:tx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wipe(down)">
                                      <p:cBhvr>
                                        <p:cTn id="27" dur="500"/>
                                        <p:tgtEl>
                                          <p:spTgt spid="2">
                                            <p:txEl>
                                              <p:pRg st="8" end="8"/>
                                            </p:tx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2">
                                            <p:txEl>
                                              <p:pRg st="9" end="9"/>
                                            </p:txEl>
                                          </p:spTgt>
                                        </p:tgtEl>
                                        <p:attrNameLst>
                                          <p:attrName>style.visibility</p:attrName>
                                        </p:attrNameLst>
                                      </p:cBhvr>
                                      <p:to>
                                        <p:strVal val="visible"/>
                                      </p:to>
                                    </p:set>
                                    <p:animEffect transition="in" filter="wipe(down)">
                                      <p:cBhvr>
                                        <p:cTn id="30"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en-US" sz="3200" dirty="0"/>
              <a:t>Random (Probability) vs. Nonrandom (Non-probability) Sampling</a:t>
            </a:r>
          </a:p>
        </p:txBody>
      </p:sp>
      <p:sp>
        <p:nvSpPr>
          <p:cNvPr id="2" name="1 İçerik Yer Tutucusu"/>
          <p:cNvSpPr>
            <a:spLocks noGrp="1"/>
          </p:cNvSpPr>
          <p:nvPr>
            <p:ph idx="1"/>
          </p:nvPr>
        </p:nvSpPr>
        <p:spPr>
          <a:xfrm>
            <a:off x="1028700" y="2286000"/>
            <a:ext cx="7200900" cy="3807296"/>
          </a:xfrm>
        </p:spPr>
        <p:txBody>
          <a:bodyPr/>
          <a:lstStyle/>
          <a:p>
            <a:r>
              <a:rPr lang="en-US" dirty="0">
                <a:solidFill>
                  <a:srgbClr val="FF0000"/>
                </a:solidFill>
              </a:rPr>
              <a:t>Random sampling (probability)</a:t>
            </a:r>
            <a:r>
              <a:rPr lang="en-US" dirty="0"/>
              <a:t> means selecting the samples without criteria (</a:t>
            </a:r>
            <a:r>
              <a:rPr lang="tr-TR" dirty="0" err="1"/>
              <a:t>e.g</a:t>
            </a:r>
            <a:r>
              <a:rPr lang="tr-TR" dirty="0"/>
              <a:t>. </a:t>
            </a:r>
            <a:r>
              <a:rPr lang="en-US" dirty="0"/>
              <a:t>drawing </a:t>
            </a:r>
            <a:r>
              <a:rPr lang="tr-TR" dirty="0"/>
              <a:t>1</a:t>
            </a:r>
            <a:r>
              <a:rPr lang="en-US" dirty="0"/>
              <a:t>0 teachers out of 50 to interview) </a:t>
            </a:r>
          </a:p>
          <a:p>
            <a:endParaRPr lang="en-US" dirty="0"/>
          </a:p>
          <a:p>
            <a:r>
              <a:rPr lang="en-US" dirty="0">
                <a:solidFill>
                  <a:srgbClr val="FF0000"/>
                </a:solidFill>
              </a:rPr>
              <a:t>Nonrandom sampling (non-probability)</a:t>
            </a:r>
            <a:r>
              <a:rPr lang="en-US" dirty="0"/>
              <a:t> means selecting the samples based on a kind of criteria (</a:t>
            </a:r>
            <a:r>
              <a:rPr lang="tr-TR" dirty="0" err="1"/>
              <a:t>e.g</a:t>
            </a:r>
            <a:r>
              <a:rPr lang="tr-TR" dirty="0"/>
              <a:t>. </a:t>
            </a:r>
            <a:r>
              <a:rPr lang="en-US" dirty="0"/>
              <a:t>the ones who have at least 5 years of experience)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en-US" dirty="0"/>
              <a:t>Random Sampling Methods</a:t>
            </a:r>
          </a:p>
        </p:txBody>
      </p:sp>
      <p:sp>
        <p:nvSpPr>
          <p:cNvPr id="2" name="1 İçerik Yer Tutucusu"/>
          <p:cNvSpPr>
            <a:spLocks noGrp="1"/>
          </p:cNvSpPr>
          <p:nvPr>
            <p:ph idx="1"/>
          </p:nvPr>
        </p:nvSpPr>
        <p:spPr>
          <a:xfrm>
            <a:off x="1028700" y="2286000"/>
            <a:ext cx="7200900" cy="4023320"/>
          </a:xfrm>
        </p:spPr>
        <p:txBody>
          <a:bodyPr>
            <a:normAutofit/>
          </a:bodyPr>
          <a:lstStyle/>
          <a:p>
            <a:pPr>
              <a:buNone/>
            </a:pPr>
            <a:r>
              <a:rPr lang="en-US" dirty="0">
                <a:solidFill>
                  <a:srgbClr val="FF0000"/>
                </a:solidFill>
              </a:rPr>
              <a:t>1. Simple Random Sampling:</a:t>
            </a:r>
          </a:p>
          <a:p>
            <a:r>
              <a:rPr lang="en-US" dirty="0"/>
              <a:t>The one in which each and every member of the population has an equal and independent chance of being selected. </a:t>
            </a:r>
          </a:p>
          <a:p>
            <a:endParaRPr lang="en-US" dirty="0"/>
          </a:p>
          <a:p>
            <a:r>
              <a:rPr lang="en-US" dirty="0"/>
              <a:t>If the sample is large, this is the best method.</a:t>
            </a:r>
          </a:p>
          <a:p>
            <a:endParaRPr lang="en-US" dirty="0"/>
          </a:p>
          <a:p>
            <a:r>
              <a:rPr lang="en-US" dirty="0"/>
              <a:t>This can be done using a table of random numbers (can be found in statistics books) or just drawing out the names/numbers, etc.</a:t>
            </a:r>
            <a:endParaRPr lang="tr-TR" dirty="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ipe(down)">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wipe(down)">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052736"/>
            <a:ext cx="7620000" cy="5348064"/>
          </a:xfrm>
        </p:spPr>
        <p:txBody>
          <a:bodyPr>
            <a:normAutofit/>
          </a:bodyPr>
          <a:lstStyle/>
          <a:p>
            <a:r>
              <a:rPr lang="en-US" dirty="0">
                <a:solidFill>
                  <a:srgbClr val="FF0000"/>
                </a:solidFill>
              </a:rPr>
              <a:t>2. Stratified Random Sampling</a:t>
            </a:r>
          </a:p>
          <a:p>
            <a:r>
              <a:rPr lang="tr-TR" dirty="0"/>
              <a:t>Proportional </a:t>
            </a:r>
            <a:r>
              <a:rPr lang="tr-TR" dirty="0" err="1"/>
              <a:t>representation</a:t>
            </a:r>
            <a:r>
              <a:rPr lang="tr-TR" dirty="0"/>
              <a:t> of </a:t>
            </a:r>
            <a:r>
              <a:rPr lang="tr-TR" dirty="0" err="1"/>
              <a:t>certain</a:t>
            </a:r>
            <a:r>
              <a:rPr lang="tr-TR" dirty="0"/>
              <a:t> </a:t>
            </a:r>
            <a:r>
              <a:rPr lang="tr-TR" dirty="0" err="1"/>
              <a:t>groups</a:t>
            </a:r>
            <a:r>
              <a:rPr lang="tr-TR" dirty="0"/>
              <a:t> (</a:t>
            </a:r>
            <a:r>
              <a:rPr lang="tr-TR" dirty="0" err="1"/>
              <a:t>strata</a:t>
            </a:r>
            <a:r>
              <a:rPr lang="tr-TR" dirty="0"/>
              <a:t>)</a:t>
            </a:r>
            <a:r>
              <a:rPr lang="en-US" dirty="0"/>
              <a:t> </a:t>
            </a:r>
            <a:endParaRPr lang="tr-TR" dirty="0"/>
          </a:p>
          <a:p>
            <a:endParaRPr lang="en-US" dirty="0"/>
          </a:p>
          <a:p>
            <a:r>
              <a:rPr lang="en-US" dirty="0"/>
              <a:t>E.g. If you want to compare students’ achievements regarding their gender, you should ensure the proportion of males and females is the same.</a:t>
            </a:r>
          </a:p>
          <a:p>
            <a:pPr lvl="1"/>
            <a:r>
              <a:rPr lang="en-US" dirty="0"/>
              <a:t>500 students (population)</a:t>
            </a:r>
          </a:p>
          <a:p>
            <a:pPr lvl="1"/>
            <a:r>
              <a:rPr lang="en-US" dirty="0"/>
              <a:t>200 males and 300 females</a:t>
            </a:r>
          </a:p>
          <a:p>
            <a:pPr lvl="1"/>
            <a:r>
              <a:rPr lang="en-US" dirty="0"/>
              <a:t>You want to use 20%</a:t>
            </a:r>
          </a:p>
          <a:p>
            <a:pPr lvl="1"/>
            <a:r>
              <a:rPr lang="en-US" dirty="0"/>
              <a:t>So you select 40 males and 60 females (20% from each group)</a:t>
            </a:r>
            <a:endParaRPr lang="tr-TR" dirty="0"/>
          </a:p>
          <a:p>
            <a:pPr lvl="1"/>
            <a:endParaRPr lang="tr-TR" dirty="0"/>
          </a:p>
          <a:p>
            <a:pPr lvl="1"/>
            <a:endParaRPr lang="en-US" dirty="0"/>
          </a:p>
        </p:txBody>
      </p:sp>
    </p:spTree>
  </p:cSld>
  <p:clrMapOvr>
    <a:masterClrMapping/>
  </p:clrMapOvr>
</p:sld>
</file>

<file path=ppt/theme/theme1.xml><?xml version="1.0" encoding="utf-8"?>
<a:theme xmlns:a="http://schemas.openxmlformats.org/drawingml/2006/main" name="Kırp">
  <a:themeElements>
    <a:clrScheme name="Kır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ır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1808</TotalTime>
  <Words>966</Words>
  <Application>Microsoft Office PowerPoint</Application>
  <PresentationFormat>Ekran Gösterisi (4:3)</PresentationFormat>
  <Paragraphs>110</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Arial Black</vt:lpstr>
      <vt:lpstr>Calibri</vt:lpstr>
      <vt:lpstr>Franklin Gothic Book</vt:lpstr>
      <vt:lpstr>Kırp</vt:lpstr>
      <vt:lpstr>Sampling</vt:lpstr>
      <vt:lpstr>What is a sample?</vt:lpstr>
      <vt:lpstr>Samples and Populations</vt:lpstr>
      <vt:lpstr>PowerPoint Sunusu</vt:lpstr>
      <vt:lpstr>Defining the Population</vt:lpstr>
      <vt:lpstr>Target vs. Accessible Populations</vt:lpstr>
      <vt:lpstr>Random (Probability) vs. Nonrandom (Non-probability) Sampling</vt:lpstr>
      <vt:lpstr>Random Sampling Methods</vt:lpstr>
      <vt:lpstr>PowerPoint Sunusu</vt:lpstr>
      <vt:lpstr>PowerPoint Sunusu</vt:lpstr>
      <vt:lpstr>PowerPoint Sunusu</vt:lpstr>
      <vt:lpstr>Nonrandom Sampling Methods</vt:lpstr>
      <vt:lpstr>PowerPoint Sunusu</vt:lpstr>
      <vt:lpstr>PowerPoint Sunusu</vt:lpstr>
      <vt:lpstr>PowerPoint Sunusu</vt:lpstr>
      <vt:lpstr>Choosing the method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Sampling</dc:title>
  <dc:creator>sehnaz</dc:creator>
  <cp:lastModifiedBy>Sehnaz Sahinkarakas</cp:lastModifiedBy>
  <cp:revision>109</cp:revision>
  <dcterms:created xsi:type="dcterms:W3CDTF">2011-03-11T15:33:28Z</dcterms:created>
  <dcterms:modified xsi:type="dcterms:W3CDTF">2025-03-03T13:54:23Z</dcterms:modified>
</cp:coreProperties>
</file>