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9" r:id="rId4"/>
    <p:sldId id="260" r:id="rId5"/>
    <p:sldId id="261" r:id="rId6"/>
    <p:sldId id="263" r:id="rId7"/>
    <p:sldId id="268" r:id="rId8"/>
    <p:sldId id="265" r:id="rId9"/>
    <p:sldId id="266" r:id="rId10"/>
    <p:sldId id="267" r:id="rId11"/>
    <p:sldId id="269" r:id="rId12"/>
    <p:sldId id="270" r:id="rId13"/>
    <p:sldId id="271" r:id="rId14"/>
    <p:sldId id="272"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3.01.2023</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348880"/>
            <a:ext cx="7543800" cy="2150095"/>
          </a:xfrm>
        </p:spPr>
        <p:txBody>
          <a:bodyPr/>
          <a:lstStyle/>
          <a:p>
            <a:pPr algn="ctr"/>
            <a:r>
              <a:rPr lang="tr-TR" b="1" dirty="0">
                <a:latin typeface="Book Antiqua" panose="02040602050305030304" pitchFamily="18" charset="0"/>
              </a:rPr>
              <a:t>İlan Yoluyla Tebligat</a:t>
            </a:r>
          </a:p>
        </p:txBody>
      </p:sp>
    </p:spTree>
    <p:extLst>
      <p:ext uri="{BB962C8B-B14F-4D97-AF65-F5344CB8AC3E}">
        <p14:creationId xmlns:p14="http://schemas.microsoft.com/office/powerpoint/2010/main" val="42457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algn="just">
              <a:buFont typeface="Arial" charset="0"/>
              <a:buChar char="•"/>
            </a:pPr>
            <a:r>
              <a:rPr lang="tr-TR" sz="2400" dirty="0">
                <a:latin typeface="Book Antiqua" panose="02040602050305030304" pitchFamily="18" charset="0"/>
              </a:rPr>
              <a:t>Tebliğ çıkaran merci, gerekirse ikinci ilan yapılmasına karar verebilir mi?</a:t>
            </a:r>
          </a:p>
          <a:p>
            <a:pPr marL="114300" indent="0" algn="just">
              <a:buNone/>
            </a:pPr>
            <a:r>
              <a:rPr lang="tr-TR" sz="2400" dirty="0">
                <a:latin typeface="Book Antiqua" panose="02040602050305030304" pitchFamily="18" charset="0"/>
              </a:rPr>
              <a:t>	</a:t>
            </a:r>
            <a:r>
              <a:rPr lang="tr-TR" sz="2400" dirty="0" err="1">
                <a:latin typeface="Book Antiqua" panose="02040602050305030304" pitchFamily="18" charset="0"/>
              </a:rPr>
              <a:t>Teb</a:t>
            </a:r>
            <a:r>
              <a:rPr lang="tr-TR" sz="2400" dirty="0">
                <a:latin typeface="Book Antiqua" panose="02040602050305030304" pitchFamily="18" charset="0"/>
              </a:rPr>
              <a:t>. K.m.29/son ve </a:t>
            </a:r>
            <a:r>
              <a:rPr lang="tr-TR" sz="2400" dirty="0" err="1">
                <a:latin typeface="Book Antiqua" panose="02040602050305030304" pitchFamily="18" charset="0"/>
              </a:rPr>
              <a:t>Teb</a:t>
            </a:r>
            <a:r>
              <a:rPr lang="tr-TR" sz="2400" dirty="0">
                <a:latin typeface="Book Antiqua" panose="02040602050305030304" pitchFamily="18" charset="0"/>
              </a:rPr>
              <a:t>. Yön. m.49/1/c.</a:t>
            </a:r>
          </a:p>
          <a:p>
            <a:pPr marL="114300" indent="0" algn="just">
              <a:buNone/>
            </a:pPr>
            <a:endParaRPr lang="tr-TR" sz="2400" dirty="0">
              <a:latin typeface="Book Antiqua" panose="02040602050305030304" pitchFamily="18" charset="0"/>
            </a:endParaRPr>
          </a:p>
          <a:p>
            <a:pPr marL="114300" indent="0" algn="just">
              <a:buNone/>
            </a:pPr>
            <a:endParaRPr lang="tr-TR" sz="2400" dirty="0">
              <a:latin typeface="Book Antiqua" panose="02040602050305030304" pitchFamily="18" charset="0"/>
            </a:endParaRPr>
          </a:p>
          <a:p>
            <a:pPr algn="just">
              <a:buFont typeface="Arial" charset="0"/>
              <a:buChar char="•"/>
            </a:pPr>
            <a:r>
              <a:rPr lang="tr-TR" sz="2400" dirty="0">
                <a:latin typeface="Book Antiqua" panose="02040602050305030304" pitchFamily="18" charset="0"/>
              </a:rPr>
              <a:t>İlanen tebligatta tebliğ tarihi ne zamandır?</a:t>
            </a:r>
          </a:p>
          <a:p>
            <a:pPr marL="114300" indent="0" algn="just">
              <a:buNone/>
            </a:pPr>
            <a:r>
              <a:rPr lang="tr-TR" sz="2400" dirty="0">
                <a:latin typeface="Book Antiqua" panose="02040602050305030304" pitchFamily="18" charset="0"/>
              </a:rPr>
              <a:t>	</a:t>
            </a:r>
            <a:r>
              <a:rPr lang="tr-TR" sz="2400" dirty="0" err="1">
                <a:latin typeface="Book Antiqua" panose="02040602050305030304" pitchFamily="18" charset="0"/>
              </a:rPr>
              <a:t>Teb</a:t>
            </a:r>
            <a:r>
              <a:rPr lang="tr-TR" sz="2400" dirty="0">
                <a:latin typeface="Book Antiqua" panose="02040602050305030304" pitchFamily="18" charset="0"/>
              </a:rPr>
              <a:t>. K. m.31 ve </a:t>
            </a:r>
            <a:r>
              <a:rPr lang="tr-TR" sz="2400" dirty="0" err="1">
                <a:latin typeface="Book Antiqua" panose="02040602050305030304" pitchFamily="18" charset="0"/>
              </a:rPr>
              <a:t>Teb</a:t>
            </a:r>
            <a:r>
              <a:rPr lang="tr-TR" sz="2400" dirty="0">
                <a:latin typeface="Book Antiqua" panose="02040602050305030304" pitchFamily="18" charset="0"/>
              </a:rPr>
              <a:t>. Yön. m.52.</a:t>
            </a: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664776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B05FFF-DE64-F89D-DFFE-B240E3D4E3F5}"/>
              </a:ext>
            </a:extLst>
          </p:cNvPr>
          <p:cNvSpPr>
            <a:spLocks noGrp="1"/>
          </p:cNvSpPr>
          <p:nvPr>
            <p:ph idx="1"/>
          </p:nvPr>
        </p:nvSpPr>
        <p:spPr>
          <a:xfrm>
            <a:off x="457200" y="260648"/>
            <a:ext cx="7620000" cy="6140152"/>
          </a:xfrm>
        </p:spPr>
        <p:txBody>
          <a:bodyPr>
            <a:normAutofit/>
          </a:bodyPr>
          <a:lstStyle/>
          <a:p>
            <a:pPr algn="just"/>
            <a:r>
              <a:rPr lang="tr-TR" dirty="0"/>
              <a:t>OLAY: A’nın </a:t>
            </a:r>
            <a:r>
              <a:rPr lang="tr-TR" b="1" dirty="0"/>
              <a:t>İzmir</a:t>
            </a:r>
            <a:r>
              <a:rPr lang="tr-TR" dirty="0"/>
              <a:t> 3. Sulh Hukuk Mahkemesinde açtığı ortaklığın giderilmesi davasında kendisi gibi mirasçı olan 10 davalı bulunmaktadır. Dava dilekçesi, davalılardan B, C, D, E, F, G, H’nin dilekçede belirtilen adreslerine tebliğe çıkartılmıştır. Dava devam ederken murisin 3 mirasçısının (K, L ve M) daha olduğu ortaya çıkmış, bu kişilerin de davaya dahil olması için bilinen adreslerine tebligat çıkarılmıştır. </a:t>
            </a:r>
          </a:p>
          <a:p>
            <a:pPr algn="just"/>
            <a:r>
              <a:rPr lang="tr-TR" dirty="0"/>
              <a:t>B’nin dava dilekçesinde yer alan adresine yapılan tebligatta, posta memuru B’yi evinde bulamamış ve muhtardan B’nin taşındığı bilgisini almıştır. Memur muhtardan yeni adresin neresi olduğunu bildirmediğine dair beyanı da tebliğ mazbatasına yazarak muhtara imzalatmış ve mahkemeye tebligatı iade etmiştir. B’ye gönderilen tebligatın iade gelmesi üzerine mahkeme, B’nin adresinin araştırılması için zabıta amirliğine yazı yazmış, amirlikten gelen cevapta da B’nin adresinin tespit edilemediği yazılmıştır. Bunun üzerine B’ye ilanen tebligat yapılmasına karar verilmiştir.</a:t>
            </a:r>
          </a:p>
        </p:txBody>
      </p:sp>
    </p:spTree>
    <p:extLst>
      <p:ext uri="{BB962C8B-B14F-4D97-AF65-F5344CB8AC3E}">
        <p14:creationId xmlns:p14="http://schemas.microsoft.com/office/powerpoint/2010/main" val="3472186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E3F38B-B1F0-CA66-92C1-7BBA57AFD69F}"/>
              </a:ext>
            </a:extLst>
          </p:cNvPr>
          <p:cNvSpPr>
            <a:spLocks noGrp="1"/>
          </p:cNvSpPr>
          <p:nvPr>
            <p:ph idx="1"/>
          </p:nvPr>
        </p:nvSpPr>
        <p:spPr>
          <a:xfrm>
            <a:off x="457200" y="404664"/>
            <a:ext cx="7620000" cy="5996136"/>
          </a:xfrm>
        </p:spPr>
        <p:txBody>
          <a:bodyPr/>
          <a:lstStyle/>
          <a:p>
            <a:pPr algn="just"/>
            <a:r>
              <a:rPr lang="tr-TR" b="1" dirty="0"/>
              <a:t>Diğer mirasçılar bakımından ilanen tebligata ilişkin şartların gerçekleştiğini düşünecek olursak,</a:t>
            </a:r>
          </a:p>
          <a:p>
            <a:pPr marL="114300" indent="0" algn="just">
              <a:buNone/>
            </a:pPr>
            <a:endParaRPr lang="tr-TR" b="1" dirty="0"/>
          </a:p>
          <a:p>
            <a:pPr marL="114300" indent="0" algn="just">
              <a:buNone/>
            </a:pPr>
            <a:r>
              <a:rPr lang="tr-TR" dirty="0"/>
              <a:t>1) C’ye yapılan ilanen tebligat ilanı, resmi gazetede yayınlanmıştır. </a:t>
            </a:r>
          </a:p>
          <a:p>
            <a:pPr marL="114300" indent="0" algn="just">
              <a:buNone/>
            </a:pPr>
            <a:r>
              <a:rPr lang="tr-TR" dirty="0"/>
              <a:t>2) Mahkeme, D’ye ilanen tebligat yapılması için 2.000 TL masrafın davacıdan alınmasına ve bunun için davacıya iki haftalık kesin süre verilmesine karar vermiştir. </a:t>
            </a:r>
          </a:p>
          <a:p>
            <a:pPr marL="114300" indent="0" algn="just">
              <a:buNone/>
            </a:pPr>
            <a:r>
              <a:rPr lang="tr-TR" dirty="0"/>
              <a:t>3) E’ye yapılan ilanen tebligat sadece E’nin bilinen en son yerleşim yeri olan Muğla/Milas’taki Ege’nin Sesi dergisinde yayınlanmıştır. </a:t>
            </a:r>
          </a:p>
          <a:p>
            <a:pPr marL="114300" indent="0" algn="just">
              <a:buNone/>
            </a:pPr>
            <a:r>
              <a:rPr lang="tr-TR" dirty="0"/>
              <a:t>4) G’ye ilanen tebligat yapılmış, tebliğ evrakı ve ilan metni, mahkeme kaleminin içindeki ilan panosunun bulunduğu karanlık odaya asılmıştır.</a:t>
            </a:r>
          </a:p>
        </p:txBody>
      </p:sp>
    </p:spTree>
    <p:extLst>
      <p:ext uri="{BB962C8B-B14F-4D97-AF65-F5344CB8AC3E}">
        <p14:creationId xmlns:p14="http://schemas.microsoft.com/office/powerpoint/2010/main" val="2138685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39F170C-F562-1C68-6612-6E112B3A5023}"/>
              </a:ext>
            </a:extLst>
          </p:cNvPr>
          <p:cNvSpPr>
            <a:spLocks noGrp="1"/>
          </p:cNvSpPr>
          <p:nvPr>
            <p:ph idx="1"/>
          </p:nvPr>
        </p:nvSpPr>
        <p:spPr>
          <a:xfrm>
            <a:off x="457200" y="476672"/>
            <a:ext cx="7620000" cy="5924128"/>
          </a:xfrm>
        </p:spPr>
        <p:txBody>
          <a:bodyPr/>
          <a:lstStyle/>
          <a:p>
            <a:pPr marL="114300" indent="0" algn="just">
              <a:buNone/>
            </a:pPr>
            <a:r>
              <a:rPr lang="tr-TR" dirty="0"/>
              <a:t>5) Bilinen son yerleşim yeri İzmir olan H’ye ilanen tebligat yapılmıştır. H’ye yapılan ilanen tebligatta ilan metni Basın İlan Kurumu’nun belirlediği özelliklere uygun ve İzmir Foça’da çıkan bir gazetede yayımlanmak yerine, masraf ödenmediği için, Foça Belediyesinin çıkardığı ancak Basın İlan Kurumu’nun belirlediği resmi ilanların yayınlanacağı gazetelerin vasıflarını taşımayan Belediyenin Sesi gazetesinde yayınlanmıştır. </a:t>
            </a:r>
          </a:p>
          <a:p>
            <a:pPr marL="114300" indent="0" algn="just">
              <a:buNone/>
            </a:pPr>
            <a:r>
              <a:rPr lang="tr-TR" dirty="0"/>
              <a:t>6) K ve L’nin son oturdukları yerin İzmir olduğu, mahkemenin yaptığı adres araştırmalarından öğrenilmiştir. Mahkeme K ve L’ye, İzmir’deki yerel bir gazetede 11.01.2019 tarihinde ilanen tebligat yapmıştır. Aynı zamanda, mahkemeye ait duruşma salonunun önündeki panoya müdahilliğe ilişkin tebligat evrakları ile ilan metnini asılmıştır. </a:t>
            </a:r>
          </a:p>
        </p:txBody>
      </p:sp>
    </p:spTree>
    <p:extLst>
      <p:ext uri="{BB962C8B-B14F-4D97-AF65-F5344CB8AC3E}">
        <p14:creationId xmlns:p14="http://schemas.microsoft.com/office/powerpoint/2010/main" val="3927346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4B9C9D8-F871-CA76-9BFF-1EE2CDCF77E2}"/>
              </a:ext>
            </a:extLst>
          </p:cNvPr>
          <p:cNvSpPr>
            <a:spLocks noGrp="1"/>
          </p:cNvSpPr>
          <p:nvPr>
            <p:ph idx="1"/>
          </p:nvPr>
        </p:nvSpPr>
        <p:spPr>
          <a:xfrm>
            <a:off x="457200" y="548680"/>
            <a:ext cx="7620000" cy="5852120"/>
          </a:xfrm>
        </p:spPr>
        <p:txBody>
          <a:bodyPr/>
          <a:lstStyle/>
          <a:p>
            <a:pPr marL="114300" indent="0" algn="just">
              <a:buNone/>
            </a:pPr>
            <a:r>
              <a:rPr lang="tr-TR" dirty="0"/>
              <a:t>7) Mahkemenin K ve L’yle ilgili yapmış olduğu adres araştırmasında, tüm GSM operatörlerine gönderdiği adres bilgisine yönelik yazıların cevabı olumsuz gelmiştir. Ancak X GSM şirketinin 12.01.2019 tarihli yazı cevabında, K ve L’nin adres bilgisinin bulunmadığı fakat her iki davalının da cep telefonlarından 02.02.2015 tarihinde Erzurum’da sinyal alındığı ifade edilmiştir. Mahkeme, 18.01.2019 tarihinde K ve L’nin dahil edilmesine ilişin tebligat evraklarını ikinci defa ilana çıkartmıştır.</a:t>
            </a:r>
          </a:p>
          <a:p>
            <a:pPr marL="114300" indent="0" algn="just">
              <a:buNone/>
            </a:pPr>
            <a:r>
              <a:rPr lang="tr-TR" dirty="0"/>
              <a:t>8) Mahkeme ortaklığın giderilmesine dair kararı davanın taraflarına tebliğ etmiştir. Bu tebligatlardan M’ye yapılanı yine ilanen tebligattır ve 11.10.2019 tarihinde ilan edilmiştir. Kararı tesadüfen İzmir Adliyesi’nin ilan panosunda ve 05.11.2019 tarihinde gören M, kararı veren mahkemeye 07.11.2019 tarihinde istinaf dilekçesi vermiştir.</a:t>
            </a:r>
          </a:p>
        </p:txBody>
      </p:sp>
    </p:spTree>
    <p:extLst>
      <p:ext uri="{BB962C8B-B14F-4D97-AF65-F5344CB8AC3E}">
        <p14:creationId xmlns:p14="http://schemas.microsoft.com/office/powerpoint/2010/main" val="1299068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6FF36E-E416-474B-BCA0-198C714CB4DA}"/>
              </a:ext>
            </a:extLst>
          </p:cNvPr>
          <p:cNvSpPr>
            <a:spLocks noGrp="1"/>
          </p:cNvSpPr>
          <p:nvPr>
            <p:ph type="title"/>
          </p:nvPr>
        </p:nvSpPr>
        <p:spPr/>
        <p:txBody>
          <a:bodyPr/>
          <a:lstStyle/>
          <a:p>
            <a:r>
              <a:rPr lang="tr-TR" dirty="0" err="1"/>
              <a:t>Teb</a:t>
            </a:r>
            <a:r>
              <a:rPr lang="tr-TR" dirty="0"/>
              <a:t>. K. m.28</a:t>
            </a:r>
          </a:p>
        </p:txBody>
      </p:sp>
      <p:sp>
        <p:nvSpPr>
          <p:cNvPr id="3" name="İçerik Yer Tutucusu 2">
            <a:extLst>
              <a:ext uri="{FF2B5EF4-FFF2-40B4-BE49-F238E27FC236}">
                <a16:creationId xmlns:a16="http://schemas.microsoft.com/office/drawing/2014/main" id="{25E16090-A193-426C-83EC-6C79D5CA1998}"/>
              </a:ext>
            </a:extLst>
          </p:cNvPr>
          <p:cNvSpPr>
            <a:spLocks noGrp="1"/>
          </p:cNvSpPr>
          <p:nvPr>
            <p:ph idx="1"/>
          </p:nvPr>
        </p:nvSpPr>
        <p:spPr/>
        <p:txBody>
          <a:bodyPr>
            <a:normAutofit fontScale="92500"/>
          </a:bodyPr>
          <a:lstStyle/>
          <a:p>
            <a:pPr marL="114300" indent="0" algn="just">
              <a:buNone/>
            </a:pPr>
            <a:r>
              <a:rPr lang="tr-TR" i="1" dirty="0">
                <a:latin typeface="Book Antiqua" panose="02040602050305030304" pitchFamily="18" charset="0"/>
              </a:rPr>
              <a:t>«Madde 28 – Adresi meçhul olanlara tebligat ilanen yapılır. </a:t>
            </a:r>
          </a:p>
          <a:p>
            <a:pPr marL="114300" indent="0" algn="just">
              <a:buNone/>
            </a:pPr>
            <a:r>
              <a:rPr lang="tr-TR" i="1" dirty="0" err="1">
                <a:latin typeface="Book Antiqua" panose="02040602050305030304" pitchFamily="18" charset="0"/>
              </a:rPr>
              <a:t>Yukarıki</a:t>
            </a:r>
            <a:r>
              <a:rPr lang="tr-TR" i="1" dirty="0">
                <a:latin typeface="Book Antiqua" panose="02040602050305030304" pitchFamily="18" charset="0"/>
              </a:rPr>
              <a:t> maddeler mucibince tebligat </a:t>
            </a:r>
            <a:r>
              <a:rPr lang="tr-TR" i="1" dirty="0" err="1">
                <a:latin typeface="Book Antiqua" panose="02040602050305030304" pitchFamily="18" charset="0"/>
              </a:rPr>
              <a:t>yapılamıyan</a:t>
            </a:r>
            <a:r>
              <a:rPr lang="tr-TR" i="1" dirty="0">
                <a:latin typeface="Book Antiqua" panose="02040602050305030304" pitchFamily="18" charset="0"/>
              </a:rPr>
              <a:t> ve ikametgahı, meskeni veya iş yeri de </a:t>
            </a:r>
            <a:r>
              <a:rPr lang="tr-TR" i="1" dirty="0" err="1">
                <a:latin typeface="Book Antiqua" panose="02040602050305030304" pitchFamily="18" charset="0"/>
              </a:rPr>
              <a:t>bulunamıyan</a:t>
            </a:r>
            <a:r>
              <a:rPr lang="tr-TR" i="1" dirty="0">
                <a:latin typeface="Book Antiqua" panose="02040602050305030304" pitchFamily="18" charset="0"/>
              </a:rPr>
              <a:t> kimsenin adresi meçhul sayılır. </a:t>
            </a:r>
          </a:p>
          <a:p>
            <a:pPr marL="114300" indent="0" algn="just">
              <a:buNone/>
            </a:pPr>
            <a:r>
              <a:rPr lang="tr-TR" i="1" dirty="0">
                <a:effectLst>
                  <a:outerShdw blurRad="38100" dist="38100" dir="2700000" algn="tl">
                    <a:srgbClr val="000000">
                      <a:alpha val="43137"/>
                    </a:srgbClr>
                  </a:outerShdw>
                </a:effectLst>
                <a:latin typeface="Book Antiqua" panose="02040602050305030304" pitchFamily="18" charset="0"/>
              </a:rPr>
              <a:t>Adresin meçhul olması halinde keyfiyet tebliğ memuru tarafından mahalle veya köy muhtarına şerh verdirilmek suretiyle </a:t>
            </a:r>
            <a:r>
              <a:rPr lang="tr-TR" i="1" dirty="0" err="1">
                <a:effectLst>
                  <a:outerShdw blurRad="38100" dist="38100" dir="2700000" algn="tl">
                    <a:srgbClr val="000000">
                      <a:alpha val="43137"/>
                    </a:srgbClr>
                  </a:outerShdw>
                </a:effectLst>
                <a:latin typeface="Book Antiqua" panose="02040602050305030304" pitchFamily="18" charset="0"/>
              </a:rPr>
              <a:t>tesbit</a:t>
            </a:r>
            <a:r>
              <a:rPr lang="tr-TR" i="1" dirty="0">
                <a:effectLst>
                  <a:outerShdw blurRad="38100" dist="38100" dir="2700000" algn="tl">
                    <a:srgbClr val="000000">
                      <a:alpha val="43137"/>
                    </a:srgbClr>
                  </a:outerShdw>
                </a:effectLst>
                <a:latin typeface="Book Antiqua" panose="02040602050305030304" pitchFamily="18" charset="0"/>
              </a:rPr>
              <a:t> edilir</a:t>
            </a:r>
            <a:r>
              <a:rPr lang="tr-TR" i="1" dirty="0">
                <a:latin typeface="Book Antiqua" panose="02040602050305030304" pitchFamily="18" charset="0"/>
              </a:rPr>
              <a:t>. (Değişik ikinci cümle: 19/3/2003-4829/9 </a:t>
            </a:r>
            <a:r>
              <a:rPr lang="tr-TR" i="1" dirty="0" err="1">
                <a:latin typeface="Book Antiqua" panose="02040602050305030304" pitchFamily="18" charset="0"/>
              </a:rPr>
              <a:t>md.</a:t>
            </a:r>
            <a:r>
              <a:rPr lang="tr-TR" i="1" dirty="0">
                <a:latin typeface="Book Antiqua" panose="02040602050305030304" pitchFamily="18" charset="0"/>
              </a:rPr>
              <a:t>) Bununla beraber tebliği çıkaran merci, muhatabın adresini </a:t>
            </a:r>
            <a:r>
              <a:rPr lang="tr-TR" i="1" dirty="0">
                <a:effectLst>
                  <a:outerShdw blurRad="38100" dist="38100" dir="2700000" algn="tl">
                    <a:srgbClr val="000000">
                      <a:alpha val="43137"/>
                    </a:srgbClr>
                  </a:outerShdw>
                </a:effectLst>
                <a:latin typeface="Book Antiqua" panose="02040602050305030304" pitchFamily="18" charset="0"/>
              </a:rPr>
              <a:t>resmî veya hususi müessese </a:t>
            </a:r>
            <a:r>
              <a:rPr lang="tr-TR" i="1" dirty="0">
                <a:latin typeface="Book Antiqua" panose="02040602050305030304" pitchFamily="18" charset="0"/>
              </a:rPr>
              <a:t>ve dairelerden gerekli gördüklerine sorar ve </a:t>
            </a:r>
            <a:r>
              <a:rPr lang="tr-TR" i="1" dirty="0">
                <a:effectLst>
                  <a:outerShdw blurRad="38100" dist="38100" dir="2700000" algn="tl">
                    <a:srgbClr val="000000">
                      <a:alpha val="43137"/>
                    </a:srgbClr>
                  </a:outerShdw>
                </a:effectLst>
                <a:latin typeface="Book Antiqua" panose="02040602050305030304" pitchFamily="18" charset="0"/>
              </a:rPr>
              <a:t>zabıta vasıtasıyla tahkik </a:t>
            </a:r>
            <a:r>
              <a:rPr lang="tr-TR" i="1" dirty="0">
                <a:latin typeface="Book Antiqua" panose="02040602050305030304" pitchFamily="18" charset="0"/>
              </a:rPr>
              <a:t>ve tespit ettirir. </a:t>
            </a:r>
          </a:p>
          <a:p>
            <a:pPr marL="114300" indent="0" algn="just">
              <a:buNone/>
            </a:pPr>
            <a:r>
              <a:rPr lang="tr-TR" i="1" dirty="0">
                <a:latin typeface="Book Antiqua" panose="02040602050305030304" pitchFamily="18" charset="0"/>
              </a:rPr>
              <a:t>Yabancı memleketlerde oturanlara ilanen tebligat yapılmasını </a:t>
            </a:r>
            <a:r>
              <a:rPr lang="tr-TR" i="1" dirty="0" err="1">
                <a:latin typeface="Book Antiqua" panose="02040602050305030304" pitchFamily="18" charset="0"/>
              </a:rPr>
              <a:t>icabettiren</a:t>
            </a:r>
            <a:r>
              <a:rPr lang="tr-TR" i="1" dirty="0">
                <a:latin typeface="Book Antiqua" panose="02040602050305030304" pitchFamily="18" charset="0"/>
              </a:rPr>
              <a:t> ahvalde tebliği çıkaran merci, tebliğ olunacak evrak ile ilan suretlerini yabancı memlekette bulunan kimsenin </a:t>
            </a:r>
            <a:r>
              <a:rPr lang="tr-TR" i="1" dirty="0" err="1">
                <a:latin typeface="Book Antiqua" panose="02040602050305030304" pitchFamily="18" charset="0"/>
              </a:rPr>
              <a:t>malüm</a:t>
            </a:r>
            <a:r>
              <a:rPr lang="tr-TR" i="1" dirty="0">
                <a:latin typeface="Book Antiqua" panose="02040602050305030304" pitchFamily="18" charset="0"/>
              </a:rPr>
              <a:t> adresine ayrıca iadeli taahhütlü mektupla gönderir ve posta makbuzunu dosyasına koyar.»</a:t>
            </a:r>
          </a:p>
        </p:txBody>
      </p:sp>
    </p:spTree>
    <p:extLst>
      <p:ext uri="{BB962C8B-B14F-4D97-AF65-F5344CB8AC3E}">
        <p14:creationId xmlns:p14="http://schemas.microsoft.com/office/powerpoint/2010/main" val="2107664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algn="just"/>
            <a:r>
              <a:rPr lang="tr-TR" dirty="0">
                <a:latin typeface="Book Antiqua" panose="02040602050305030304" pitchFamily="18" charset="0"/>
              </a:rPr>
              <a:t>Temel kural, tebliğin doğrudan muhataba yapılmasıdır.</a:t>
            </a:r>
          </a:p>
          <a:p>
            <a:pPr algn="just"/>
            <a:endParaRPr lang="tr-TR" dirty="0">
              <a:latin typeface="Book Antiqua" panose="02040602050305030304" pitchFamily="18" charset="0"/>
            </a:endParaRPr>
          </a:p>
          <a:p>
            <a:pPr algn="just"/>
            <a:r>
              <a:rPr lang="tr-TR" dirty="0">
                <a:latin typeface="Book Antiqua" panose="02040602050305030304" pitchFamily="18" charset="0"/>
              </a:rPr>
              <a:t>Adresi meçhul olan kimselere ise, ilanen tebligat yapılır.</a:t>
            </a:r>
          </a:p>
          <a:p>
            <a:pPr algn="just"/>
            <a:endParaRPr lang="tr-TR" dirty="0">
              <a:latin typeface="Book Antiqua" panose="02040602050305030304" pitchFamily="18" charset="0"/>
            </a:endParaRPr>
          </a:p>
          <a:p>
            <a:pPr algn="just"/>
            <a:r>
              <a:rPr lang="tr-TR" dirty="0">
                <a:latin typeface="Book Antiqua" panose="02040602050305030304" pitchFamily="18" charset="0"/>
              </a:rPr>
              <a:t>Adresi meçhul derken, bildirilen adrese tebligat yapılamaması, adres kayıt sisteminde adresin tespit edilememesi, adres araştırması sonucunda da muhataba ait adrese rastlanılmamış olması gerekir.</a:t>
            </a:r>
          </a:p>
          <a:p>
            <a:pPr algn="just"/>
            <a:endParaRPr lang="tr-TR" dirty="0">
              <a:latin typeface="Book Antiqua" panose="02040602050305030304" pitchFamily="18" charset="0"/>
            </a:endParaRPr>
          </a:p>
          <a:p>
            <a:pPr algn="just"/>
            <a:r>
              <a:rPr lang="tr-TR" dirty="0">
                <a:latin typeface="Book Antiqua" panose="02040602050305030304" pitchFamily="18" charset="0"/>
              </a:rPr>
              <a:t>Tüzel kişilere ilanen tebligat yapılabilir mi?---sicile kayıtlılar. </a:t>
            </a:r>
          </a:p>
          <a:p>
            <a:pPr algn="just"/>
            <a:endParaRPr lang="tr-TR" dirty="0">
              <a:latin typeface="Book Antiqua" panose="02040602050305030304" pitchFamily="18" charset="0"/>
            </a:endParaRPr>
          </a:p>
          <a:p>
            <a:pPr algn="just"/>
            <a:r>
              <a:rPr lang="tr-TR" dirty="0">
                <a:latin typeface="Book Antiqua" panose="02040602050305030304" pitchFamily="18" charset="0"/>
              </a:rPr>
              <a:t>İlanen tebligat, en son başvurulacak yoldur.</a:t>
            </a: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464275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algn="just"/>
            <a:r>
              <a:rPr lang="tr-TR" dirty="0">
                <a:latin typeface="Book Antiqua" panose="02040602050305030304" pitchFamily="18" charset="0"/>
              </a:rPr>
              <a:t>İlanen tebligatta, muhatabın kimlik bilgileri mevcut olmalıdır.</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Öncelikle bilinen adrese çıkarılan tebligatta- tebligatın yapılamaması gerekir. </a:t>
            </a:r>
          </a:p>
          <a:p>
            <a:pPr algn="just"/>
            <a:endParaRPr lang="tr-TR" dirty="0">
              <a:latin typeface="Book Antiqua" panose="02040602050305030304" pitchFamily="18" charset="0"/>
            </a:endParaRPr>
          </a:p>
          <a:p>
            <a:pPr algn="just"/>
            <a:r>
              <a:rPr lang="tr-TR" dirty="0">
                <a:latin typeface="Book Antiqua" panose="02040602050305030304" pitchFamily="18" charset="0"/>
              </a:rPr>
              <a:t>Posta memuru, normal yolla gönderilen tebligattan sonra, muhatabı adreste bulamayıp durumu soruşturduğunda, taşınma yerini tespit edemezse</a:t>
            </a:r>
            <a:r>
              <a:rPr lang="tr-TR" b="1" dirty="0">
                <a:latin typeface="Book Antiqua" panose="02040602050305030304" pitchFamily="18" charset="0"/>
              </a:rPr>
              <a:t>, bu durumu mahalle veya köy muhtarına şerh verdirmek </a:t>
            </a:r>
            <a:r>
              <a:rPr lang="tr-TR" dirty="0">
                <a:latin typeface="Book Antiqua" panose="02040602050305030304" pitchFamily="18" charset="0"/>
              </a:rPr>
              <a:t>zorundadır.</a:t>
            </a:r>
          </a:p>
          <a:p>
            <a:pPr algn="just"/>
            <a:endParaRPr lang="tr-TR" dirty="0">
              <a:latin typeface="Book Antiqua" panose="02040602050305030304" pitchFamily="18" charset="0"/>
            </a:endParaRPr>
          </a:p>
          <a:p>
            <a:pPr algn="just"/>
            <a:r>
              <a:rPr lang="tr-TR" dirty="0">
                <a:latin typeface="Book Antiqua" panose="02040602050305030304" pitchFamily="18" charset="0"/>
              </a:rPr>
              <a:t>Mahalle muhtarının şerhini de içeren tebliğ mazbatası </a:t>
            </a:r>
            <a:r>
              <a:rPr lang="tr-TR" sz="2400" dirty="0">
                <a:latin typeface="Book Antiqua" panose="02040602050305030304" pitchFamily="18" charset="0"/>
              </a:rPr>
              <a:t>merciine iade edildikten </a:t>
            </a:r>
            <a:r>
              <a:rPr lang="tr-TR" dirty="0">
                <a:latin typeface="Book Antiqua" panose="02040602050305030304" pitchFamily="18" charset="0"/>
              </a:rPr>
              <a:t>sonra, </a:t>
            </a:r>
            <a:r>
              <a:rPr lang="tr-TR" u="sng" dirty="0">
                <a:effectLst>
                  <a:outerShdw blurRad="38100" dist="38100" dir="2700000" algn="tl">
                    <a:srgbClr val="000000">
                      <a:alpha val="43137"/>
                    </a:srgbClr>
                  </a:outerShdw>
                </a:effectLst>
                <a:latin typeface="Book Antiqua" panose="02040602050305030304" pitchFamily="18" charset="0"/>
              </a:rPr>
              <a:t>tebliği çıkartan merci de muhatabın adresinin meçhul olduğunu araştırarak tespit etmelidir.</a:t>
            </a:r>
          </a:p>
        </p:txBody>
      </p:sp>
    </p:spTree>
    <p:extLst>
      <p:ext uri="{BB962C8B-B14F-4D97-AF65-F5344CB8AC3E}">
        <p14:creationId xmlns:p14="http://schemas.microsoft.com/office/powerpoint/2010/main" val="91443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lnSpcReduction="1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Önemli: «adres kayıt sisteminde adres tespit edilirse» ilanen tebligat yapılamaz.</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Adres kayıt sisteminde adres tespit edilememişse «adres araştırması» yapılır.</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Adres araştırması kapsamında</a:t>
            </a:r>
            <a:r>
              <a:rPr lang="tr-TR" sz="2000" dirty="0">
                <a:latin typeface="Book Antiqua" panose="02040602050305030304" pitchFamily="18" charset="0"/>
              </a:rPr>
              <a:t>,</a:t>
            </a:r>
            <a:r>
              <a:rPr lang="tr-TR" sz="2400" dirty="0">
                <a:latin typeface="Book Antiqua" panose="02040602050305030304" pitchFamily="18" charset="0"/>
              </a:rPr>
              <a:t> </a:t>
            </a:r>
            <a:r>
              <a:rPr lang="tr-TR" sz="2400" dirty="0">
                <a:effectLst>
                  <a:outerShdw blurRad="38100" dist="38100" dir="2700000" algn="tl">
                    <a:srgbClr val="000000">
                      <a:alpha val="43137"/>
                    </a:srgbClr>
                  </a:outerShdw>
                </a:effectLst>
                <a:latin typeface="Book Antiqua" panose="02040602050305030304" pitchFamily="18" charset="0"/>
              </a:rPr>
              <a:t>resmi ve özel makamlara sormalı</a:t>
            </a:r>
            <a:r>
              <a:rPr lang="tr-TR" sz="2400" dirty="0">
                <a:latin typeface="Book Antiqua" panose="02040602050305030304" pitchFamily="18" charset="0"/>
              </a:rPr>
              <a:t>, </a:t>
            </a:r>
            <a:r>
              <a:rPr lang="tr-TR" sz="2400" dirty="0">
                <a:effectLst>
                  <a:outerShdw blurRad="38100" dist="38100" dir="2700000" algn="tl">
                    <a:srgbClr val="000000">
                      <a:alpha val="43137"/>
                    </a:srgbClr>
                  </a:outerShdw>
                </a:effectLst>
                <a:latin typeface="Book Antiqua" panose="02040602050305030304" pitchFamily="18" charset="0"/>
              </a:rPr>
              <a:t>zabıta vasıtasıyla</a:t>
            </a:r>
            <a:r>
              <a:rPr lang="tr-TR" dirty="0">
                <a:effectLst>
                  <a:outerShdw blurRad="38100" dist="38100" dir="2700000" algn="tl">
                    <a:srgbClr val="000000">
                      <a:alpha val="43137"/>
                    </a:srgbClr>
                  </a:outerShdw>
                </a:effectLst>
                <a:latin typeface="Book Antiqua" panose="02040602050305030304" pitchFamily="18" charset="0"/>
              </a:rPr>
              <a:t> </a:t>
            </a:r>
            <a:r>
              <a:rPr lang="tr-TR" dirty="0">
                <a:latin typeface="Book Antiqua" panose="02040602050305030304" pitchFamily="18" charset="0"/>
              </a:rPr>
              <a:t>da tespit ettirmeye çalışmalı.</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Zabıta eliyle araştırılması ve ayrıca önceden çalıştığı işyeri, askerse bağlı olduğu komutanlık, avukatsa baro, memursa kurumundan sorulması; telefon faturası, nüfus ve tapu müdürlükleri vs. diğer resmi kurumlardan da sorulması gerekir.</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157646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7029400"/>
          </a:xfrm>
        </p:spPr>
        <p:txBody>
          <a:bodyPr>
            <a:normAutofit/>
          </a:bodyPr>
          <a:lstStyle/>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İlan yoluyla tebliğde, ilanen tebligatın nerede yapılacağı, </a:t>
            </a:r>
            <a:r>
              <a:rPr lang="tr-TR" dirty="0" err="1">
                <a:latin typeface="Book Antiqua" panose="02040602050305030304" pitchFamily="18" charset="0"/>
              </a:rPr>
              <a:t>Teb</a:t>
            </a:r>
            <a:r>
              <a:rPr lang="tr-TR" dirty="0">
                <a:latin typeface="Book Antiqua" panose="02040602050305030304" pitchFamily="18" charset="0"/>
              </a:rPr>
              <a:t>. K. m.29 ile Yön. m.49’ta yer almaktadır:</a:t>
            </a:r>
          </a:p>
          <a:p>
            <a:pPr marL="114300" indent="0" algn="just">
              <a:buNone/>
            </a:pPr>
            <a:endParaRPr lang="tr-TR" dirty="0">
              <a:latin typeface="Book Antiqua" panose="02040602050305030304" pitchFamily="18" charset="0"/>
            </a:endParaRPr>
          </a:p>
          <a:p>
            <a:pPr marL="571500" indent="-457200" algn="just">
              <a:buAutoNum type="arabicPeriod"/>
            </a:pPr>
            <a:r>
              <a:rPr lang="tr-TR" dirty="0">
                <a:latin typeface="Book Antiqua" panose="02040602050305030304" pitchFamily="18" charset="0"/>
              </a:rPr>
              <a:t>Muhatabın </a:t>
            </a:r>
            <a:r>
              <a:rPr lang="tr-TR" b="1" dirty="0">
                <a:latin typeface="Book Antiqua" panose="02040602050305030304" pitchFamily="18" charset="0"/>
              </a:rPr>
              <a:t>ilanı görme ihtimalinin yüksek olduğu yerdeki bir gazetede,</a:t>
            </a:r>
            <a:r>
              <a:rPr lang="tr-TR" dirty="0">
                <a:latin typeface="Book Antiqua" panose="02040602050305030304" pitchFamily="18" charset="0"/>
              </a:rPr>
              <a:t> (</a:t>
            </a:r>
            <a:r>
              <a:rPr lang="tr-TR" dirty="0" err="1">
                <a:latin typeface="Book Antiqua" panose="02040602050305030304" pitchFamily="18" charset="0"/>
              </a:rPr>
              <a:t>örn</a:t>
            </a:r>
            <a:r>
              <a:rPr lang="tr-TR" dirty="0">
                <a:latin typeface="Book Antiqua" panose="02040602050305030304" pitchFamily="18" charset="0"/>
              </a:rPr>
              <a:t>., muhatabın son yerleşim yeri, bir zamanlar yaşadığı yer.)</a:t>
            </a:r>
          </a:p>
          <a:p>
            <a:pPr marL="571500" indent="-457200" algn="just">
              <a:buAutoNum type="arabicPeriod"/>
            </a:pPr>
            <a:r>
              <a:rPr lang="tr-TR" dirty="0">
                <a:latin typeface="Book Antiqua" panose="02040602050305030304" pitchFamily="18" charset="0"/>
              </a:rPr>
              <a:t>Tebligatı çıkartan </a:t>
            </a:r>
            <a:r>
              <a:rPr lang="tr-TR" b="1" dirty="0">
                <a:latin typeface="Book Antiqua" panose="02040602050305030304" pitchFamily="18" charset="0"/>
              </a:rPr>
              <a:t>mercin bulunduğu yerdeki gazetede, + bu mercide herkesin görebileceği bir yerde tebliğ evrakı asılır. </a:t>
            </a:r>
          </a:p>
          <a:p>
            <a:pPr marL="571500" indent="-457200" algn="just">
              <a:buAutoNum type="arabicPeriod"/>
            </a:pPr>
            <a:r>
              <a:rPr lang="tr-TR" b="1" dirty="0">
                <a:latin typeface="Book Antiqua" panose="02040602050305030304" pitchFamily="18" charset="0"/>
              </a:rPr>
              <a:t>Elektronik ortamda</a:t>
            </a:r>
            <a:r>
              <a:rPr lang="tr-TR" dirty="0">
                <a:latin typeface="Book Antiqua" panose="02040602050305030304" pitchFamily="18" charset="0"/>
              </a:rPr>
              <a:t>.</a:t>
            </a:r>
          </a:p>
          <a:p>
            <a:pPr marL="114300" indent="0" algn="just">
              <a:buNone/>
            </a:pPr>
            <a:r>
              <a:rPr lang="tr-TR" dirty="0">
                <a:latin typeface="Book Antiqua" panose="02040602050305030304" pitchFamily="18" charset="0"/>
              </a:rPr>
              <a:t>Bu ilanlar, </a:t>
            </a:r>
            <a:r>
              <a:rPr lang="tr-TR" b="1" dirty="0">
                <a:latin typeface="Book Antiqua" panose="02040602050305030304" pitchFamily="18" charset="0"/>
              </a:rPr>
              <a:t>Basın İlan Kurumu </a:t>
            </a:r>
            <a:r>
              <a:rPr lang="tr-TR" dirty="0">
                <a:latin typeface="Book Antiqua" panose="02040602050305030304" pitchFamily="18" charset="0"/>
              </a:rPr>
              <a:t>vasıtasıyla yapılır. </a:t>
            </a:r>
          </a:p>
          <a:p>
            <a:pPr marL="114300" indent="0" algn="just">
              <a:buNone/>
            </a:pPr>
            <a:r>
              <a:rPr lang="tr-TR" dirty="0">
                <a:latin typeface="Book Antiqua" panose="02040602050305030304" pitchFamily="18" charset="0"/>
              </a:rPr>
              <a:t>Bu kurala riayet edilmezse, </a:t>
            </a:r>
            <a:r>
              <a:rPr lang="tr-TR" b="1" dirty="0">
                <a:latin typeface="Book Antiqua" panose="02040602050305030304" pitchFamily="18" charset="0"/>
              </a:rPr>
              <a:t>tebliğ; usulsüzdür.</a:t>
            </a:r>
          </a:p>
          <a:p>
            <a:pPr marL="114300" indent="0" algn="just">
              <a:buNone/>
            </a:pPr>
            <a:r>
              <a:rPr lang="tr-TR" dirty="0">
                <a:latin typeface="Book Antiqua" panose="02040602050305030304" pitchFamily="18" charset="0"/>
              </a:rPr>
              <a:t>----- 1 ve 2. maddedeki yerler aynı yerse </a:t>
            </a:r>
            <a:r>
              <a:rPr lang="tr-TR" b="1" dirty="0">
                <a:latin typeface="Book Antiqua" panose="02040602050305030304" pitchFamily="18" charset="0"/>
              </a:rPr>
              <a:t>yalnız bu yerde ilan yapılır.</a:t>
            </a:r>
          </a:p>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Tebligatın Resmi Gazetede ilan edilmesi ?</a:t>
            </a: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91698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203208-0A17-2768-846F-E2AC3F2E7E5B}"/>
              </a:ext>
            </a:extLst>
          </p:cNvPr>
          <p:cNvSpPr>
            <a:spLocks noGrp="1"/>
          </p:cNvSpPr>
          <p:nvPr>
            <p:ph idx="1"/>
          </p:nvPr>
        </p:nvSpPr>
        <p:spPr>
          <a:xfrm>
            <a:off x="457200" y="836712"/>
            <a:ext cx="7620000" cy="5564088"/>
          </a:xfrm>
        </p:spPr>
        <p:txBody>
          <a:bodyPr/>
          <a:lstStyle/>
          <a:p>
            <a:pPr marL="114300" indent="0" algn="just">
              <a:buNone/>
            </a:pPr>
            <a:r>
              <a:rPr lang="tr-TR" dirty="0">
                <a:latin typeface="Book Antiqua" panose="02040602050305030304" pitchFamily="18" charset="0"/>
              </a:rPr>
              <a:t>İlan şekli: </a:t>
            </a:r>
          </a:p>
          <a:p>
            <a:pPr marL="114300" indent="0" algn="just">
              <a:buNone/>
            </a:pPr>
            <a:r>
              <a:rPr lang="tr-TR" dirty="0">
                <a:latin typeface="Book Antiqua" panose="02040602050305030304" pitchFamily="18" charset="0"/>
              </a:rPr>
              <a:t>Madde 29 – </a:t>
            </a:r>
            <a:r>
              <a:rPr lang="tr-TR" i="1" dirty="0">
                <a:latin typeface="Book Antiqua" panose="02040602050305030304" pitchFamily="18" charset="0"/>
              </a:rPr>
              <a:t>İlan suretiyle tebliğ, tebliği çıkartacak merciin mucip sebep </a:t>
            </a:r>
            <a:r>
              <a:rPr lang="tr-TR" i="1" dirty="0" err="1">
                <a:latin typeface="Book Antiqua" panose="02040602050305030304" pitchFamily="18" charset="0"/>
              </a:rPr>
              <a:t>beyaniyle</a:t>
            </a:r>
            <a:r>
              <a:rPr lang="tr-TR" i="1" dirty="0">
                <a:latin typeface="Book Antiqua" panose="02040602050305030304" pitchFamily="18" charset="0"/>
              </a:rPr>
              <a:t> vereceği karar üzerine aşağıdaki şekilde yapılır. </a:t>
            </a:r>
          </a:p>
          <a:p>
            <a:pPr marL="114300" indent="0" algn="just">
              <a:buNone/>
            </a:pPr>
            <a:r>
              <a:rPr lang="tr-TR" i="1" dirty="0">
                <a:latin typeface="Book Antiqua" panose="02040602050305030304" pitchFamily="18" charset="0"/>
              </a:rPr>
              <a:t>İlan alakalının ıttılaına en emin bir şekilde vasıl olacağı umulan ve varsa (…) (1) tebliği çıkaran merciin bulunduğu yerde intişar eden birer gazetede ve ayrıca elektronik ortamda yapılır. </a:t>
            </a:r>
          </a:p>
          <a:p>
            <a:pPr marL="114300" indent="0" algn="just">
              <a:buNone/>
            </a:pPr>
            <a:r>
              <a:rPr lang="tr-TR" i="1" dirty="0">
                <a:latin typeface="Book Antiqua" panose="02040602050305030304" pitchFamily="18" charset="0"/>
              </a:rPr>
              <a:t>2. Tebliğ olunacak evrak ve ilan sureti, tebliği çıkaran </a:t>
            </a:r>
            <a:r>
              <a:rPr lang="tr-TR" i="1" dirty="0">
                <a:effectLst>
                  <a:outerShdw blurRad="38100" dist="38100" dir="2700000" algn="tl">
                    <a:srgbClr val="000000">
                      <a:alpha val="43137"/>
                    </a:srgbClr>
                  </a:outerShdw>
                </a:effectLst>
                <a:latin typeface="Book Antiqua" panose="02040602050305030304" pitchFamily="18" charset="0"/>
              </a:rPr>
              <a:t>merciin herkesin kolayca görebileceği bir yerine </a:t>
            </a:r>
            <a:r>
              <a:rPr lang="tr-TR" i="1" dirty="0">
                <a:latin typeface="Book Antiqua" panose="02040602050305030304" pitchFamily="18" charset="0"/>
              </a:rPr>
              <a:t>de asılır.</a:t>
            </a:r>
          </a:p>
          <a:p>
            <a:pPr marL="114300" indent="0" algn="just">
              <a:buNone/>
            </a:pPr>
            <a:r>
              <a:rPr lang="tr-TR" i="1" dirty="0">
                <a:latin typeface="Book Antiqua" panose="02040602050305030304" pitchFamily="18" charset="0"/>
              </a:rPr>
              <a:t>(Değişik : 6/6/1985 - 3220/9 </a:t>
            </a:r>
            <a:r>
              <a:rPr lang="tr-TR" i="1" dirty="0" err="1">
                <a:latin typeface="Book Antiqua" panose="02040602050305030304" pitchFamily="18" charset="0"/>
              </a:rPr>
              <a:t>md.</a:t>
            </a:r>
            <a:r>
              <a:rPr lang="tr-TR" i="1" dirty="0">
                <a:latin typeface="Book Antiqua" panose="02040602050305030304" pitchFamily="18" charset="0"/>
              </a:rPr>
              <a:t>) Merci, icabına göre ikinci defa ilan yapılmasına karar verebilir. İki ilan arasındaki müddet bir haftadan aşağı olamaz. Gerekiyorsa ikinci ilan, yabancı memleket gazeteleriyle de yaptırılabilir. </a:t>
            </a:r>
          </a:p>
          <a:p>
            <a:endParaRPr lang="tr-TR" dirty="0"/>
          </a:p>
        </p:txBody>
      </p:sp>
    </p:spTree>
    <p:extLst>
      <p:ext uri="{BB962C8B-B14F-4D97-AF65-F5344CB8AC3E}">
        <p14:creationId xmlns:p14="http://schemas.microsoft.com/office/powerpoint/2010/main" val="3891763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algn="just">
              <a:buFont typeface="Arial" charset="0"/>
              <a:buChar char="•"/>
            </a:pPr>
            <a:r>
              <a:rPr lang="tr-TR" dirty="0" err="1">
                <a:latin typeface="Book Antiqua" panose="02040602050305030304" pitchFamily="18" charset="0"/>
              </a:rPr>
              <a:t>Teb</a:t>
            </a:r>
            <a:r>
              <a:rPr lang="tr-TR" dirty="0">
                <a:latin typeface="Book Antiqua" panose="02040602050305030304" pitchFamily="18" charset="0"/>
              </a:rPr>
              <a:t>. Yön. m.49/1/b: </a:t>
            </a:r>
            <a:r>
              <a:rPr lang="tr-TR" sz="2000" i="1" dirty="0">
                <a:solidFill>
                  <a:srgbClr val="000000"/>
                </a:solidFill>
                <a:latin typeface="Book Antiqua" panose="02040602050305030304" pitchFamily="18" charset="0"/>
              </a:rPr>
              <a:t>«</a:t>
            </a:r>
            <a:r>
              <a:rPr lang="tr-TR" sz="2000" b="0" i="1" dirty="0">
                <a:solidFill>
                  <a:srgbClr val="000000"/>
                </a:solidFill>
                <a:effectLst/>
                <a:latin typeface="Book Antiqua" panose="02040602050305030304" pitchFamily="18" charset="0"/>
              </a:rPr>
              <a:t>Tebliğ olunacak evrak ve ilan sureti bir ay süreyle tebliği çıkaran mercide herkesin kolayca görebileceği bir yere asılır.»</a:t>
            </a:r>
          </a:p>
          <a:p>
            <a:pPr marL="114300" indent="0" algn="just">
              <a:buNone/>
            </a:pPr>
            <a:endParaRPr lang="tr-TR" sz="2000" i="1" dirty="0">
              <a:solidFill>
                <a:srgbClr val="000000"/>
              </a:solidFill>
              <a:latin typeface="Book Antiqua" panose="02040602050305030304" pitchFamily="18" charset="0"/>
            </a:endParaRPr>
          </a:p>
          <a:p>
            <a:pPr algn="just">
              <a:buFont typeface="Arial" charset="0"/>
              <a:buChar char="•"/>
            </a:pPr>
            <a:r>
              <a:rPr lang="tr-TR" sz="2000" dirty="0">
                <a:solidFill>
                  <a:srgbClr val="000000"/>
                </a:solidFill>
                <a:latin typeface="Book Antiqua" panose="02040602050305030304" pitchFamily="18" charset="0"/>
              </a:rPr>
              <a:t>İlanen tebligatta, tebligat yapılmasında </a:t>
            </a:r>
            <a:r>
              <a:rPr lang="tr-TR" sz="2000" b="1" dirty="0">
                <a:solidFill>
                  <a:srgbClr val="000000"/>
                </a:solidFill>
                <a:latin typeface="Book Antiqua" panose="02040602050305030304" pitchFamily="18" charset="0"/>
              </a:rPr>
              <a:t>hukuki yararı bulunan ilgilinin ilanen tebligat için gerekli giderleri yatırmış </a:t>
            </a:r>
            <a:r>
              <a:rPr lang="tr-TR" sz="2000" dirty="0">
                <a:solidFill>
                  <a:srgbClr val="000000"/>
                </a:solidFill>
                <a:latin typeface="Book Antiqua" panose="02040602050305030304" pitchFamily="18" charset="0"/>
              </a:rPr>
              <a:t>olması gerekir. (</a:t>
            </a:r>
            <a:r>
              <a:rPr lang="tr-TR" sz="2000" dirty="0" err="1">
                <a:latin typeface="Book Antiqua" panose="02040602050305030304" pitchFamily="18" charset="0"/>
              </a:rPr>
              <a:t>Teb</a:t>
            </a:r>
            <a:r>
              <a:rPr lang="tr-TR" sz="2000" dirty="0">
                <a:latin typeface="Book Antiqua" panose="02040602050305030304" pitchFamily="18" charset="0"/>
              </a:rPr>
              <a:t>. Yön. m.50). Aksi halde tebligat işleme konulmamalıdır (</a:t>
            </a:r>
            <a:r>
              <a:rPr lang="tr-TR" sz="2000" dirty="0" err="1">
                <a:latin typeface="Book Antiqua" panose="02040602050305030304" pitchFamily="18" charset="0"/>
              </a:rPr>
              <a:t>Teb</a:t>
            </a:r>
            <a:r>
              <a:rPr lang="tr-TR" sz="2000" dirty="0">
                <a:latin typeface="Book Antiqua" panose="02040602050305030304" pitchFamily="18" charset="0"/>
              </a:rPr>
              <a:t>. K. m.5).</a:t>
            </a: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396958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fontScale="92500"/>
          </a:bodyPr>
          <a:lstStyle/>
          <a:p>
            <a:pPr marL="114300" indent="0">
              <a:buNone/>
            </a:pPr>
            <a:endParaRPr lang="tr-TR" dirty="0">
              <a:latin typeface="Book Antiqua" panose="02040602050305030304" pitchFamily="18" charset="0"/>
            </a:endParaRPr>
          </a:p>
          <a:p>
            <a:pPr algn="just">
              <a:buFont typeface="Arial" charset="0"/>
              <a:buChar char="•"/>
            </a:pPr>
            <a:r>
              <a:rPr lang="tr-TR" sz="2400" dirty="0">
                <a:latin typeface="Book Antiqua" panose="02040602050305030304" pitchFamily="18" charset="0"/>
              </a:rPr>
              <a:t>İlanın içeriğinde hangi kayıtlar olmalıdır?</a:t>
            </a:r>
          </a:p>
          <a:p>
            <a:pPr algn="just">
              <a:buFont typeface="Arial" charset="0"/>
              <a:buChar char="•"/>
            </a:pPr>
            <a:r>
              <a:rPr lang="tr-TR" sz="2400" dirty="0" err="1">
                <a:latin typeface="Book Antiqua" panose="02040602050305030304" pitchFamily="18" charset="0"/>
              </a:rPr>
              <a:t>Teb</a:t>
            </a:r>
            <a:r>
              <a:rPr lang="tr-TR" sz="2400" dirty="0">
                <a:latin typeface="Book Antiqua" panose="02040602050305030304" pitchFamily="18" charset="0"/>
              </a:rPr>
              <a:t>. K. m.30 ve </a:t>
            </a:r>
            <a:r>
              <a:rPr lang="tr-TR" sz="2400" dirty="0" err="1">
                <a:latin typeface="Book Antiqua" panose="02040602050305030304" pitchFamily="18" charset="0"/>
              </a:rPr>
              <a:t>Teb</a:t>
            </a:r>
            <a:r>
              <a:rPr lang="tr-TR" sz="2400" dirty="0">
                <a:latin typeface="Book Antiqua" panose="02040602050305030304" pitchFamily="18" charset="0"/>
              </a:rPr>
              <a:t>. Yön. m.51’de belirtilmiştir:</a:t>
            </a:r>
          </a:p>
          <a:p>
            <a:pPr algn="just">
              <a:buFont typeface="Arial" charset="0"/>
              <a:buChar char="•"/>
            </a:pPr>
            <a:r>
              <a:rPr lang="tr-TR" sz="2400" dirty="0">
                <a:latin typeface="Book Antiqua" panose="02040602050305030304" pitchFamily="18" charset="0"/>
              </a:rPr>
              <a:t>İlanda,</a:t>
            </a:r>
          </a:p>
          <a:p>
            <a:pPr algn="just">
              <a:buFontTx/>
              <a:buChar char="-"/>
            </a:pPr>
            <a:r>
              <a:rPr lang="tr-TR" sz="2400" dirty="0">
                <a:solidFill>
                  <a:srgbClr val="000000"/>
                </a:solidFill>
                <a:latin typeface="Book Antiqua" panose="02040602050305030304" pitchFamily="18" charset="0"/>
              </a:rPr>
              <a:t>ilgiliye ait bilgiler: </a:t>
            </a:r>
            <a:r>
              <a:rPr lang="tr-TR" sz="2400" b="0" i="0" dirty="0">
                <a:solidFill>
                  <a:srgbClr val="000000"/>
                </a:solidFill>
                <a:effectLst/>
                <a:latin typeface="Book Antiqua" panose="02040602050305030304" pitchFamily="18" charset="0"/>
              </a:rPr>
              <a:t>ilgililerin ad ve soyadları, işleri, yerleşim yeri veya mesken ya da işyeri adresleri,</a:t>
            </a:r>
          </a:p>
          <a:p>
            <a:pPr algn="just">
              <a:buFontTx/>
              <a:buChar char="-"/>
            </a:pPr>
            <a:r>
              <a:rPr lang="tr-TR" sz="2400" dirty="0">
                <a:solidFill>
                  <a:srgbClr val="000000"/>
                </a:solidFill>
                <a:latin typeface="Book Antiqua" panose="02040602050305030304" pitchFamily="18" charset="0"/>
              </a:rPr>
              <a:t>tebliğin konusuna ait bilgiler:</a:t>
            </a:r>
            <a:r>
              <a:rPr lang="tr-TR" sz="2400" b="0" i="0" dirty="0">
                <a:solidFill>
                  <a:srgbClr val="000000"/>
                </a:solidFill>
                <a:effectLst/>
                <a:latin typeface="Book Antiqua" panose="02040602050305030304" pitchFamily="18" charset="0"/>
              </a:rPr>
              <a:t> tebliğ olunacak evrakın içeriğinin özeti, tebliğin anlaşılabilecek şekilde konusu, sebebi,</a:t>
            </a:r>
          </a:p>
          <a:p>
            <a:pPr algn="just">
              <a:buFontTx/>
              <a:buChar char="-"/>
            </a:pPr>
            <a:r>
              <a:rPr lang="tr-TR" sz="2400" dirty="0">
                <a:solidFill>
                  <a:srgbClr val="000000"/>
                </a:solidFill>
                <a:latin typeface="Book Antiqua" panose="02040602050305030304" pitchFamily="18" charset="0"/>
              </a:rPr>
              <a:t>tebliğ çıkarana ait bilgi:</a:t>
            </a:r>
            <a:r>
              <a:rPr lang="tr-TR" sz="2400" b="0" i="0" dirty="0">
                <a:solidFill>
                  <a:srgbClr val="000000"/>
                </a:solidFill>
                <a:effectLst/>
                <a:latin typeface="Book Antiqua" panose="02040602050305030304" pitchFamily="18" charset="0"/>
              </a:rPr>
              <a:t> ilanın hangi merciden verildiği, </a:t>
            </a:r>
          </a:p>
          <a:p>
            <a:pPr algn="just">
              <a:buFontTx/>
              <a:buChar char="-"/>
            </a:pPr>
            <a:r>
              <a:rPr lang="tr-TR" sz="2400" b="0" i="0" dirty="0">
                <a:solidFill>
                  <a:srgbClr val="000000"/>
                </a:solidFill>
                <a:effectLst/>
                <a:latin typeface="Book Antiqua" panose="02040602050305030304" pitchFamily="18" charset="0"/>
              </a:rPr>
              <a:t>davet söz konusu ise davete ait bilgiler: ilan daveti gerektiriyorsa nerede ve ne için, hangi gün ve saatte hazır bulunacağı hususlarına</a:t>
            </a:r>
          </a:p>
          <a:p>
            <a:pPr marL="114300" indent="0" algn="just">
              <a:buNone/>
            </a:pPr>
            <a:r>
              <a:rPr lang="tr-TR" sz="2400" b="0" i="0" dirty="0">
                <a:solidFill>
                  <a:srgbClr val="000000"/>
                </a:solidFill>
                <a:effectLst/>
                <a:latin typeface="Book Antiqua" panose="02040602050305030304" pitchFamily="18" charset="0"/>
              </a:rPr>
              <a:t>yer verilir.</a:t>
            </a:r>
            <a:endParaRPr lang="tr-TR" sz="24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1207801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774</TotalTime>
  <Words>1258</Words>
  <Application>Microsoft Office PowerPoint</Application>
  <PresentationFormat>Ekran Gösterisi (4:3)</PresentationFormat>
  <Paragraphs>160</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Book Antiqua</vt:lpstr>
      <vt:lpstr>Calibri</vt:lpstr>
      <vt:lpstr>Cambria</vt:lpstr>
      <vt:lpstr>Bitişiklik</vt:lpstr>
      <vt:lpstr>İlan Yoluyla Tebligat</vt:lpstr>
      <vt:lpstr>Teb. K. m.28</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Tuğçe ARSLANPINAR</cp:lastModifiedBy>
  <cp:revision>35</cp:revision>
  <cp:lastPrinted>2023-01-03T09:36:48Z</cp:lastPrinted>
  <dcterms:created xsi:type="dcterms:W3CDTF">2021-09-07T19:58:42Z</dcterms:created>
  <dcterms:modified xsi:type="dcterms:W3CDTF">2023-01-03T09:52:18Z</dcterms:modified>
</cp:coreProperties>
</file>