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95" r:id="rId10"/>
    <p:sldId id="296" r:id="rId11"/>
    <p:sldId id="270" r:id="rId12"/>
    <p:sldId id="271" r:id="rId13"/>
    <p:sldId id="272" r:id="rId14"/>
    <p:sldId id="297" r:id="rId15"/>
    <p:sldId id="298" r:id="rId16"/>
    <p:sldId id="274" r:id="rId17"/>
    <p:sldId id="277" r:id="rId18"/>
    <p:sldId id="276" r:id="rId19"/>
    <p:sldId id="280" r:id="rId20"/>
    <p:sldId id="282" r:id="rId21"/>
    <p:sldId id="303" r:id="rId22"/>
    <p:sldId id="283" r:id="rId23"/>
    <p:sldId id="284" r:id="rId24"/>
    <p:sldId id="299" r:id="rId25"/>
    <p:sldId id="300" r:id="rId26"/>
    <p:sldId id="302" r:id="rId27"/>
    <p:sldId id="305" r:id="rId28"/>
    <p:sldId id="289" r:id="rId29"/>
    <p:sldId id="290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2"/>
    <p:restoredTop sz="94660"/>
  </p:normalViewPr>
  <p:slideViewPr>
    <p:cSldViewPr>
      <p:cViewPr>
        <p:scale>
          <a:sx n="81" d="100"/>
          <a:sy n="81" d="100"/>
        </p:scale>
        <p:origin x="-144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1E336-AED8-437E-8CCE-08EF55FBD8A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970367-89F5-49D8-B36D-F08B4B5AFF9C}">
      <dgm:prSet phldrT="[Metin]" custT="1"/>
      <dgm:spPr/>
      <dgm:t>
        <a:bodyPr/>
        <a:lstStyle/>
        <a:p>
          <a:r>
            <a:rPr lang="tr-TR" sz="2400" b="0">
              <a:latin typeface="+mn-lt"/>
              <a:cs typeface="Times New Roman" panose="02020603050405020304" pitchFamily="18" charset="0"/>
            </a:rPr>
            <a:t>Yanıt vermeyen</a:t>
          </a:r>
          <a:endParaRPr lang="en-US" sz="2400" b="0">
            <a:latin typeface="+mn-lt"/>
            <a:cs typeface="Times New Roman" panose="02020603050405020304" pitchFamily="18" charset="0"/>
          </a:endParaRPr>
        </a:p>
      </dgm:t>
    </dgm:pt>
    <dgm:pt modelId="{DAD0C144-30C9-4407-8663-C84F9B2502FC}" type="sibTrans" cxnId="{D228D5BF-65A0-4274-B9AC-2A8E5F7480EE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720D8180-0816-4E5E-8B02-417A88EB9D55}" type="parTrans" cxnId="{D228D5BF-65A0-4274-B9AC-2A8E5F7480EE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ADEDCFAA-433E-4FD9-90F9-5A45BF222B77}">
      <dgm:prSet phldrT="[Metin]" custT="1"/>
      <dgm:spPr/>
      <dgm:t>
        <a:bodyPr/>
        <a:lstStyle/>
        <a:p>
          <a:r>
            <a:rPr lang="tr-TR" sz="2400" b="0" dirty="0">
              <a:latin typeface="+mn-lt"/>
              <a:cs typeface="Times New Roman" panose="02020603050405020304" pitchFamily="18" charset="0"/>
            </a:rPr>
            <a:t>Yanıt veren</a:t>
          </a:r>
          <a:endParaRPr lang="en-US" sz="2400" b="0" dirty="0">
            <a:latin typeface="+mn-lt"/>
            <a:cs typeface="Times New Roman" panose="02020603050405020304" pitchFamily="18" charset="0"/>
          </a:endParaRPr>
        </a:p>
      </dgm:t>
    </dgm:pt>
    <dgm:pt modelId="{087AC4B6-C639-40A0-A737-BD5064F5FDAA}" type="sibTrans" cxnId="{922E55FF-8960-4FBB-B9F7-E152BA2E6740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0FCE6D8C-E1D3-47CF-86E1-5F606B500B9D}" type="parTrans" cxnId="{922E55FF-8960-4FBB-B9F7-E152BA2E6740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6E66F808-74A4-4F9F-9BC6-44B0C373A526}">
      <dgm:prSet phldrT="[Metin]" custT="1"/>
      <dgm:spPr/>
      <dgm:t>
        <a:bodyPr/>
        <a:lstStyle/>
        <a:p>
          <a:r>
            <a:rPr lang="tr-TR" sz="2400" b="0" dirty="0">
              <a:latin typeface="+mn-lt"/>
              <a:cs typeface="Times New Roman" panose="02020603050405020304" pitchFamily="18" charset="0"/>
            </a:rPr>
            <a:t>İyi misiniz?</a:t>
          </a:r>
          <a:endParaRPr lang="en-US" sz="2400" b="0" dirty="0">
            <a:latin typeface="+mn-lt"/>
            <a:cs typeface="Times New Roman" panose="02020603050405020304" pitchFamily="18" charset="0"/>
          </a:endParaRPr>
        </a:p>
      </dgm:t>
    </dgm:pt>
    <dgm:pt modelId="{1CE93B67-B086-4125-BF6D-CA51258DC3F6}" type="sibTrans" cxnId="{8C7A8801-7873-4103-82E7-32D745393A56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E06F0E3F-92FD-4D3B-AEEC-2A3D33011A88}" type="parTrans" cxnId="{8C7A8801-7873-4103-82E7-32D745393A56}">
      <dgm:prSet/>
      <dgm:spPr/>
      <dgm:t>
        <a:bodyPr/>
        <a:lstStyle/>
        <a:p>
          <a:endParaRPr lang="en-US" sz="2400" b="0">
            <a:latin typeface="+mn-lt"/>
          </a:endParaRPr>
        </a:p>
      </dgm:t>
    </dgm:pt>
    <dgm:pt modelId="{A3FA5784-9FF2-41AE-A03F-8145FE5D9AA2}" type="pres">
      <dgm:prSet presAssocID="{BE41E336-AED8-437E-8CCE-08EF55FBD8A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A9709F8-3B62-49F1-B7DB-F691F83DFA6F}" type="pres">
      <dgm:prSet presAssocID="{6E66F808-74A4-4F9F-9BC6-44B0C373A526}" presName="hierRoot1" presStyleCnt="0">
        <dgm:presLayoutVars>
          <dgm:hierBranch val="init"/>
        </dgm:presLayoutVars>
      </dgm:prSet>
      <dgm:spPr/>
    </dgm:pt>
    <dgm:pt modelId="{B81ED453-6879-4FFE-A1CC-0954F0B4D3D3}" type="pres">
      <dgm:prSet presAssocID="{6E66F808-74A4-4F9F-9BC6-44B0C373A526}" presName="rootComposite1" presStyleCnt="0"/>
      <dgm:spPr/>
    </dgm:pt>
    <dgm:pt modelId="{6ED6165C-C588-406A-9EBC-3B096760F23D}" type="pres">
      <dgm:prSet presAssocID="{6E66F808-74A4-4F9F-9BC6-44B0C373A52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61C720-09F1-488F-BB72-F385B46F9073}" type="pres">
      <dgm:prSet presAssocID="{6E66F808-74A4-4F9F-9BC6-44B0C373A526}" presName="topArc1" presStyleLbl="parChTrans1D1" presStyleIdx="0" presStyleCnt="6"/>
      <dgm:spPr/>
    </dgm:pt>
    <dgm:pt modelId="{B1165D7F-EB8A-48AD-A4C6-D3400719D6BC}" type="pres">
      <dgm:prSet presAssocID="{6E66F808-74A4-4F9F-9BC6-44B0C373A526}" presName="bottomArc1" presStyleLbl="parChTrans1D1" presStyleIdx="1" presStyleCnt="6"/>
      <dgm:spPr/>
    </dgm:pt>
    <dgm:pt modelId="{459133B6-2DC9-4980-AEAE-12513AD078E7}" type="pres">
      <dgm:prSet presAssocID="{6E66F808-74A4-4F9F-9BC6-44B0C373A526}" presName="topConnNode1" presStyleLbl="node1" presStyleIdx="0" presStyleCnt="0"/>
      <dgm:spPr/>
      <dgm:t>
        <a:bodyPr/>
        <a:lstStyle/>
        <a:p>
          <a:endParaRPr lang="tr-TR"/>
        </a:p>
      </dgm:t>
    </dgm:pt>
    <dgm:pt modelId="{FBCF3A24-7ADA-4077-A7ED-CFDD213E776D}" type="pres">
      <dgm:prSet presAssocID="{6E66F808-74A4-4F9F-9BC6-44B0C373A526}" presName="hierChild2" presStyleCnt="0"/>
      <dgm:spPr/>
    </dgm:pt>
    <dgm:pt modelId="{D17CCD7B-A1B4-4748-A151-571B08262ADD}" type="pres">
      <dgm:prSet presAssocID="{0FCE6D8C-E1D3-47CF-86E1-5F606B500B9D}" presName="Name28" presStyleLbl="parChTrans1D2" presStyleIdx="0" presStyleCnt="2"/>
      <dgm:spPr/>
      <dgm:t>
        <a:bodyPr/>
        <a:lstStyle/>
        <a:p>
          <a:endParaRPr lang="tr-TR"/>
        </a:p>
      </dgm:t>
    </dgm:pt>
    <dgm:pt modelId="{EF718998-80FE-48F9-83F0-32F6EEE4EC2E}" type="pres">
      <dgm:prSet presAssocID="{ADEDCFAA-433E-4FD9-90F9-5A45BF222B77}" presName="hierRoot2" presStyleCnt="0">
        <dgm:presLayoutVars>
          <dgm:hierBranch val="init"/>
        </dgm:presLayoutVars>
      </dgm:prSet>
      <dgm:spPr/>
    </dgm:pt>
    <dgm:pt modelId="{C8250EB7-45B8-429D-A6D2-F2564C986A4C}" type="pres">
      <dgm:prSet presAssocID="{ADEDCFAA-433E-4FD9-90F9-5A45BF222B77}" presName="rootComposite2" presStyleCnt="0"/>
      <dgm:spPr/>
    </dgm:pt>
    <dgm:pt modelId="{6EB8A63C-6511-4659-95F9-ABC62EBBDC4A}" type="pres">
      <dgm:prSet presAssocID="{ADEDCFAA-433E-4FD9-90F9-5A45BF222B77}" presName="rootText2" presStyleLbl="alignAcc1" presStyleIdx="0" presStyleCnt="0" custScaleX="1400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73FF9F3-1265-498F-ADDF-311416070BE2}" type="pres">
      <dgm:prSet presAssocID="{ADEDCFAA-433E-4FD9-90F9-5A45BF222B77}" presName="topArc2" presStyleLbl="parChTrans1D1" presStyleIdx="2" presStyleCnt="6"/>
      <dgm:spPr/>
    </dgm:pt>
    <dgm:pt modelId="{079712FD-5AD3-49CE-8304-774BD0D4BD7E}" type="pres">
      <dgm:prSet presAssocID="{ADEDCFAA-433E-4FD9-90F9-5A45BF222B77}" presName="bottomArc2" presStyleLbl="parChTrans1D1" presStyleIdx="3" presStyleCnt="6"/>
      <dgm:spPr/>
    </dgm:pt>
    <dgm:pt modelId="{AEFA5810-965C-4356-9E8F-E46F528DA93B}" type="pres">
      <dgm:prSet presAssocID="{ADEDCFAA-433E-4FD9-90F9-5A45BF222B77}" presName="topConnNode2" presStyleLbl="node2" presStyleIdx="0" presStyleCnt="0"/>
      <dgm:spPr/>
      <dgm:t>
        <a:bodyPr/>
        <a:lstStyle/>
        <a:p>
          <a:endParaRPr lang="tr-TR"/>
        </a:p>
      </dgm:t>
    </dgm:pt>
    <dgm:pt modelId="{5A2FDA4C-8948-4C2B-83B2-7080E8B05339}" type="pres">
      <dgm:prSet presAssocID="{ADEDCFAA-433E-4FD9-90F9-5A45BF222B77}" presName="hierChild4" presStyleCnt="0"/>
      <dgm:spPr/>
    </dgm:pt>
    <dgm:pt modelId="{5D0FA059-9320-401D-AC71-5F3EB35BFE1F}" type="pres">
      <dgm:prSet presAssocID="{ADEDCFAA-433E-4FD9-90F9-5A45BF222B77}" presName="hierChild5" presStyleCnt="0"/>
      <dgm:spPr/>
    </dgm:pt>
    <dgm:pt modelId="{E1420D78-0C1D-4392-954F-5426B7C73329}" type="pres">
      <dgm:prSet presAssocID="{720D8180-0816-4E5E-8B02-417A88EB9D55}" presName="Name28" presStyleLbl="parChTrans1D2" presStyleIdx="1" presStyleCnt="2"/>
      <dgm:spPr/>
      <dgm:t>
        <a:bodyPr/>
        <a:lstStyle/>
        <a:p>
          <a:endParaRPr lang="tr-TR"/>
        </a:p>
      </dgm:t>
    </dgm:pt>
    <dgm:pt modelId="{036C1EDB-C10F-4A36-B6F1-78DE3D79D486}" type="pres">
      <dgm:prSet presAssocID="{3E970367-89F5-49D8-B36D-F08B4B5AFF9C}" presName="hierRoot2" presStyleCnt="0">
        <dgm:presLayoutVars>
          <dgm:hierBranch val="init"/>
        </dgm:presLayoutVars>
      </dgm:prSet>
      <dgm:spPr/>
    </dgm:pt>
    <dgm:pt modelId="{CFBF81F5-6B13-48F7-A9AD-A515C2FBA156}" type="pres">
      <dgm:prSet presAssocID="{3E970367-89F5-49D8-B36D-F08B4B5AFF9C}" presName="rootComposite2" presStyleCnt="0"/>
      <dgm:spPr/>
    </dgm:pt>
    <dgm:pt modelId="{A0E21082-B84F-40F5-827E-3990B769EA27}" type="pres">
      <dgm:prSet presAssocID="{3E970367-89F5-49D8-B36D-F08B4B5AFF9C}" presName="rootText2" presStyleLbl="alignAcc1" presStyleIdx="0" presStyleCnt="0" custScaleX="1397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304612-E9F9-4C56-A99E-E4784FE84AB3}" type="pres">
      <dgm:prSet presAssocID="{3E970367-89F5-49D8-B36D-F08B4B5AFF9C}" presName="topArc2" presStyleLbl="parChTrans1D1" presStyleIdx="4" presStyleCnt="6"/>
      <dgm:spPr/>
    </dgm:pt>
    <dgm:pt modelId="{0AA8089C-65C0-4BEA-9EC5-7DFDF660F2AD}" type="pres">
      <dgm:prSet presAssocID="{3E970367-89F5-49D8-B36D-F08B4B5AFF9C}" presName="bottomArc2" presStyleLbl="parChTrans1D1" presStyleIdx="5" presStyleCnt="6"/>
      <dgm:spPr/>
    </dgm:pt>
    <dgm:pt modelId="{66015BAC-2318-401D-A0AB-154B6737DB3D}" type="pres">
      <dgm:prSet presAssocID="{3E970367-89F5-49D8-B36D-F08B4B5AFF9C}" presName="topConnNode2" presStyleLbl="node2" presStyleIdx="0" presStyleCnt="0"/>
      <dgm:spPr/>
      <dgm:t>
        <a:bodyPr/>
        <a:lstStyle/>
        <a:p>
          <a:endParaRPr lang="tr-TR"/>
        </a:p>
      </dgm:t>
    </dgm:pt>
    <dgm:pt modelId="{38E19107-27E5-40C5-8884-72BE5C4C260E}" type="pres">
      <dgm:prSet presAssocID="{3E970367-89F5-49D8-B36D-F08B4B5AFF9C}" presName="hierChild4" presStyleCnt="0"/>
      <dgm:spPr/>
    </dgm:pt>
    <dgm:pt modelId="{7AA89106-AC1C-4BD4-96F4-F29B5B876C3A}" type="pres">
      <dgm:prSet presAssocID="{3E970367-89F5-49D8-B36D-F08B4B5AFF9C}" presName="hierChild5" presStyleCnt="0"/>
      <dgm:spPr/>
    </dgm:pt>
    <dgm:pt modelId="{91D96A97-2F45-4B1E-B5FF-C09A03460758}" type="pres">
      <dgm:prSet presAssocID="{6E66F808-74A4-4F9F-9BC6-44B0C373A526}" presName="hierChild3" presStyleCnt="0"/>
      <dgm:spPr/>
    </dgm:pt>
  </dgm:ptLst>
  <dgm:cxnLst>
    <dgm:cxn modelId="{D228D5BF-65A0-4274-B9AC-2A8E5F7480EE}" srcId="{6E66F808-74A4-4F9F-9BC6-44B0C373A526}" destId="{3E970367-89F5-49D8-B36D-F08B4B5AFF9C}" srcOrd="1" destOrd="0" parTransId="{720D8180-0816-4E5E-8B02-417A88EB9D55}" sibTransId="{DAD0C144-30C9-4407-8663-C84F9B2502FC}"/>
    <dgm:cxn modelId="{4849BBC3-8B34-4858-8F0B-81D34185941A}" type="presOf" srcId="{0FCE6D8C-E1D3-47CF-86E1-5F606B500B9D}" destId="{D17CCD7B-A1B4-4748-A151-571B08262ADD}" srcOrd="0" destOrd="0" presId="urn:microsoft.com/office/officeart/2008/layout/HalfCircleOrganizationChart"/>
    <dgm:cxn modelId="{43129D98-DA16-47C9-A2ED-54D0A2D19F61}" type="presOf" srcId="{3E970367-89F5-49D8-B36D-F08B4B5AFF9C}" destId="{A0E21082-B84F-40F5-827E-3990B769EA27}" srcOrd="0" destOrd="0" presId="urn:microsoft.com/office/officeart/2008/layout/HalfCircleOrganizationChart"/>
    <dgm:cxn modelId="{B9DE00F7-8B04-43F9-AB37-BCCE98374E6A}" type="presOf" srcId="{720D8180-0816-4E5E-8B02-417A88EB9D55}" destId="{E1420D78-0C1D-4392-954F-5426B7C73329}" srcOrd="0" destOrd="0" presId="urn:microsoft.com/office/officeart/2008/layout/HalfCircleOrganizationChart"/>
    <dgm:cxn modelId="{70F805FF-114C-4A67-976E-DC7075CB8F75}" type="presOf" srcId="{ADEDCFAA-433E-4FD9-90F9-5A45BF222B77}" destId="{AEFA5810-965C-4356-9E8F-E46F528DA93B}" srcOrd="1" destOrd="0" presId="urn:microsoft.com/office/officeart/2008/layout/HalfCircleOrganizationChart"/>
    <dgm:cxn modelId="{922E55FF-8960-4FBB-B9F7-E152BA2E6740}" srcId="{6E66F808-74A4-4F9F-9BC6-44B0C373A526}" destId="{ADEDCFAA-433E-4FD9-90F9-5A45BF222B77}" srcOrd="0" destOrd="0" parTransId="{0FCE6D8C-E1D3-47CF-86E1-5F606B500B9D}" sibTransId="{087AC4B6-C639-40A0-A737-BD5064F5FDAA}"/>
    <dgm:cxn modelId="{8C7A8801-7873-4103-82E7-32D745393A56}" srcId="{BE41E336-AED8-437E-8CCE-08EF55FBD8AF}" destId="{6E66F808-74A4-4F9F-9BC6-44B0C373A526}" srcOrd="0" destOrd="0" parTransId="{E06F0E3F-92FD-4D3B-AEEC-2A3D33011A88}" sibTransId="{1CE93B67-B086-4125-BF6D-CA51258DC3F6}"/>
    <dgm:cxn modelId="{AE429F0C-6765-40C8-8906-E6998FD207A2}" type="presOf" srcId="{3E970367-89F5-49D8-B36D-F08B4B5AFF9C}" destId="{66015BAC-2318-401D-A0AB-154B6737DB3D}" srcOrd="1" destOrd="0" presId="urn:microsoft.com/office/officeart/2008/layout/HalfCircleOrganizationChart"/>
    <dgm:cxn modelId="{BD97EE04-1A67-4404-9FDD-1EBE92892FB1}" type="presOf" srcId="{6E66F808-74A4-4F9F-9BC6-44B0C373A526}" destId="{459133B6-2DC9-4980-AEAE-12513AD078E7}" srcOrd="1" destOrd="0" presId="urn:microsoft.com/office/officeart/2008/layout/HalfCircleOrganizationChart"/>
    <dgm:cxn modelId="{858FBD60-9A7C-444B-8626-256A3A165EE3}" type="presOf" srcId="{ADEDCFAA-433E-4FD9-90F9-5A45BF222B77}" destId="{6EB8A63C-6511-4659-95F9-ABC62EBBDC4A}" srcOrd="0" destOrd="0" presId="urn:microsoft.com/office/officeart/2008/layout/HalfCircleOrganizationChart"/>
    <dgm:cxn modelId="{D99B98F4-5CDD-46EE-8EA5-7D0C9BE76763}" type="presOf" srcId="{6E66F808-74A4-4F9F-9BC6-44B0C373A526}" destId="{6ED6165C-C588-406A-9EBC-3B096760F23D}" srcOrd="0" destOrd="0" presId="urn:microsoft.com/office/officeart/2008/layout/HalfCircleOrganizationChart"/>
    <dgm:cxn modelId="{FFF9A638-BA66-4EBC-880C-E01E1BF1327E}" type="presOf" srcId="{BE41E336-AED8-437E-8CCE-08EF55FBD8AF}" destId="{A3FA5784-9FF2-41AE-A03F-8145FE5D9AA2}" srcOrd="0" destOrd="0" presId="urn:microsoft.com/office/officeart/2008/layout/HalfCircleOrganizationChart"/>
    <dgm:cxn modelId="{6387DBD6-5FA6-45DF-9E19-412ACA3EBDBC}" type="presParOf" srcId="{A3FA5784-9FF2-41AE-A03F-8145FE5D9AA2}" destId="{DA9709F8-3B62-49F1-B7DB-F691F83DFA6F}" srcOrd="0" destOrd="0" presId="urn:microsoft.com/office/officeart/2008/layout/HalfCircleOrganizationChart"/>
    <dgm:cxn modelId="{4942716F-775E-479E-A7ED-A6F4B9979449}" type="presParOf" srcId="{DA9709F8-3B62-49F1-B7DB-F691F83DFA6F}" destId="{B81ED453-6879-4FFE-A1CC-0954F0B4D3D3}" srcOrd="0" destOrd="0" presId="urn:microsoft.com/office/officeart/2008/layout/HalfCircleOrganizationChart"/>
    <dgm:cxn modelId="{77A077EC-FB7B-4521-B36B-24CC2F59CA2E}" type="presParOf" srcId="{B81ED453-6879-4FFE-A1CC-0954F0B4D3D3}" destId="{6ED6165C-C588-406A-9EBC-3B096760F23D}" srcOrd="0" destOrd="0" presId="urn:microsoft.com/office/officeart/2008/layout/HalfCircleOrganizationChart"/>
    <dgm:cxn modelId="{85857BE3-C81E-45DA-8E0E-8A7CE409880E}" type="presParOf" srcId="{B81ED453-6879-4FFE-A1CC-0954F0B4D3D3}" destId="{FF61C720-09F1-488F-BB72-F385B46F9073}" srcOrd="1" destOrd="0" presId="urn:microsoft.com/office/officeart/2008/layout/HalfCircleOrganizationChart"/>
    <dgm:cxn modelId="{8E5EB15B-EBF4-4862-BBEB-8D5C8DC727EB}" type="presParOf" srcId="{B81ED453-6879-4FFE-A1CC-0954F0B4D3D3}" destId="{B1165D7F-EB8A-48AD-A4C6-D3400719D6BC}" srcOrd="2" destOrd="0" presId="urn:microsoft.com/office/officeart/2008/layout/HalfCircleOrganizationChart"/>
    <dgm:cxn modelId="{3083963B-B073-4A5B-B580-ADA8296F5ED7}" type="presParOf" srcId="{B81ED453-6879-4FFE-A1CC-0954F0B4D3D3}" destId="{459133B6-2DC9-4980-AEAE-12513AD078E7}" srcOrd="3" destOrd="0" presId="urn:microsoft.com/office/officeart/2008/layout/HalfCircleOrganizationChart"/>
    <dgm:cxn modelId="{99AA526B-08DC-4DC3-8761-08B9FF51461D}" type="presParOf" srcId="{DA9709F8-3B62-49F1-B7DB-F691F83DFA6F}" destId="{FBCF3A24-7ADA-4077-A7ED-CFDD213E776D}" srcOrd="1" destOrd="0" presId="urn:microsoft.com/office/officeart/2008/layout/HalfCircleOrganizationChart"/>
    <dgm:cxn modelId="{C46B5278-F5B3-4EA3-9FDB-1AD5F3EB2FBC}" type="presParOf" srcId="{FBCF3A24-7ADA-4077-A7ED-CFDD213E776D}" destId="{D17CCD7B-A1B4-4748-A151-571B08262ADD}" srcOrd="0" destOrd="0" presId="urn:microsoft.com/office/officeart/2008/layout/HalfCircleOrganizationChart"/>
    <dgm:cxn modelId="{C998B728-C281-48EB-A197-C38E10351405}" type="presParOf" srcId="{FBCF3A24-7ADA-4077-A7ED-CFDD213E776D}" destId="{EF718998-80FE-48F9-83F0-32F6EEE4EC2E}" srcOrd="1" destOrd="0" presId="urn:microsoft.com/office/officeart/2008/layout/HalfCircleOrganizationChart"/>
    <dgm:cxn modelId="{78F1302B-CF52-4B05-B408-A8CC9A8049B9}" type="presParOf" srcId="{EF718998-80FE-48F9-83F0-32F6EEE4EC2E}" destId="{C8250EB7-45B8-429D-A6D2-F2564C986A4C}" srcOrd="0" destOrd="0" presId="urn:microsoft.com/office/officeart/2008/layout/HalfCircleOrganizationChart"/>
    <dgm:cxn modelId="{9F19641F-F348-42A4-9630-271D935D0204}" type="presParOf" srcId="{C8250EB7-45B8-429D-A6D2-F2564C986A4C}" destId="{6EB8A63C-6511-4659-95F9-ABC62EBBDC4A}" srcOrd="0" destOrd="0" presId="urn:microsoft.com/office/officeart/2008/layout/HalfCircleOrganizationChart"/>
    <dgm:cxn modelId="{D4F78FF2-E71E-452F-9C39-A695424C1B83}" type="presParOf" srcId="{C8250EB7-45B8-429D-A6D2-F2564C986A4C}" destId="{473FF9F3-1265-498F-ADDF-311416070BE2}" srcOrd="1" destOrd="0" presId="urn:microsoft.com/office/officeart/2008/layout/HalfCircleOrganizationChart"/>
    <dgm:cxn modelId="{3587A587-D083-4ACA-B4B1-B64B20D210F9}" type="presParOf" srcId="{C8250EB7-45B8-429D-A6D2-F2564C986A4C}" destId="{079712FD-5AD3-49CE-8304-774BD0D4BD7E}" srcOrd="2" destOrd="0" presId="urn:microsoft.com/office/officeart/2008/layout/HalfCircleOrganizationChart"/>
    <dgm:cxn modelId="{CE543BB5-6538-48E4-ADEB-9E75B0F15518}" type="presParOf" srcId="{C8250EB7-45B8-429D-A6D2-F2564C986A4C}" destId="{AEFA5810-965C-4356-9E8F-E46F528DA93B}" srcOrd="3" destOrd="0" presId="urn:microsoft.com/office/officeart/2008/layout/HalfCircleOrganizationChart"/>
    <dgm:cxn modelId="{20ACB000-8DA3-4150-A179-8AB525423092}" type="presParOf" srcId="{EF718998-80FE-48F9-83F0-32F6EEE4EC2E}" destId="{5A2FDA4C-8948-4C2B-83B2-7080E8B05339}" srcOrd="1" destOrd="0" presId="urn:microsoft.com/office/officeart/2008/layout/HalfCircleOrganizationChart"/>
    <dgm:cxn modelId="{B2FD7851-BDDF-41D4-A092-321907E3A042}" type="presParOf" srcId="{EF718998-80FE-48F9-83F0-32F6EEE4EC2E}" destId="{5D0FA059-9320-401D-AC71-5F3EB35BFE1F}" srcOrd="2" destOrd="0" presId="urn:microsoft.com/office/officeart/2008/layout/HalfCircleOrganizationChart"/>
    <dgm:cxn modelId="{98DE6DD3-1876-42AC-9754-4472903E8706}" type="presParOf" srcId="{FBCF3A24-7ADA-4077-A7ED-CFDD213E776D}" destId="{E1420D78-0C1D-4392-954F-5426B7C73329}" srcOrd="2" destOrd="0" presId="urn:microsoft.com/office/officeart/2008/layout/HalfCircleOrganizationChart"/>
    <dgm:cxn modelId="{A26B38CC-CA6F-4A36-945F-1960337A0B06}" type="presParOf" srcId="{FBCF3A24-7ADA-4077-A7ED-CFDD213E776D}" destId="{036C1EDB-C10F-4A36-B6F1-78DE3D79D486}" srcOrd="3" destOrd="0" presId="urn:microsoft.com/office/officeart/2008/layout/HalfCircleOrganizationChart"/>
    <dgm:cxn modelId="{BAD41548-DA2A-4345-810A-DE05BC881B6F}" type="presParOf" srcId="{036C1EDB-C10F-4A36-B6F1-78DE3D79D486}" destId="{CFBF81F5-6B13-48F7-A9AD-A515C2FBA156}" srcOrd="0" destOrd="0" presId="urn:microsoft.com/office/officeart/2008/layout/HalfCircleOrganizationChart"/>
    <dgm:cxn modelId="{22F5ACE3-A3EE-4056-89CB-1502A9AC6597}" type="presParOf" srcId="{CFBF81F5-6B13-48F7-A9AD-A515C2FBA156}" destId="{A0E21082-B84F-40F5-827E-3990B769EA27}" srcOrd="0" destOrd="0" presId="urn:microsoft.com/office/officeart/2008/layout/HalfCircleOrganizationChart"/>
    <dgm:cxn modelId="{67F3C9FB-C3A9-45C3-B396-EBF12D816C92}" type="presParOf" srcId="{CFBF81F5-6B13-48F7-A9AD-A515C2FBA156}" destId="{D9304612-E9F9-4C56-A99E-E4784FE84AB3}" srcOrd="1" destOrd="0" presId="urn:microsoft.com/office/officeart/2008/layout/HalfCircleOrganizationChart"/>
    <dgm:cxn modelId="{072CE2CE-3DDB-4DA0-9C7A-26A256BBE909}" type="presParOf" srcId="{CFBF81F5-6B13-48F7-A9AD-A515C2FBA156}" destId="{0AA8089C-65C0-4BEA-9EC5-7DFDF660F2AD}" srcOrd="2" destOrd="0" presId="urn:microsoft.com/office/officeart/2008/layout/HalfCircleOrganizationChart"/>
    <dgm:cxn modelId="{079F535E-C57B-4034-A88E-18F6EFB94965}" type="presParOf" srcId="{CFBF81F5-6B13-48F7-A9AD-A515C2FBA156}" destId="{66015BAC-2318-401D-A0AB-154B6737DB3D}" srcOrd="3" destOrd="0" presId="urn:microsoft.com/office/officeart/2008/layout/HalfCircleOrganizationChart"/>
    <dgm:cxn modelId="{04499B42-437A-417F-B16A-1B0895A2FBD4}" type="presParOf" srcId="{036C1EDB-C10F-4A36-B6F1-78DE3D79D486}" destId="{38E19107-27E5-40C5-8884-72BE5C4C260E}" srcOrd="1" destOrd="0" presId="urn:microsoft.com/office/officeart/2008/layout/HalfCircleOrganizationChart"/>
    <dgm:cxn modelId="{393B5561-0447-4D01-BE4F-A44CE19EADF5}" type="presParOf" srcId="{036C1EDB-C10F-4A36-B6F1-78DE3D79D486}" destId="{7AA89106-AC1C-4BD4-96F4-F29B5B876C3A}" srcOrd="2" destOrd="0" presId="urn:microsoft.com/office/officeart/2008/layout/HalfCircleOrganizationChart"/>
    <dgm:cxn modelId="{4BEDF66D-9050-4C70-ADD1-B4FF35216E5C}" type="presParOf" srcId="{DA9709F8-3B62-49F1-B7DB-F691F83DFA6F}" destId="{91D96A97-2F45-4B1E-B5FF-C09A0346075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0D78-0C1D-4392-954F-5426B7C73329}">
      <dsp:nvSpPr>
        <dsp:cNvPr id="0" name=""/>
        <dsp:cNvSpPr/>
      </dsp:nvSpPr>
      <dsp:spPr>
        <a:xfrm>
          <a:off x="3924436" y="950216"/>
          <a:ext cx="1529750" cy="39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43"/>
              </a:lnTo>
              <a:lnTo>
                <a:pt x="1529750" y="199443"/>
              </a:lnTo>
              <a:lnTo>
                <a:pt x="1529750" y="398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CCD7B-A1B4-4748-A151-571B08262ADD}">
      <dsp:nvSpPr>
        <dsp:cNvPr id="0" name=""/>
        <dsp:cNvSpPr/>
      </dsp:nvSpPr>
      <dsp:spPr>
        <a:xfrm>
          <a:off x="2398218" y="950216"/>
          <a:ext cx="1526217" cy="398886"/>
        </a:xfrm>
        <a:custGeom>
          <a:avLst/>
          <a:gdLst/>
          <a:ahLst/>
          <a:cxnLst/>
          <a:rect l="0" t="0" r="0" b="0"/>
          <a:pathLst>
            <a:path>
              <a:moveTo>
                <a:pt x="1526217" y="0"/>
              </a:moveTo>
              <a:lnTo>
                <a:pt x="1526217" y="199443"/>
              </a:lnTo>
              <a:lnTo>
                <a:pt x="0" y="199443"/>
              </a:lnTo>
              <a:lnTo>
                <a:pt x="0" y="398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1C720-09F1-488F-BB72-F385B46F9073}">
      <dsp:nvSpPr>
        <dsp:cNvPr id="0" name=""/>
        <dsp:cNvSpPr/>
      </dsp:nvSpPr>
      <dsp:spPr>
        <a:xfrm>
          <a:off x="3449570" y="485"/>
          <a:ext cx="949730" cy="9497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65D7F-EB8A-48AD-A4C6-D3400719D6BC}">
      <dsp:nvSpPr>
        <dsp:cNvPr id="0" name=""/>
        <dsp:cNvSpPr/>
      </dsp:nvSpPr>
      <dsp:spPr>
        <a:xfrm>
          <a:off x="3449570" y="485"/>
          <a:ext cx="949730" cy="9497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6165C-C588-406A-9EBC-3B096760F23D}">
      <dsp:nvSpPr>
        <dsp:cNvPr id="0" name=""/>
        <dsp:cNvSpPr/>
      </dsp:nvSpPr>
      <dsp:spPr>
        <a:xfrm>
          <a:off x="2974705" y="171437"/>
          <a:ext cx="1899461" cy="6078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>
              <a:latin typeface="+mn-lt"/>
              <a:cs typeface="Times New Roman" panose="02020603050405020304" pitchFamily="18" charset="0"/>
            </a:rPr>
            <a:t>İyi misiniz?</a:t>
          </a:r>
          <a:endParaRPr lang="en-US" sz="2400" b="0" kern="1200" dirty="0">
            <a:latin typeface="+mn-lt"/>
            <a:cs typeface="Times New Roman" panose="02020603050405020304" pitchFamily="18" charset="0"/>
          </a:endParaRPr>
        </a:p>
      </dsp:txBody>
      <dsp:txXfrm>
        <a:off x="2974705" y="171437"/>
        <a:ext cx="1899461" cy="607827"/>
      </dsp:txXfrm>
    </dsp:sp>
    <dsp:sp modelId="{473FF9F3-1265-498F-ADDF-311416070BE2}">
      <dsp:nvSpPr>
        <dsp:cNvPr id="0" name=""/>
        <dsp:cNvSpPr/>
      </dsp:nvSpPr>
      <dsp:spPr>
        <a:xfrm>
          <a:off x="1733065" y="1349103"/>
          <a:ext cx="1330306" cy="9497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712FD-5AD3-49CE-8304-774BD0D4BD7E}">
      <dsp:nvSpPr>
        <dsp:cNvPr id="0" name=""/>
        <dsp:cNvSpPr/>
      </dsp:nvSpPr>
      <dsp:spPr>
        <a:xfrm>
          <a:off x="1733065" y="1349103"/>
          <a:ext cx="1330306" cy="9497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A63C-6511-4659-95F9-ABC62EBBDC4A}">
      <dsp:nvSpPr>
        <dsp:cNvPr id="0" name=""/>
        <dsp:cNvSpPr/>
      </dsp:nvSpPr>
      <dsp:spPr>
        <a:xfrm>
          <a:off x="1067911" y="1520054"/>
          <a:ext cx="2660613" cy="6078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>
              <a:latin typeface="+mn-lt"/>
              <a:cs typeface="Times New Roman" panose="02020603050405020304" pitchFamily="18" charset="0"/>
            </a:rPr>
            <a:t>Yanıt veren</a:t>
          </a:r>
          <a:endParaRPr lang="en-US" sz="2400" b="0" kern="1200" dirty="0">
            <a:latin typeface="+mn-lt"/>
            <a:cs typeface="Times New Roman" panose="02020603050405020304" pitchFamily="18" charset="0"/>
          </a:endParaRPr>
        </a:p>
      </dsp:txBody>
      <dsp:txXfrm>
        <a:off x="1067911" y="1520054"/>
        <a:ext cx="2660613" cy="607827"/>
      </dsp:txXfrm>
    </dsp:sp>
    <dsp:sp modelId="{D9304612-E9F9-4C56-A99E-E4784FE84AB3}">
      <dsp:nvSpPr>
        <dsp:cNvPr id="0" name=""/>
        <dsp:cNvSpPr/>
      </dsp:nvSpPr>
      <dsp:spPr>
        <a:xfrm>
          <a:off x="4790799" y="1349103"/>
          <a:ext cx="1326773" cy="94973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8089C-65C0-4BEA-9EC5-7DFDF660F2AD}">
      <dsp:nvSpPr>
        <dsp:cNvPr id="0" name=""/>
        <dsp:cNvSpPr/>
      </dsp:nvSpPr>
      <dsp:spPr>
        <a:xfrm>
          <a:off x="4790799" y="1349103"/>
          <a:ext cx="1326773" cy="94973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21082-B84F-40F5-827E-3990B769EA27}">
      <dsp:nvSpPr>
        <dsp:cNvPr id="0" name=""/>
        <dsp:cNvSpPr/>
      </dsp:nvSpPr>
      <dsp:spPr>
        <a:xfrm>
          <a:off x="4127412" y="1520054"/>
          <a:ext cx="2653547" cy="6078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>
              <a:latin typeface="+mn-lt"/>
              <a:cs typeface="Times New Roman" panose="02020603050405020304" pitchFamily="18" charset="0"/>
            </a:rPr>
            <a:t>Yanıt vermeyen</a:t>
          </a:r>
          <a:endParaRPr lang="en-US" sz="2400" b="0" kern="1200">
            <a:latin typeface="+mn-lt"/>
            <a:cs typeface="Times New Roman" panose="02020603050405020304" pitchFamily="18" charset="0"/>
          </a:endParaRPr>
        </a:p>
      </dsp:txBody>
      <dsp:txXfrm>
        <a:off x="4127412" y="1520054"/>
        <a:ext cx="2653547" cy="60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903E2-7526-4370-97AB-42AD19310A83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3C45-873A-4B24-BE7C-C3D1EF1C0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2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3C45-873A-4B24-BE7C-C3D1EF1C036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A74B4B0B-D05A-46F8-B96D-B1ABAE1EF240}"/>
              </a:ext>
            </a:extLst>
          </p:cNvPr>
          <p:cNvSpPr/>
          <p:nvPr/>
        </p:nvSpPr>
        <p:spPr>
          <a:xfrm>
            <a:off x="25404" y="2470128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00010" y="2470128"/>
            <a:ext cx="7772400" cy="1152128"/>
          </a:xfrm>
        </p:spPr>
        <p:txBody>
          <a:bodyPr>
            <a:normAutofit/>
          </a:bodyPr>
          <a:lstStyle/>
          <a:p>
            <a:r>
              <a:rPr lang="tr-TR" sz="4000" b="1" dirty="0"/>
              <a:t>GENEL İLK YARDIM </a:t>
            </a:r>
            <a:r>
              <a:rPr lang="tr-TR" sz="3600" b="1" dirty="0"/>
              <a:t>BİLGİLERİ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885" y="4706489"/>
            <a:ext cx="2445405" cy="17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192" y="4706489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8" y="473814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691B26FA-57AB-42BC-8579-A3F9104E8B7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28800"/>
            <a:ext cx="8424936" cy="2880320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Kazaya karışan araç veya araçları;</a:t>
            </a:r>
          </a:p>
          <a:p>
            <a:pPr lvl="2" algn="just"/>
            <a:r>
              <a:rPr lang="tr-TR" dirty="0"/>
              <a:t>Durdurun (araç çalışmıyor olsa bile kontağı kapatın)</a:t>
            </a:r>
          </a:p>
          <a:p>
            <a:pPr lvl="2" algn="just"/>
            <a:r>
              <a:rPr lang="tr-TR" dirty="0"/>
              <a:t>Hareket etmelerini önlemek için el frenini çekin</a:t>
            </a:r>
          </a:p>
          <a:p>
            <a:pPr lvl="2" algn="just"/>
            <a:r>
              <a:rPr lang="tr-TR" dirty="0"/>
              <a:t>Lastiklere hareket etmemeleri için takoz benzeri bir engel koyun.</a:t>
            </a:r>
          </a:p>
          <a:p>
            <a:pPr lvl="1" algn="just"/>
            <a:r>
              <a:rPr lang="tr-TR" sz="2400" dirty="0"/>
              <a:t>Olay yerinde ve yakınında sigara içilmesine izin vermeyin.</a:t>
            </a:r>
            <a:endParaRPr lang="tr-TR" sz="2400" b="1" dirty="0"/>
          </a:p>
          <a:p>
            <a:pPr lvl="1" algn="just"/>
            <a:endParaRPr lang="tr-TR" sz="2400" b="1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Olay Yerinin Güvenli Hale Getirilmesi (Olay Yeri Değerlendirme)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6ACFB0AE-0CF2-384D-82B7-B3E41CFE0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9" y="4790684"/>
            <a:ext cx="2400000" cy="180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63D9FCC5-5110-BF4B-8750-C65B5C31B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9" y="4797352"/>
            <a:ext cx="2400000" cy="180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383" y="4791419"/>
            <a:ext cx="2398041" cy="179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0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22399290-264F-4E47-B33F-38FF4A6AF14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3" y="2204864"/>
            <a:ext cx="7992888" cy="316835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Değerlendirme belli bir sırada ve 3 (üç) aşamada yapılmalıdır.</a:t>
            </a:r>
          </a:p>
          <a:p>
            <a:pPr algn="just"/>
            <a:r>
              <a:rPr lang="tr-TR" sz="2400" dirty="0"/>
              <a:t>Bunlar:</a:t>
            </a:r>
          </a:p>
          <a:p>
            <a:pPr lvl="1" algn="just"/>
            <a:r>
              <a:rPr lang="tr-TR" sz="2400" b="1" dirty="0"/>
              <a:t>Birinci aşama: </a:t>
            </a:r>
            <a:r>
              <a:rPr lang="tr-TR" sz="2400" dirty="0"/>
              <a:t>Birincil kontrolün gerçekleştirilmesi</a:t>
            </a:r>
          </a:p>
          <a:p>
            <a:pPr lvl="1" algn="just"/>
            <a:r>
              <a:rPr lang="tr-TR" sz="2400" b="1" dirty="0"/>
              <a:t>İkinci aşama: </a:t>
            </a:r>
            <a:r>
              <a:rPr lang="tr-TR" sz="2400" dirty="0"/>
              <a:t>Tüm vücudun baştan sona yeniden değerlendirilmesi</a:t>
            </a:r>
          </a:p>
          <a:p>
            <a:pPr lvl="1" algn="just"/>
            <a:r>
              <a:rPr lang="tr-TR" sz="2400" b="1" dirty="0"/>
              <a:t>Üçüncü aşama:</a:t>
            </a:r>
            <a:r>
              <a:rPr lang="tr-TR" sz="2400" b="1" i="1" dirty="0"/>
              <a:t> </a:t>
            </a:r>
            <a:r>
              <a:rPr lang="tr-TR" sz="2400" dirty="0"/>
              <a:t>Hasta/yaralının hikâyesinin alınması.</a:t>
            </a:r>
            <a:endParaRPr lang="tr-TR" sz="2400" b="1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Hasta/Yaralı Kişinin Durumunun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162366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977802FE-ADCA-4308-BF79-3E8845A68C7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149" y="1824115"/>
            <a:ext cx="8041701" cy="460851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Birinci aşama: </a:t>
            </a:r>
            <a:r>
              <a:rPr lang="tr-TR" sz="2400" dirty="0"/>
              <a:t>Birincil (başlangıç) kontrol</a:t>
            </a:r>
          </a:p>
          <a:p>
            <a:pPr algn="just"/>
            <a:r>
              <a:rPr lang="tr-TR" sz="2400" dirty="0"/>
              <a:t>Amaç: Yaşamı tehdit eden sorunları tanımlamaktır.</a:t>
            </a:r>
          </a:p>
          <a:p>
            <a:pPr algn="just"/>
            <a:r>
              <a:rPr lang="tr-TR" sz="2400" dirty="0"/>
              <a:t>Birincil kontrol ilk izlenim ile başlar. Bu aşamada aşağıdaki sorulara yanıt aranır:</a:t>
            </a:r>
          </a:p>
          <a:p>
            <a:pPr lvl="1" algn="just"/>
            <a:r>
              <a:rPr lang="tr-TR" sz="2000" dirty="0"/>
              <a:t>Kişi yaralı mı, hasta mı? </a:t>
            </a:r>
          </a:p>
          <a:p>
            <a:pPr lvl="1" algn="just"/>
            <a:r>
              <a:rPr lang="tr-TR" sz="2000" dirty="0"/>
              <a:t>Kişi uyarıya açıkça tepki veriyor mu, vermiyor mu?</a:t>
            </a:r>
          </a:p>
          <a:p>
            <a:pPr lvl="1" algn="just"/>
            <a:r>
              <a:rPr lang="tr-TR" sz="2000" dirty="0"/>
              <a:t>Kişi belirgin bir şekilde yeterli veya normal nefes alıyor mu?</a:t>
            </a:r>
          </a:p>
          <a:p>
            <a:pPr lvl="1" algn="just"/>
            <a:r>
              <a:rPr lang="tr-TR" sz="2000" dirty="0"/>
              <a:t>Kanama belirtileri var mı?</a:t>
            </a:r>
          </a:p>
          <a:p>
            <a:pPr lvl="1" algn="just"/>
            <a:r>
              <a:rPr lang="tr-TR" sz="2000" dirty="0"/>
              <a:t>İlk yardımcının, kişinin kanına veya diğer vücut sıvılarına temas etme ihtimali var mı?</a:t>
            </a:r>
          </a:p>
          <a:p>
            <a:pPr lvl="1" algn="just"/>
            <a:r>
              <a:rPr lang="tr-TR" sz="2000" dirty="0"/>
              <a:t>Olay yerinde ilk yardımcı, hasta/yaralı veya çevredekiler için tehlike var mı?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Hasta/Yaralı Kişinin Durumunun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155484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D11E1DCA-CCAD-4DB6-82E3-2F382343BBA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0" y="2465131"/>
            <a:ext cx="4248472" cy="3268125"/>
          </a:xfrm>
        </p:spPr>
        <p:txBody>
          <a:bodyPr>
            <a:noAutofit/>
          </a:bodyPr>
          <a:lstStyle/>
          <a:p>
            <a:r>
              <a:rPr lang="tr-TR" sz="2400" b="1" dirty="0"/>
              <a:t>Yanıtın (tepkinin) değerlendirilmesi:</a:t>
            </a:r>
            <a:endParaRPr lang="tr-TR" sz="2400" dirty="0"/>
          </a:p>
          <a:p>
            <a:r>
              <a:rPr lang="tr-TR" sz="2400" dirty="0"/>
              <a:t>Hasta/yaralı hareketsiz ise, hafifçe omuzlarına dokunun ve uyuyan bir kimseyi uyandırabilecek kadar yüksek bir sesle, </a:t>
            </a:r>
            <a:r>
              <a:rPr lang="tr-TR" sz="2400" b="1" dirty="0"/>
              <a:t>“İYİ MİSİNİZ?” </a:t>
            </a:r>
            <a:r>
              <a:rPr lang="tr-TR" sz="2400" dirty="0"/>
              <a:t>diye sorun.</a:t>
            </a:r>
            <a:endParaRPr lang="tr-TR" sz="20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3" y="485800"/>
            <a:ext cx="8662703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Birinci Aşama - Hasta/Yaralı Kişinin Durumunun Değerlendirilmesi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637232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67D32B8C-D01B-43CA-A6AE-D28706410AC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3" y="485800"/>
            <a:ext cx="8662703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Birinci Aşama - Hasta/Yaralı Kişinin Durumunun Değerlendirilmesi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476690785"/>
              </p:ext>
            </p:extLst>
          </p:nvPr>
        </p:nvGraphicFramePr>
        <p:xfrm>
          <a:off x="611560" y="1988840"/>
          <a:ext cx="7848872" cy="229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4094" y="4653136"/>
            <a:ext cx="4256449" cy="122413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tr-TR" sz="2400" dirty="0"/>
              <a:t>Cevap verirse, inlerse veya hareket ederse yanıtlı olarak kabul edilir.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4873134" y="4667985"/>
            <a:ext cx="4019346" cy="12092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Cevap vermezse, inlemezse veya hareket etmezse yanıtsız olarak kabul edilir.</a:t>
            </a:r>
          </a:p>
        </p:txBody>
      </p:sp>
    </p:spTree>
    <p:extLst>
      <p:ext uri="{BB962C8B-B14F-4D97-AF65-F5344CB8AC3E}">
        <p14:creationId xmlns:p14="http://schemas.microsoft.com/office/powerpoint/2010/main" val="252337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D4EF4A3D-48D9-4DF3-B354-A467E26ABC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3" y="2636912"/>
            <a:ext cx="8473881" cy="2736304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Yanıt (tepki) veren hasta/yaralı için ilk yardımda;</a:t>
            </a:r>
          </a:p>
          <a:p>
            <a:pPr lvl="1" algn="just"/>
            <a:r>
              <a:rPr lang="tr-TR" sz="2400" dirty="0"/>
              <a:t>Hasta/yaralı ile ilk olarak mümkünse göz teması kurun, kendinizi tanıtın, ilk yardım eğitiminiz olduğunu söyleyin, ne yapacağınızı açıklayın  ve yardım için iznini/rızasını isteyin. (</a:t>
            </a:r>
            <a:r>
              <a:rPr lang="tr-TR" sz="2400" dirty="0" err="1"/>
              <a:t>Örn</a:t>
            </a:r>
            <a:r>
              <a:rPr lang="tr-TR" sz="2400" dirty="0"/>
              <a:t>: ‘Ben eğitim almış yetkili ilk yardımcıyım. İzniniz olursa size yardımcı olacağım.’)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676456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sz="3600" dirty="0"/>
              <a:t>Acil Durum İle Başa Çıkma</a:t>
            </a:r>
            <a:br>
              <a:rPr lang="tr-TR" sz="3600" dirty="0"/>
            </a:br>
            <a:r>
              <a:rPr lang="tr-TR" sz="2700" i="1" dirty="0"/>
              <a:t>Birinci Aşama - Hasta/Yaralı Kişinin Durumunun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224552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8751C92D-CFE0-42EC-867B-48D13A55F1B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3203" y="1964564"/>
            <a:ext cx="4536504" cy="2376264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Hasta görünümünde olma ya da ağır şekilde yaralanma söz konusu ise; yanıt olsa dahi 112 acil yardım numarasını arayarak veya aratarak yardım isteyin.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3" y="485800"/>
            <a:ext cx="8662703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sz="3600" dirty="0"/>
              <a:t>Acil Durum İle Başa Çıkma</a:t>
            </a:r>
            <a:br>
              <a:rPr lang="tr-TR" sz="3600" dirty="0"/>
            </a:br>
            <a:r>
              <a:rPr lang="tr-TR" sz="2700" i="1" dirty="0"/>
              <a:t>Birinci Aşama - Hasta/Yaralı Kişinin Durumunun Değerlendirilmesi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0682878F-EB5B-384B-BB5B-E7F418486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71" y="1844824"/>
            <a:ext cx="2880000" cy="2160000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467544" y="4509120"/>
            <a:ext cx="7995486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400" dirty="0"/>
              <a:t>Kanama olup olmadığını kontrol edin.</a:t>
            </a:r>
          </a:p>
          <a:p>
            <a:pPr lvl="1" algn="just"/>
            <a:r>
              <a:rPr lang="tr-TR" sz="2400" dirty="0"/>
              <a:t>Nefes (solunum) kontrolü yapın.</a:t>
            </a:r>
          </a:p>
          <a:p>
            <a:pPr lvl="1" algn="just"/>
            <a:r>
              <a:rPr lang="tr-TR" sz="2400" dirty="0"/>
              <a:t>Gerekli ise hasta/yaralıyı kurtarma (iyileşme, derlenme) pozisyonuna getirin.</a:t>
            </a:r>
          </a:p>
          <a:p>
            <a:pPr lvl="1"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8129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8FC47F7-4CFD-4694-8F4A-E39D9A131F1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48192"/>
            <a:ext cx="5760640" cy="4511553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Yanıt (tepki) vermeyen hasta/yaralı için ilk yardımda;</a:t>
            </a:r>
          </a:p>
          <a:p>
            <a:pPr lvl="1" algn="just"/>
            <a:r>
              <a:rPr lang="tr-TR" sz="2400" dirty="0"/>
              <a:t>112 acil yardım numarasını arayın veya aratarak yardım isteyin.</a:t>
            </a:r>
          </a:p>
          <a:p>
            <a:pPr lvl="1" algn="just"/>
            <a:r>
              <a:rPr lang="tr-TR" sz="2400" dirty="0"/>
              <a:t>Hasta/yaralıyı düz sağlam bir yüzeye yatırın ve solunumu kontrol edin.</a:t>
            </a:r>
          </a:p>
          <a:p>
            <a:pPr lvl="1" algn="just"/>
            <a:r>
              <a:rPr lang="tr-TR" sz="2400" dirty="0"/>
              <a:t>Herhangi bir hareket göremiyorsanız, ağız ve burundan gelen hava sesleri duyamıyorsanız kişi nefes almıyordur.</a:t>
            </a:r>
          </a:p>
          <a:p>
            <a:pPr lvl="1" algn="just"/>
            <a:r>
              <a:rPr lang="tr-TR" sz="2400" dirty="0"/>
              <a:t>Zaman kaybetmeden Temel Yaşam Desteğine başlayın.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188800"/>
            <a:ext cx="8784976" cy="1440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Birinci Aşama - Hasta/Yaralı Kişinin Durumunun Değerlendirilmesi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8C892447-F78B-E94E-A9AB-DE06B2F00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74" y="2996952"/>
            <a:ext cx="1920000" cy="144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E1DFC879-3043-5842-B085-1F93D8DC2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73" y="4612671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00741D22-F84D-46BF-A974-76A4C5383EE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308" y="1916832"/>
            <a:ext cx="8102140" cy="424847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İkinci aşama:</a:t>
            </a:r>
            <a:endParaRPr lang="tr-TR" sz="2400" dirty="0"/>
          </a:p>
          <a:p>
            <a:pPr lvl="1" algn="just"/>
            <a:r>
              <a:rPr lang="tr-TR" sz="2400" dirty="0"/>
              <a:t>Tüm vücudun baştan sona yeniden değerlendirildiği aşamadır.</a:t>
            </a:r>
          </a:p>
          <a:p>
            <a:pPr lvl="1" algn="just"/>
            <a:r>
              <a:rPr lang="tr-TR" sz="2400" dirty="0"/>
              <a:t>Bu aşamada da hayatı tehdit eden bir durum saptandığında hemen </a:t>
            </a:r>
            <a:r>
              <a:rPr lang="tr-TR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düzeltilmelidir. </a:t>
            </a:r>
            <a:endParaRPr lang="tr-TR" sz="2400" dirty="0">
              <a:latin typeface="+mj-lt"/>
            </a:endParaRPr>
          </a:p>
          <a:p>
            <a:pPr lvl="1" algn="just"/>
            <a:r>
              <a:rPr lang="tr-TR" sz="2400" dirty="0"/>
              <a:t>Hasta/yaralıların kendilerini savunmasız ve kaygılı  hissettikleri unutulmamalı, değerlendirme boyunca saygılı ve merhametli davranılmalıdır.</a:t>
            </a:r>
          </a:p>
          <a:p>
            <a:pPr lvl="1" algn="just"/>
            <a:r>
              <a:rPr lang="tr-TR" sz="2400" dirty="0"/>
              <a:t>Mümkünse, hasta/yaralının oturması veya uzanması sağlanmalıdır.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568952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İkinci Aşama - Hasta/Yaralı Kişinin Durumunun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32145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2C6887B1-B249-4CF2-ABAF-A6DD682E220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4392488"/>
          </a:xfrm>
        </p:spPr>
        <p:txBody>
          <a:bodyPr>
            <a:noAutofit/>
          </a:bodyPr>
          <a:lstStyle/>
          <a:p>
            <a:r>
              <a:rPr lang="tr-TR" sz="2400" b="1" dirty="0"/>
              <a:t>Üçüncü aşama:</a:t>
            </a:r>
            <a:r>
              <a:rPr lang="tr-TR" sz="2400" dirty="0"/>
              <a:t> Hasta/yaralının hikayesinin alınması</a:t>
            </a:r>
          </a:p>
          <a:p>
            <a:pPr lvl="1" algn="just"/>
            <a:r>
              <a:rPr lang="tr-TR" sz="2400" dirty="0"/>
              <a:t>Yaralanma nedenini anlamak için, hasta/yaralıdan neler olduğunu ayrıntılı olarak açıklamasının istendiği aşamadır.</a:t>
            </a:r>
          </a:p>
          <a:p>
            <a:pPr lvl="1" algn="just"/>
            <a:r>
              <a:rPr lang="tr-TR" sz="2400" dirty="0"/>
              <a:t>Hasta/yaralıya “Sorun nedir?”, “Ne oldu size?” ve “Herhangi bir yerin incindi mi?” şeklinde sorular sorulur.</a:t>
            </a:r>
          </a:p>
          <a:p>
            <a:pPr marL="457200" lvl="1" indent="0" algn="just">
              <a:buNone/>
            </a:pPr>
            <a:endParaRPr lang="tr-TR" sz="2400" dirty="0"/>
          </a:p>
          <a:p>
            <a:pPr lvl="1" algn="just"/>
            <a:r>
              <a:rPr lang="tr-TR" sz="2400" i="1" dirty="0"/>
              <a:t>!!! Unutulmaması gereken; ilk yardımcının işi teşhis koymak değil, bulunan belirtilere dayanarak sorunun ne olduğunu anlamaya çalışmaktır. Teşhis koyma işi doktora bırakılmalıdır.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3" y="413792"/>
            <a:ext cx="8662703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Üçüncü Aşama - Hasta/Yaralı Kişinin Durumunun Değerlendirilmesi </a:t>
            </a:r>
          </a:p>
        </p:txBody>
      </p:sp>
    </p:spTree>
    <p:extLst>
      <p:ext uri="{BB962C8B-B14F-4D97-AF65-F5344CB8AC3E}">
        <p14:creationId xmlns:p14="http://schemas.microsoft.com/office/powerpoint/2010/main" val="239492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5E5F3548-2AA9-4CD2-8ED7-ECD605C3283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114800" cy="648072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l"/>
            <a:r>
              <a:rPr lang="tr-TR" sz="3200" dirty="0"/>
              <a:t>Tanımlar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4077072"/>
            <a:ext cx="7920880" cy="18722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sz="2400" b="1" dirty="0"/>
              <a:t>İLK YARDIMCI KİMDİR?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tr-TR" sz="2000" dirty="0"/>
              <a:t>Sağlık Bakanlığınca belirlenen standartlara uygun eğitim alan ve aldığı eğitim çerçevesinde uygulamalar yapabilen, ilk yardımcı yetki belgesine sahip olan kişidir.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11560" y="1628800"/>
            <a:ext cx="7920880" cy="20882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tr-TR" sz="2400" b="1" dirty="0"/>
              <a:t>İLK YARDIM NEDİR?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tr-TR" sz="2000" dirty="0"/>
              <a:t>Ani olarak ortaya çıkan hastalık veya yaralanma durumunda; kişinin hayatını korumak, sağlık durumunun kötüleşmesini önlemek ve iyileşmesine destek olmak amacıyla olay yerindeki imkânlarla uygulanan hızlı ve etkili müdahalelere ilk yardım denir.</a:t>
            </a:r>
          </a:p>
        </p:txBody>
      </p:sp>
    </p:spTree>
    <p:extLst>
      <p:ext uri="{BB962C8B-B14F-4D97-AF65-F5344CB8AC3E}">
        <p14:creationId xmlns:p14="http://schemas.microsoft.com/office/powerpoint/2010/main" val="310691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08A919C1-4002-4B7C-91B4-3119380E4EF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7920880" cy="3430625"/>
          </a:xfrm>
        </p:spPr>
        <p:txBody>
          <a:bodyPr>
            <a:noAutofit/>
          </a:bodyPr>
          <a:lstStyle/>
          <a:p>
            <a:pPr algn="just"/>
            <a:r>
              <a:rPr lang="tr-TR" sz="2400" i="1" u="sng" dirty="0"/>
              <a:t>112 acil yardım numarası arandığında yapılacak konuşma sırasında dikkat edilecek hususlar;</a:t>
            </a:r>
          </a:p>
          <a:p>
            <a:pPr lvl="1" algn="just"/>
            <a:r>
              <a:rPr lang="tr-TR" sz="2400" dirty="0"/>
              <a:t>Yavaş, sakin ve net bir şekilde konuşulmalı</a:t>
            </a:r>
          </a:p>
          <a:p>
            <a:pPr lvl="1" algn="just"/>
            <a:r>
              <a:rPr lang="tr-TR" sz="2400" dirty="0"/>
              <a:t>Adres (konum) bilgisi kişinin yerini tam olarak belirtecek şekilde olmalı</a:t>
            </a:r>
          </a:p>
          <a:p>
            <a:pPr lvl="1" algn="just"/>
            <a:r>
              <a:rPr lang="tr-TR" sz="2400" dirty="0"/>
              <a:t>Arayan kişi aranılan telefon numarasını ve adını söylemeli</a:t>
            </a:r>
          </a:p>
          <a:p>
            <a:pPr lvl="1" algn="just"/>
            <a:r>
              <a:rPr lang="tr-TR" sz="2400" dirty="0"/>
              <a:t>Ne olduğuna dair bir açıklama yapılmalı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Yardım Çağrısı (112 Acil Yardım Numarasının Aranması)</a:t>
            </a:r>
          </a:p>
        </p:txBody>
      </p:sp>
    </p:spTree>
    <p:extLst>
      <p:ext uri="{BB962C8B-B14F-4D97-AF65-F5344CB8AC3E}">
        <p14:creationId xmlns:p14="http://schemas.microsoft.com/office/powerpoint/2010/main" val="2075214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08A919C1-4002-4B7C-91B4-3119380E4EF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7920880" cy="3430625"/>
          </a:xfrm>
        </p:spPr>
        <p:txBody>
          <a:bodyPr>
            <a:noAutofit/>
          </a:bodyPr>
          <a:lstStyle/>
          <a:p>
            <a:pPr algn="just"/>
            <a:r>
              <a:rPr lang="tr-TR" sz="2400" i="1" u="sng" dirty="0"/>
              <a:t>112 acil yardım numarası arandığında yapılacak konuşma sırasında dikkat edilecek hususlar;</a:t>
            </a:r>
          </a:p>
          <a:p>
            <a:pPr lvl="1" algn="just"/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Yardım Çağrısı (112 Acil Yardım Numarasının Aranması)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D5B454DF-F873-4C90-AC0A-83FFFE83215C}"/>
              </a:ext>
            </a:extLst>
          </p:cNvPr>
          <p:cNvSpPr txBox="1">
            <a:spLocks/>
          </p:cNvSpPr>
          <p:nvPr/>
        </p:nvSpPr>
        <p:spPr>
          <a:xfrm>
            <a:off x="395536" y="2924944"/>
            <a:ext cx="835292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2400" dirty="0"/>
              <a:t>Acil durumun niteliği anlatılmalı (Örneğin, “Annem merdivenlerden düştü ve hareket etmiyor”)</a:t>
            </a:r>
          </a:p>
          <a:p>
            <a:pPr lvl="1" algn="just"/>
            <a:r>
              <a:rPr lang="tr-TR" sz="2400" dirty="0"/>
              <a:t>Yardıma ihtiyacı olan hasta/yaralı sayısı ve özel koşulları söylenmeli, (Örneğin, “İki aracın dahil olduğu bir trafik kazası oldu. Üç kişi araç içerisinde sıkıştı”)</a:t>
            </a:r>
          </a:p>
          <a:p>
            <a:pPr lvl="1" algn="just"/>
            <a:r>
              <a:rPr lang="tr-TR" sz="2400" dirty="0"/>
              <a:t>Hasta/yaralının durumu açıklanmalı</a:t>
            </a:r>
          </a:p>
          <a:p>
            <a:pPr lvl="1" algn="just"/>
            <a:r>
              <a:rPr lang="tr-TR" sz="2400" dirty="0"/>
              <a:t>Hasta/yaralıya yapılan ilk yardım uygulamaları (kanayan alana bası uygulandı gibi) söylenmelidir.</a:t>
            </a:r>
          </a:p>
        </p:txBody>
      </p:sp>
    </p:spTree>
    <p:extLst>
      <p:ext uri="{BB962C8B-B14F-4D97-AF65-F5344CB8AC3E}">
        <p14:creationId xmlns:p14="http://schemas.microsoft.com/office/powerpoint/2010/main" val="58752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E823DAF0-B3B8-40D6-9CF4-250AB20B16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32048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İlk yardım yaparken;</a:t>
            </a:r>
          </a:p>
          <a:p>
            <a:pPr lvl="1" algn="just"/>
            <a:r>
              <a:rPr lang="tr-TR" sz="2400" dirty="0"/>
              <a:t>Hasta/yaralıya ismi ile hitap edin (Ahmet bey gibi).</a:t>
            </a:r>
          </a:p>
          <a:p>
            <a:pPr lvl="1" algn="just"/>
            <a:r>
              <a:rPr lang="tr-TR" sz="2400" dirty="0"/>
              <a:t>Hasta/yaralıya ne olduğunu ve neler olabileceğini açıklayın.</a:t>
            </a:r>
          </a:p>
          <a:p>
            <a:pPr lvl="1" algn="just"/>
            <a:r>
              <a:rPr lang="tr-TR" sz="2400" dirty="0"/>
              <a:t>Hasta/yaralıya nasıl yardım edeceğinizi açıklayın ve güven verin.</a:t>
            </a:r>
          </a:p>
          <a:p>
            <a:pPr lvl="1" algn="just"/>
            <a:r>
              <a:rPr lang="tr-TR" sz="2400" dirty="0"/>
              <a:t>Hasta/yaralıyı dinleyin.</a:t>
            </a:r>
          </a:p>
          <a:p>
            <a:pPr lvl="1" algn="just"/>
            <a:r>
              <a:rPr lang="tr-TR" sz="2400" dirty="0"/>
              <a:t>Hasta/yaralıyı mümkün olduğunca rahat ettirin.</a:t>
            </a:r>
          </a:p>
          <a:p>
            <a:pPr lvl="1" algn="just"/>
            <a:r>
              <a:rPr lang="tr-TR" sz="2400" dirty="0"/>
              <a:t>Endişeli ise, korkmasının normal olduğunu söyleyin.</a:t>
            </a:r>
          </a:p>
          <a:p>
            <a:pPr lvl="1" algn="just"/>
            <a:r>
              <a:rPr lang="tr-TR" sz="2400" dirty="0"/>
              <a:t>Ailesinin ve sevdiklerinin hasta/yaralıyla kalması güvenliyse kalmalarını teşvik edin.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lvl="0"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İlk Yardımın Sağlanması</a:t>
            </a:r>
          </a:p>
        </p:txBody>
      </p:sp>
    </p:spTree>
    <p:extLst>
      <p:ext uri="{BB962C8B-B14F-4D97-AF65-F5344CB8AC3E}">
        <p14:creationId xmlns:p14="http://schemas.microsoft.com/office/powerpoint/2010/main" val="58084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ACCF4F03-9446-489C-9A5F-59C5AFA4C1A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72816"/>
            <a:ext cx="8132945" cy="2232247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Kurtarma (iyileşme, derlenme) pozisyonu nedir?</a:t>
            </a:r>
            <a:endParaRPr lang="tr-TR" sz="2400" dirty="0"/>
          </a:p>
          <a:p>
            <a:pPr lvl="1" algn="just"/>
            <a:r>
              <a:rPr lang="tr-TR" sz="2400" dirty="0"/>
              <a:t>Kurtarma (iyileşme, derlenme) pozisyonu, ilk yardımın bir parçası olarak bilinçsiz ancak normal nefes alan bir hasta/yaralının vücudunun yan yatar pozisyona getirilmesidir.</a:t>
            </a:r>
          </a:p>
          <a:p>
            <a:pPr lvl="1" algn="just"/>
            <a:endParaRPr lang="tr-TR" sz="2400" dirty="0"/>
          </a:p>
          <a:p>
            <a:pPr lvl="1" algn="just"/>
            <a:endParaRPr lang="tr-TR" sz="2400" dirty="0"/>
          </a:p>
          <a:p>
            <a:pPr lvl="1" algn="just"/>
            <a:endParaRPr lang="tr-TR" sz="2400" dirty="0"/>
          </a:p>
          <a:p>
            <a:pPr marL="457200" lvl="1" indent="0" algn="just">
              <a:buNone/>
            </a:pPr>
            <a:endParaRPr lang="tr-TR" sz="2400" dirty="0"/>
          </a:p>
          <a:p>
            <a:pPr marL="457200" lvl="1" indent="0" algn="just">
              <a:buNone/>
            </a:pPr>
            <a:r>
              <a:rPr lang="tr-TR" sz="1600" b="1" dirty="0"/>
              <a:t>NOT: </a:t>
            </a:r>
            <a:r>
              <a:rPr lang="tr-TR" sz="1600" dirty="0"/>
              <a:t>2011 yılında yayımlanan İlkyardım Eğitim Kitabında ‘‘Koma Pozisyonu’’ olarak geçmektedir. 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075240" cy="648072"/>
          </a:xfrm>
        </p:spPr>
        <p:txBody>
          <a:bodyPr>
            <a:noAutofit/>
          </a:bodyPr>
          <a:lstStyle/>
          <a:p>
            <a:pPr algn="l"/>
            <a:r>
              <a:rPr lang="tr-TR" sz="3200" dirty="0"/>
              <a:t>Kurtarma (İyileşme, Derlenme) Pozisyonu</a:t>
            </a:r>
          </a:p>
        </p:txBody>
      </p:sp>
    </p:spTree>
    <p:extLst>
      <p:ext uri="{BB962C8B-B14F-4D97-AF65-F5344CB8AC3E}">
        <p14:creationId xmlns:p14="http://schemas.microsoft.com/office/powerpoint/2010/main" val="2690743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9EAA73C8-6E8B-4A72-AB8D-FE8B1D84123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5544616" cy="4464496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Hasta/yaralının:</a:t>
            </a:r>
          </a:p>
          <a:p>
            <a:pPr lvl="1"/>
            <a:r>
              <a:rPr lang="tr-TR" sz="2400" dirty="0"/>
              <a:t>Çevrilmek istenen tarafına diz çökün.</a:t>
            </a:r>
          </a:p>
          <a:p>
            <a:pPr lvl="1"/>
            <a:r>
              <a:rPr lang="tr-TR" sz="2400" dirty="0"/>
              <a:t>Her iki bacağında uzanmış olduğundan emin olun.</a:t>
            </a:r>
          </a:p>
          <a:p>
            <a:pPr lvl="1"/>
            <a:r>
              <a:rPr lang="tr-TR" sz="2400" dirty="0"/>
              <a:t>Yakındaki kolu vücuda dik açı ile yerleştirin ve ön kolu avuç içi yukarı bakacak şekilde yerleştirin.</a:t>
            </a:r>
          </a:p>
          <a:p>
            <a:pPr lvl="1"/>
            <a:r>
              <a:rPr lang="tr-TR" sz="2400" dirty="0"/>
              <a:t>Diğer kolu göğsünün üzerine ve el  arkasını diz çöktüğünüz taraftaki yanağa doğru yerleştirin ve elinizi bu konumda tutun.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075240" cy="864096"/>
          </a:xfrm>
        </p:spPr>
        <p:txBody>
          <a:bodyPr>
            <a:noAutofit/>
          </a:bodyPr>
          <a:lstStyle/>
          <a:p>
            <a:pPr algn="l"/>
            <a:r>
              <a:rPr lang="tr-TR" sz="3200" dirty="0"/>
              <a:t>Kurtarma (İyileşme, Derlenme) Pozisyonu</a:t>
            </a:r>
            <a:br>
              <a:rPr lang="tr-TR" sz="3200" dirty="0"/>
            </a:br>
            <a:r>
              <a:rPr lang="tr-TR" sz="2400" dirty="0"/>
              <a:t>Uygulama Basamakları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4051" y="1607117"/>
            <a:ext cx="225213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4051" y="3371478"/>
            <a:ext cx="225213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453" y="5135824"/>
            <a:ext cx="2240731" cy="16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19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828B3CE-B424-43D1-A0A8-28158526BEE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192" y="1988840"/>
            <a:ext cx="5760640" cy="4536504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Serbest elinizle diğer taraftaki bacağını diz seviyesinden tutup bacağı bükerek kaldırın, ancak ayağı yerde bırakın.</a:t>
            </a:r>
          </a:p>
          <a:p>
            <a:pPr lvl="0"/>
            <a:r>
              <a:rPr lang="tr-TR" sz="2400" dirty="0"/>
              <a:t>Yükseltilmiş bacağı kendinize doğru çekerek hasta/yaralıyı kendinize doğru döndürün.</a:t>
            </a:r>
          </a:p>
          <a:p>
            <a:pPr marL="457200" lvl="1" indent="0">
              <a:buNone/>
            </a:pPr>
            <a:endParaRPr lang="tr-TR" sz="2400" dirty="0"/>
          </a:p>
          <a:p>
            <a:pPr lvl="1"/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075240" cy="864096"/>
          </a:xfrm>
        </p:spPr>
        <p:txBody>
          <a:bodyPr>
            <a:noAutofit/>
          </a:bodyPr>
          <a:lstStyle/>
          <a:p>
            <a:pPr algn="l"/>
            <a:r>
              <a:rPr lang="tr-TR" sz="3200" dirty="0"/>
              <a:t>Kurtarma (İyileşme, Derlenme) Pozisyonu</a:t>
            </a:r>
            <a:br>
              <a:rPr lang="tr-TR" sz="3200" dirty="0"/>
            </a:br>
            <a:r>
              <a:rPr lang="tr-TR" sz="2400" dirty="0"/>
              <a:t>Uygulama Basamakları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282" y="1988840"/>
            <a:ext cx="2253983" cy="169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282" y="4149080"/>
            <a:ext cx="2255837" cy="16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13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97A741CB-2E16-4393-92E0-977A60D222E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9408" y="2132856"/>
            <a:ext cx="5760640" cy="4536504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Hasta/yaralının üstteki bacağını kalça ve diz dik açılarda olacak şekilde yerleştirin.</a:t>
            </a:r>
          </a:p>
          <a:p>
            <a:pPr lvl="0"/>
            <a:r>
              <a:rPr lang="tr-TR" sz="2400" dirty="0"/>
              <a:t>Hava yolunu açık tutmak için hasta/yaralının kafasını arkaya doğru eğin.</a:t>
            </a:r>
          </a:p>
          <a:p>
            <a:pPr lvl="1"/>
            <a:endParaRPr lang="tr-TR" sz="2400" dirty="0"/>
          </a:p>
          <a:p>
            <a:pPr lvl="1"/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075240" cy="864096"/>
          </a:xfrm>
        </p:spPr>
        <p:txBody>
          <a:bodyPr>
            <a:noAutofit/>
          </a:bodyPr>
          <a:lstStyle/>
          <a:p>
            <a:pPr algn="l"/>
            <a:r>
              <a:rPr lang="tr-TR" sz="3200" dirty="0"/>
              <a:t>Kurtarma (İyileşme, Derlenme) Pozisyonu</a:t>
            </a:r>
            <a:br>
              <a:rPr lang="tr-TR" sz="3200" dirty="0"/>
            </a:br>
            <a:r>
              <a:rPr lang="tr-TR" sz="2400" dirty="0"/>
              <a:t>Uygulama Basamakları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2133586"/>
            <a:ext cx="2255837" cy="169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1B8B3A96-572A-4BF4-8C03-F667FEE70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01108"/>
            <a:ext cx="2255837" cy="16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5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97A741CB-2E16-4393-92E0-977A60D222E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075240" cy="864096"/>
          </a:xfrm>
        </p:spPr>
        <p:txBody>
          <a:bodyPr>
            <a:noAutofit/>
          </a:bodyPr>
          <a:lstStyle/>
          <a:p>
            <a:pPr algn="l"/>
            <a:r>
              <a:rPr lang="tr-TR" sz="3200" dirty="0"/>
              <a:t>Kurtarma (İyileşme, Derlenme) Pozisyonu</a:t>
            </a:r>
            <a:br>
              <a:rPr lang="tr-TR" sz="3200" dirty="0"/>
            </a:br>
            <a:endParaRPr lang="tr-TR" sz="2400" dirty="0"/>
          </a:p>
        </p:txBody>
      </p:sp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14BAF2B0-C5D9-46FE-AFB2-55FC0924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88807"/>
            <a:ext cx="6143741" cy="46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67153897-A9D6-495E-8FAF-F55B8B11743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348880"/>
            <a:ext cx="8424936" cy="3024336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Hasta/yaralı kişinin durumunun değerlendirilmesi 3 (üç) aşamada; birincil kontrol, tüm vücudun baştan sona yeniden değerlendirilmesi ve hasta/yaralının hikâyesinin alınması şeklinde yapılmalıdır.</a:t>
            </a:r>
          </a:p>
          <a:p>
            <a:pPr marL="0" lvl="0" indent="0" algn="just">
              <a:buNone/>
            </a:pPr>
            <a:endParaRPr lang="tr-TR" sz="2400" dirty="0"/>
          </a:p>
          <a:p>
            <a:pPr lvl="0" algn="just"/>
            <a:r>
              <a:rPr lang="tr-TR" sz="2400" dirty="0"/>
              <a:t>İlk yardımcıdan beklenen 112 acil yardım numarasının aranması konusunda dikkatli davranmasıdır.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376085"/>
            <a:ext cx="70567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345099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A15B61EF-18DF-4C44-94AC-CA38423C320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381642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Acil durumun hasta/yaralıda stres oluşturduğu unutulmamalı ve hasta/yaralıyı desteklemek için uygun davranışlarda bulunulmalıdır.</a:t>
            </a:r>
          </a:p>
          <a:p>
            <a:pPr lvl="0" algn="just"/>
            <a:endParaRPr lang="tr-TR" sz="2400" dirty="0"/>
          </a:p>
          <a:p>
            <a:pPr lvl="0" algn="just"/>
            <a:r>
              <a:rPr lang="tr-TR" sz="2400" dirty="0"/>
              <a:t>İlk yardımcı bilinçsiz fakat nefes alabilen hasta/yaralıyı kurtarma (iyileşme, derlenme) pozisyonuna getirmelidir.</a:t>
            </a:r>
          </a:p>
          <a:p>
            <a:pPr lvl="0" algn="just"/>
            <a:endParaRPr lang="tr-TR" sz="2400" dirty="0"/>
          </a:p>
          <a:p>
            <a:pPr algn="just"/>
            <a:r>
              <a:rPr lang="tr-TR" sz="2400" dirty="0"/>
              <a:t>Hasta/yaralının nefes alması durursa Temel Yaşam Desteğine başlanmalıdır.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27594" y="332494"/>
            <a:ext cx="34563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413052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7C5AAA02-366B-4186-AA88-C81CB8A63B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İlk Yardımın Amacı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3240359"/>
          </a:xfrm>
        </p:spPr>
        <p:txBody>
          <a:bodyPr>
            <a:noAutofit/>
          </a:bodyPr>
          <a:lstStyle/>
          <a:p>
            <a:r>
              <a:rPr lang="tr-TR" sz="2400" dirty="0"/>
              <a:t>İlk yardımın temelde 4 (dört) amacı vardır.</a:t>
            </a:r>
          </a:p>
          <a:p>
            <a:pPr lvl="1"/>
            <a:r>
              <a:rPr lang="tr-TR" sz="2400" dirty="0"/>
              <a:t>Hayatı korumak</a:t>
            </a:r>
          </a:p>
          <a:p>
            <a:pPr lvl="1"/>
            <a:r>
              <a:rPr lang="tr-TR" sz="2400" dirty="0"/>
              <a:t>Sağlık durumunun kötüleşmesini önlemek</a:t>
            </a:r>
          </a:p>
          <a:p>
            <a:pPr lvl="1"/>
            <a:r>
              <a:rPr lang="tr-TR" sz="2400" dirty="0"/>
              <a:t>İyileşmeye destek olmak</a:t>
            </a:r>
          </a:p>
          <a:p>
            <a:pPr lvl="1"/>
            <a:r>
              <a:rPr lang="tr-TR" sz="2400" dirty="0"/>
              <a:t>Hasta/yaralının en yakın sağlık kuruluşuna güvenle ulaşımının sağlanmasına yardımcı olmak</a:t>
            </a:r>
          </a:p>
        </p:txBody>
      </p:sp>
    </p:spTree>
    <p:extLst>
      <p:ext uri="{BB962C8B-B14F-4D97-AF65-F5344CB8AC3E}">
        <p14:creationId xmlns:p14="http://schemas.microsoft.com/office/powerpoint/2010/main" val="5159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C6A2BAEB-E419-49F4-B735-A68DCCE4EBE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7992888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ACİL DURUM nedir?</a:t>
            </a:r>
          </a:p>
          <a:p>
            <a:pPr marL="0" indent="0" algn="just">
              <a:buNone/>
            </a:pPr>
            <a:r>
              <a:rPr lang="tr-TR" sz="2400" dirty="0"/>
              <a:t>Acil durum; sağlık, yaşam, mülk veya çevre için acil risk oluşturan durumları ifade eden ve çoğu zaman kötüleşmeyi önlemek için acil müdahale gerektiren durumlardır.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u="sng" dirty="0"/>
              <a:t>Acil bir durum ile başa çıkabilmek için gerekli olan şartlar:</a:t>
            </a:r>
          </a:p>
          <a:p>
            <a:pPr lvl="1" algn="just"/>
            <a:r>
              <a:rPr lang="tr-TR" sz="2400" b="1" dirty="0"/>
              <a:t>İlk şart:</a:t>
            </a:r>
            <a:r>
              <a:rPr lang="tr-TR" sz="2400" dirty="0"/>
              <a:t> Acil durumu fark etmek ve ne olduğunu anlamak</a:t>
            </a:r>
          </a:p>
          <a:p>
            <a:pPr lvl="1" algn="just"/>
            <a:r>
              <a:rPr lang="tr-TR" sz="2400" b="1" dirty="0"/>
              <a:t>İkinci şart: </a:t>
            </a:r>
            <a:r>
              <a:rPr lang="tr-TR" sz="2400" dirty="0"/>
              <a:t>Yardım edip etmeme kararını vermek</a:t>
            </a:r>
          </a:p>
        </p:txBody>
      </p:sp>
    </p:spTree>
    <p:extLst>
      <p:ext uri="{BB962C8B-B14F-4D97-AF65-F5344CB8AC3E}">
        <p14:creationId xmlns:p14="http://schemas.microsoft.com/office/powerpoint/2010/main" val="314441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2E26E5B1-FACF-44B7-AE2D-93754BC069C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20888"/>
            <a:ext cx="5112568" cy="2808312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İlk yardımcı, hasta/yaralıya müdahale etmeden önce olay yerinin; kendisi, hasta/yaralı ve çevredeki insanlar açısından risk taşıyıp taşımadığını mutlaka kontrol etmelidir. </a:t>
            </a:r>
          </a:p>
          <a:p>
            <a:pPr algn="just"/>
            <a:r>
              <a:rPr lang="tr-TR" sz="2400" dirty="0"/>
              <a:t>İlk yardımcı can güvenliğinin her zaman önce geldiğini unutmamalıdır.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Olay Yerinin Güvenli Hale Getirilmesi (Olay Yeri Değerlendirme)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8593218F-03F2-E048-ABC2-D2DD9D42E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4" y="256490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E98A02D6-42D0-4781-8298-A1232652BFA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00808"/>
            <a:ext cx="7957356" cy="158417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Olayın ne olduğunu anlamaya çalışın.</a:t>
            </a:r>
          </a:p>
          <a:p>
            <a:pPr algn="just"/>
            <a:r>
              <a:rPr lang="tr-TR" sz="2400" dirty="0"/>
              <a:t>Olay yerinde sizi tehlikeye düşürecek bir durum varsa bundan uzaklaşın ve yeteri kadar uzakta olduğunuzdan emin olun.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br>
              <a:rPr lang="tr-TR" sz="3200" dirty="0"/>
            </a:br>
            <a:r>
              <a:rPr lang="tr-TR" sz="2400" i="1" dirty="0"/>
              <a:t>Olay Yerinin Güvenli Hale Getirilmesi (Olay Yeri Değerlendirme)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302" y="3755018"/>
            <a:ext cx="287655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611560" y="3867842"/>
            <a:ext cx="4475333" cy="208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/>
              <a:t>Hasta/yaralı ve olay yerindeki diğer insanları korumak için alınması gereken önlemler varsa alın ve gerekli uyarıları yapın.</a:t>
            </a:r>
          </a:p>
        </p:txBody>
      </p:sp>
    </p:spTree>
    <p:extLst>
      <p:ext uri="{BB962C8B-B14F-4D97-AF65-F5344CB8AC3E}">
        <p14:creationId xmlns:p14="http://schemas.microsoft.com/office/powerpoint/2010/main" val="63956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715DDAF6-22D1-4F1E-A8C9-0EF64ADA2A1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76872"/>
            <a:ext cx="7920880" cy="360040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Trafik, yangın, elektrik kabloları vb. yönünden bir tehdit olup olmadığını değerlendirin ve risk varsa önlemini alın.</a:t>
            </a:r>
          </a:p>
          <a:p>
            <a:pPr algn="just"/>
            <a:r>
              <a:rPr lang="tr-TR" sz="2400" dirty="0"/>
              <a:t>Hasta/yaralı kişinin eşyalarının kaybolma ve hırsızlık açısından risk altında olduğunu unutmayın. Bunun için dikkatli olun ve tedbir alın.</a:t>
            </a:r>
          </a:p>
          <a:p>
            <a:pPr algn="just"/>
            <a:r>
              <a:rPr lang="tr-TR" sz="2400" dirty="0"/>
              <a:t>Olay yeri güvensiz veya kendinizi tehlikeye atmadan ilk yardım uygulamak mümkün değilse; 112 acil yardım numarasını arayarak sağlık ekibi ve gerekirse kolluk kuvvetlerinden yardım isteyin.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Olay Yerinin Güvenli Hale Getirilmesi (Olay Yeri Değerlendirme)</a:t>
            </a:r>
          </a:p>
        </p:txBody>
      </p:sp>
    </p:spTree>
    <p:extLst>
      <p:ext uri="{BB962C8B-B14F-4D97-AF65-F5344CB8AC3E}">
        <p14:creationId xmlns:p14="http://schemas.microsoft.com/office/powerpoint/2010/main" val="370943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1C75F62-16BB-446C-9485-4DCAC409DB7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1944216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Trafik kazasına müdahale ediyorsanız:</a:t>
            </a:r>
          </a:p>
          <a:p>
            <a:pPr lvl="1" algn="just"/>
            <a:r>
              <a:rPr lang="tr-TR" sz="2400" dirty="0"/>
              <a:t>Tüm müdahalelerinizi trafik kurallarına uyarak yapın.</a:t>
            </a:r>
          </a:p>
          <a:p>
            <a:pPr lvl="1" algn="just"/>
            <a:r>
              <a:rPr lang="tr-TR" sz="2400" dirty="0"/>
              <a:t>112 acil yardım numarasını arayarak veya aratarak yardım isteyin.</a:t>
            </a:r>
          </a:p>
          <a:p>
            <a:pPr lvl="1" algn="just"/>
            <a:r>
              <a:rPr lang="tr-TR" sz="2400" dirty="0"/>
              <a:t>Olay yerinde yardımcı olabilecek başka kişiler varsa, trafikteki sürücü ve yayaları uyarmalarını isteyin.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Olay Yerinin Güvenli Hale Getirilmesi (Olay Yeri Değerlendirme)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499" y="4149360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149520"/>
            <a:ext cx="3359575" cy="25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4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DF815B92-37A0-4568-9B4D-B29ED00417C2}"/>
              </a:ext>
            </a:extLst>
          </p:cNvPr>
          <p:cNvSpPr/>
          <p:nvPr/>
        </p:nvSpPr>
        <p:spPr>
          <a:xfrm>
            <a:off x="13753" y="66564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2304256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Trafik kazasına müdahale ediyorsanız:</a:t>
            </a:r>
          </a:p>
          <a:p>
            <a:pPr lvl="1" algn="just"/>
            <a:r>
              <a:rPr lang="tr-TR" sz="2400" dirty="0"/>
              <a:t>Sürücüleri uyarmak için kazanın ön ve arka tarafına şehir içi en az 30 metre,  şehirlerarası ise en az 150 metre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mesafeye uyarı işaretleri yerleştirilmesini sağlayın. Ancak müdahale sonlandıktan sonra uyarı işaretlerini kaldırmayı unutmayın.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Durum İle Başa Çıkma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Olay Yerinin Güvenli Hale Getirilmesi (Olay Yeri Değerlendirme)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EF98583E-464F-3D4C-A7F0-D324B3746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63481"/>
            <a:ext cx="3093206" cy="2319905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="" xmlns:a16="http://schemas.microsoft.com/office/drawing/2014/main" id="{3E2E2CBD-73D8-412A-BA45-705D040D09BD}"/>
              </a:ext>
            </a:extLst>
          </p:cNvPr>
          <p:cNvCxnSpPr>
            <a:cxnSpLocks/>
          </p:cNvCxnSpPr>
          <p:nvPr/>
        </p:nvCxnSpPr>
        <p:spPr>
          <a:xfrm flipV="1">
            <a:off x="4067944" y="5445224"/>
            <a:ext cx="936104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2CC27BC5-A12D-4B31-8F3B-B74ADC9ECAFB}"/>
              </a:ext>
            </a:extLst>
          </p:cNvPr>
          <p:cNvSpPr txBox="1"/>
          <p:nvPr/>
        </p:nvSpPr>
        <p:spPr>
          <a:xfrm rot="20229107">
            <a:off x="3922358" y="55802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30m/ 150 m</a:t>
            </a:r>
          </a:p>
        </p:txBody>
      </p:sp>
    </p:spTree>
    <p:extLst>
      <p:ext uri="{BB962C8B-B14F-4D97-AF65-F5344CB8AC3E}">
        <p14:creationId xmlns:p14="http://schemas.microsoft.com/office/powerpoint/2010/main" val="372843434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Words>1430</Words>
  <Application>Microsoft Office PowerPoint</Application>
  <PresentationFormat>Ekran Gösterisi (4:3)</PresentationFormat>
  <Paragraphs>149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GENEL İLK YARDIM BİLGİLERİ</vt:lpstr>
      <vt:lpstr>Tanımlar</vt:lpstr>
      <vt:lpstr>İlk Yardımın Amacı Nedir?</vt:lpstr>
      <vt:lpstr>Acil Durum İle Başa Çıkma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Olay Yerinin Güvenli Hale Getirilmesi (Olay Yeri Değerlendirme)</vt:lpstr>
      <vt:lpstr>Acil Durum İle Başa Çıkma Hasta/Yaralı Kişinin Durumunun Değerlendirilmesi</vt:lpstr>
      <vt:lpstr>Acil Durum İle Başa Çıkma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Birinci Aşama - Hasta/Yaralı Kişinin Durumunun Değerlendirilmesi</vt:lpstr>
      <vt:lpstr>Acil Durum İle Başa Çıkma İkinci Aşama - Hasta/Yaralı Kişinin Durumunun Değerlendirilmesi</vt:lpstr>
      <vt:lpstr>Acil Durum İle Başa Çıkma Üçüncü Aşama - Hasta/Yaralı Kişinin Durumunun Değerlendirilmesi </vt:lpstr>
      <vt:lpstr>Acil Durum İle Başa Çıkma Yardım Çağrısı (112 Acil Yardım Numarasının Aranması)</vt:lpstr>
      <vt:lpstr>Acil Durum İle Başa Çıkma Yardım Çağrısı (112 Acil Yardım Numarasının Aranması)</vt:lpstr>
      <vt:lpstr>Acil Durum İle Başa Çıkma İlk Yardımın Sağlanması</vt:lpstr>
      <vt:lpstr>Kurtarma (İyileşme, Derlenme) Pozisyonu</vt:lpstr>
      <vt:lpstr>Kurtarma (İyileşme, Derlenme) Pozisyonu Uygulama Basamakları</vt:lpstr>
      <vt:lpstr>Kurtarma (İyileşme, Derlenme) Pozisyonu Uygulama Basamakları</vt:lpstr>
      <vt:lpstr>Kurtarma (İyileşme, Derlenme) Pozisyonu Uygulama Basamakları</vt:lpstr>
      <vt:lpstr>Kurtarma (İyileşme, Derlenme) Pozisyonu </vt:lpstr>
      <vt:lpstr>Özet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Ayse ERCAN</cp:lastModifiedBy>
  <cp:revision>187</cp:revision>
  <dcterms:created xsi:type="dcterms:W3CDTF">2020-12-16T20:56:57Z</dcterms:created>
  <dcterms:modified xsi:type="dcterms:W3CDTF">2025-02-03T08:44:05Z</dcterms:modified>
</cp:coreProperties>
</file>