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9" r:id="rId2"/>
    <p:sldId id="258" r:id="rId3"/>
    <p:sldId id="261" r:id="rId4"/>
    <p:sldId id="262" r:id="rId5"/>
    <p:sldId id="263" r:id="rId6"/>
    <p:sldId id="264" r:id="rId7"/>
    <p:sldId id="265" r:id="rId8"/>
    <p:sldId id="287" r:id="rId9"/>
    <p:sldId id="266" r:id="rId10"/>
    <p:sldId id="267" r:id="rId11"/>
    <p:sldId id="268" r:id="rId12"/>
    <p:sldId id="269" r:id="rId13"/>
    <p:sldId id="270" r:id="rId14"/>
    <p:sldId id="28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95807"/>
  </p:normalViewPr>
  <p:slideViewPr>
    <p:cSldViewPr snapToGrid="0">
      <p:cViewPr varScale="1">
        <p:scale>
          <a:sx n="113" d="100"/>
          <a:sy n="113" d="100"/>
        </p:scale>
        <p:origin x="49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DA91B-3569-4256-B772-46226C9F7E9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87A0C821-D0D4-47F0-8370-B5025DEFBA05}">
      <dgm:prSet/>
      <dgm:spPr/>
      <dgm:t>
        <a:bodyPr/>
        <a:lstStyle/>
        <a:p>
          <a:pPr rtl="0"/>
          <a:r>
            <a:rPr lang="tr-TR" b="1" baseline="0"/>
            <a:t>Toplumsal Cinsiyet Eşitsizliğinde Ataerkil Kabuller</a:t>
          </a:r>
          <a:endParaRPr lang="tr-TR"/>
        </a:p>
      </dgm:t>
    </dgm:pt>
    <dgm:pt modelId="{557BBD63-7DC4-4427-BF68-D27E546020BA}" type="parTrans" cxnId="{E38B5E63-B89F-4F4F-A098-1B18FD7993E3}">
      <dgm:prSet/>
      <dgm:spPr/>
      <dgm:t>
        <a:bodyPr/>
        <a:lstStyle/>
        <a:p>
          <a:endParaRPr lang="tr-TR"/>
        </a:p>
      </dgm:t>
    </dgm:pt>
    <dgm:pt modelId="{7C69391F-D824-4F7B-9B4A-579E00D1E15A}" type="sibTrans" cxnId="{E38B5E63-B89F-4F4F-A098-1B18FD7993E3}">
      <dgm:prSet/>
      <dgm:spPr/>
      <dgm:t>
        <a:bodyPr/>
        <a:lstStyle/>
        <a:p>
          <a:endParaRPr lang="tr-TR"/>
        </a:p>
      </dgm:t>
    </dgm:pt>
    <dgm:pt modelId="{305727ED-A6F9-4D2E-9C36-D5E1C20FBAC5}" type="pres">
      <dgm:prSet presAssocID="{B66DA91B-3569-4256-B772-46226C9F7E98}" presName="CompostProcess" presStyleCnt="0">
        <dgm:presLayoutVars>
          <dgm:dir/>
          <dgm:resizeHandles val="exact"/>
        </dgm:presLayoutVars>
      </dgm:prSet>
      <dgm:spPr/>
    </dgm:pt>
    <dgm:pt modelId="{5360DEAB-60CB-49D6-8E36-82EBE84D4DAD}" type="pres">
      <dgm:prSet presAssocID="{B66DA91B-3569-4256-B772-46226C9F7E98}" presName="arrow" presStyleLbl="bgShp" presStyleIdx="0" presStyleCnt="1"/>
      <dgm:spPr/>
    </dgm:pt>
    <dgm:pt modelId="{AD1468E9-38E9-403B-BB86-F3A50E4DCDB0}" type="pres">
      <dgm:prSet presAssocID="{B66DA91B-3569-4256-B772-46226C9F7E98}" presName="linearProcess" presStyleCnt="0"/>
      <dgm:spPr/>
    </dgm:pt>
    <dgm:pt modelId="{D8AF517B-513C-4E88-9832-72C49C79682A}" type="pres">
      <dgm:prSet presAssocID="{87A0C821-D0D4-47F0-8370-B5025DEFBA05}" presName="textNode" presStyleLbl="node1" presStyleIdx="0" presStyleCnt="1" custScaleY="233199">
        <dgm:presLayoutVars>
          <dgm:bulletEnabled val="1"/>
        </dgm:presLayoutVars>
      </dgm:prSet>
      <dgm:spPr/>
    </dgm:pt>
  </dgm:ptLst>
  <dgm:cxnLst>
    <dgm:cxn modelId="{E38B5E63-B89F-4F4F-A098-1B18FD7993E3}" srcId="{B66DA91B-3569-4256-B772-46226C9F7E98}" destId="{87A0C821-D0D4-47F0-8370-B5025DEFBA05}" srcOrd="0" destOrd="0" parTransId="{557BBD63-7DC4-4427-BF68-D27E546020BA}" sibTransId="{7C69391F-D824-4F7B-9B4A-579E00D1E15A}"/>
    <dgm:cxn modelId="{561378E1-56DF-4526-8CC7-201C256F45EC}" type="presOf" srcId="{B66DA91B-3569-4256-B772-46226C9F7E98}" destId="{305727ED-A6F9-4D2E-9C36-D5E1C20FBAC5}" srcOrd="0" destOrd="0" presId="urn:microsoft.com/office/officeart/2005/8/layout/hProcess9"/>
    <dgm:cxn modelId="{9D509AF2-9AAE-430E-8BFF-8734EBBE8117}" type="presOf" srcId="{87A0C821-D0D4-47F0-8370-B5025DEFBA05}" destId="{D8AF517B-513C-4E88-9832-72C49C79682A}" srcOrd="0" destOrd="0" presId="urn:microsoft.com/office/officeart/2005/8/layout/hProcess9"/>
    <dgm:cxn modelId="{83F90A34-E7DA-46D6-A548-F7F0116F2B59}" type="presParOf" srcId="{305727ED-A6F9-4D2E-9C36-D5E1C20FBAC5}" destId="{5360DEAB-60CB-49D6-8E36-82EBE84D4DAD}" srcOrd="0" destOrd="0" presId="urn:microsoft.com/office/officeart/2005/8/layout/hProcess9"/>
    <dgm:cxn modelId="{11F55770-FC0F-4107-B534-A1C4C8BB0AA2}" type="presParOf" srcId="{305727ED-A6F9-4D2E-9C36-D5E1C20FBAC5}" destId="{AD1468E9-38E9-403B-BB86-F3A50E4DCDB0}" srcOrd="1" destOrd="0" presId="urn:microsoft.com/office/officeart/2005/8/layout/hProcess9"/>
    <dgm:cxn modelId="{DC53C0B3-E133-4AE5-B678-C50FE9592ED9}" type="presParOf" srcId="{AD1468E9-38E9-403B-BB86-F3A50E4DCDB0}" destId="{D8AF517B-513C-4E88-9832-72C49C79682A}"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AB-60CB-49D6-8E36-82EBE84D4DAD}">
      <dsp:nvSpPr>
        <dsp:cNvPr id="0" name=""/>
        <dsp:cNvSpPr/>
      </dsp:nvSpPr>
      <dsp:spPr>
        <a:xfrm>
          <a:off x="754379" y="0"/>
          <a:ext cx="8549640" cy="11895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F517B-513C-4E88-9832-72C49C79682A}">
      <dsp:nvSpPr>
        <dsp:cNvPr id="0" name=""/>
        <dsp:cNvSpPr/>
      </dsp:nvSpPr>
      <dsp:spPr>
        <a:xfrm>
          <a:off x="110013" y="39969"/>
          <a:ext cx="9838372" cy="110956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tr-TR" sz="3100" b="1" kern="1200" baseline="0"/>
            <a:t>Toplumsal Cinsiyet Eşitsizliğinde Ataerkil Kabuller</a:t>
          </a:r>
          <a:endParaRPr lang="tr-TR" sz="3100" kern="1200"/>
        </a:p>
      </dsp:txBody>
      <dsp:txXfrm>
        <a:off x="164177" y="94133"/>
        <a:ext cx="9730044" cy="10012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525B2-14A2-774C-81B8-DD860BD52255}" type="datetimeFigureOut">
              <a:rPr lang="tr-TR" smtClean="0"/>
              <a:t>24.12.2023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13DEF-01F9-6845-9416-E6974F679DCF}" type="slidenum">
              <a:rPr lang="tr-TR" smtClean="0"/>
              <a:t>‹#›</a:t>
            </a:fld>
            <a:endParaRPr lang="tr-TR"/>
          </a:p>
        </p:txBody>
      </p:sp>
    </p:spTree>
    <p:extLst>
      <p:ext uri="{BB962C8B-B14F-4D97-AF65-F5344CB8AC3E}">
        <p14:creationId xmlns:p14="http://schemas.microsoft.com/office/powerpoint/2010/main" val="28350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6E13DEF-01F9-6845-9416-E6974F679DCF}" type="slidenum">
              <a:rPr lang="tr-TR" smtClean="0"/>
              <a:t>1</a:t>
            </a:fld>
            <a:endParaRPr lang="tr-TR"/>
          </a:p>
        </p:txBody>
      </p:sp>
    </p:spTree>
    <p:extLst>
      <p:ext uri="{BB962C8B-B14F-4D97-AF65-F5344CB8AC3E}">
        <p14:creationId xmlns:p14="http://schemas.microsoft.com/office/powerpoint/2010/main" val="306030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 için tıklatın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r>
              <a:rPr lang="tr-TR" dirty="0" err="1"/>
              <a:t>Öğr</a:t>
            </a:r>
            <a:r>
              <a:rPr lang="tr-TR" dirty="0"/>
              <a:t>. Gör. Emine SARAÇ</a:t>
            </a: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7ABE4F3-D43A-4DFB-BCD1-4A8B62BE63FF}"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231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E507BC-FD8B-44F4-99E9-7D50164BD102}" type="datetimeFigureOut">
              <a:rPr lang="tr-TR" smtClean="0"/>
              <a:t>24.12.2023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324440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E507BC-FD8B-44F4-99E9-7D50164BD102}" type="datetimeFigureOut">
              <a:rPr lang="tr-TR" smtClean="0"/>
              <a:t>24.12.2023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163195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pic>
        <p:nvPicPr>
          <p:cNvPr id="7" name="Resim 6">
            <a:extLst>
              <a:ext uri="{FF2B5EF4-FFF2-40B4-BE49-F238E27FC236}">
                <a16:creationId xmlns:a16="http://schemas.microsoft.com/office/drawing/2014/main" id="{C537F620-9782-D2B5-DD37-61C72DC2E4E4}"/>
              </a:ext>
            </a:extLst>
          </p:cNvPr>
          <p:cNvPicPr>
            <a:picLocks noChangeAspect="1"/>
          </p:cNvPicPr>
          <p:nvPr userDrawn="1"/>
        </p:nvPicPr>
        <p:blipFill>
          <a:blip r:embed="rId2"/>
          <a:stretch>
            <a:fillRect/>
          </a:stretch>
        </p:blipFill>
        <p:spPr>
          <a:xfrm>
            <a:off x="11193137" y="6081312"/>
            <a:ext cx="694064" cy="732416"/>
          </a:xfrm>
          <a:prstGeom prst="rect">
            <a:avLst/>
          </a:prstGeom>
        </p:spPr>
      </p:pic>
      <p:sp>
        <p:nvSpPr>
          <p:cNvPr id="8" name="Veri Yer Tutucusu 7">
            <a:extLst>
              <a:ext uri="{FF2B5EF4-FFF2-40B4-BE49-F238E27FC236}">
                <a16:creationId xmlns:a16="http://schemas.microsoft.com/office/drawing/2014/main" id="{14588595-7B53-A175-CE1C-6D444FA664EF}"/>
              </a:ext>
            </a:extLst>
          </p:cNvPr>
          <p:cNvSpPr>
            <a:spLocks noGrp="1"/>
          </p:cNvSpPr>
          <p:nvPr>
            <p:ph type="dt" sz="half" idx="10"/>
          </p:nvPr>
        </p:nvSpPr>
        <p:spPr/>
        <p:txBody>
          <a:bodyPr/>
          <a:lstStyle/>
          <a:p>
            <a:r>
              <a:rPr lang="tr-TR" dirty="0" err="1"/>
              <a:t>Öğr</a:t>
            </a:r>
            <a:r>
              <a:rPr lang="tr-TR" dirty="0"/>
              <a:t>. Gör. Emine SARAÇ</a:t>
            </a:r>
          </a:p>
        </p:txBody>
      </p:sp>
      <p:sp>
        <p:nvSpPr>
          <p:cNvPr id="9" name="Alt Bilgi Yer Tutucusu 8">
            <a:extLst>
              <a:ext uri="{FF2B5EF4-FFF2-40B4-BE49-F238E27FC236}">
                <a16:creationId xmlns:a16="http://schemas.microsoft.com/office/drawing/2014/main" id="{C6673FA2-EB9A-228F-7569-46A95098A3B4}"/>
              </a:ext>
            </a:extLst>
          </p:cNvPr>
          <p:cNvSpPr>
            <a:spLocks noGrp="1"/>
          </p:cNvSpPr>
          <p:nvPr>
            <p:ph type="ftr" sz="quarter" idx="11"/>
          </p:nvPr>
        </p:nvSpPr>
        <p:spPr/>
        <p:txBody>
          <a:bodyPr/>
          <a:lstStyle/>
          <a:p>
            <a:endParaRPr lang="tr-TR"/>
          </a:p>
        </p:txBody>
      </p:sp>
      <p:sp>
        <p:nvSpPr>
          <p:cNvPr id="10" name="Slayt Numarası Yer Tutucusu 9">
            <a:extLst>
              <a:ext uri="{FF2B5EF4-FFF2-40B4-BE49-F238E27FC236}">
                <a16:creationId xmlns:a16="http://schemas.microsoft.com/office/drawing/2014/main" id="{295D8BDE-DB23-2803-2A0F-10FBE4739AD3}"/>
              </a:ext>
            </a:extLst>
          </p:cNvPr>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232179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3E507BC-FD8B-44F4-99E9-7D50164BD102}" type="datetimeFigureOut">
              <a:rPr lang="tr-TR" smtClean="0"/>
              <a:t>24.12.2023</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7ABE4F3-D43A-4DFB-BCD1-4A8B62BE63FF}"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935906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E507BC-FD8B-44F4-99E9-7D50164BD102}" type="datetimeFigureOut">
              <a:rPr lang="tr-TR" smtClean="0"/>
              <a:t>24.12.2023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8112873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E507BC-FD8B-44F4-99E9-7D50164BD102}" type="datetimeFigureOut">
              <a:rPr lang="tr-TR" smtClean="0"/>
              <a:t>24.12.2023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31209292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3E507BC-FD8B-44F4-99E9-7D50164BD102}" type="datetimeFigureOut">
              <a:rPr lang="tr-TR" smtClean="0"/>
              <a:t>24.12.2023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380789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507BC-FD8B-44F4-99E9-7D50164BD102}" type="datetimeFigureOut">
              <a:rPr lang="tr-TR" smtClean="0"/>
              <a:t>24.12.2023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218395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 için tıklatın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65051" y="6375679"/>
            <a:ext cx="1233355" cy="348462"/>
          </a:xfrm>
        </p:spPr>
        <p:txBody>
          <a:bodyPr/>
          <a:lstStyle/>
          <a:p>
            <a:fld id="{43E507BC-FD8B-44F4-99E9-7D50164BD102}" type="datetimeFigureOut">
              <a:rPr lang="tr-TR" smtClean="0"/>
              <a:t>24.12.2023</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F7ABE4F3-D43A-4DFB-BCD1-4A8B62BE63FF}"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828870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 için tıklatın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65950" y="6375679"/>
            <a:ext cx="1232456" cy="348462"/>
          </a:xfrm>
        </p:spPr>
        <p:txBody>
          <a:bodyPr/>
          <a:lstStyle/>
          <a:p>
            <a:fld id="{43E507BC-FD8B-44F4-99E9-7D50164BD102}" type="datetimeFigureOut">
              <a:rPr lang="tr-TR" smtClean="0"/>
              <a:t>24.12.2023</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F7ABE4F3-D43A-4DFB-BCD1-4A8B62BE63FF}" type="slidenum">
              <a:rPr lang="tr-TR" smtClean="0"/>
              <a:t>‹#›</a:t>
            </a:fld>
            <a:endParaRPr lang="tr-TR"/>
          </a:p>
        </p:txBody>
      </p:sp>
    </p:spTree>
    <p:extLst>
      <p:ext uri="{BB962C8B-B14F-4D97-AF65-F5344CB8AC3E}">
        <p14:creationId xmlns:p14="http://schemas.microsoft.com/office/powerpoint/2010/main" val="73959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3E507BC-FD8B-44F4-99E9-7D50164BD102}" type="datetimeFigureOut">
              <a:rPr lang="tr-TR" smtClean="0"/>
              <a:t>24.12.2023</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7ABE4F3-D43A-4DFB-BCD1-4A8B62BE63FF}"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91435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F5388A-069C-01B7-F6A7-F574CF278D66}"/>
              </a:ext>
            </a:extLst>
          </p:cNvPr>
          <p:cNvSpPr>
            <a:spLocks noGrp="1"/>
          </p:cNvSpPr>
          <p:nvPr>
            <p:ph type="ctrTitle"/>
          </p:nvPr>
        </p:nvSpPr>
        <p:spPr/>
        <p:txBody>
          <a:bodyPr/>
          <a:lstStyle/>
          <a:p>
            <a:r>
              <a:rPr lang="tr-TR" dirty="0"/>
              <a:t>AİLE SOSYOLOJİSİ</a:t>
            </a:r>
          </a:p>
        </p:txBody>
      </p:sp>
      <p:sp>
        <p:nvSpPr>
          <p:cNvPr id="3" name="Alt Başlık 2">
            <a:extLst>
              <a:ext uri="{FF2B5EF4-FFF2-40B4-BE49-F238E27FC236}">
                <a16:creationId xmlns:a16="http://schemas.microsoft.com/office/drawing/2014/main" id="{D46D4B5C-9C8A-7E0E-4701-0B134FE9C2D4}"/>
              </a:ext>
            </a:extLst>
          </p:cNvPr>
          <p:cNvSpPr>
            <a:spLocks noGrp="1"/>
          </p:cNvSpPr>
          <p:nvPr>
            <p:ph type="subTitle" idx="1"/>
          </p:nvPr>
        </p:nvSpPr>
        <p:spPr>
          <a:xfrm>
            <a:off x="2215045" y="5847644"/>
            <a:ext cx="8045373" cy="873831"/>
          </a:xfrm>
        </p:spPr>
        <p:txBody>
          <a:bodyPr>
            <a:noAutofit/>
          </a:bodyPr>
          <a:lstStyle/>
          <a:p>
            <a:r>
              <a:rPr lang="tr-TR" sz="3200" dirty="0">
                <a:solidFill>
                  <a:schemeClr val="bg1"/>
                </a:solidFill>
                <a:latin typeface="+mj-lt"/>
              </a:rPr>
              <a:t>AİLE ve TOPLUMSAL CİNSİYET</a:t>
            </a:r>
          </a:p>
        </p:txBody>
      </p:sp>
    </p:spTree>
    <p:extLst>
      <p:ext uri="{BB962C8B-B14F-4D97-AF65-F5344CB8AC3E}">
        <p14:creationId xmlns:p14="http://schemas.microsoft.com/office/powerpoint/2010/main" val="339200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6667" y="365760"/>
            <a:ext cx="10883779" cy="5503334"/>
          </a:xfrm>
        </p:spPr>
        <p:txBody>
          <a:bodyPr>
            <a:normAutofit/>
          </a:bodyPr>
          <a:lstStyle/>
          <a:p>
            <a:pPr marL="201168" lvl="1" indent="0" algn="just">
              <a:lnSpc>
                <a:spcPct val="150000"/>
              </a:lnSpc>
              <a:buNone/>
            </a:pPr>
            <a:r>
              <a:rPr lang="tr-TR" sz="2800" dirty="0"/>
              <a:t>	Toplumsal cinsiyet ayrımındaki en genel geçer göstergeler kadın olarak belirlenmiş cinse yönelik yaptırımlarla örneklenebilir. Tarihsel toplumsal olarak oluşturulmuş cinsiyet ayrımıyla kadın cinsine biçilen roller hep pasiflik, sakınma, korunma, savunma üzerinedir. </a:t>
            </a:r>
          </a:p>
        </p:txBody>
      </p:sp>
      <p:pic>
        <p:nvPicPr>
          <p:cNvPr id="4" name="Resim 3"/>
          <p:cNvPicPr>
            <a:picLocks noChangeAspect="1"/>
          </p:cNvPicPr>
          <p:nvPr/>
        </p:nvPicPr>
        <p:blipFill>
          <a:blip r:embed="rId2"/>
          <a:stretch>
            <a:fillRect/>
          </a:stretch>
        </p:blipFill>
        <p:spPr>
          <a:xfrm>
            <a:off x="3803208" y="4590000"/>
            <a:ext cx="4050005" cy="2268000"/>
          </a:xfrm>
          <a:prstGeom prst="rect">
            <a:avLst/>
          </a:prstGeom>
        </p:spPr>
      </p:pic>
    </p:spTree>
    <p:extLst>
      <p:ext uri="{BB962C8B-B14F-4D97-AF65-F5344CB8AC3E}">
        <p14:creationId xmlns:p14="http://schemas.microsoft.com/office/powerpoint/2010/main" val="340493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889054"/>
          </a:xfrm>
        </p:spPr>
        <p:txBody>
          <a:bodyPr>
            <a:normAutofit fontScale="90000"/>
          </a:bodyPr>
          <a:lstStyle/>
          <a:p>
            <a:r>
              <a:rPr lang="tr-TR" b="1" dirty="0"/>
              <a:t>Cinsiyete Dayalı İş Bölümü</a:t>
            </a:r>
          </a:p>
        </p:txBody>
      </p:sp>
      <p:sp>
        <p:nvSpPr>
          <p:cNvPr id="3" name="İçerik Yer Tutucusu 2"/>
          <p:cNvSpPr>
            <a:spLocks noGrp="1"/>
          </p:cNvSpPr>
          <p:nvPr>
            <p:ph idx="1"/>
          </p:nvPr>
        </p:nvSpPr>
        <p:spPr>
          <a:xfrm>
            <a:off x="948267" y="1698171"/>
            <a:ext cx="7055555" cy="4170923"/>
          </a:xfrm>
        </p:spPr>
        <p:txBody>
          <a:bodyPr>
            <a:normAutofit lnSpcReduction="10000"/>
          </a:bodyPr>
          <a:lstStyle/>
          <a:p>
            <a:pPr marL="201168" lvl="1" indent="0" algn="just">
              <a:lnSpc>
                <a:spcPct val="150000"/>
              </a:lnSpc>
              <a:buNone/>
            </a:pPr>
            <a:r>
              <a:rPr lang="tr-TR" sz="2400" b="1" dirty="0"/>
              <a:t>	Türkiye’de kadınların profesyonel meslek alanlarında istihdama katılımı artmaktadır. Özellikle tıp, hukuk, mühendislik gibi çeşitli profesyonel mesleklerde çalışan kadınların oranı, Amerika Birleşik Devletleri’nde ve Avrupa’daki pek çok ülkede profesyonel mesleklerde çalışan kadınların oranına yaklaşık veya daha fazladır. </a:t>
            </a:r>
          </a:p>
        </p:txBody>
      </p:sp>
      <p:pic>
        <p:nvPicPr>
          <p:cNvPr id="5" name="Resim 4"/>
          <p:cNvPicPr>
            <a:picLocks noChangeAspect="1"/>
          </p:cNvPicPr>
          <p:nvPr/>
        </p:nvPicPr>
        <p:blipFill>
          <a:blip r:embed="rId2"/>
          <a:stretch>
            <a:fillRect/>
          </a:stretch>
        </p:blipFill>
        <p:spPr>
          <a:xfrm>
            <a:off x="8316277" y="2271632"/>
            <a:ext cx="3024000" cy="3024000"/>
          </a:xfrm>
          <a:prstGeom prst="rect">
            <a:avLst/>
          </a:prstGeom>
        </p:spPr>
      </p:pic>
    </p:spTree>
    <p:extLst>
      <p:ext uri="{BB962C8B-B14F-4D97-AF65-F5344CB8AC3E}">
        <p14:creationId xmlns:p14="http://schemas.microsoft.com/office/powerpoint/2010/main" val="246749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627016"/>
            <a:ext cx="10058400" cy="5473337"/>
          </a:xfrm>
        </p:spPr>
        <p:txBody>
          <a:bodyPr>
            <a:noAutofit/>
          </a:bodyPr>
          <a:lstStyle/>
          <a:p>
            <a:pPr algn="just">
              <a:lnSpc>
                <a:spcPct val="150000"/>
              </a:lnSpc>
            </a:pPr>
            <a:r>
              <a:rPr lang="tr-TR" sz="2200" b="1" dirty="0"/>
              <a:t> 	1980-2009 döneminde kadın istihdamındaki tek istikrarlı unsur, üniversite mezunu kadın sayısının artması ve hizmet sektörünün eğitimli kadın emeğine olan talebi olmuştur. Ancak kadınların profesyonel meslek alanlarında yer almaları bu alanlarda erkeklerle eşit temsil edildikleri anlamına gelmemektedir.</a:t>
            </a:r>
          </a:p>
          <a:p>
            <a:pPr algn="just">
              <a:lnSpc>
                <a:spcPct val="150000"/>
              </a:lnSpc>
            </a:pPr>
            <a:r>
              <a:rPr lang="tr-TR" sz="2200" b="1" dirty="0"/>
              <a:t> 	Çünkü emek piyasasında, kadınların ve erkeklerin neleri yapıp yapmayacaklarına dair toplumsal olarak kurgulanan; buna koşut olarak kadınların ve erkeklerin farklı rollere ve sorumluluklara sahip olduğu, asimetrik ve içinde hiyerarşi barındıran </a:t>
            </a:r>
            <a:r>
              <a:rPr lang="tr-TR" sz="2200" b="1" dirty="0">
                <a:solidFill>
                  <a:srgbClr val="FF0000"/>
                </a:solidFill>
              </a:rPr>
              <a:t>TOPLUMSAL CİNSİYETE DAYALI İŞ BÖLÜMÜ </a:t>
            </a:r>
            <a:r>
              <a:rPr lang="tr-TR" sz="2200" b="1" dirty="0"/>
              <a:t>vardır.</a:t>
            </a:r>
          </a:p>
        </p:txBody>
      </p:sp>
    </p:spTree>
    <p:extLst>
      <p:ext uri="{BB962C8B-B14F-4D97-AF65-F5344CB8AC3E}">
        <p14:creationId xmlns:p14="http://schemas.microsoft.com/office/powerpoint/2010/main" val="113588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91911"/>
            <a:ext cx="9988410" cy="5677183"/>
          </a:xfrm>
        </p:spPr>
        <p:txBody>
          <a:bodyPr>
            <a:noAutofit/>
          </a:bodyPr>
          <a:lstStyle/>
          <a:p>
            <a:pPr algn="just">
              <a:lnSpc>
                <a:spcPct val="150000"/>
              </a:lnSpc>
            </a:pPr>
            <a:r>
              <a:rPr lang="tr-TR" sz="2800" b="1" dirty="0"/>
              <a:t> Örneğin otomobil ve petrol sektöründe erkekler yoğun olarak istihdam edilirken, tekstil ve hazır giyimde kadınlar yoğun olarak çalışmaktadır. </a:t>
            </a:r>
          </a:p>
          <a:p>
            <a:pPr algn="just">
              <a:lnSpc>
                <a:spcPct val="150000"/>
              </a:lnSpc>
            </a:pPr>
            <a:r>
              <a:rPr lang="tr-TR" sz="2800" b="1" dirty="0"/>
              <a:t> Bu süreç daha yakından incelendiğinde kadınların erkeklerle aynı meslekte olsalar dahi şirket içindeki pozisyonlarında, hatta aynı pozisyonda olmalarına rağmen yapmış oldukları işlerde toplumsal cinsiyet temelli kültüre ait söylemleri, pratikleri ve ayrımcılığı görmek mümkündür.</a:t>
            </a:r>
          </a:p>
        </p:txBody>
      </p:sp>
    </p:spTree>
    <p:extLst>
      <p:ext uri="{BB962C8B-B14F-4D97-AF65-F5344CB8AC3E}">
        <p14:creationId xmlns:p14="http://schemas.microsoft.com/office/powerpoint/2010/main" val="237522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1FF4D404-64E7-4BC7-8F8E-740943EB65B3}" type="slidenum">
              <a:rPr lang="tr-TR" altLang="en-US" smtClean="0">
                <a:solidFill>
                  <a:prstClr val="black">
                    <a:tint val="75000"/>
                  </a:prstClr>
                </a:solidFill>
              </a:rPr>
              <a:pPr>
                <a:defRPr/>
              </a:pPr>
              <a:t>14</a:t>
            </a:fld>
            <a:endParaRPr lang="tr-TR" altLang="en-US">
              <a:solidFill>
                <a:prstClr val="black">
                  <a:tint val="75000"/>
                </a:prstClr>
              </a:solidFill>
            </a:endParaRPr>
          </a:p>
        </p:txBody>
      </p:sp>
      <p:sp>
        <p:nvSpPr>
          <p:cNvPr id="5" name="Dikdörtgen 4"/>
          <p:cNvSpPr/>
          <p:nvPr/>
        </p:nvSpPr>
        <p:spPr>
          <a:xfrm>
            <a:off x="1676404" y="304800"/>
            <a:ext cx="8951445" cy="1077218"/>
          </a:xfrm>
          <a:prstGeom prst="rect">
            <a:avLst/>
          </a:prstGeom>
        </p:spPr>
        <p:txBody>
          <a:bodyPr wrap="square">
            <a:spAutoFit/>
          </a:bodyPr>
          <a:lstStyle/>
          <a:p>
            <a:pPr algn="ctr"/>
            <a:r>
              <a:rPr lang="tr-TR" sz="3200" b="1" i="1" dirty="0">
                <a:solidFill>
                  <a:prstClr val="black"/>
                </a:solidFill>
              </a:rPr>
              <a:t>Herhangi bir sektörün çalışanlarının çoğunluğunun kadınlardan</a:t>
            </a:r>
            <a:r>
              <a:rPr lang="en-GB" sz="3200" b="1" i="1" dirty="0">
                <a:solidFill>
                  <a:prstClr val="black"/>
                </a:solidFill>
              </a:rPr>
              <a:t> </a:t>
            </a:r>
            <a:r>
              <a:rPr lang="tr-TR" sz="3200" b="1" i="1" dirty="0">
                <a:solidFill>
                  <a:prstClr val="black"/>
                </a:solidFill>
              </a:rPr>
              <a:t>ya da erkeklerden oluşması</a:t>
            </a:r>
            <a:endParaRPr lang="tr-TR" sz="3200" b="1"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919110"/>
            <a:ext cx="8763000" cy="455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3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391885"/>
            <a:ext cx="10058400" cy="5839581"/>
          </a:xfrm>
        </p:spPr>
        <p:txBody>
          <a:bodyPr>
            <a:noAutofit/>
          </a:bodyPr>
          <a:lstStyle/>
          <a:p>
            <a:pPr marL="201168" lvl="1" indent="0" algn="just">
              <a:lnSpc>
                <a:spcPct val="150000"/>
              </a:lnSpc>
              <a:buNone/>
            </a:pPr>
            <a:r>
              <a:rPr lang="tr-TR" sz="2400" b="1" dirty="0"/>
              <a:t>	Emek piyasasının işleyişini incelerken kadının işgücüne katılmasını içinde yer aldığı toplumsal ilişkiler bağlamından hareketle analiz etmek gerekmektedir. </a:t>
            </a:r>
          </a:p>
          <a:p>
            <a:pPr marL="201168" lvl="1" indent="0" algn="just">
              <a:lnSpc>
                <a:spcPct val="150000"/>
              </a:lnSpc>
              <a:buNone/>
            </a:pPr>
            <a:r>
              <a:rPr lang="tr-TR" sz="2400" b="1" dirty="0"/>
              <a:t>	Çünkü, kadınların erkeklerle birlikte içinde yer aldıkları toplumsal ilişkiler, çocukluktan itibaren aile ve okul gibi kurumlardan başlayarak, kız çocukları ve kadınlar olarak toplumsal cinsiyete dayalı toplumsallaşmalarının bağlamını oluşturmaktadır. Buna bağlı olarak, kız ve erkek çocukların ailede olduğu gibi okulda da “uygun” cinsel rolleri ve meslek eğitimlerini gerçekleştirecek biçimde toplumsallaşmaları sağlanmaktadır.</a:t>
            </a:r>
          </a:p>
        </p:txBody>
      </p:sp>
    </p:spTree>
    <p:extLst>
      <p:ext uri="{BB962C8B-B14F-4D97-AF65-F5344CB8AC3E}">
        <p14:creationId xmlns:p14="http://schemas.microsoft.com/office/powerpoint/2010/main" val="8837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470263"/>
            <a:ext cx="5212080" cy="5398831"/>
          </a:xfrm>
        </p:spPr>
        <p:txBody>
          <a:bodyPr>
            <a:normAutofit lnSpcReduction="10000"/>
          </a:bodyPr>
          <a:lstStyle/>
          <a:p>
            <a:pPr marL="201168" lvl="1" indent="0" algn="just">
              <a:lnSpc>
                <a:spcPct val="150000"/>
              </a:lnSpc>
              <a:buNone/>
            </a:pPr>
            <a:r>
              <a:rPr lang="tr-TR" sz="2400" b="1" dirty="0"/>
              <a:t>	Örneğin kız çocuklarına biçilen anne, ev kadını gibi roller düşünüldüğünde, bunlarla benzeşen rolleri üstlenebilecekleri hemşirelik, öğretmenlik, çocuk ve yaşlı bakıcılığı gibi sabır ve şefkat gerektiren mesleklere ve işlere yönlendirilmeleri söz konusu olmaktadır.</a:t>
            </a:r>
          </a:p>
        </p:txBody>
      </p:sp>
      <p:pic>
        <p:nvPicPr>
          <p:cNvPr id="4" name="Resim 3"/>
          <p:cNvPicPr>
            <a:picLocks noChangeAspect="1"/>
          </p:cNvPicPr>
          <p:nvPr/>
        </p:nvPicPr>
        <p:blipFill>
          <a:blip r:embed="rId2"/>
          <a:stretch>
            <a:fillRect/>
          </a:stretch>
        </p:blipFill>
        <p:spPr>
          <a:xfrm>
            <a:off x="8126790" y="4291556"/>
            <a:ext cx="3528000" cy="1764000"/>
          </a:xfrm>
          <a:prstGeom prst="rect">
            <a:avLst/>
          </a:prstGeom>
        </p:spPr>
      </p:pic>
      <p:pic>
        <p:nvPicPr>
          <p:cNvPr id="5" name="Resim 4"/>
          <p:cNvPicPr>
            <a:picLocks noChangeAspect="1"/>
          </p:cNvPicPr>
          <p:nvPr/>
        </p:nvPicPr>
        <p:blipFill rotWithShape="1">
          <a:blip r:embed="rId3"/>
          <a:srcRect b="8221"/>
          <a:stretch/>
        </p:blipFill>
        <p:spPr>
          <a:xfrm>
            <a:off x="9864090" y="439541"/>
            <a:ext cx="1790700" cy="2342848"/>
          </a:xfrm>
          <a:prstGeom prst="rect">
            <a:avLst/>
          </a:prstGeom>
        </p:spPr>
      </p:pic>
    </p:spTree>
    <p:extLst>
      <p:ext uri="{BB962C8B-B14F-4D97-AF65-F5344CB8AC3E}">
        <p14:creationId xmlns:p14="http://schemas.microsoft.com/office/powerpoint/2010/main" val="143649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2331" y="135467"/>
            <a:ext cx="5747658" cy="5733627"/>
          </a:xfrm>
        </p:spPr>
        <p:txBody>
          <a:bodyPr>
            <a:noAutofit/>
          </a:bodyPr>
          <a:lstStyle/>
          <a:p>
            <a:pPr algn="just">
              <a:lnSpc>
                <a:spcPct val="150000"/>
              </a:lnSpc>
            </a:pPr>
            <a:r>
              <a:rPr lang="tr-TR" sz="2400" b="1" dirty="0"/>
              <a:t> 	Buna karşılık erkek çocuklarının daha çok </a:t>
            </a:r>
            <a:r>
              <a:rPr lang="tr-TR" sz="2400" b="1" dirty="0" err="1"/>
              <a:t>polis,asker</a:t>
            </a:r>
            <a:r>
              <a:rPr lang="tr-TR" sz="2400" b="1" dirty="0"/>
              <a:t> olmaya yönlenmelerini ise erkeklere “uygun” olduğu düşünülen koruma, savunma gibi pratiklerin gerektirdiği fiziksel güç ve cesaret ile ilişkilendirerek anlamak mümkündür. Böylelikle, gerek kadınların ve gerekse erkeklerin yaptıkları işlerde toplumsal cinsiyet ideolojilerinin yansımasını görmek mümkündür. </a:t>
            </a:r>
          </a:p>
        </p:txBody>
      </p:sp>
      <p:pic>
        <p:nvPicPr>
          <p:cNvPr id="4" name="Resim 3"/>
          <p:cNvPicPr>
            <a:picLocks noChangeAspect="1"/>
          </p:cNvPicPr>
          <p:nvPr/>
        </p:nvPicPr>
        <p:blipFill>
          <a:blip r:embed="rId2"/>
          <a:stretch>
            <a:fillRect/>
          </a:stretch>
        </p:blipFill>
        <p:spPr>
          <a:xfrm>
            <a:off x="9060859" y="3169678"/>
            <a:ext cx="2772000" cy="2976081"/>
          </a:xfrm>
          <a:prstGeom prst="rect">
            <a:avLst/>
          </a:prstGeom>
        </p:spPr>
      </p:pic>
      <p:pic>
        <p:nvPicPr>
          <p:cNvPr id="5" name="Resim 4"/>
          <p:cNvPicPr>
            <a:picLocks noChangeAspect="1"/>
          </p:cNvPicPr>
          <p:nvPr/>
        </p:nvPicPr>
        <p:blipFill rotWithShape="1">
          <a:blip r:embed="rId3"/>
          <a:srcRect l="-46182" t="21394" r="76788" b="-10207"/>
          <a:stretch/>
        </p:blipFill>
        <p:spPr>
          <a:xfrm>
            <a:off x="4480560" y="1047750"/>
            <a:ext cx="3304903" cy="4229644"/>
          </a:xfrm>
          <a:prstGeom prst="rect">
            <a:avLst/>
          </a:prstGeom>
        </p:spPr>
      </p:pic>
      <p:pic>
        <p:nvPicPr>
          <p:cNvPr id="6" name="Resim 5"/>
          <p:cNvPicPr>
            <a:picLocks noChangeAspect="1"/>
          </p:cNvPicPr>
          <p:nvPr/>
        </p:nvPicPr>
        <p:blipFill rotWithShape="1">
          <a:blip r:embed="rId3"/>
          <a:srcRect b="15303"/>
          <a:stretch/>
        </p:blipFill>
        <p:spPr>
          <a:xfrm>
            <a:off x="7785463" y="43029"/>
            <a:ext cx="3024000" cy="2561240"/>
          </a:xfrm>
          <a:prstGeom prst="rect">
            <a:avLst/>
          </a:prstGeom>
        </p:spPr>
      </p:pic>
    </p:spTree>
    <p:extLst>
      <p:ext uri="{BB962C8B-B14F-4D97-AF65-F5344CB8AC3E}">
        <p14:creationId xmlns:p14="http://schemas.microsoft.com/office/powerpoint/2010/main" val="1785759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1097280" y="286603"/>
          <a:ext cx="10058400" cy="118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1097280" y="1845733"/>
            <a:ext cx="5264331" cy="4450563"/>
          </a:xfrm>
        </p:spPr>
        <p:txBody>
          <a:bodyPr>
            <a:normAutofit fontScale="92500"/>
          </a:bodyPr>
          <a:lstStyle/>
          <a:p>
            <a:pPr marL="201168" lvl="1" indent="0" algn="just">
              <a:lnSpc>
                <a:spcPct val="150000"/>
              </a:lnSpc>
              <a:buNone/>
            </a:pPr>
            <a:r>
              <a:rPr lang="tr-TR" sz="2000" b="1" dirty="0"/>
              <a:t>	Ataerkil kelimesi, asıl itibariyle baba ya da “</a:t>
            </a:r>
            <a:r>
              <a:rPr lang="tr-TR" sz="2000" b="1" dirty="0" err="1"/>
              <a:t>patriark</a:t>
            </a:r>
            <a:r>
              <a:rPr lang="tr-TR" sz="2000" b="1" dirty="0"/>
              <a:t>” </a:t>
            </a:r>
            <a:r>
              <a:rPr lang="tr-TR" sz="2000" b="1" dirty="0" err="1"/>
              <a:t>ın</a:t>
            </a:r>
            <a:r>
              <a:rPr lang="tr-TR" sz="2000" b="1" dirty="0"/>
              <a:t> rolü anlamlarına gelmektedir. Kök olarak spesifik bir biçimde ailede erkek egemenliğini tanımlamak için kullanılmıştır. Şimdilerde ise, daha çok “erkek egemenliğine işaret etmek, erkeğin kadına egemen olduğu ilişki biçimini, kendisi vasıtasıyla kadınların ikincilleştirildiği sistemi karakterize etmek için kullanılmaktadır.</a:t>
            </a:r>
          </a:p>
        </p:txBody>
      </p:sp>
      <p:pic>
        <p:nvPicPr>
          <p:cNvPr id="5" name="Resim 4"/>
          <p:cNvPicPr>
            <a:picLocks noChangeAspect="1"/>
          </p:cNvPicPr>
          <p:nvPr/>
        </p:nvPicPr>
        <p:blipFill>
          <a:blip r:embed="rId7"/>
          <a:stretch>
            <a:fillRect/>
          </a:stretch>
        </p:blipFill>
        <p:spPr>
          <a:xfrm>
            <a:off x="8105229" y="3108035"/>
            <a:ext cx="3299996" cy="2196000"/>
          </a:xfrm>
          <a:prstGeom prst="rect">
            <a:avLst/>
          </a:prstGeom>
        </p:spPr>
      </p:pic>
    </p:spTree>
    <p:extLst>
      <p:ext uri="{BB962C8B-B14F-4D97-AF65-F5344CB8AC3E}">
        <p14:creationId xmlns:p14="http://schemas.microsoft.com/office/powerpoint/2010/main" val="209352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587829"/>
            <a:ext cx="10058400" cy="5281265"/>
          </a:xfrm>
        </p:spPr>
        <p:txBody>
          <a:bodyPr>
            <a:normAutofit/>
          </a:bodyPr>
          <a:lstStyle/>
          <a:p>
            <a:pPr marL="201168" lvl="1" indent="0" algn="just">
              <a:lnSpc>
                <a:spcPct val="150000"/>
              </a:lnSpc>
              <a:buNone/>
            </a:pPr>
            <a:r>
              <a:rPr lang="tr-TR" sz="2400" b="1" dirty="0"/>
              <a:t>	Ataerkillik, daha geniş tanımıyla, genelde toplumda kadın üzerindeki erkek egemenliğini arttırma, ailede çocuk ve kadın üzerinde erkek egemenliğinin kurumsallaşması ve gösterimi anlamına gelmektedir. Bu “erkeğin toplumun önemli kurumlarında gücü elinde tuttuğunu” ve “kadının böylesine bir güce ulaşım hakkının engellenmesi” </a:t>
            </a:r>
            <a:r>
              <a:rPr lang="tr-TR" sz="2400" b="1" dirty="0" err="1"/>
              <a:t>ni</a:t>
            </a:r>
            <a:r>
              <a:rPr lang="tr-TR" sz="2400" b="1" dirty="0"/>
              <a:t> belirtir. Yine de, bu “kadınların ya tamamen güçsüz ya da tamamen haklarından, kaynaklardan ve etkiden mahrum edildiğini” belirtmez.</a:t>
            </a:r>
          </a:p>
        </p:txBody>
      </p:sp>
    </p:spTree>
    <p:extLst>
      <p:ext uri="{BB962C8B-B14F-4D97-AF65-F5344CB8AC3E}">
        <p14:creationId xmlns:p14="http://schemas.microsoft.com/office/powerpoint/2010/main" val="276911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5239" y="1727200"/>
            <a:ext cx="10058400" cy="4481688"/>
          </a:xfrm>
        </p:spPr>
        <p:txBody>
          <a:bodyPr>
            <a:normAutofit lnSpcReduction="10000"/>
          </a:bodyPr>
          <a:lstStyle/>
          <a:p>
            <a:pPr marL="201168" lvl="1" indent="0" algn="just">
              <a:lnSpc>
                <a:spcPct val="150000"/>
              </a:lnSpc>
              <a:buNone/>
            </a:pPr>
            <a:r>
              <a:rPr lang="tr-TR" sz="2400" b="1" dirty="0"/>
              <a:t>	</a:t>
            </a:r>
          </a:p>
          <a:p>
            <a:pPr marL="201168" lvl="1" indent="0" algn="just">
              <a:lnSpc>
                <a:spcPct val="150000"/>
              </a:lnSpc>
              <a:buNone/>
            </a:pPr>
            <a:r>
              <a:rPr lang="tr-TR" sz="2400" b="1" dirty="0"/>
              <a:t>Tarihsel süreçte toplumsal olarak üretilmiş sayısız üründen biri de toplumsal cinsiyettir. Toplumsal cinsiyet, biyolojinin kodladığı maddi bedenlere manevi anlamlar yükleyerek onları kültürel olarak tanımlamak ve ayırmaktır. Kadın ve erkeği, kadınlık ve erkeklik denen rol ve statüler bütünüyle özdeşleştirmektir. Bu ayrım, kadının aleyhine birçok eşitsizliğin doğmasında başrolü oynamaktadır. </a:t>
            </a:r>
          </a:p>
        </p:txBody>
      </p:sp>
      <p:pic>
        <p:nvPicPr>
          <p:cNvPr id="4" name="Resim 3"/>
          <p:cNvPicPr>
            <a:picLocks noChangeAspect="1"/>
          </p:cNvPicPr>
          <p:nvPr/>
        </p:nvPicPr>
        <p:blipFill>
          <a:blip r:embed="rId2"/>
          <a:stretch>
            <a:fillRect/>
          </a:stretch>
        </p:blipFill>
        <p:spPr>
          <a:xfrm>
            <a:off x="79023" y="90310"/>
            <a:ext cx="2813114" cy="18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68251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4711" y="496389"/>
            <a:ext cx="6886222" cy="5734594"/>
          </a:xfrm>
        </p:spPr>
        <p:txBody>
          <a:bodyPr>
            <a:normAutofit fontScale="92500" lnSpcReduction="20000"/>
          </a:bodyPr>
          <a:lstStyle/>
          <a:p>
            <a:pPr marL="201168" lvl="1" indent="0" algn="just">
              <a:lnSpc>
                <a:spcPct val="150000"/>
              </a:lnSpc>
              <a:buNone/>
            </a:pPr>
            <a:r>
              <a:rPr lang="tr-TR" sz="2400" b="1" dirty="0"/>
              <a:t>	Ataerkilliğin varoluş ve kaynağı ile ilgili olarak, </a:t>
            </a:r>
            <a:r>
              <a:rPr lang="tr-TR" sz="2400" b="1" dirty="0" err="1"/>
              <a:t>gelenekselciler</a:t>
            </a:r>
            <a:r>
              <a:rPr lang="tr-TR" sz="2400" b="1" dirty="0"/>
              <a:t>, erkeklerin hükmetme üzere ve kadınların ikincil olmak üzere doğduğuna inanırlar. Onlara göre bu hiyerarşi her zaman olduğu gibi gelecekte de var olmaya devam edecektir. </a:t>
            </a:r>
          </a:p>
          <a:p>
            <a:pPr marL="201168" lvl="1" indent="0" algn="just">
              <a:lnSpc>
                <a:spcPct val="150000"/>
              </a:lnSpc>
              <a:buNone/>
            </a:pPr>
            <a:r>
              <a:rPr lang="tr-TR" sz="2400" b="1" dirty="0"/>
              <a:t>	Doğallığın diğer kuralları gibi bunun da değiştirilmesi mümkün değildir. Buna meydan okuyup, ataerkilliğin doğal bir durum olmaktan ziyade erkek yapımı bir durum olduğunu bu yüzden de değişebileceğini ifade edenler de vardır.</a:t>
            </a:r>
          </a:p>
        </p:txBody>
      </p:sp>
      <p:pic>
        <p:nvPicPr>
          <p:cNvPr id="4" name="Resim 3"/>
          <p:cNvPicPr>
            <a:picLocks noChangeAspect="1"/>
          </p:cNvPicPr>
          <p:nvPr/>
        </p:nvPicPr>
        <p:blipFill>
          <a:blip r:embed="rId2"/>
          <a:stretch>
            <a:fillRect/>
          </a:stretch>
        </p:blipFill>
        <p:spPr>
          <a:xfrm>
            <a:off x="8731294" y="4007438"/>
            <a:ext cx="3137702" cy="2088000"/>
          </a:xfrm>
          <a:prstGeom prst="rect">
            <a:avLst/>
          </a:prstGeom>
        </p:spPr>
      </p:pic>
    </p:spTree>
    <p:extLst>
      <p:ext uri="{BB962C8B-B14F-4D97-AF65-F5344CB8AC3E}">
        <p14:creationId xmlns:p14="http://schemas.microsoft.com/office/powerpoint/2010/main" val="119893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7646" y="0"/>
            <a:ext cx="10698480" cy="5447211"/>
          </a:xfrm>
        </p:spPr>
        <p:txBody>
          <a:bodyPr>
            <a:noAutofit/>
          </a:bodyPr>
          <a:lstStyle/>
          <a:p>
            <a:pPr algn="just">
              <a:lnSpc>
                <a:spcPct val="150000"/>
              </a:lnSpc>
            </a:pPr>
            <a:r>
              <a:rPr lang="tr-TR" sz="3600" b="1" dirty="0"/>
              <a:t>Kadının İkincilliği</a:t>
            </a:r>
          </a:p>
          <a:p>
            <a:pPr marL="201168" lvl="1" indent="0" algn="just">
              <a:lnSpc>
                <a:spcPct val="150000"/>
              </a:lnSpc>
              <a:buNone/>
            </a:pPr>
            <a:r>
              <a:rPr lang="tr-TR" sz="2400" b="1" dirty="0"/>
              <a:t>	Erkeklerin kadınlar üzerinde doğal bir üstünlüğü olduğunu farz eden ataerkillik, sıkılmadan hayatın büyün alanlarında kadınların erkeklere tabiiyetini ve erkeğe göre ikincilliğini savunur. </a:t>
            </a:r>
          </a:p>
          <a:p>
            <a:pPr marL="201168" lvl="1" indent="0" algn="just">
              <a:lnSpc>
                <a:spcPct val="150000"/>
              </a:lnSpc>
              <a:buNone/>
            </a:pPr>
            <a:r>
              <a:rPr lang="tr-TR" sz="2400" b="1" dirty="0"/>
              <a:t>	Kadınların ikincilliği kavramı, kadınların alt pozisyonuna kaynaklardan faydalanma ve karar verme hakkından yoksunluk ayrıca bütün toplumlarda, kadınların boyun eğdirildiği erkek hakimiyetine işaret eder. Bu yüzden kadın ikincilliği erkeklere göre, kadınların alt pozisyonu anlamına gelir. Kadınların kendilerine özgüven ve itibarları noktasında kısıtlanmış deneyimleri, ayrımcılığa uğrama ve güçsüz hissetmeleri ortaklaşa bir biçimde kadınların ikincilliğine katkı sağlar. </a:t>
            </a:r>
          </a:p>
        </p:txBody>
      </p:sp>
    </p:spTree>
    <p:extLst>
      <p:ext uri="{BB962C8B-B14F-4D97-AF65-F5344CB8AC3E}">
        <p14:creationId xmlns:p14="http://schemas.microsoft.com/office/powerpoint/2010/main" val="4119511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7830" y="679269"/>
            <a:ext cx="5943600" cy="5189825"/>
          </a:xfrm>
        </p:spPr>
        <p:txBody>
          <a:bodyPr>
            <a:normAutofit/>
          </a:bodyPr>
          <a:lstStyle/>
          <a:p>
            <a:pPr marL="201168" lvl="1" indent="0" algn="just">
              <a:lnSpc>
                <a:spcPct val="150000"/>
              </a:lnSpc>
              <a:buNone/>
            </a:pPr>
            <a:r>
              <a:rPr lang="tr-TR" sz="2400" b="1" dirty="0"/>
              <a:t>	Ataerkillik, kendisiyle kadınların ikincilliğinin sürdürüldüğü yollardan biri olan sistemdir. Günlük düzeyde bağlı olduğumuz sınıf ne olursa olsun tecrübe ettiğimiz ikincillik, toplumda, çalışma alanlarında, aile bünyesinde, şiddet, baskı, sömürülme, kontrol, hakaret, tanınmamak, ayrımcılık gibi çeşitli şekiller alır. </a:t>
            </a:r>
          </a:p>
        </p:txBody>
      </p:sp>
      <p:pic>
        <p:nvPicPr>
          <p:cNvPr id="4" name="Resim 3"/>
          <p:cNvPicPr>
            <a:picLocks noChangeAspect="1"/>
          </p:cNvPicPr>
          <p:nvPr/>
        </p:nvPicPr>
        <p:blipFill>
          <a:blip r:embed="rId2"/>
          <a:stretch>
            <a:fillRect/>
          </a:stretch>
        </p:blipFill>
        <p:spPr>
          <a:xfrm>
            <a:off x="7660140" y="3385094"/>
            <a:ext cx="3732780" cy="2484000"/>
          </a:xfrm>
          <a:prstGeom prst="rect">
            <a:avLst/>
          </a:prstGeom>
        </p:spPr>
      </p:pic>
    </p:spTree>
    <p:extLst>
      <p:ext uri="{BB962C8B-B14F-4D97-AF65-F5344CB8AC3E}">
        <p14:creationId xmlns:p14="http://schemas.microsoft.com/office/powerpoint/2010/main" val="1472925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8639" y="509451"/>
            <a:ext cx="11051177" cy="5359643"/>
          </a:xfrm>
        </p:spPr>
        <p:txBody>
          <a:bodyPr>
            <a:noAutofit/>
          </a:bodyPr>
          <a:lstStyle/>
          <a:p>
            <a:r>
              <a:rPr lang="tr-TR" sz="2400" b="1" dirty="0"/>
              <a:t> 	Burada ataerkilliğin özel bakış açısı ve ayrımcılığın özel şeklini ifade etme açısından birkaç örnek</a:t>
            </a:r>
          </a:p>
          <a:p>
            <a:r>
              <a:rPr lang="tr-TR" sz="2400" b="1" dirty="0"/>
              <a:t>Gösterilebilir verebiliriz:</a:t>
            </a:r>
          </a:p>
          <a:p>
            <a:pPr>
              <a:buFont typeface="Wingdings" panose="05000000000000000000" pitchFamily="2" charset="2"/>
              <a:buChar char="Ø"/>
            </a:pPr>
            <a:r>
              <a:rPr lang="tr-TR" sz="2400" b="1" dirty="0"/>
              <a:t> Erkek çocuğun tercih edilmesi,</a:t>
            </a:r>
          </a:p>
          <a:p>
            <a:pPr>
              <a:buFont typeface="Wingdings" panose="05000000000000000000" pitchFamily="2" charset="2"/>
              <a:buChar char="Ø"/>
            </a:pPr>
            <a:r>
              <a:rPr lang="tr-TR" sz="2400" b="1" dirty="0"/>
              <a:t> yemeğin dağıtımında kız çocuklarına karşı ayrımcılık, </a:t>
            </a:r>
          </a:p>
          <a:p>
            <a:pPr>
              <a:buFont typeface="Wingdings" panose="05000000000000000000" pitchFamily="2" charset="2"/>
              <a:buChar char="Ø"/>
            </a:pPr>
            <a:r>
              <a:rPr lang="tr-TR" sz="2400" b="1" dirty="0"/>
              <a:t>ev işlerinin kadınlara ve genç kızlara yüklenmesi,</a:t>
            </a:r>
          </a:p>
          <a:p>
            <a:pPr>
              <a:buFont typeface="Wingdings" panose="05000000000000000000" pitchFamily="2" charset="2"/>
              <a:buChar char="Ø"/>
            </a:pPr>
            <a:r>
              <a:rPr lang="tr-TR" sz="2400" b="1" dirty="0"/>
              <a:t> kız çocuklarının eğitim fırsatından, özgürlük ve devingenlikten yoksun olmaları,</a:t>
            </a:r>
          </a:p>
          <a:p>
            <a:pPr>
              <a:buFont typeface="Wingdings" panose="05000000000000000000" pitchFamily="2" charset="2"/>
              <a:buChar char="Ø"/>
            </a:pPr>
            <a:r>
              <a:rPr lang="tr-TR" sz="2400" b="1" dirty="0"/>
              <a:t> kadına karşı aile içi şiddet, erkeğin kadın ve kız çocukları üzerindeki kontrolü, çalışma alanlarında kadına yönelik</a:t>
            </a:r>
          </a:p>
          <a:p>
            <a:pPr>
              <a:buFont typeface="Wingdings" panose="05000000000000000000" pitchFamily="2" charset="2"/>
              <a:buChar char="Ø"/>
            </a:pPr>
            <a:r>
              <a:rPr lang="tr-TR" sz="2400" b="1" dirty="0"/>
              <a:t>taciz,</a:t>
            </a:r>
          </a:p>
          <a:p>
            <a:pPr>
              <a:buFont typeface="Wingdings" panose="05000000000000000000" pitchFamily="2" charset="2"/>
              <a:buChar char="Ø"/>
            </a:pPr>
            <a:r>
              <a:rPr lang="tr-TR" sz="2400" b="1" dirty="0"/>
              <a:t> kadınlar için miras ya da mülkiyet hakkının olmayışı, erkeklerin kadın bedeni ve</a:t>
            </a:r>
          </a:p>
          <a:p>
            <a:r>
              <a:rPr lang="tr-TR" sz="2400" b="1" dirty="0"/>
              <a:t>cinsiyeti üzerindeki kontrolü, </a:t>
            </a:r>
          </a:p>
        </p:txBody>
      </p:sp>
    </p:spTree>
    <p:extLst>
      <p:ext uri="{BB962C8B-B14F-4D97-AF65-F5344CB8AC3E}">
        <p14:creationId xmlns:p14="http://schemas.microsoft.com/office/powerpoint/2010/main" val="3781146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470263"/>
            <a:ext cx="10058400" cy="5398831"/>
          </a:xfrm>
        </p:spPr>
        <p:txBody>
          <a:bodyPr>
            <a:normAutofit/>
          </a:bodyPr>
          <a:lstStyle/>
          <a:p>
            <a:pPr marL="201168" lvl="1" indent="0" algn="just">
              <a:lnSpc>
                <a:spcPct val="150000"/>
              </a:lnSpc>
              <a:buNone/>
            </a:pPr>
            <a:r>
              <a:rPr lang="tr-TR" sz="2400" b="1" dirty="0"/>
              <a:t>	Bu yüzden, kadınların erkeğe göre alt olması, onlara kontrolün dayatılması olarak tanımlanan pratik ve normlar, ofislerde, fabrikalarda, medyada, kitaplarda, okullarda, yasalarda, dinde sosyal ilişkilerde, ailemizde yani her yerde bize sunulur. Böylece, ataerkillik, her an kadınlar etrafında gördüğümüz erkek hakimiyetinin çeşitlerinin toplamı olarak isimlendirilir. </a:t>
            </a:r>
          </a:p>
        </p:txBody>
      </p:sp>
      <p:pic>
        <p:nvPicPr>
          <p:cNvPr id="4" name="Resim 3"/>
          <p:cNvPicPr>
            <a:picLocks noChangeAspect="1"/>
          </p:cNvPicPr>
          <p:nvPr/>
        </p:nvPicPr>
        <p:blipFill>
          <a:blip r:embed="rId2"/>
          <a:stretch>
            <a:fillRect/>
          </a:stretch>
        </p:blipFill>
        <p:spPr>
          <a:xfrm>
            <a:off x="8589645" y="4266518"/>
            <a:ext cx="3515499" cy="1944000"/>
          </a:xfrm>
          <a:prstGeom prst="rect">
            <a:avLst/>
          </a:prstGeom>
        </p:spPr>
      </p:pic>
    </p:spTree>
    <p:extLst>
      <p:ext uri="{BB962C8B-B14F-4D97-AF65-F5344CB8AC3E}">
        <p14:creationId xmlns:p14="http://schemas.microsoft.com/office/powerpoint/2010/main" val="3554197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5395" y="535577"/>
            <a:ext cx="10868296" cy="5333517"/>
          </a:xfrm>
        </p:spPr>
        <p:txBody>
          <a:bodyPr>
            <a:noAutofit/>
          </a:bodyPr>
          <a:lstStyle/>
          <a:p>
            <a:pPr marL="201168" lvl="1" indent="0" algn="just">
              <a:lnSpc>
                <a:spcPct val="150000"/>
              </a:lnSpc>
              <a:buNone/>
            </a:pPr>
            <a:r>
              <a:rPr lang="tr-TR" sz="2400" b="1" dirty="0"/>
              <a:t>	Sonuç olarak bütün bu tartışmalar ülkemizde kadınların baskının( örneği şiddet), istismarın( örneğin eşitsiz ödeme, düşük ücret) kurbanları olduğu açıktır. Erkek çocuklarının tercih etme meselesi, kız çocuklarına karşı ayrımcılık (örneğin yemek dağıtımındaki ayrımcılık, ev işlerinin bütün yükünün onlarda olması, eğitim, özgürlük ve hareketten yoksunluk) başlık parası, kadına karşı şiddet (örneğin, eşin dövülmesi, tecavüz), eşitsiz </a:t>
            </a:r>
            <a:r>
              <a:rPr lang="tr-TR" sz="2400" b="1" dirty="0" err="1"/>
              <a:t>ücret,ayrımcı</a:t>
            </a:r>
            <a:r>
              <a:rPr lang="tr-TR" sz="2400" b="1" dirty="0"/>
              <a:t> kişisel yasalar, kadına baskı için dinin kullanılması, medyada kadının olumsuz bir biçimde tanımlanması, bütün bunlar ataerkil uygulamaları var kılar.</a:t>
            </a:r>
          </a:p>
        </p:txBody>
      </p:sp>
    </p:spTree>
    <p:extLst>
      <p:ext uri="{BB962C8B-B14F-4D97-AF65-F5344CB8AC3E}">
        <p14:creationId xmlns:p14="http://schemas.microsoft.com/office/powerpoint/2010/main" val="1064502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7829" y="692331"/>
            <a:ext cx="10972800" cy="5176763"/>
          </a:xfrm>
        </p:spPr>
        <p:txBody>
          <a:bodyPr>
            <a:normAutofit/>
          </a:bodyPr>
          <a:lstStyle/>
          <a:p>
            <a:pPr marL="201168" lvl="1" indent="0" algn="just">
              <a:lnSpc>
                <a:spcPct val="150000"/>
              </a:lnSpc>
              <a:buNone/>
            </a:pPr>
            <a:r>
              <a:rPr lang="tr-TR" sz="2400" b="1" dirty="0"/>
              <a:t>	Kadının pozisyonunu yükseltmek, ataerkil bağımlılıktan kadını korumak önemlidir. Bu kadın ve erkek için, farklı haklar, sorumluluklar, roller belirleyen bizi erkeksi ve kadınsı yapan ataerkil ideolojidir. Bütün işler her iki cins tarafından yapılıyor olmasından dolayı cinsiyet temeli üzerine işleri farklılaştırmak için herhangi bir neden yok. Bu farklılaştırma kendi maddi çıkarları ve imtiyazları için erkekler tarafından oluşturulur. Ailedeki her çocuğa değil, sadece erkek çocuklarına gelişim ve zenginlik için izin verilip cesaretlendirilir. </a:t>
            </a:r>
            <a:r>
              <a:rPr lang="tr-TR" sz="2400" b="1" dirty="0">
                <a:solidFill>
                  <a:srgbClr val="FF0000"/>
                </a:solidFill>
              </a:rPr>
              <a:t>Bu yüzden toplumsal cinsiyet temeli üzerinden gelişen kültür değiştirilmelidir.</a:t>
            </a:r>
          </a:p>
        </p:txBody>
      </p:sp>
    </p:spTree>
    <p:extLst>
      <p:ext uri="{BB962C8B-B14F-4D97-AF65-F5344CB8AC3E}">
        <p14:creationId xmlns:p14="http://schemas.microsoft.com/office/powerpoint/2010/main" val="347650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6310" y="2607732"/>
            <a:ext cx="9866490" cy="3838223"/>
          </a:xfrm>
        </p:spPr>
        <p:txBody>
          <a:bodyPr>
            <a:normAutofit fontScale="92500" lnSpcReduction="10000"/>
          </a:bodyPr>
          <a:lstStyle/>
          <a:p>
            <a:pPr marL="201168" lvl="1" indent="0" algn="just">
              <a:lnSpc>
                <a:spcPct val="150000"/>
              </a:lnSpc>
              <a:buNone/>
            </a:pPr>
            <a:r>
              <a:rPr lang="tr-TR" sz="2400" b="1" dirty="0"/>
              <a:t>	Aile, devam eden sosyalleştirmenin yeniden inşasına, yepyeni bir boyut kazandırmada büyük bir rol oynayabilir. Hatta erkek ne kadar kadınla empati yapar, rollerini benimser ise örneğin çocuk ve yaşlılara bakarsa ev işlerini üstlenirse, bu erkeği o kadar kibar, duyarlı ve insan yapacaktır. Ve erkeğin kadının bazı ev işlerini yükünü alarak yardımcı olmasını sağlayacaktır. Cesaret, korkusuzluk, rasyonellik, verimliliğin erkeğe ait olduğu düşünülürse, kesinlikle kadınlar bu özellikleri öğrenip pratik etmelidir. </a:t>
            </a:r>
          </a:p>
        </p:txBody>
      </p:sp>
      <p:pic>
        <p:nvPicPr>
          <p:cNvPr id="4" name="Resim 3"/>
          <p:cNvPicPr>
            <a:picLocks noChangeAspect="1"/>
          </p:cNvPicPr>
          <p:nvPr/>
        </p:nvPicPr>
        <p:blipFill>
          <a:blip r:embed="rId2"/>
          <a:stretch>
            <a:fillRect/>
          </a:stretch>
        </p:blipFill>
        <p:spPr>
          <a:xfrm>
            <a:off x="0" y="0"/>
            <a:ext cx="3061957" cy="2484000"/>
          </a:xfrm>
          <a:prstGeom prst="rect">
            <a:avLst/>
          </a:prstGeom>
        </p:spPr>
      </p:pic>
    </p:spTree>
    <p:extLst>
      <p:ext uri="{BB962C8B-B14F-4D97-AF65-F5344CB8AC3E}">
        <p14:creationId xmlns:p14="http://schemas.microsoft.com/office/powerpoint/2010/main" val="179587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892" y="0"/>
            <a:ext cx="4990012" cy="6257109"/>
          </a:xfrm>
        </p:spPr>
        <p:txBody>
          <a:bodyPr>
            <a:noAutofit/>
          </a:bodyPr>
          <a:lstStyle/>
          <a:p>
            <a:pPr marL="201168" lvl="1" indent="0" algn="just">
              <a:lnSpc>
                <a:spcPct val="150000"/>
              </a:lnSpc>
              <a:buNone/>
            </a:pPr>
            <a:r>
              <a:rPr lang="tr-TR" sz="2400" b="1" dirty="0"/>
              <a:t>	Erkeğe daha fazla hak tanıyan  ahlaki yapımızdaki çifte standart da iyileştirilmelidir.</a:t>
            </a:r>
          </a:p>
          <a:p>
            <a:pPr marL="201168" lvl="1" indent="0" algn="just">
              <a:lnSpc>
                <a:spcPct val="150000"/>
              </a:lnSpc>
              <a:buNone/>
            </a:pPr>
            <a:r>
              <a:rPr lang="tr-TR" sz="2400" b="1" dirty="0"/>
              <a:t>	Çifte standardın erkek ayrımcılığının ve bu adaletsizliğin son bulması, yerine de cesaretin ve adalet ve tanımayı koymak için bütün bunlar gereklidir. </a:t>
            </a:r>
          </a:p>
        </p:txBody>
      </p:sp>
      <p:pic>
        <p:nvPicPr>
          <p:cNvPr id="4" name="Resim 3"/>
          <p:cNvPicPr>
            <a:picLocks noChangeAspect="1"/>
          </p:cNvPicPr>
          <p:nvPr/>
        </p:nvPicPr>
        <p:blipFill>
          <a:blip r:embed="rId2"/>
          <a:stretch>
            <a:fillRect/>
          </a:stretch>
        </p:blipFill>
        <p:spPr>
          <a:xfrm>
            <a:off x="8207284" y="3278777"/>
            <a:ext cx="3728575" cy="2809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6747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56263" y="535577"/>
            <a:ext cx="7040880" cy="5734594"/>
          </a:xfrm>
        </p:spPr>
        <p:txBody>
          <a:bodyPr>
            <a:noAutofit/>
          </a:bodyPr>
          <a:lstStyle/>
          <a:p>
            <a:pPr marL="201168" lvl="1" indent="0" algn="ctr">
              <a:lnSpc>
                <a:spcPct val="150000"/>
              </a:lnSpc>
              <a:buNone/>
            </a:pPr>
            <a:r>
              <a:rPr lang="tr-TR" sz="2400" b="1" dirty="0"/>
              <a:t>	Zaman, ataerkilliğin hakim ideolojisinde radikal değişimleri getirmektedir. Yapılar tarafından üretilen bu hakim ideoloji bütün sosyal ilişkiler alanında bulunur. Sadece mülkiyet dağılımının, miras hukukunun ve aile değer sisteminin değişmesinin yeterli olmadığı söylenir. Ayrıca çocuklar da değiştirilmelidir. </a:t>
            </a:r>
            <a:endParaRPr lang="tr-TR" sz="2800" b="1" dirty="0"/>
          </a:p>
        </p:txBody>
      </p:sp>
    </p:spTree>
    <p:extLst>
      <p:ext uri="{BB962C8B-B14F-4D97-AF65-F5344CB8AC3E}">
        <p14:creationId xmlns:p14="http://schemas.microsoft.com/office/powerpoint/2010/main" val="186559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535577"/>
            <a:ext cx="10058400" cy="5333517"/>
          </a:xfrm>
        </p:spPr>
        <p:txBody>
          <a:bodyPr>
            <a:normAutofit/>
          </a:bodyPr>
          <a:lstStyle/>
          <a:p>
            <a:pPr marL="201168" lvl="1" indent="0" algn="just">
              <a:buNone/>
            </a:pPr>
            <a:r>
              <a:rPr lang="tr-TR" sz="2800" dirty="0"/>
              <a:t>	Toplumsal cinsiyetin ürediği ve onlarca toplumsal cinsiyet uygulamasının türediği başlıca kaynak aile ve ataerkil gelenekler olmaktadır. </a:t>
            </a:r>
          </a:p>
        </p:txBody>
      </p:sp>
      <p:pic>
        <p:nvPicPr>
          <p:cNvPr id="4" name="Resim 3"/>
          <p:cNvPicPr>
            <a:picLocks noChangeAspect="1"/>
          </p:cNvPicPr>
          <p:nvPr/>
        </p:nvPicPr>
        <p:blipFill>
          <a:blip r:embed="rId2"/>
          <a:stretch>
            <a:fillRect/>
          </a:stretch>
        </p:blipFill>
        <p:spPr>
          <a:xfrm>
            <a:off x="4302472" y="2862699"/>
            <a:ext cx="4053343" cy="2880000"/>
          </a:xfrm>
          <a:prstGeom prst="rect">
            <a:avLst/>
          </a:prstGeom>
        </p:spPr>
      </p:pic>
    </p:spTree>
    <p:extLst>
      <p:ext uri="{BB962C8B-B14F-4D97-AF65-F5344CB8AC3E}">
        <p14:creationId xmlns:p14="http://schemas.microsoft.com/office/powerpoint/2010/main" val="3457844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794" y="574766"/>
            <a:ext cx="9104812" cy="5294328"/>
          </a:xfrm>
        </p:spPr>
        <p:txBody>
          <a:bodyPr>
            <a:normAutofit/>
          </a:bodyPr>
          <a:lstStyle/>
          <a:p>
            <a:pPr marL="201168" lvl="1" indent="0" algn="ctr">
              <a:lnSpc>
                <a:spcPct val="150000"/>
              </a:lnSpc>
              <a:buNone/>
            </a:pPr>
            <a:r>
              <a:rPr lang="tr-TR" sz="2400" b="1" dirty="0"/>
              <a:t>	Eşitliği getirmek için yaşamın her alanında kadın ile erkek arasında eşit haklar belirlemek esastır. Aslında eğer biz aile içinde demokrasiyi, eşitliği ve karşılıklı saygıyı uygularsak, gerçek demokratik ve eşitlikçi toplumlar kurulabilmesi mümkündür. Evde barışı deneyimlersek, toplumda gerçek barış kurulabilir.</a:t>
            </a:r>
          </a:p>
          <a:p>
            <a:pPr algn="ctr">
              <a:lnSpc>
                <a:spcPct val="150000"/>
              </a:lnSpc>
            </a:pPr>
            <a:endParaRPr lang="tr-TR" sz="2800" b="1" dirty="0"/>
          </a:p>
        </p:txBody>
      </p:sp>
      <p:pic>
        <p:nvPicPr>
          <p:cNvPr id="4" name="Resim 3"/>
          <p:cNvPicPr>
            <a:picLocks noChangeAspect="1"/>
          </p:cNvPicPr>
          <p:nvPr/>
        </p:nvPicPr>
        <p:blipFill>
          <a:blip r:embed="rId2"/>
          <a:stretch>
            <a:fillRect/>
          </a:stretch>
        </p:blipFill>
        <p:spPr>
          <a:xfrm>
            <a:off x="4843461" y="4008665"/>
            <a:ext cx="3124800" cy="201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24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941306"/>
          </a:xfrm>
        </p:spPr>
        <p:txBody>
          <a:bodyPr>
            <a:normAutofit fontScale="90000"/>
          </a:bodyPr>
          <a:lstStyle/>
          <a:p>
            <a:r>
              <a:rPr lang="tr-TR" b="1" dirty="0">
                <a:solidFill>
                  <a:schemeClr val="tx1"/>
                </a:solidFill>
              </a:rPr>
              <a:t> Cinsiyet ve Toplumsal Cinsiyet</a:t>
            </a:r>
          </a:p>
        </p:txBody>
      </p:sp>
      <p:sp>
        <p:nvSpPr>
          <p:cNvPr id="3" name="İçerik Yer Tutucusu 2"/>
          <p:cNvSpPr>
            <a:spLocks noGrp="1"/>
          </p:cNvSpPr>
          <p:nvPr>
            <p:ph idx="1"/>
          </p:nvPr>
        </p:nvSpPr>
        <p:spPr>
          <a:xfrm>
            <a:off x="1251678" y="1749779"/>
            <a:ext cx="10178322" cy="4129814"/>
          </a:xfrm>
        </p:spPr>
        <p:txBody>
          <a:bodyPr>
            <a:normAutofit/>
          </a:bodyPr>
          <a:lstStyle/>
          <a:p>
            <a:pPr marL="201168" lvl="1" indent="0">
              <a:lnSpc>
                <a:spcPct val="150000"/>
              </a:lnSpc>
              <a:buNone/>
            </a:pPr>
            <a:r>
              <a:rPr lang="tr-TR" sz="2400" b="1" dirty="0"/>
              <a:t>İnsanın cinsiyeti, biyolojik ve toplumsal olarak pek çok noktada önemli işlevlere sahiptir. Erkek veya kadın doğmak nüfus dağılımında ve artımında dengeleri değiştirebileceği gibi cinsiyete dayalı toplumsal ayrım ve eşitsizlik konularında başrolü oynayan öğelerden biridir. </a:t>
            </a:r>
          </a:p>
          <a:p>
            <a:pPr marL="201168" lvl="1" indent="0">
              <a:lnSpc>
                <a:spcPct val="150000"/>
              </a:lnSpc>
              <a:buNone/>
            </a:pPr>
            <a:endParaRPr lang="tr-TR" sz="2400" b="1" dirty="0"/>
          </a:p>
          <a:p>
            <a:pPr marL="201168" lvl="1" indent="0">
              <a:lnSpc>
                <a:spcPct val="150000"/>
              </a:lnSpc>
              <a:buNone/>
            </a:pPr>
            <a:endParaRPr lang="tr-TR" sz="2400" b="1" dirty="0"/>
          </a:p>
          <a:p>
            <a:pPr marL="201168" lvl="1" indent="0">
              <a:lnSpc>
                <a:spcPct val="150000"/>
              </a:lnSpc>
              <a:buNone/>
            </a:pPr>
            <a:endParaRPr lang="tr-TR" sz="2400" b="1" dirty="0"/>
          </a:p>
          <a:p>
            <a:pPr marL="201168" lvl="1" indent="0">
              <a:lnSpc>
                <a:spcPct val="150000"/>
              </a:lnSpc>
              <a:buNone/>
            </a:pPr>
            <a:endParaRPr lang="tr-TR" sz="2400" b="1" dirty="0"/>
          </a:p>
          <a:p>
            <a:pPr marL="201168" lvl="1" indent="0">
              <a:lnSpc>
                <a:spcPct val="150000"/>
              </a:lnSpc>
              <a:buNone/>
            </a:pPr>
            <a:endParaRPr lang="tr-TR" sz="2400" b="1" dirty="0"/>
          </a:p>
          <a:p>
            <a:pPr marL="201168" lvl="1" indent="0">
              <a:lnSpc>
                <a:spcPct val="150000"/>
              </a:lnSpc>
              <a:buNone/>
            </a:pPr>
            <a:endParaRPr lang="tr-TR" sz="2400" b="1" dirty="0"/>
          </a:p>
        </p:txBody>
      </p:sp>
      <p:sp>
        <p:nvSpPr>
          <p:cNvPr id="5" name="Akış Çizelgesi: Sonlandırıcı 4"/>
          <p:cNvSpPr/>
          <p:nvPr/>
        </p:nvSpPr>
        <p:spPr>
          <a:xfrm>
            <a:off x="1097280" y="4696178"/>
            <a:ext cx="4349932" cy="129822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BİYOLOJİK CİNSİYET</a:t>
            </a:r>
          </a:p>
          <a:p>
            <a:pPr algn="ctr"/>
            <a:r>
              <a:rPr lang="tr-TR" b="1" dirty="0"/>
              <a:t>(SEX)</a:t>
            </a:r>
          </a:p>
        </p:txBody>
      </p:sp>
      <p:sp>
        <p:nvSpPr>
          <p:cNvPr id="6" name="Akış Çizelgesi: Sonlandırıcı 5"/>
          <p:cNvSpPr/>
          <p:nvPr/>
        </p:nvSpPr>
        <p:spPr>
          <a:xfrm>
            <a:off x="7158445" y="4696177"/>
            <a:ext cx="3997235" cy="118341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TOPLUMSAL CİNSİYET</a:t>
            </a:r>
          </a:p>
          <a:p>
            <a:pPr algn="ctr"/>
            <a:r>
              <a:rPr lang="tr-TR" b="1" dirty="0"/>
              <a:t>(GENDER)</a:t>
            </a:r>
          </a:p>
        </p:txBody>
      </p:sp>
    </p:spTree>
    <p:extLst>
      <p:ext uri="{BB962C8B-B14F-4D97-AF65-F5344CB8AC3E}">
        <p14:creationId xmlns:p14="http://schemas.microsoft.com/office/powerpoint/2010/main" val="83975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737360"/>
            <a:ext cx="10058400" cy="4131734"/>
          </a:xfrm>
        </p:spPr>
        <p:txBody>
          <a:bodyPr>
            <a:normAutofit/>
          </a:bodyPr>
          <a:lstStyle/>
          <a:p>
            <a:pPr marL="201168" lvl="1" indent="0" algn="just">
              <a:lnSpc>
                <a:spcPct val="150000"/>
              </a:lnSpc>
              <a:buNone/>
            </a:pPr>
            <a:r>
              <a:rPr lang="tr-TR" sz="2400" b="1" dirty="0"/>
              <a:t>	Biyolojik olarak “kadın ve erkek olmak, doğal ve doğuştan olarak adlandırılırken, kadınlık ve erkeklik ise toplumsallaşma süreci ile beraber kültürel bir yapılanmaya işaret etmektedir”</a:t>
            </a:r>
          </a:p>
          <a:p>
            <a:pPr marL="201168" lvl="1" indent="0" algn="just">
              <a:lnSpc>
                <a:spcPct val="150000"/>
              </a:lnSpc>
              <a:buNone/>
            </a:pPr>
            <a:r>
              <a:rPr lang="tr-TR" sz="2400" b="1" dirty="0"/>
              <a:t>	Kadın-erkek ile kadınlık-erkeklik aynı şeyler değildir ve ayaklarını aynı yerlere basmaz. Buna göre insan, biyolojinin gözünde bir dişi ya da eril bedeniyle dünyaya gelir. Bedenin cinsiyeti, doğuştan gelen en doğal ve temel özelliklerden biridir.</a:t>
            </a:r>
          </a:p>
        </p:txBody>
      </p:sp>
      <p:pic>
        <p:nvPicPr>
          <p:cNvPr id="5" name="Resim 4"/>
          <p:cNvPicPr>
            <a:picLocks noChangeAspect="1"/>
          </p:cNvPicPr>
          <p:nvPr/>
        </p:nvPicPr>
        <p:blipFill>
          <a:blip r:embed="rId2"/>
          <a:stretch>
            <a:fillRect/>
          </a:stretch>
        </p:blipFill>
        <p:spPr>
          <a:xfrm>
            <a:off x="9960000" y="0"/>
            <a:ext cx="2232000" cy="1671846"/>
          </a:xfrm>
          <a:prstGeom prst="rect">
            <a:avLst/>
          </a:prstGeom>
        </p:spPr>
      </p:pic>
    </p:spTree>
    <p:extLst>
      <p:ext uri="{BB962C8B-B14F-4D97-AF65-F5344CB8AC3E}">
        <p14:creationId xmlns:p14="http://schemas.microsoft.com/office/powerpoint/2010/main" val="238835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763486"/>
            <a:ext cx="10058400" cy="4105608"/>
          </a:xfrm>
        </p:spPr>
        <p:txBody>
          <a:bodyPr>
            <a:normAutofit/>
          </a:bodyPr>
          <a:lstStyle/>
          <a:p>
            <a:pPr marL="201168" lvl="1" indent="0" algn="just">
              <a:lnSpc>
                <a:spcPct val="150000"/>
              </a:lnSpc>
              <a:buNone/>
            </a:pPr>
            <a:r>
              <a:rPr lang="tr-TR" sz="2800" b="1" dirty="0"/>
              <a:t>	Bedenin ince ve zayıf mı yoksa kalın ve güçlü mü; doğurgan mı yahut doğurtan mı olacağı gibi ayrımlar bu biyolojik veriye göre temellenmektedir. Biyolojinin tanımladığı kadın ve erkek beden cinsiyeti aslında neredeyse yalnızca bundan ibarettir. </a:t>
            </a:r>
          </a:p>
        </p:txBody>
      </p:sp>
    </p:spTree>
    <p:extLst>
      <p:ext uri="{BB962C8B-B14F-4D97-AF65-F5344CB8AC3E}">
        <p14:creationId xmlns:p14="http://schemas.microsoft.com/office/powerpoint/2010/main" val="370307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750423"/>
            <a:ext cx="10058400" cy="4118671"/>
          </a:xfrm>
        </p:spPr>
        <p:txBody>
          <a:bodyPr>
            <a:normAutofit/>
          </a:bodyPr>
          <a:lstStyle/>
          <a:p>
            <a:pPr>
              <a:lnSpc>
                <a:spcPct val="150000"/>
              </a:lnSpc>
            </a:pPr>
            <a:r>
              <a:rPr lang="tr-TR" sz="2400" b="1" dirty="0"/>
              <a:t>Biyolojik kabullerin karşısında yer alanlar için bir insanın dişil ve erilden çıkıp kadın ve erkeğe dönüşmesi biyolojiyle değil, tamamen toplumsal kültürel gelişmelerle ilgilidir. Toplumsal cinsiyet biyolojik ayrımdan çok daha öte ve geniştir. “Bireyin biyolojik cinsiyetinin doğrudan bir sonucu olmak zorunda değildir” .</a:t>
            </a:r>
          </a:p>
        </p:txBody>
      </p:sp>
    </p:spTree>
    <p:extLst>
      <p:ext uri="{BB962C8B-B14F-4D97-AF65-F5344CB8AC3E}">
        <p14:creationId xmlns:p14="http://schemas.microsoft.com/office/powerpoint/2010/main" val="144565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616481305"/>
              </p:ext>
            </p:extLst>
          </p:nvPr>
        </p:nvGraphicFramePr>
        <p:xfrm>
          <a:off x="1203156" y="191911"/>
          <a:ext cx="9865896" cy="6103149"/>
        </p:xfrm>
        <a:graphic>
          <a:graphicData uri="http://schemas.openxmlformats.org/drawingml/2006/table">
            <a:tbl>
              <a:tblPr firstRow="1" bandRow="1">
                <a:tableStyleId>{5C22544A-7EE6-4342-B048-85BDC9FD1C3A}</a:tableStyleId>
              </a:tblPr>
              <a:tblGrid>
                <a:gridCol w="4932948">
                  <a:extLst>
                    <a:ext uri="{9D8B030D-6E8A-4147-A177-3AD203B41FA5}">
                      <a16:colId xmlns:a16="http://schemas.microsoft.com/office/drawing/2014/main" val="20000"/>
                    </a:ext>
                  </a:extLst>
                </a:gridCol>
                <a:gridCol w="4932948">
                  <a:extLst>
                    <a:ext uri="{9D8B030D-6E8A-4147-A177-3AD203B41FA5}">
                      <a16:colId xmlns:a16="http://schemas.microsoft.com/office/drawing/2014/main" val="20001"/>
                    </a:ext>
                  </a:extLst>
                </a:gridCol>
              </a:tblGrid>
              <a:tr h="824089">
                <a:tc>
                  <a:txBody>
                    <a:bodyPr/>
                    <a:lstStyle/>
                    <a:p>
                      <a:pPr algn="l">
                        <a:spcAft>
                          <a:spcPts val="0"/>
                        </a:spcAft>
                      </a:pPr>
                      <a:r>
                        <a:rPr lang="tr-TR" sz="2400" b="1" dirty="0">
                          <a:latin typeface="Calibri"/>
                          <a:ea typeface="Calibri"/>
                          <a:cs typeface="Times New Roman"/>
                        </a:rPr>
                        <a:t>Cinsiyet</a:t>
                      </a:r>
                      <a:endParaRPr lang="tr-TR" sz="2400" dirty="0">
                        <a:solidFill>
                          <a:srgbClr val="FF0000"/>
                        </a:solidFill>
                        <a:latin typeface="Calibri"/>
                        <a:ea typeface="Calibri"/>
                        <a:cs typeface="Times New Roman"/>
                      </a:endParaRPr>
                    </a:p>
                  </a:txBody>
                  <a:tcPr marL="70636" marR="70636" marT="35318" marB="35318"/>
                </a:tc>
                <a:tc>
                  <a:txBody>
                    <a:bodyPr/>
                    <a:lstStyle/>
                    <a:p>
                      <a:pPr algn="l">
                        <a:spcAft>
                          <a:spcPts val="0"/>
                        </a:spcAft>
                      </a:pPr>
                      <a:r>
                        <a:rPr lang="tr-TR" sz="2400" b="1" dirty="0">
                          <a:latin typeface="Calibri"/>
                          <a:ea typeface="Calibri"/>
                          <a:cs typeface="Times New Roman"/>
                        </a:rPr>
                        <a:t>Toplumsal Cinsiyet</a:t>
                      </a:r>
                      <a:endParaRPr lang="tr-TR" sz="2400" dirty="0">
                        <a:latin typeface="Calibri"/>
                        <a:ea typeface="Calibri"/>
                        <a:cs typeface="Times New Roman"/>
                      </a:endParaRPr>
                    </a:p>
                  </a:txBody>
                  <a:tcPr marL="70636" marR="70636" marT="35318" marB="35318"/>
                </a:tc>
                <a:extLst>
                  <a:ext uri="{0D108BD9-81ED-4DB2-BD59-A6C34878D82A}">
                    <a16:rowId xmlns:a16="http://schemas.microsoft.com/office/drawing/2014/main" val="10000"/>
                  </a:ext>
                </a:extLst>
              </a:tr>
              <a:tr h="1029608">
                <a:tc>
                  <a:txBody>
                    <a:bodyPr/>
                    <a:lstStyle/>
                    <a:p>
                      <a:pPr algn="l">
                        <a:spcAft>
                          <a:spcPts val="0"/>
                        </a:spcAft>
                      </a:pPr>
                      <a:r>
                        <a:rPr lang="tr-TR" sz="2400" dirty="0">
                          <a:latin typeface="Calibri"/>
                          <a:ea typeface="Calibri"/>
                          <a:cs typeface="Times New Roman"/>
                        </a:rPr>
                        <a:t>Zamana göre değiş</a:t>
                      </a:r>
                      <a:r>
                        <a:rPr lang="en-GB" sz="2400" dirty="0" err="1">
                          <a:latin typeface="Calibri"/>
                          <a:ea typeface="Calibri"/>
                          <a:cs typeface="Times New Roman"/>
                        </a:rPr>
                        <a:t>mez</a:t>
                      </a:r>
                      <a:r>
                        <a:rPr lang="tr-TR" sz="2400" dirty="0">
                          <a:latin typeface="Calibri"/>
                          <a:ea typeface="Calibri"/>
                          <a:cs typeface="Times New Roman"/>
                        </a:rPr>
                        <a:t>.</a:t>
                      </a:r>
                    </a:p>
                  </a:txBody>
                  <a:tcPr marL="70636" marR="70636" marT="35318" marB="35318"/>
                </a:tc>
                <a:tc>
                  <a:txBody>
                    <a:bodyPr/>
                    <a:lstStyle/>
                    <a:p>
                      <a:pPr algn="l">
                        <a:spcAft>
                          <a:spcPts val="0"/>
                        </a:spcAft>
                      </a:pPr>
                      <a:r>
                        <a:rPr lang="tr-TR" sz="2400" dirty="0">
                          <a:latin typeface="Calibri"/>
                          <a:ea typeface="Calibri"/>
                          <a:cs typeface="Times New Roman"/>
                        </a:rPr>
                        <a:t> Zamana göre değişebilir.</a:t>
                      </a:r>
                    </a:p>
                  </a:txBody>
                  <a:tcPr marL="70636" marR="70636" marT="35318" marB="35318"/>
                </a:tc>
                <a:extLst>
                  <a:ext uri="{0D108BD9-81ED-4DB2-BD59-A6C34878D82A}">
                    <a16:rowId xmlns:a16="http://schemas.microsoft.com/office/drawing/2014/main" val="10001"/>
                  </a:ext>
                </a:extLst>
              </a:tr>
              <a:tr h="1040413">
                <a:tc>
                  <a:txBody>
                    <a:bodyPr/>
                    <a:lstStyle/>
                    <a:p>
                      <a:pPr algn="l">
                        <a:spcAft>
                          <a:spcPts val="0"/>
                        </a:spcAft>
                      </a:pPr>
                      <a:r>
                        <a:rPr lang="tr-TR" sz="2400" dirty="0">
                          <a:latin typeface="Calibri"/>
                          <a:ea typeface="Calibri"/>
                          <a:cs typeface="Times New Roman"/>
                        </a:rPr>
                        <a:t>Farklı kültürlere göre değişmez.</a:t>
                      </a:r>
                    </a:p>
                  </a:txBody>
                  <a:tcPr marL="70636" marR="70636" marT="35318" marB="35318"/>
                </a:tc>
                <a:tc>
                  <a:txBody>
                    <a:bodyPr/>
                    <a:lstStyle/>
                    <a:p>
                      <a:pPr algn="l">
                        <a:spcAft>
                          <a:spcPts val="0"/>
                        </a:spcAft>
                      </a:pPr>
                      <a:r>
                        <a:rPr lang="tr-TR" sz="2400" dirty="0">
                          <a:latin typeface="Calibri"/>
                          <a:ea typeface="Calibri"/>
                          <a:cs typeface="Times New Roman"/>
                        </a:rPr>
                        <a:t>Bir kültürden diğerine değişebilir.</a:t>
                      </a:r>
                    </a:p>
                  </a:txBody>
                  <a:tcPr marL="70636" marR="70636" marT="35318" marB="35318"/>
                </a:tc>
                <a:extLst>
                  <a:ext uri="{0D108BD9-81ED-4DB2-BD59-A6C34878D82A}">
                    <a16:rowId xmlns:a16="http://schemas.microsoft.com/office/drawing/2014/main" val="10002"/>
                  </a:ext>
                </a:extLst>
              </a:tr>
              <a:tr h="1514812">
                <a:tc>
                  <a:txBody>
                    <a:bodyPr/>
                    <a:lstStyle/>
                    <a:p>
                      <a:pPr algn="l">
                        <a:spcAft>
                          <a:spcPts val="0"/>
                        </a:spcAft>
                      </a:pPr>
                      <a:r>
                        <a:rPr lang="tr-TR" sz="2400" dirty="0">
                          <a:latin typeface="Calibri"/>
                          <a:ea typeface="Calibri"/>
                          <a:cs typeface="Times New Roman"/>
                        </a:rPr>
                        <a:t>Ekonomik ve toplumsal değişkenlere göre etkilenmez.</a:t>
                      </a:r>
                    </a:p>
                  </a:txBody>
                  <a:tcPr marL="70636" marR="70636" marT="35318" marB="35318"/>
                </a:tc>
                <a:tc>
                  <a:txBody>
                    <a:bodyPr/>
                    <a:lstStyle/>
                    <a:p>
                      <a:pPr algn="l">
                        <a:spcAft>
                          <a:spcPts val="0"/>
                        </a:spcAft>
                      </a:pPr>
                      <a:r>
                        <a:rPr lang="tr-TR" sz="2400" dirty="0">
                          <a:latin typeface="Calibri"/>
                          <a:ea typeface="Calibri"/>
                          <a:cs typeface="Times New Roman"/>
                        </a:rPr>
                        <a:t>Birçok değişkene göre farklılaşabilir; eğitim, gelir, toplumsal sınıf, din vb.</a:t>
                      </a:r>
                    </a:p>
                  </a:txBody>
                  <a:tcPr marL="70636" marR="70636" marT="35318" marB="35318"/>
                </a:tc>
                <a:extLst>
                  <a:ext uri="{0D108BD9-81ED-4DB2-BD59-A6C34878D82A}">
                    <a16:rowId xmlns:a16="http://schemas.microsoft.com/office/drawing/2014/main" val="10003"/>
                  </a:ext>
                </a:extLst>
              </a:tr>
              <a:tr h="1694227">
                <a:tc>
                  <a:txBody>
                    <a:bodyPr/>
                    <a:lstStyle/>
                    <a:p>
                      <a:pPr algn="l">
                        <a:spcAft>
                          <a:spcPts val="0"/>
                        </a:spcAft>
                      </a:pPr>
                      <a:r>
                        <a:rPr lang="tr-TR" sz="2400" dirty="0">
                          <a:latin typeface="Calibri"/>
                          <a:ea typeface="Calibri"/>
                          <a:cs typeface="Times New Roman"/>
                        </a:rPr>
                        <a:t>Kadınlar ve erkekler için her konumda aynıdır.</a:t>
                      </a:r>
                    </a:p>
                  </a:txBody>
                  <a:tcPr marL="70636" marR="70636" marT="35318" marB="35318"/>
                </a:tc>
                <a:tc>
                  <a:txBody>
                    <a:bodyPr/>
                    <a:lstStyle/>
                    <a:p>
                      <a:pPr algn="l">
                        <a:spcAft>
                          <a:spcPts val="0"/>
                        </a:spcAft>
                      </a:pPr>
                      <a:r>
                        <a:rPr lang="tr-TR" sz="2400" dirty="0">
                          <a:latin typeface="Calibri"/>
                          <a:ea typeface="Calibri"/>
                          <a:cs typeface="Times New Roman"/>
                        </a:rPr>
                        <a:t>Kadınlar ve erkekler arasında farklılaşır. (Yaş, etnik kimlik, kültür, din, gelenekler vb.)</a:t>
                      </a:r>
                    </a:p>
                  </a:txBody>
                  <a:tcPr marL="70636" marR="70636" marT="35318" marB="3531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603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12443" y="587022"/>
            <a:ext cx="7800623" cy="5282072"/>
          </a:xfrm>
        </p:spPr>
        <p:txBody>
          <a:bodyPr>
            <a:normAutofit/>
          </a:bodyPr>
          <a:lstStyle/>
          <a:p>
            <a:pPr algn="just">
              <a:lnSpc>
                <a:spcPct val="150000"/>
              </a:lnSpc>
            </a:pPr>
            <a:r>
              <a:rPr lang="tr-TR" sz="2800" b="1" dirty="0"/>
              <a:t> 	En net haliyle “toplumsal cinsiyet, bireyi kadınsı ya da erkeksi olarak karakterize eden </a:t>
            </a:r>
            <a:r>
              <a:rPr lang="tr-TR" sz="2800" b="1" dirty="0" err="1"/>
              <a:t>psikososyal</a:t>
            </a:r>
            <a:r>
              <a:rPr lang="tr-TR" sz="2800" b="1" dirty="0"/>
              <a:t> özelliklerdir” . Kadınsılık ya da </a:t>
            </a:r>
            <a:r>
              <a:rPr lang="tr-TR" sz="2800" b="1" dirty="0" err="1"/>
              <a:t>kadınlık,erkeksilik</a:t>
            </a:r>
            <a:r>
              <a:rPr lang="tr-TR" sz="2800" b="1" dirty="0"/>
              <a:t> veya erkeklik tümüyle toplumsal ve kültürel hadiselerdir. Birbirinden değişik zaman ve yerlere göre farklılık gösterebilmektedir. </a:t>
            </a:r>
          </a:p>
        </p:txBody>
      </p:sp>
      <p:pic>
        <p:nvPicPr>
          <p:cNvPr id="4" name="Resim 3"/>
          <p:cNvPicPr>
            <a:picLocks noChangeAspect="1"/>
          </p:cNvPicPr>
          <p:nvPr/>
        </p:nvPicPr>
        <p:blipFill>
          <a:blip r:embed="rId2"/>
          <a:stretch>
            <a:fillRect/>
          </a:stretch>
        </p:blipFill>
        <p:spPr>
          <a:xfrm>
            <a:off x="-93024" y="0"/>
            <a:ext cx="3438968" cy="2765112"/>
          </a:xfrm>
          <a:prstGeom prst="rect">
            <a:avLst/>
          </a:prstGeom>
        </p:spPr>
      </p:pic>
    </p:spTree>
    <p:extLst>
      <p:ext uri="{BB962C8B-B14F-4D97-AF65-F5344CB8AC3E}">
        <p14:creationId xmlns:p14="http://schemas.microsoft.com/office/powerpoint/2010/main" val="3107772573"/>
      </p:ext>
    </p:extLst>
  </p:cSld>
  <p:clrMapOvr>
    <a:masterClrMapping/>
  </p:clrMapOvr>
</p:sld>
</file>

<file path=ppt/theme/theme1.xml><?xml version="1.0" encoding="utf-8"?>
<a:theme xmlns:a="http://schemas.openxmlformats.org/drawingml/2006/main" name="Ba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Rozet</Template>
  <TotalTime>14591</TotalTime>
  <Words>1693</Words>
  <Application>Microsoft Macintosh PowerPoint</Application>
  <PresentationFormat>Geniş ekran</PresentationFormat>
  <Paragraphs>71</Paragraphs>
  <Slides>30</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Arial</vt:lpstr>
      <vt:lpstr>Calibri</vt:lpstr>
      <vt:lpstr>Gill Sans MT</vt:lpstr>
      <vt:lpstr>Times New Roman</vt:lpstr>
      <vt:lpstr>Wingdings</vt:lpstr>
      <vt:lpstr>Badge</vt:lpstr>
      <vt:lpstr>AİLE SOSYOLOJİSİ</vt:lpstr>
      <vt:lpstr>PowerPoint Sunusu</vt:lpstr>
      <vt:lpstr>PowerPoint Sunusu</vt:lpstr>
      <vt:lpstr> Cinsiyet ve Toplumsal Cinsiyet</vt:lpstr>
      <vt:lpstr>PowerPoint Sunusu</vt:lpstr>
      <vt:lpstr>PowerPoint Sunusu</vt:lpstr>
      <vt:lpstr>PowerPoint Sunusu</vt:lpstr>
      <vt:lpstr>PowerPoint Sunusu</vt:lpstr>
      <vt:lpstr>PowerPoint Sunusu</vt:lpstr>
      <vt:lpstr>PowerPoint Sunusu</vt:lpstr>
      <vt:lpstr>Cinsiyete Dayalı İş Bölümü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M</dc:creator>
  <cp:lastModifiedBy>Emine Saraç</cp:lastModifiedBy>
  <cp:revision>31</cp:revision>
  <dcterms:created xsi:type="dcterms:W3CDTF">2020-01-29T07:10:30Z</dcterms:created>
  <dcterms:modified xsi:type="dcterms:W3CDTF">2023-12-24T08:08:19Z</dcterms:modified>
</cp:coreProperties>
</file>