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5" r:id="rId21"/>
    <p:sldId id="262"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18512F9C-A813-4CE9-A681-D282F855CAC0}" type="datetimeFigureOut">
              <a:rPr lang="tr-TR" smtClean="0"/>
              <a:t>10.11.2023</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2F666F2A-462F-4853-B2B1-D3E25C501A93}"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18512F9C-A813-4CE9-A681-D282F855CAC0}" type="datetimeFigureOut">
              <a:rPr lang="tr-TR" smtClean="0"/>
              <a:t>10.11.2023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F666F2A-462F-4853-B2B1-D3E25C501A93}"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18512F9C-A813-4CE9-A681-D282F855CAC0}" type="datetimeFigureOut">
              <a:rPr lang="tr-TR" smtClean="0"/>
              <a:t>10.11.2023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F666F2A-462F-4853-B2B1-D3E25C501A93}"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18512F9C-A813-4CE9-A681-D282F855CAC0}" type="datetimeFigureOut">
              <a:rPr lang="tr-TR" smtClean="0"/>
              <a:t>10.11.2023</a:t>
            </a:fld>
            <a:endParaRPr lang="tr-TR"/>
          </a:p>
        </p:txBody>
      </p:sp>
      <p:sp>
        <p:nvSpPr>
          <p:cNvPr id="9" name="Slayt Numarası Yer Tutucusu 8"/>
          <p:cNvSpPr>
            <a:spLocks noGrp="1"/>
          </p:cNvSpPr>
          <p:nvPr>
            <p:ph type="sldNum" sz="quarter" idx="15"/>
          </p:nvPr>
        </p:nvSpPr>
        <p:spPr/>
        <p:txBody>
          <a:bodyPr rtlCol="0"/>
          <a:lstStyle/>
          <a:p>
            <a:fld id="{2F666F2A-462F-4853-B2B1-D3E25C501A93}"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18512F9C-A813-4CE9-A681-D282F855CAC0}" type="datetimeFigureOut">
              <a:rPr lang="tr-TR" smtClean="0"/>
              <a:t>10.11.2023</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2F666F2A-462F-4853-B2B1-D3E25C501A93}"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18512F9C-A813-4CE9-A681-D282F855CAC0}" type="datetimeFigureOut">
              <a:rPr lang="tr-TR" smtClean="0"/>
              <a:t>10.11.2023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F666F2A-462F-4853-B2B1-D3E25C501A93}"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18512F9C-A813-4CE9-A681-D282F855CAC0}" type="datetimeFigureOut">
              <a:rPr lang="tr-TR" smtClean="0"/>
              <a:t>10.11.2023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F666F2A-462F-4853-B2B1-D3E25C501A93}"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18512F9C-A813-4CE9-A681-D282F855CAC0}" type="datetimeFigureOut">
              <a:rPr lang="tr-TR" smtClean="0"/>
              <a:t>10.11.2023</a:t>
            </a:fld>
            <a:endParaRPr lang="tr-TR"/>
          </a:p>
        </p:txBody>
      </p:sp>
      <p:sp>
        <p:nvSpPr>
          <p:cNvPr id="7" name="Slayt Numarası Yer Tutucusu 6"/>
          <p:cNvSpPr>
            <a:spLocks noGrp="1"/>
          </p:cNvSpPr>
          <p:nvPr>
            <p:ph type="sldNum" sz="quarter" idx="11"/>
          </p:nvPr>
        </p:nvSpPr>
        <p:spPr/>
        <p:txBody>
          <a:bodyPr rtlCol="0"/>
          <a:lstStyle/>
          <a:p>
            <a:fld id="{2F666F2A-462F-4853-B2B1-D3E25C501A93}"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8512F9C-A813-4CE9-A681-D282F855CAC0}" type="datetimeFigureOut">
              <a:rPr lang="tr-TR" smtClean="0"/>
              <a:t>10.11.2023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F666F2A-462F-4853-B2B1-D3E25C501A93}"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18512F9C-A813-4CE9-A681-D282F855CAC0}" type="datetimeFigureOut">
              <a:rPr lang="tr-TR" smtClean="0"/>
              <a:t>10.11.2023</a:t>
            </a:fld>
            <a:endParaRPr lang="tr-TR"/>
          </a:p>
        </p:txBody>
      </p:sp>
      <p:sp>
        <p:nvSpPr>
          <p:cNvPr id="22" name="Slayt Numarası Yer Tutucusu 21"/>
          <p:cNvSpPr>
            <a:spLocks noGrp="1"/>
          </p:cNvSpPr>
          <p:nvPr>
            <p:ph type="sldNum" sz="quarter" idx="15"/>
          </p:nvPr>
        </p:nvSpPr>
        <p:spPr/>
        <p:txBody>
          <a:bodyPr rtlCol="0"/>
          <a:lstStyle/>
          <a:p>
            <a:fld id="{2F666F2A-462F-4853-B2B1-D3E25C501A93}"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18512F9C-A813-4CE9-A681-D282F855CAC0}" type="datetimeFigureOut">
              <a:rPr lang="tr-TR" smtClean="0"/>
              <a:t>10.11.2023</a:t>
            </a:fld>
            <a:endParaRPr lang="tr-TR"/>
          </a:p>
        </p:txBody>
      </p:sp>
      <p:sp>
        <p:nvSpPr>
          <p:cNvPr id="18" name="Slayt Numarası Yer Tutucusu 17"/>
          <p:cNvSpPr>
            <a:spLocks noGrp="1"/>
          </p:cNvSpPr>
          <p:nvPr>
            <p:ph type="sldNum" sz="quarter" idx="11"/>
          </p:nvPr>
        </p:nvSpPr>
        <p:spPr/>
        <p:txBody>
          <a:bodyPr rtlCol="0"/>
          <a:lstStyle/>
          <a:p>
            <a:fld id="{2F666F2A-462F-4853-B2B1-D3E25C501A93}"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8512F9C-A813-4CE9-A681-D282F855CAC0}" type="datetimeFigureOut">
              <a:rPr lang="tr-TR" smtClean="0"/>
              <a:t>10.11.2023</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F666F2A-462F-4853-B2B1-D3E25C501A93}"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resmigazete.gov.tr/eskiler/2022/03/20220308-1.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finance.yahoo.com/news/10-countries-most-nuclear-weapons-133205878.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İŞLETMELERDE YENİ TEKNOLOJİLER - 03</a:t>
            </a:r>
            <a:endParaRPr lang="tr-TR" dirty="0"/>
          </a:p>
        </p:txBody>
      </p:sp>
      <p:sp>
        <p:nvSpPr>
          <p:cNvPr id="3" name="Alt Başlık 2"/>
          <p:cNvSpPr>
            <a:spLocks noGrp="1"/>
          </p:cNvSpPr>
          <p:nvPr>
            <p:ph type="subTitle" idx="1"/>
          </p:nvPr>
        </p:nvSpPr>
        <p:spPr/>
        <p:txBody>
          <a:bodyPr/>
          <a:lstStyle/>
          <a:p>
            <a:r>
              <a:rPr lang="tr-TR" dirty="0" smtClean="0"/>
              <a:t>			Dr. </a:t>
            </a:r>
            <a:r>
              <a:rPr lang="tr-TR" dirty="0" err="1" smtClean="0"/>
              <a:t>Öğr</a:t>
            </a:r>
            <a:r>
              <a:rPr lang="tr-TR" dirty="0" smtClean="0"/>
              <a:t> . Üyesi Fatih Koç</a:t>
            </a:r>
            <a:endParaRPr lang="tr-TR" dirty="0"/>
          </a:p>
        </p:txBody>
      </p:sp>
    </p:spTree>
    <p:extLst>
      <p:ext uri="{BB962C8B-B14F-4D97-AF65-F5344CB8AC3E}">
        <p14:creationId xmlns:p14="http://schemas.microsoft.com/office/powerpoint/2010/main" val="81056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8640959"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650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NÜKLEER FÜZYON</a:t>
            </a:r>
            <a:endParaRPr lang="tr-TR" dirty="0"/>
          </a:p>
        </p:txBody>
      </p:sp>
      <p:sp>
        <p:nvSpPr>
          <p:cNvPr id="3" name="İçerik Yer Tutucusu 2"/>
          <p:cNvSpPr>
            <a:spLocks noGrp="1"/>
          </p:cNvSpPr>
          <p:nvPr>
            <p:ph sz="quarter" idx="1"/>
          </p:nvPr>
        </p:nvSpPr>
        <p:spPr/>
        <p:txBody>
          <a:bodyPr>
            <a:normAutofit lnSpcReduction="10000"/>
          </a:bodyPr>
          <a:lstStyle/>
          <a:p>
            <a:r>
              <a:rPr lang="tr-TR" dirty="0"/>
              <a:t>Nükleer Füzyon, iki veya daha fazla atomun bir araya gelerek tek bir daha ağır bir çekirdek oluşturduğu bir reaksiyondur. Bu süreçte nükleer </a:t>
            </a:r>
            <a:r>
              <a:rPr lang="tr-TR" dirty="0" err="1"/>
              <a:t>fisyon</a:t>
            </a:r>
            <a:r>
              <a:rPr lang="tr-TR" dirty="0"/>
              <a:t> reaksiyonu sırasında açığa çıkan enerjiden çok daha büyük bir enerji miktarı ortaya çıkar.</a:t>
            </a:r>
          </a:p>
          <a:p>
            <a:r>
              <a:rPr lang="tr-TR" dirty="0"/>
              <a:t>Füzyon, güneşte gerçekleşir, burada (hidrojenin izotopları, </a:t>
            </a:r>
            <a:r>
              <a:rPr lang="tr-TR" dirty="0" err="1"/>
              <a:t>Deuterium</a:t>
            </a:r>
            <a:r>
              <a:rPr lang="tr-TR" dirty="0"/>
              <a:t> ve </a:t>
            </a:r>
            <a:r>
              <a:rPr lang="tr-TR" dirty="0" err="1"/>
              <a:t>Tritium</a:t>
            </a:r>
            <a:r>
              <a:rPr lang="tr-TR" dirty="0"/>
              <a:t>) olan atomlar, çok yüksek sıcaklıklara ve aşırı yüksek basınca sahip bir ortamda birleşir, bu süreçte bir nötron ve helyum izotopu şeklinde bir çıktı üretilir. </a:t>
            </a:r>
            <a:endParaRPr lang="tr-TR" dirty="0" smtClean="0"/>
          </a:p>
          <a:p>
            <a:r>
              <a:rPr lang="tr-TR" dirty="0" smtClean="0"/>
              <a:t>Ayrıca</a:t>
            </a:r>
            <a:r>
              <a:rPr lang="tr-TR" dirty="0"/>
              <a:t>, füzyonda açığa çıkan enerji miktarı, </a:t>
            </a:r>
            <a:r>
              <a:rPr lang="tr-TR" dirty="0" err="1"/>
              <a:t>fisyon</a:t>
            </a:r>
            <a:r>
              <a:rPr lang="tr-TR" dirty="0"/>
              <a:t> tarafından üretilen enerjiden çok daha </a:t>
            </a:r>
            <a:r>
              <a:rPr lang="tr-TR" dirty="0" smtClean="0"/>
              <a:t>büyüktür.</a:t>
            </a:r>
            <a:endParaRPr lang="tr-TR" dirty="0"/>
          </a:p>
          <a:p>
            <a:endParaRPr lang="tr-TR" dirty="0"/>
          </a:p>
        </p:txBody>
      </p:sp>
    </p:spTree>
    <p:extLst>
      <p:ext uri="{BB962C8B-B14F-4D97-AF65-F5344CB8AC3E}">
        <p14:creationId xmlns:p14="http://schemas.microsoft.com/office/powerpoint/2010/main" val="2812586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NÜKLEER FÜZYON</a:t>
            </a:r>
            <a:endParaRPr lang="tr-TR" dirty="0"/>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8813779"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793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06090"/>
          </a:xfrm>
        </p:spPr>
        <p:txBody>
          <a:bodyPr/>
          <a:lstStyle/>
          <a:p>
            <a:pPr algn="ctr"/>
            <a:r>
              <a:rPr lang="tr-TR" dirty="0" smtClean="0"/>
              <a:t>         FİSYON VS FÜZYON</a:t>
            </a:r>
            <a:endParaRPr lang="tr-TR"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7668862"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899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HER NÜKLEER TEKNOLOJİ KÖTÜ MÜDÜR?</a:t>
            </a:r>
            <a:endParaRPr lang="tr-TR" dirty="0"/>
          </a:p>
        </p:txBody>
      </p:sp>
      <p:sp>
        <p:nvSpPr>
          <p:cNvPr id="3" name="İçerik Yer Tutucusu 2"/>
          <p:cNvSpPr>
            <a:spLocks noGrp="1"/>
          </p:cNvSpPr>
          <p:nvPr>
            <p:ph sz="quarter" idx="1"/>
          </p:nvPr>
        </p:nvSpPr>
        <p:spPr/>
        <p:txBody>
          <a:bodyPr/>
          <a:lstStyle/>
          <a:p>
            <a:r>
              <a:rPr lang="tr-TR" dirty="0" smtClean="0"/>
              <a:t>İkincil bir iş sahası: Nükleer Enerji Santralleri </a:t>
            </a:r>
            <a:endParaRPr lang="tr-TR" dirty="0"/>
          </a:p>
        </p:txBody>
      </p:sp>
    </p:spTree>
    <p:extLst>
      <p:ext uri="{BB962C8B-B14F-4D97-AF65-F5344CB8AC3E}">
        <p14:creationId xmlns:p14="http://schemas.microsoft.com/office/powerpoint/2010/main" val="2713470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NÜKLEER ENERJİ SANTRALİ</a:t>
            </a:r>
            <a:endParaRPr lang="tr-TR" dirty="0"/>
          </a:p>
        </p:txBody>
      </p:sp>
      <p:sp>
        <p:nvSpPr>
          <p:cNvPr id="3" name="İçerik Yer Tutucusu 2"/>
          <p:cNvSpPr>
            <a:spLocks noGrp="1"/>
          </p:cNvSpPr>
          <p:nvPr>
            <p:ph sz="quarter" idx="1"/>
          </p:nvPr>
        </p:nvSpPr>
        <p:spPr/>
        <p:txBody>
          <a:bodyPr/>
          <a:lstStyle/>
          <a:p>
            <a:r>
              <a:rPr lang="tr-TR" dirty="0"/>
              <a:t>Bir nükleer enerji santrali, nükleer enerjiyi termal enerji formunda üreten ve bunu bir nükleer reaktörün içindeki bir nükleer </a:t>
            </a:r>
            <a:r>
              <a:rPr lang="tr-TR" dirty="0" err="1"/>
              <a:t>fisyon</a:t>
            </a:r>
            <a:r>
              <a:rPr lang="tr-TR" dirty="0"/>
              <a:t> zincir reaksiyonu aracılığıyla gerçekleştiren endüstriyel bir tesistir. </a:t>
            </a:r>
            <a:endParaRPr lang="tr-TR" dirty="0" smtClean="0"/>
          </a:p>
          <a:p>
            <a:endParaRPr lang="tr-TR" dirty="0"/>
          </a:p>
          <a:p>
            <a:r>
              <a:rPr lang="tr-TR" dirty="0" smtClean="0"/>
              <a:t>Nükleer </a:t>
            </a:r>
            <a:r>
              <a:rPr lang="tr-TR" dirty="0"/>
              <a:t>enerji santralinin temel bileşeni, nükleer reaktörü içeren ve nükleer yakıtı (genellikle uranyum) bulunan, nükleer reaksiyonu kontrol ederek başlatma, sürdürme ve durdurma olanağı sağlayan sistemlere sahip bir yapıdır.</a:t>
            </a:r>
            <a:endParaRPr lang="tr-TR" dirty="0"/>
          </a:p>
        </p:txBody>
      </p:sp>
    </p:spTree>
    <p:extLst>
      <p:ext uri="{BB962C8B-B14F-4D97-AF65-F5344CB8AC3E}">
        <p14:creationId xmlns:p14="http://schemas.microsoft.com/office/powerpoint/2010/main" val="2240178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78098"/>
          </a:xfrm>
        </p:spPr>
        <p:txBody>
          <a:bodyPr/>
          <a:lstStyle/>
          <a:p>
            <a:r>
              <a:rPr lang="tr-TR" dirty="0" smtClean="0"/>
              <a:t>NÜKLEER ENERJİ SANTRALİ</a:t>
            </a:r>
            <a:endParaRPr lang="tr-TR" dirty="0"/>
          </a:p>
        </p:txBody>
      </p:sp>
      <p:sp>
        <p:nvSpPr>
          <p:cNvPr id="3" name="İçerik Yer Tutucusu 2"/>
          <p:cNvSpPr>
            <a:spLocks noGrp="1"/>
          </p:cNvSpPr>
          <p:nvPr>
            <p:ph sz="quarter" idx="1"/>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340768"/>
            <a:ext cx="8712969"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825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Sonuçlar </a:t>
            </a:r>
            <a:r>
              <a:rPr lang="tr-TR" dirty="0"/>
              <a:t>–</a:t>
            </a:r>
            <a:r>
              <a:rPr lang="tr-TR" dirty="0" smtClean="0"/>
              <a:t> 1</a:t>
            </a:r>
            <a:endParaRPr lang="tr-TR" dirty="0"/>
          </a:p>
        </p:txBody>
      </p:sp>
      <p:sp>
        <p:nvSpPr>
          <p:cNvPr id="3" name="İçerik Yer Tutucusu 2"/>
          <p:cNvSpPr>
            <a:spLocks noGrp="1"/>
          </p:cNvSpPr>
          <p:nvPr>
            <p:ph sz="quarter" idx="1"/>
          </p:nvPr>
        </p:nvSpPr>
        <p:spPr>
          <a:xfrm>
            <a:off x="457200" y="1600200"/>
            <a:ext cx="8075240" cy="4873752"/>
          </a:xfrm>
        </p:spPr>
        <p:txBody>
          <a:bodyPr/>
          <a:lstStyle/>
          <a:p>
            <a:r>
              <a:rPr lang="tr-TR" dirty="0"/>
              <a:t>Nükleer silahlar, şimdiye kadar kullanılan en yıkıcı bombalardır. Şehirleri yok etmek için tasarlanmışlardır ve en küçük patlama gücündeki silahlar bile, deforme olmuş çocuklar, çevresel kirlilik ve onlarca yıl süren ekonomik durgunluğa neden olacak bir kuşaklar boyu etki bırakabilir.</a:t>
            </a:r>
            <a:endParaRPr lang="tr-TR" dirty="0"/>
          </a:p>
        </p:txBody>
      </p:sp>
    </p:spTree>
    <p:extLst>
      <p:ext uri="{BB962C8B-B14F-4D97-AF65-F5344CB8AC3E}">
        <p14:creationId xmlns:p14="http://schemas.microsoft.com/office/powerpoint/2010/main" val="2444997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Sonuçlar – 2 </a:t>
            </a:r>
            <a:endParaRPr lang="tr-TR" dirty="0"/>
          </a:p>
        </p:txBody>
      </p:sp>
      <p:sp>
        <p:nvSpPr>
          <p:cNvPr id="3" name="İçerik Yer Tutucusu 2"/>
          <p:cNvSpPr>
            <a:spLocks noGrp="1"/>
          </p:cNvSpPr>
          <p:nvPr>
            <p:ph sz="quarter" idx="1"/>
          </p:nvPr>
        </p:nvSpPr>
        <p:spPr>
          <a:xfrm>
            <a:off x="457200" y="1600200"/>
            <a:ext cx="8363272" cy="4873752"/>
          </a:xfrm>
        </p:spPr>
        <p:txBody>
          <a:bodyPr>
            <a:normAutofit fontScale="92500" lnSpcReduction="20000"/>
          </a:bodyPr>
          <a:lstStyle/>
          <a:p>
            <a:r>
              <a:rPr lang="tr-TR" dirty="0"/>
              <a:t>Nükleer Silahların Yasaklanması Anlaşması'nın yürürlüğe girmesi, dünyanın nükleer silahlarla başa çıkma şeklinde tarihi bir değişimi temsil ediyor. Artık nükleer silahlar kapsamlı bir şekilde yasaklanmış durumda, </a:t>
            </a:r>
            <a:r>
              <a:rPr lang="tr-TR" dirty="0" smtClean="0"/>
              <a:t>(</a:t>
            </a:r>
            <a:r>
              <a:rPr lang="tr-TR" dirty="0" smtClean="0">
                <a:solidFill>
                  <a:srgbClr val="FF0000"/>
                </a:solidFill>
              </a:rPr>
              <a:t>her ülke olmasa da</a:t>
            </a:r>
            <a:r>
              <a:rPr lang="tr-TR" dirty="0" smtClean="0"/>
              <a:t>) üretim</a:t>
            </a:r>
            <a:r>
              <a:rPr lang="tr-TR" dirty="0"/>
              <a:t>, imalat veya geliştirme konusunda yardıma da yasak getirilmiştir. </a:t>
            </a:r>
            <a:endParaRPr lang="tr-TR" dirty="0" smtClean="0"/>
          </a:p>
          <a:p>
            <a:r>
              <a:rPr lang="tr-TR" dirty="0" smtClean="0"/>
              <a:t>Nükleer </a:t>
            </a:r>
            <a:r>
              <a:rPr lang="tr-TR" dirty="0"/>
              <a:t>silah üreten şirketlere yatırım yapan finans kurumları, daha fazla ülkenin anlaşmaya katılmasıyla düzenleyici risklere maruz kalabilirler. Ayrıca, kitle imha silahlarını destekledikleri bilindiğinde müşterilerinin ilişkilerini sonlandırma ve itibarlarında artan bir riskle karşılaşabilirler</a:t>
            </a:r>
            <a:r>
              <a:rPr lang="tr-TR" dirty="0" smtClean="0"/>
              <a:t>.</a:t>
            </a:r>
          </a:p>
          <a:p>
            <a:endParaRPr lang="tr-TR" dirty="0"/>
          </a:p>
          <a:p>
            <a:r>
              <a:rPr lang="tr-TR" dirty="0" smtClean="0"/>
              <a:t>Türkiye: </a:t>
            </a:r>
            <a:r>
              <a:rPr lang="en-US" dirty="0"/>
              <a:t>Turkey: </a:t>
            </a:r>
            <a:r>
              <a:rPr lang="en-US" dirty="0">
                <a:hlinkClick r:id="rId2"/>
              </a:rPr>
              <a:t>https://www.resmigazete.gov.tr/eskiler/2022/03/20220308-1.htm</a:t>
            </a:r>
            <a:endParaRPr lang="en-US" dirty="0"/>
          </a:p>
          <a:p>
            <a:endParaRPr lang="tr-TR" dirty="0"/>
          </a:p>
        </p:txBody>
      </p:sp>
    </p:spTree>
    <p:extLst>
      <p:ext uri="{BB962C8B-B14F-4D97-AF65-F5344CB8AC3E}">
        <p14:creationId xmlns:p14="http://schemas.microsoft.com/office/powerpoint/2010/main" val="2234814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SONUÇLAR – 3 </a:t>
            </a:r>
            <a:endParaRPr lang="tr-TR" dirty="0"/>
          </a:p>
        </p:txBody>
      </p:sp>
      <p:sp>
        <p:nvSpPr>
          <p:cNvPr id="3" name="İçerik Yer Tutucusu 2"/>
          <p:cNvSpPr>
            <a:spLocks noGrp="1"/>
          </p:cNvSpPr>
          <p:nvPr>
            <p:ph sz="quarter" idx="1"/>
          </p:nvPr>
        </p:nvSpPr>
        <p:spPr/>
        <p:txBody>
          <a:bodyPr>
            <a:normAutofit fontScale="92500"/>
          </a:bodyPr>
          <a:lstStyle/>
          <a:p>
            <a:r>
              <a:rPr lang="tr-TR" dirty="0"/>
              <a:t>Milyonlarca dolarlık servetin sürdürülebilirlik piyasasına istikrarlı bir şekilde yönlendirilmesiyle, yatırımlar sadece başarılı olmakla kalmaz, aynı zamanda iyi şeyler yapmak zorundadır. Finans kurumları, iklim üzerindeki etkilerini azaltma çabalarını göstermekte </a:t>
            </a:r>
            <a:r>
              <a:rPr lang="tr-TR" dirty="0" smtClean="0"/>
              <a:t>yarışmaktadırlar.</a:t>
            </a:r>
          </a:p>
          <a:p>
            <a:endParaRPr lang="tr-TR" dirty="0"/>
          </a:p>
          <a:p>
            <a:r>
              <a:rPr lang="tr-TR" dirty="0"/>
              <a:t>Servet oluşturmak yeterli değil, müşteriler ve hissedarlar ortak çevremiz ve ekosistemimize verilen zararı azaltmanın yollarını arıyor. Nükleer silahların üretiminin, geliştirilmesinin, imalatının ve finansmanının durdurulması, insanları ve gezegeni bu varoluşsal tehditten korumanın bir yoludur!</a:t>
            </a:r>
          </a:p>
          <a:p>
            <a:endParaRPr lang="tr-TR" dirty="0"/>
          </a:p>
        </p:txBody>
      </p:sp>
    </p:spTree>
    <p:extLst>
      <p:ext uri="{BB962C8B-B14F-4D97-AF65-F5344CB8AC3E}">
        <p14:creationId xmlns:p14="http://schemas.microsoft.com/office/powerpoint/2010/main" val="1910314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GÜÇ</a:t>
            </a:r>
            <a:endParaRPr lang="tr-TR" dirty="0"/>
          </a:p>
        </p:txBody>
      </p:sp>
      <p:sp>
        <p:nvSpPr>
          <p:cNvPr id="3" name="İçerik Yer Tutucusu 2"/>
          <p:cNvSpPr>
            <a:spLocks noGrp="1"/>
          </p:cNvSpPr>
          <p:nvPr>
            <p:ph sz="quarter" idx="1"/>
          </p:nvPr>
        </p:nvSpPr>
        <p:spPr/>
        <p:txBody>
          <a:bodyPr/>
          <a:lstStyle/>
          <a:p>
            <a:r>
              <a:rPr lang="tr-TR" dirty="0" smtClean="0"/>
              <a:t>Güçlü olmayı sevmeyen var mıdır?</a:t>
            </a:r>
          </a:p>
          <a:p>
            <a:r>
              <a:rPr lang="tr-TR" dirty="0" smtClean="0"/>
              <a:t>Nasıl daha güçlü oluruz?</a:t>
            </a:r>
            <a:endParaRPr lang="tr-TR" dirty="0"/>
          </a:p>
        </p:txBody>
      </p:sp>
    </p:spTree>
    <p:extLst>
      <p:ext uri="{BB962C8B-B14F-4D97-AF65-F5344CB8AC3E}">
        <p14:creationId xmlns:p14="http://schemas.microsoft.com/office/powerpoint/2010/main" val="2211889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8748464"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5795878"/>
            <a:ext cx="1800200" cy="639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470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sz="quarter" idx="1"/>
          </p:nvPr>
        </p:nvSpPr>
        <p:spPr/>
        <p:txBody>
          <a:bodyPr/>
          <a:lstStyle/>
          <a:p>
            <a:r>
              <a:rPr lang="tr-TR" dirty="0" smtClean="0"/>
              <a:t>Sahip olunan nükleer başlıklara göre ülke sıralaması ( E.T: 10.11.23 </a:t>
            </a:r>
            <a:r>
              <a:rPr lang="tr-TR" dirty="0" smtClean="0">
                <a:hlinkClick r:id="rId2"/>
              </a:rPr>
              <a:t>https</a:t>
            </a:r>
            <a:r>
              <a:rPr lang="tr-TR" dirty="0">
                <a:hlinkClick r:id="rId2"/>
              </a:rPr>
              <a:t>://</a:t>
            </a:r>
            <a:r>
              <a:rPr lang="tr-TR" dirty="0" smtClean="0">
                <a:hlinkClick r:id="rId2"/>
              </a:rPr>
              <a:t>finance.yahoo.com/news/10-countries-most-nuclear-weapons-133205878.html</a:t>
            </a:r>
            <a:r>
              <a:rPr lang="tr-TR" dirty="0" smtClean="0"/>
              <a:t> )</a:t>
            </a:r>
          </a:p>
          <a:p>
            <a:r>
              <a:rPr lang="tr-TR" dirty="0" smtClean="0"/>
              <a:t>Nükleer Silahların Yasaklanma Anlaşması</a:t>
            </a:r>
            <a:r>
              <a:rPr lang="tr-TR" dirty="0"/>
              <a:t>:  (E.T: </a:t>
            </a:r>
            <a:r>
              <a:rPr lang="tr-TR" smtClean="0"/>
              <a:t>10.11.23 www.nti.org)</a:t>
            </a:r>
            <a:endParaRPr lang="tr-TR" dirty="0" smtClean="0"/>
          </a:p>
        </p:txBody>
      </p:sp>
    </p:spTree>
    <p:extLst>
      <p:ext uri="{BB962C8B-B14F-4D97-AF65-F5344CB8AC3E}">
        <p14:creationId xmlns:p14="http://schemas.microsoft.com/office/powerpoint/2010/main" val="2938573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NÜKLEER TEKNOLOJİ ÜRETEN ŞİRKETLER</a:t>
            </a:r>
            <a:endParaRPr lang="tr-TR" dirty="0"/>
          </a:p>
        </p:txBody>
      </p:sp>
      <p:pic>
        <p:nvPicPr>
          <p:cNvPr id="4" name="Content Placeholder 3"/>
          <p:cNvPicPr>
            <a:picLocks noGrp="1" noChangeAspect="1"/>
          </p:cNvPicPr>
          <p:nvPr>
            <p:ph sz="quarter" idx="1"/>
          </p:nvPr>
        </p:nvPicPr>
        <p:blipFill>
          <a:blip r:embed="rId2"/>
          <a:stretch>
            <a:fillRect/>
          </a:stretch>
        </p:blipFill>
        <p:spPr>
          <a:xfrm>
            <a:off x="467544" y="1844824"/>
            <a:ext cx="8438786" cy="3168352"/>
          </a:xfrm>
          <a:prstGeom prst="rect">
            <a:avLst/>
          </a:prstGeom>
        </p:spPr>
      </p:pic>
      <p:sp>
        <p:nvSpPr>
          <p:cNvPr id="5" name="Metin kutusu 4"/>
          <p:cNvSpPr txBox="1"/>
          <p:nvPr/>
        </p:nvSpPr>
        <p:spPr>
          <a:xfrm>
            <a:off x="827584" y="5330825"/>
            <a:ext cx="7056784" cy="1200329"/>
          </a:xfrm>
          <a:prstGeom prst="rect">
            <a:avLst/>
          </a:prstGeom>
          <a:noFill/>
        </p:spPr>
        <p:txBody>
          <a:bodyPr wrap="square" rtlCol="0">
            <a:spAutoFit/>
          </a:bodyPr>
          <a:lstStyle/>
          <a:p>
            <a:r>
              <a:rPr lang="tr-TR" dirty="0" err="1" smtClean="0"/>
              <a:t>Northrop</a:t>
            </a:r>
            <a:r>
              <a:rPr lang="tr-TR" dirty="0" smtClean="0"/>
              <a:t>, </a:t>
            </a:r>
            <a:r>
              <a:rPr lang="tr-TR" dirty="0" err="1" smtClean="0"/>
              <a:t>Grumman</a:t>
            </a:r>
            <a:r>
              <a:rPr lang="tr-TR" dirty="0" smtClean="0"/>
              <a:t>, Amerika'nın </a:t>
            </a:r>
            <a:r>
              <a:rPr lang="tr-TR" dirty="0"/>
              <a:t>en büyük şirketlerini sıralayan 2022 </a:t>
            </a:r>
            <a:r>
              <a:rPr lang="tr-TR" dirty="0" err="1"/>
              <a:t>Fortune</a:t>
            </a:r>
            <a:r>
              <a:rPr lang="tr-TR" dirty="0"/>
              <a:t> 500 listesinde 101. </a:t>
            </a:r>
            <a:r>
              <a:rPr lang="tr-TR" dirty="0" smtClean="0"/>
              <a:t>sırada. </a:t>
            </a:r>
          </a:p>
          <a:p>
            <a:r>
              <a:rPr lang="tr-TR" dirty="0" smtClean="0"/>
              <a:t>Firma değeri </a:t>
            </a:r>
            <a:r>
              <a:rPr lang="tr-TR" b="1" dirty="0" smtClean="0"/>
              <a:t>70 </a:t>
            </a:r>
            <a:r>
              <a:rPr lang="tr-TR" b="1" dirty="0"/>
              <a:t>milyar </a:t>
            </a:r>
            <a:r>
              <a:rPr lang="tr-TR" b="1" dirty="0" smtClean="0"/>
              <a:t>dolar</a:t>
            </a:r>
            <a:r>
              <a:rPr lang="tr-TR" dirty="0" smtClean="0"/>
              <a:t>.</a:t>
            </a:r>
          </a:p>
          <a:p>
            <a:r>
              <a:rPr lang="tr-TR" dirty="0" smtClean="0"/>
              <a:t>Türkiye cari açık: </a:t>
            </a:r>
            <a:r>
              <a:rPr lang="tr-TR" b="1" dirty="0" smtClean="0"/>
              <a:t>48 milyar dolar</a:t>
            </a:r>
            <a:r>
              <a:rPr lang="tr-TR" dirty="0" smtClean="0"/>
              <a:t>. </a:t>
            </a:r>
            <a:endParaRPr lang="tr-TR" dirty="0"/>
          </a:p>
        </p:txBody>
      </p:sp>
    </p:spTree>
    <p:extLst>
      <p:ext uri="{BB962C8B-B14F-4D97-AF65-F5344CB8AC3E}">
        <p14:creationId xmlns:p14="http://schemas.microsoft.com/office/powerpoint/2010/main" val="1374708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Northrop</a:t>
            </a:r>
            <a:r>
              <a:rPr lang="tr-TR" dirty="0" smtClean="0"/>
              <a:t> </a:t>
            </a:r>
            <a:r>
              <a:rPr lang="tr-TR" dirty="0" err="1" smtClean="0"/>
              <a:t>grumman</a:t>
            </a:r>
            <a:endParaRPr lang="tr-TR" dirty="0"/>
          </a:p>
        </p:txBody>
      </p:sp>
      <p:sp>
        <p:nvSpPr>
          <p:cNvPr id="3" name="İçerik Yer Tutucusu 2"/>
          <p:cNvSpPr>
            <a:spLocks noGrp="1"/>
          </p:cNvSpPr>
          <p:nvPr>
            <p:ph sz="quarter" idx="1"/>
          </p:nvPr>
        </p:nvSpPr>
        <p:spPr/>
        <p:txBody>
          <a:bodyPr>
            <a:normAutofit/>
          </a:bodyPr>
          <a:lstStyle/>
          <a:p>
            <a:r>
              <a:rPr lang="tr-TR" dirty="0"/>
              <a:t>Ortak girişim, yüksek tehlikeli zenginleştirilmiş uranyum, özel nükleer malzeme (SNM), yüksek patlayıcı ve nükleer silah montaj/ayrıştırma işlemleri için tam sorumluluk taşımaktadır</a:t>
            </a:r>
            <a:r>
              <a:rPr lang="tr-TR" dirty="0" smtClean="0"/>
              <a:t>.</a:t>
            </a:r>
          </a:p>
          <a:p>
            <a:r>
              <a:rPr lang="tr-TR" dirty="0" smtClean="0"/>
              <a:t> </a:t>
            </a:r>
            <a:r>
              <a:rPr lang="tr-TR" dirty="0"/>
              <a:t>Ayrıca, </a:t>
            </a:r>
            <a:r>
              <a:rPr lang="tr-TR" dirty="0" err="1"/>
              <a:t>Northrop'a</a:t>
            </a:r>
            <a:r>
              <a:rPr lang="tr-TR" dirty="0"/>
              <a:t> Kasım 2019'da "Stratejik Otomatik Komut ve Kontrol Sistemi Yenileme (SACCS-R)" için 52 milyon dolarlık bir sözleşme verildi. Sözleşme Temmuz </a:t>
            </a:r>
            <a:r>
              <a:rPr lang="tr-TR" dirty="0" smtClean="0"/>
              <a:t>2023‘te bitti.</a:t>
            </a:r>
          </a:p>
          <a:p>
            <a:r>
              <a:rPr lang="tr-TR" dirty="0" smtClean="0"/>
              <a:t>Bu</a:t>
            </a:r>
            <a:r>
              <a:rPr lang="tr-TR" dirty="0"/>
              <a:t>, komuta, kontrol ve iletişimle ilgili yaşlanan hava aralıklı donanım sistemlerinin, dahil olmak üzere ünlü 8 inçlik disketlere dayanan bir kısmının yenilenmesinin bir parçasıdır.</a:t>
            </a:r>
            <a:endParaRPr lang="tr-TR" dirty="0"/>
          </a:p>
        </p:txBody>
      </p:sp>
    </p:spTree>
    <p:extLst>
      <p:ext uri="{BB962C8B-B14F-4D97-AF65-F5344CB8AC3E}">
        <p14:creationId xmlns:p14="http://schemas.microsoft.com/office/powerpoint/2010/main" val="3315481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BİR İŞ MODELİ:KİTLESEL İMHA ÜRETİMİ</a:t>
            </a:r>
            <a:endParaRPr lang="tr-TR" dirty="0"/>
          </a:p>
        </p:txBody>
      </p:sp>
      <p:sp>
        <p:nvSpPr>
          <p:cNvPr id="3" name="İçerik Yer Tutucusu 2"/>
          <p:cNvSpPr>
            <a:spLocks noGrp="1"/>
          </p:cNvSpPr>
          <p:nvPr>
            <p:ph sz="quarter" idx="1"/>
          </p:nvPr>
        </p:nvSpPr>
        <p:spPr/>
        <p:txBody>
          <a:bodyPr/>
          <a:lstStyle/>
          <a:p>
            <a:r>
              <a:rPr lang="tr-TR" dirty="0" smtClean="0"/>
              <a:t>Özel </a:t>
            </a:r>
            <a:r>
              <a:rPr lang="tr-TR" dirty="0"/>
              <a:t>şirketler ve nükleer silah endüstrisi. Çin, Fransa, Hindistan, İtalya, Hollanda, Rusya Federasyonu, Birleşik Krallık ve Amerika Birleşik Devletleri'nden şirketler, nükleer silah üretiminde önemli bir rol oynamaktadır. </a:t>
            </a:r>
            <a:endParaRPr lang="tr-TR" dirty="0" smtClean="0"/>
          </a:p>
          <a:p>
            <a:endParaRPr lang="tr-TR" dirty="0"/>
          </a:p>
          <a:p>
            <a:r>
              <a:rPr lang="tr-TR" dirty="0" smtClean="0"/>
              <a:t>İlgili </a:t>
            </a:r>
            <a:r>
              <a:rPr lang="tr-TR" dirty="0"/>
              <a:t>birçok şirket, milyarlarca doları bulan çok yıllı üretim sözleşmelerine sahiptir ve bunlar onlarca yıl boyunca devam etmektedir.</a:t>
            </a:r>
            <a:endParaRPr lang="tr-TR" dirty="0"/>
          </a:p>
        </p:txBody>
      </p:sp>
    </p:spTree>
    <p:extLst>
      <p:ext uri="{BB962C8B-B14F-4D97-AF65-F5344CB8AC3E}">
        <p14:creationId xmlns:p14="http://schemas.microsoft.com/office/powerpoint/2010/main" val="161314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t>SAHİP OLUNAN NÜKLEER BAŞLIKLARA GÖRE ÜLKE SIRALAMASI</a:t>
            </a:r>
            <a:endParaRPr lang="tr-TR" dirty="0"/>
          </a:p>
        </p:txBody>
      </p:sp>
      <p:sp>
        <p:nvSpPr>
          <p:cNvPr id="4" name="Metin kutusu 3"/>
          <p:cNvSpPr txBox="1"/>
          <p:nvPr/>
        </p:nvSpPr>
        <p:spPr>
          <a:xfrm>
            <a:off x="4860032" y="1559675"/>
            <a:ext cx="3888432" cy="2215991"/>
          </a:xfrm>
          <a:prstGeom prst="rect">
            <a:avLst/>
          </a:prstGeom>
          <a:noFill/>
        </p:spPr>
        <p:txBody>
          <a:bodyPr wrap="square" rtlCol="0">
            <a:spAutoFit/>
          </a:bodyPr>
          <a:lstStyle/>
          <a:p>
            <a:r>
              <a:rPr lang="tr-TR" sz="2400" dirty="0" smtClean="0"/>
              <a:t>6. PAKİSTAN : 170</a:t>
            </a:r>
          </a:p>
          <a:p>
            <a:r>
              <a:rPr lang="tr-TR" sz="2400" dirty="0" smtClean="0"/>
              <a:t>7. HİNDİSTAN : 164</a:t>
            </a:r>
          </a:p>
          <a:p>
            <a:r>
              <a:rPr lang="tr-TR" sz="2400" dirty="0" smtClean="0"/>
              <a:t>8. İSRAİL: 90</a:t>
            </a:r>
          </a:p>
          <a:p>
            <a:r>
              <a:rPr lang="tr-TR" sz="2400" dirty="0" smtClean="0"/>
              <a:t>9. İTALYA : 35</a:t>
            </a:r>
          </a:p>
          <a:p>
            <a:r>
              <a:rPr lang="tr-TR" sz="2400" dirty="0" smtClean="0"/>
              <a:t>10. KUZEY KORE: 30</a:t>
            </a:r>
          </a:p>
          <a:p>
            <a:endParaRPr lang="tr-TR" dirty="0"/>
          </a:p>
        </p:txBody>
      </p:sp>
      <p:sp>
        <p:nvSpPr>
          <p:cNvPr id="5" name="Metin kutusu 4"/>
          <p:cNvSpPr txBox="1"/>
          <p:nvPr/>
        </p:nvSpPr>
        <p:spPr>
          <a:xfrm>
            <a:off x="323528" y="1559675"/>
            <a:ext cx="4536504" cy="2215991"/>
          </a:xfrm>
          <a:prstGeom prst="rect">
            <a:avLst/>
          </a:prstGeom>
          <a:noFill/>
        </p:spPr>
        <p:txBody>
          <a:bodyPr wrap="square" rtlCol="0">
            <a:spAutoFit/>
          </a:bodyPr>
          <a:lstStyle/>
          <a:p>
            <a:r>
              <a:rPr lang="tr-TR" sz="2400" dirty="0" smtClean="0"/>
              <a:t>1. RUSYA : 5.889</a:t>
            </a:r>
          </a:p>
          <a:p>
            <a:r>
              <a:rPr lang="tr-TR" sz="2400" dirty="0" smtClean="0"/>
              <a:t>2. ABD : 5.244</a:t>
            </a:r>
          </a:p>
          <a:p>
            <a:r>
              <a:rPr lang="tr-TR" sz="2400" dirty="0" smtClean="0"/>
              <a:t>3. ÇİN : 410</a:t>
            </a:r>
          </a:p>
          <a:p>
            <a:r>
              <a:rPr lang="tr-TR" sz="2400" dirty="0" smtClean="0"/>
              <a:t>4. FRANSA : 290</a:t>
            </a:r>
          </a:p>
          <a:p>
            <a:r>
              <a:rPr lang="tr-TR" sz="2400" dirty="0" smtClean="0"/>
              <a:t>5. BİRLEŞİK KRALLIK : 225</a:t>
            </a:r>
          </a:p>
          <a:p>
            <a:endParaRPr lang="tr-T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531013"/>
            <a:ext cx="5440872" cy="327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70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NÜKLEER SALDIRI</a:t>
            </a:r>
            <a:endParaRPr lang="tr-TR" dirty="0"/>
          </a:p>
        </p:txBody>
      </p:sp>
      <p:sp>
        <p:nvSpPr>
          <p:cNvPr id="3" name="İçerik Yer Tutucusu 2"/>
          <p:cNvSpPr>
            <a:spLocks noGrp="1"/>
          </p:cNvSpPr>
          <p:nvPr>
            <p:ph sz="quarter" idx="1"/>
          </p:nvPr>
        </p:nvSpPr>
        <p:spPr/>
        <p:txBody>
          <a:bodyPr/>
          <a:lstStyle/>
          <a:p>
            <a:r>
              <a:rPr lang="tr-TR" dirty="0"/>
              <a:t>Bir şehir nükleer bir saldırıya </a:t>
            </a:r>
            <a:r>
              <a:rPr lang="tr-TR" dirty="0" smtClean="0"/>
              <a:t>uğradığında ne olur?</a:t>
            </a:r>
          </a:p>
          <a:p>
            <a:endParaRPr lang="tr-TR" dirty="0"/>
          </a:p>
          <a:p>
            <a:r>
              <a:rPr lang="en-US" dirty="0"/>
              <a:t>https://youtu.be/5iPH-br_eJQ</a:t>
            </a:r>
          </a:p>
          <a:p>
            <a:endParaRPr lang="tr-TR" dirty="0"/>
          </a:p>
        </p:txBody>
      </p:sp>
    </p:spTree>
    <p:extLst>
      <p:ext uri="{BB962C8B-B14F-4D97-AF65-F5344CB8AC3E}">
        <p14:creationId xmlns:p14="http://schemas.microsoft.com/office/powerpoint/2010/main" val="3110956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stretch>
            <a:fillRect/>
          </a:stretch>
        </p:blipFill>
        <p:spPr>
          <a:xfrm>
            <a:off x="395536" y="116632"/>
            <a:ext cx="8352928" cy="6633208"/>
          </a:xfrm>
          <a:prstGeom prst="rect">
            <a:avLst/>
          </a:prstGeom>
        </p:spPr>
      </p:pic>
    </p:spTree>
    <p:extLst>
      <p:ext uri="{BB962C8B-B14F-4D97-AF65-F5344CB8AC3E}">
        <p14:creationId xmlns:p14="http://schemas.microsoft.com/office/powerpoint/2010/main" val="2859443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NÜKLEER FİSYON</a:t>
            </a:r>
            <a:r>
              <a:rPr lang="en-US" dirty="0"/>
              <a:t/>
            </a:r>
            <a:br>
              <a:rPr lang="en-US" dirty="0"/>
            </a:br>
            <a:endParaRPr lang="tr-TR" dirty="0"/>
          </a:p>
        </p:txBody>
      </p:sp>
      <p:sp>
        <p:nvSpPr>
          <p:cNvPr id="3" name="İçerik Yer Tutucusu 2"/>
          <p:cNvSpPr>
            <a:spLocks noGrp="1"/>
          </p:cNvSpPr>
          <p:nvPr>
            <p:ph sz="quarter" idx="1"/>
          </p:nvPr>
        </p:nvSpPr>
        <p:spPr>
          <a:xfrm>
            <a:off x="457200" y="1124744"/>
            <a:ext cx="7467600" cy="5349208"/>
          </a:xfrm>
        </p:spPr>
        <p:txBody>
          <a:bodyPr>
            <a:normAutofit lnSpcReduction="10000"/>
          </a:bodyPr>
          <a:lstStyle/>
          <a:p>
            <a:r>
              <a:rPr lang="tr-TR" dirty="0" smtClean="0"/>
              <a:t>Nükleer </a:t>
            </a:r>
            <a:r>
              <a:rPr lang="tr-TR" dirty="0" err="1"/>
              <a:t>fisyon</a:t>
            </a:r>
            <a:r>
              <a:rPr lang="tr-TR" dirty="0"/>
              <a:t>, bir atom çekirdeğinin düşük enerjili nötronlarla bombardıman edilmesi sonucu çekirdeğin daha küçük çekirdekler haline bölünmesi olan bir nükleer reaksiyondur. </a:t>
            </a:r>
            <a:endParaRPr lang="tr-TR" dirty="0" smtClean="0"/>
          </a:p>
          <a:p>
            <a:endParaRPr lang="tr-TR" dirty="0" smtClean="0"/>
          </a:p>
          <a:p>
            <a:r>
              <a:rPr lang="tr-TR" dirty="0" smtClean="0"/>
              <a:t>Bu </a:t>
            </a:r>
            <a:r>
              <a:rPr lang="tr-TR" dirty="0"/>
              <a:t>süreçte büyük miktarda enerji açığa çıkar. Nükleer </a:t>
            </a:r>
            <a:r>
              <a:rPr lang="tr-TR" dirty="0" err="1"/>
              <a:t>fisyon</a:t>
            </a:r>
            <a:r>
              <a:rPr lang="tr-TR" dirty="0"/>
              <a:t> reaksiyonları, kontrol etmesi kolay ve büyük miktarda enerji üreten nükleer enerji reaktörlerinde kullanılır</a:t>
            </a:r>
            <a:r>
              <a:rPr lang="tr-TR" dirty="0" smtClean="0"/>
              <a:t>.</a:t>
            </a:r>
          </a:p>
          <a:p>
            <a:endParaRPr lang="tr-TR" dirty="0"/>
          </a:p>
          <a:p>
            <a:r>
              <a:rPr lang="tr-TR" dirty="0"/>
              <a:t>Uranyum-235, yavaş hareket eden nötronlarla bombardıman edildiğinde, uranyumun ağır çekirdeği bölünerek kripton-89 ve baryum-144'ü üretir ve üç nötron yayınlar."</a:t>
            </a:r>
          </a:p>
          <a:p>
            <a:endParaRPr lang="tr-TR" dirty="0"/>
          </a:p>
        </p:txBody>
      </p:sp>
    </p:spTree>
    <p:extLst>
      <p:ext uri="{BB962C8B-B14F-4D97-AF65-F5344CB8AC3E}">
        <p14:creationId xmlns:p14="http://schemas.microsoft.com/office/powerpoint/2010/main" val="41936519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184</TotalTime>
  <Words>770</Words>
  <Application>Microsoft Office PowerPoint</Application>
  <PresentationFormat>Ekran Gösterisi (4:3)</PresentationFormat>
  <Paragraphs>65</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Cumba</vt:lpstr>
      <vt:lpstr>İŞLETMELERDE YENİ TEKNOLOJİLER - 03</vt:lpstr>
      <vt:lpstr>GÜÇ</vt:lpstr>
      <vt:lpstr>NÜKLEER TEKNOLOJİ ÜRETEN ŞİRKETLER</vt:lpstr>
      <vt:lpstr>Northrop grumman</vt:lpstr>
      <vt:lpstr>BİR İŞ MODELİ:KİTLESEL İMHA ÜRETİMİ</vt:lpstr>
      <vt:lpstr>SAHİP OLUNAN NÜKLEER BAŞLIKLARA GÖRE ÜLKE SIRALAMASI</vt:lpstr>
      <vt:lpstr>NÜKLEER SALDIRI</vt:lpstr>
      <vt:lpstr>PowerPoint Sunusu</vt:lpstr>
      <vt:lpstr>NÜKLEER FİSYON </vt:lpstr>
      <vt:lpstr>PowerPoint Sunusu</vt:lpstr>
      <vt:lpstr>NÜKLEER FÜZYON</vt:lpstr>
      <vt:lpstr>NÜKLEER FÜZYON</vt:lpstr>
      <vt:lpstr>         FİSYON VS FÜZYON</vt:lpstr>
      <vt:lpstr>HER NÜKLEER TEKNOLOJİ KÖTÜ MÜDÜR?</vt:lpstr>
      <vt:lpstr>NÜKLEER ENERJİ SANTRALİ</vt:lpstr>
      <vt:lpstr>NÜKLEER ENERJİ SANTRALİ</vt:lpstr>
      <vt:lpstr>Sonuçlar – 1</vt:lpstr>
      <vt:lpstr>Sonuçlar – 2 </vt:lpstr>
      <vt:lpstr>SONUÇLAR – 3 </vt:lpstr>
      <vt:lpstr>PowerPoint Sunusu</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İŞLETMELERDE YENİ TEKNOLOJİLER - 03</dc:title>
  <dc:creator>Fatih KOÇ</dc:creator>
  <cp:lastModifiedBy>Fatih KOÇ</cp:lastModifiedBy>
  <cp:revision>39</cp:revision>
  <dcterms:created xsi:type="dcterms:W3CDTF">2023-11-10T09:11:18Z</dcterms:created>
  <dcterms:modified xsi:type="dcterms:W3CDTF">2023-11-10T12:16:02Z</dcterms:modified>
</cp:coreProperties>
</file>