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handoutMasterIdLst>
    <p:handoutMasterId r:id="rId4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6" r:id="rId31"/>
    <p:sldId id="287" r:id="rId32"/>
    <p:sldId id="292" r:id="rId33"/>
    <p:sldId id="293" r:id="rId34"/>
    <p:sldId id="288" r:id="rId35"/>
    <p:sldId id="289" r:id="rId36"/>
    <p:sldId id="290" r:id="rId37"/>
    <p:sldId id="291" r:id="rId38"/>
    <p:sldId id="295" r:id="rId39"/>
    <p:sldId id="294" r:id="rId40"/>
    <p:sldId id="296" r:id="rId41"/>
    <p:sldId id="300" r:id="rId42"/>
    <p:sldId id="280" r:id="rId43"/>
    <p:sldId id="298" r:id="rId44"/>
    <p:sldId id="299" r:id="rId4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AEE60A79-CC43-4D5E-86E1-49F675B05BA6}" type="datetimeFigureOut">
              <a:rPr lang="tr-TR" smtClean="0"/>
              <a:t>08.11.2016</a:t>
            </a:fld>
            <a:endParaRPr lang="tr-TR"/>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tr-TR"/>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0E6213AF-BE87-4D58-954A-988797771147}" type="slidenum">
              <a:rPr lang="tr-TR" smtClean="0"/>
              <a:t>‹#›</a:t>
            </a:fld>
            <a:endParaRPr lang="tr-TR"/>
          </a:p>
        </p:txBody>
      </p:sp>
    </p:spTree>
    <p:extLst>
      <p:ext uri="{BB962C8B-B14F-4D97-AF65-F5344CB8AC3E}">
        <p14:creationId xmlns:p14="http://schemas.microsoft.com/office/powerpoint/2010/main" val="173548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0855940D-B7B9-46D8-B3A1-A0365F89DAD6}" type="datetimeFigureOut">
              <a:rPr lang="tr-TR" smtClean="0"/>
              <a:t>08.11.2016</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50" y="4716463"/>
            <a:ext cx="5438775" cy="4467225"/>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60EE47F-011F-45C1-A085-BECB91915AAC}" type="slidenum">
              <a:rPr lang="tr-TR" smtClean="0"/>
              <a:t>‹#›</a:t>
            </a:fld>
            <a:endParaRPr lang="tr-TR"/>
          </a:p>
        </p:txBody>
      </p:sp>
    </p:spTree>
    <p:extLst>
      <p:ext uri="{BB962C8B-B14F-4D97-AF65-F5344CB8AC3E}">
        <p14:creationId xmlns:p14="http://schemas.microsoft.com/office/powerpoint/2010/main" val="2503647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F60EE47F-011F-45C1-A085-BECB91915AAC}" type="slidenum">
              <a:rPr lang="tr-TR" smtClean="0"/>
              <a:t>31</a:t>
            </a:fld>
            <a:endParaRPr lang="tr-TR"/>
          </a:p>
        </p:txBody>
      </p:sp>
    </p:spTree>
    <p:extLst>
      <p:ext uri="{BB962C8B-B14F-4D97-AF65-F5344CB8AC3E}">
        <p14:creationId xmlns:p14="http://schemas.microsoft.com/office/powerpoint/2010/main" val="32759479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India</a:t>
            </a:r>
            <a:endParaRPr lang="tr-TR" dirty="0"/>
          </a:p>
        </p:txBody>
      </p:sp>
      <p:sp>
        <p:nvSpPr>
          <p:cNvPr id="3" name="Subtitle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88164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socialist society</a:t>
            </a:r>
            <a:endParaRPr lang="tr-TR" dirty="0"/>
          </a:p>
        </p:txBody>
      </p:sp>
      <p:sp>
        <p:nvSpPr>
          <p:cNvPr id="3" name="Content Placeholder 2"/>
          <p:cNvSpPr>
            <a:spLocks noGrp="1"/>
          </p:cNvSpPr>
          <p:nvPr>
            <p:ph idx="1"/>
          </p:nvPr>
        </p:nvSpPr>
        <p:spPr/>
        <p:txBody>
          <a:bodyPr>
            <a:normAutofit fontScale="85000" lnSpcReduction="20000"/>
          </a:bodyPr>
          <a:lstStyle/>
          <a:p>
            <a:r>
              <a:rPr lang="tr-TR" dirty="0"/>
              <a:t>the great </a:t>
            </a:r>
            <a:r>
              <a:rPr lang="tr-TR" b="1" dirty="0"/>
              <a:t>success of the first Five-Year Plan</a:t>
            </a:r>
            <a:r>
              <a:rPr lang="tr-TR" dirty="0"/>
              <a:t> (1951-56) enforced the legitimacy of the socialist regime. </a:t>
            </a:r>
            <a:endParaRPr lang="tr-TR" dirty="0" smtClean="0"/>
          </a:p>
          <a:p>
            <a:r>
              <a:rPr lang="tr-TR" dirty="0" smtClean="0"/>
              <a:t>Having </a:t>
            </a:r>
            <a:r>
              <a:rPr lang="tr-TR" dirty="0"/>
              <a:t>confidence with economic growth, Nehru pushed his socialistic policy more aggressively in the </a:t>
            </a:r>
            <a:r>
              <a:rPr lang="tr-TR" b="1" dirty="0"/>
              <a:t>Second Five-Year Plan (1956-61),</a:t>
            </a:r>
            <a:r>
              <a:rPr lang="tr-TR" dirty="0"/>
              <a:t> clearly declaring that the objective of the Plan was to create a "socialistic pattern of society</a:t>
            </a:r>
            <a:r>
              <a:rPr lang="tr-TR" dirty="0" smtClean="0"/>
              <a:t>.</a:t>
            </a:r>
          </a:p>
          <a:p>
            <a:r>
              <a:rPr lang="tr-TR" dirty="0" smtClean="0"/>
              <a:t>  </a:t>
            </a:r>
            <a:r>
              <a:rPr lang="tr-TR" dirty="0"/>
              <a:t>Furthermore, even in the </a:t>
            </a:r>
            <a:r>
              <a:rPr lang="tr-TR" b="1" dirty="0"/>
              <a:t>national election in 1957</a:t>
            </a:r>
            <a:r>
              <a:rPr lang="tr-TR" dirty="0"/>
              <a:t> during which the ruling party explicitly </a:t>
            </a:r>
            <a:r>
              <a:rPr lang="tr-TR" b="1" dirty="0"/>
              <a:t>declared its direction to the establishment of a "socialist society"</a:t>
            </a:r>
            <a:r>
              <a:rPr lang="tr-TR" dirty="0"/>
              <a:t> in its manifesto, the government won the election with the massive support from the civil society.</a:t>
            </a:r>
          </a:p>
          <a:p>
            <a:endParaRPr lang="tr-TR" dirty="0"/>
          </a:p>
        </p:txBody>
      </p:sp>
    </p:spTree>
    <p:extLst>
      <p:ext uri="{BB962C8B-B14F-4D97-AF65-F5344CB8AC3E}">
        <p14:creationId xmlns:p14="http://schemas.microsoft.com/office/powerpoint/2010/main" val="3804228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Indira Gandhi</a:t>
            </a:r>
            <a:endParaRPr lang="tr-TR" dirty="0"/>
          </a:p>
        </p:txBody>
      </p:sp>
      <p:sp>
        <p:nvSpPr>
          <p:cNvPr id="3" name="Content Placeholder 2"/>
          <p:cNvSpPr>
            <a:spLocks noGrp="1"/>
          </p:cNvSpPr>
          <p:nvPr>
            <p:ph idx="1"/>
          </p:nvPr>
        </p:nvSpPr>
        <p:spPr/>
        <p:txBody>
          <a:bodyPr>
            <a:normAutofit fontScale="77500" lnSpcReduction="20000"/>
          </a:bodyPr>
          <a:lstStyle/>
          <a:p>
            <a:r>
              <a:rPr lang="tr-TR" dirty="0"/>
              <a:t>After the </a:t>
            </a:r>
            <a:r>
              <a:rPr lang="tr-TR" b="1" dirty="0"/>
              <a:t>death of Nehru in 1964, Indira Gandhi, Nehru's daughter, succeeded to the Indian administration in 1966</a:t>
            </a:r>
            <a:r>
              <a:rPr lang="tr-TR" dirty="0"/>
              <a:t>. Indira Gandhi's first administration lasted until 1977. </a:t>
            </a:r>
            <a:endParaRPr lang="tr-TR" dirty="0" smtClean="0"/>
          </a:p>
          <a:p>
            <a:r>
              <a:rPr lang="tr-TR" dirty="0" smtClean="0"/>
              <a:t>it </a:t>
            </a:r>
            <a:r>
              <a:rPr lang="tr-TR" dirty="0"/>
              <a:t>was the period that the </a:t>
            </a:r>
            <a:r>
              <a:rPr lang="tr-TR" b="1" dirty="0"/>
              <a:t>socialist regime became inefficient and dysfunctional.</a:t>
            </a:r>
            <a:r>
              <a:rPr lang="tr-TR" dirty="0"/>
              <a:t> Indira Gandhi's administration had to handle </a:t>
            </a:r>
            <a:r>
              <a:rPr lang="tr-TR" b="1" dirty="0"/>
              <a:t>several domestic and international crises</a:t>
            </a:r>
            <a:r>
              <a:rPr lang="tr-TR" dirty="0"/>
              <a:t> from its launch</a:t>
            </a:r>
            <a:r>
              <a:rPr lang="tr-TR" dirty="0" smtClean="0"/>
              <a:t>.</a:t>
            </a:r>
          </a:p>
          <a:p>
            <a:r>
              <a:rPr lang="tr-TR" dirty="0" smtClean="0"/>
              <a:t> </a:t>
            </a:r>
            <a:r>
              <a:rPr lang="tr-TR" dirty="0"/>
              <a:t>The great </a:t>
            </a:r>
            <a:r>
              <a:rPr lang="tr-TR" b="1" dirty="0"/>
              <a:t>drought</a:t>
            </a:r>
            <a:r>
              <a:rPr lang="tr-TR" dirty="0"/>
              <a:t> </a:t>
            </a:r>
            <a:r>
              <a:rPr lang="tr-TR" b="1" dirty="0"/>
              <a:t>which lasted two successive years during 1965-66 caused severe food price increases in India</a:t>
            </a:r>
            <a:r>
              <a:rPr lang="tr-TR" dirty="0"/>
              <a:t>. In addition, the </a:t>
            </a:r>
            <a:r>
              <a:rPr lang="tr-TR" b="1" dirty="0"/>
              <a:t>international conflict with neighboring Pakistan which broke out in September 1965 caused further economic turmoil by the increasing demand for national defense expenditure and the decreasing inflow of foreign aid.</a:t>
            </a:r>
            <a:endParaRPr lang="tr-TR" dirty="0"/>
          </a:p>
          <a:p>
            <a:endParaRPr lang="tr-TR" dirty="0"/>
          </a:p>
        </p:txBody>
      </p:sp>
    </p:spTree>
    <p:extLst>
      <p:ext uri="{BB962C8B-B14F-4D97-AF65-F5344CB8AC3E}">
        <p14:creationId xmlns:p14="http://schemas.microsoft.com/office/powerpoint/2010/main" val="2053129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Indira Gandhi</a:t>
            </a:r>
          </a:p>
        </p:txBody>
      </p:sp>
      <p:sp>
        <p:nvSpPr>
          <p:cNvPr id="3" name="Content Placeholder 2"/>
          <p:cNvSpPr>
            <a:spLocks noGrp="1"/>
          </p:cNvSpPr>
          <p:nvPr>
            <p:ph idx="1"/>
          </p:nvPr>
        </p:nvSpPr>
        <p:spPr/>
        <p:txBody>
          <a:bodyPr>
            <a:noAutofit/>
          </a:bodyPr>
          <a:lstStyle/>
          <a:p>
            <a:r>
              <a:rPr lang="tr-TR" sz="2400" dirty="0"/>
              <a:t>Indira Gandhi's administration had tried to overcome the economic hardship with a </a:t>
            </a:r>
            <a:r>
              <a:rPr lang="tr-TR" sz="2400" b="1" dirty="0"/>
              <a:t>loan from the World Bank, but</a:t>
            </a:r>
            <a:r>
              <a:rPr lang="tr-TR" sz="2400" dirty="0"/>
              <a:t> the attemptwas effectively </a:t>
            </a:r>
            <a:r>
              <a:rPr lang="tr-TR" sz="2400" b="1" dirty="0"/>
              <a:t>undermined by the United States</a:t>
            </a:r>
            <a:r>
              <a:rPr lang="tr-TR" sz="2400" dirty="0"/>
              <a:t> which had had a friendly bilateral relationship with Pakistan.</a:t>
            </a:r>
          </a:p>
          <a:p>
            <a:r>
              <a:rPr lang="tr-TR" sz="2400" dirty="0"/>
              <a:t> </a:t>
            </a:r>
            <a:r>
              <a:rPr lang="tr-TR" sz="2400" dirty="0" smtClean="0"/>
              <a:t>Moreover</a:t>
            </a:r>
            <a:r>
              <a:rPr lang="tr-TR" sz="2400" dirty="0"/>
              <a:t>, the </a:t>
            </a:r>
            <a:r>
              <a:rPr lang="tr-TR" sz="2400" b="1" dirty="0"/>
              <a:t>devaluation of the Indian rupee</a:t>
            </a:r>
            <a:r>
              <a:rPr lang="tr-TR" sz="2400" dirty="0"/>
              <a:t> which had been implemented by the pressure of the World Bank worsened the Indian economic turmoil rather than relieved it. While the major aims of the devaluation of the rupee were the e</a:t>
            </a:r>
            <a:r>
              <a:rPr lang="tr-TR" sz="2400" b="1" dirty="0"/>
              <a:t>nhancement of export and the protection of domestic industry from import goods, both of the aims did not work as expected.</a:t>
            </a:r>
            <a:r>
              <a:rPr lang="tr-TR" sz="2400" dirty="0"/>
              <a:t> It merely ended in the </a:t>
            </a:r>
            <a:r>
              <a:rPr lang="tr-TR" sz="2400" b="1" dirty="0"/>
              <a:t>further price increase of the essential goods</a:t>
            </a:r>
            <a:r>
              <a:rPr lang="tr-TR" sz="2400" dirty="0"/>
              <a:t> such as </a:t>
            </a:r>
            <a:r>
              <a:rPr lang="tr-TR" sz="2400" dirty="0" smtClean="0"/>
              <a:t>salad oil </a:t>
            </a:r>
            <a:r>
              <a:rPr lang="tr-TR" sz="2400" dirty="0"/>
              <a:t>and crude oil which Indian society highly relied on through imports.</a:t>
            </a:r>
          </a:p>
        </p:txBody>
      </p:sp>
    </p:spTree>
    <p:extLst>
      <p:ext uri="{BB962C8B-B14F-4D97-AF65-F5344CB8AC3E}">
        <p14:creationId xmlns:p14="http://schemas.microsoft.com/office/powerpoint/2010/main" val="538120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Rise of state-owned </a:t>
            </a:r>
            <a:r>
              <a:rPr lang="tr-TR" b="1" dirty="0"/>
              <a:t>enterprises</a:t>
            </a:r>
            <a:endParaRPr lang="tr-TR" dirty="0"/>
          </a:p>
        </p:txBody>
      </p:sp>
      <p:sp>
        <p:nvSpPr>
          <p:cNvPr id="3" name="Content Placeholder 2"/>
          <p:cNvSpPr>
            <a:spLocks noGrp="1"/>
          </p:cNvSpPr>
          <p:nvPr>
            <p:ph idx="1"/>
          </p:nvPr>
        </p:nvSpPr>
        <p:spPr/>
        <p:txBody>
          <a:bodyPr>
            <a:normAutofit fontScale="70000" lnSpcReduction="20000"/>
          </a:bodyPr>
          <a:lstStyle/>
          <a:p>
            <a:r>
              <a:rPr lang="tr-TR" dirty="0"/>
              <a:t>Being </a:t>
            </a:r>
            <a:r>
              <a:rPr lang="tr-TR" b="1" dirty="0"/>
              <a:t>unable to have active financial support</a:t>
            </a:r>
            <a:r>
              <a:rPr lang="tr-TR" dirty="0"/>
              <a:t> from international society on the one hand, but having a mood of </a:t>
            </a:r>
            <a:r>
              <a:rPr lang="tr-TR" b="1" dirty="0"/>
              <a:t>anti-US and anti-World Bank</a:t>
            </a:r>
            <a:r>
              <a:rPr lang="tr-TR" dirty="0"/>
              <a:t> in its domestic society on the other hand, </a:t>
            </a:r>
            <a:r>
              <a:rPr lang="tr-TR" b="1" dirty="0"/>
              <a:t>Indira Gandhi</a:t>
            </a:r>
            <a:r>
              <a:rPr lang="tr-TR" dirty="0"/>
              <a:t> could find the way to steer the nation only in the </a:t>
            </a:r>
            <a:r>
              <a:rPr lang="tr-TR" b="1" dirty="0"/>
              <a:t>acceleration of nationalistic economic regime</a:t>
            </a:r>
            <a:r>
              <a:rPr lang="tr-TR" dirty="0"/>
              <a:t>. </a:t>
            </a:r>
            <a:endParaRPr lang="tr-TR" dirty="0" smtClean="0"/>
          </a:p>
          <a:p>
            <a:r>
              <a:rPr lang="tr-TR" dirty="0" smtClean="0"/>
              <a:t>the </a:t>
            </a:r>
            <a:r>
              <a:rPr lang="tr-TR" dirty="0"/>
              <a:t>multiplication of the </a:t>
            </a:r>
            <a:r>
              <a:rPr lang="tr-TR" b="1" dirty="0"/>
              <a:t>state-owned enterprises seemed a panacea for all economic miseries</a:t>
            </a:r>
            <a:r>
              <a:rPr lang="tr-TR" dirty="0"/>
              <a:t>. In fact, the number of the public sector enterprises (PSEs) dramatically increased during Indira Gandhi's administration. </a:t>
            </a:r>
            <a:endParaRPr lang="tr-TR" dirty="0" smtClean="0"/>
          </a:p>
          <a:p>
            <a:r>
              <a:rPr lang="tr-TR" dirty="0" smtClean="0"/>
              <a:t>There </a:t>
            </a:r>
            <a:r>
              <a:rPr lang="tr-TR" dirty="0"/>
              <a:t>had been only </a:t>
            </a:r>
            <a:r>
              <a:rPr lang="tr-TR" b="1" dirty="0"/>
              <a:t>5 PSEs in 1951, but the numberincreased to 67 in 1969 and 198 in 1985.</a:t>
            </a:r>
            <a:r>
              <a:rPr lang="tr-TR" dirty="0"/>
              <a:t> This data indicates how the presence of the public sector was relatively small during the Nehru's administration (1947-1964), while it sharply expanded after 1969 during Indira Gandhi's administration. </a:t>
            </a:r>
          </a:p>
          <a:p>
            <a:endParaRPr lang="tr-TR" dirty="0"/>
          </a:p>
        </p:txBody>
      </p:sp>
    </p:spTree>
    <p:extLst>
      <p:ext uri="{BB962C8B-B14F-4D97-AF65-F5344CB8AC3E}">
        <p14:creationId xmlns:p14="http://schemas.microsoft.com/office/powerpoint/2010/main" val="31573407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Rise of state-owned enterprises</a:t>
            </a:r>
            <a:endParaRPr lang="tr-TR" dirty="0"/>
          </a:p>
        </p:txBody>
      </p:sp>
      <p:sp>
        <p:nvSpPr>
          <p:cNvPr id="3" name="Content Placeholder 2"/>
          <p:cNvSpPr>
            <a:spLocks noGrp="1"/>
          </p:cNvSpPr>
          <p:nvPr>
            <p:ph idx="1"/>
          </p:nvPr>
        </p:nvSpPr>
        <p:spPr/>
        <p:txBody>
          <a:bodyPr>
            <a:normAutofit fontScale="70000" lnSpcReduction="20000"/>
          </a:bodyPr>
          <a:lstStyle/>
          <a:p>
            <a:r>
              <a:rPr lang="tr-TR" b="1" dirty="0"/>
              <a:t>Nehru, differed from his daughter, had regarded the private sector as an important domain for economic development</a:t>
            </a:r>
            <a:r>
              <a:rPr lang="tr-TR" dirty="0"/>
              <a:t> and avoided indiscriminate nationalization. </a:t>
            </a:r>
            <a:endParaRPr lang="tr-TR" dirty="0" smtClean="0"/>
          </a:p>
          <a:p>
            <a:r>
              <a:rPr lang="tr-TR" dirty="0" smtClean="0"/>
              <a:t>In </a:t>
            </a:r>
            <a:r>
              <a:rPr lang="tr-TR" dirty="0"/>
              <a:t>the Industrial Policy Statements of 1948 and 1956, the </a:t>
            </a:r>
            <a:r>
              <a:rPr lang="tr-TR" b="1" dirty="0"/>
              <a:t>public sector had been expected to function as a facilitator rather than a competitor</a:t>
            </a:r>
            <a:r>
              <a:rPr lang="tr-TR" dirty="0"/>
              <a:t> or a master of the private sector. </a:t>
            </a:r>
            <a:endParaRPr lang="tr-TR" dirty="0" smtClean="0"/>
          </a:p>
          <a:p>
            <a:r>
              <a:rPr lang="tr-TR" dirty="0" smtClean="0"/>
              <a:t>Originally</a:t>
            </a:r>
            <a:r>
              <a:rPr lang="tr-TR" dirty="0"/>
              <a:t>, the purpose of the introduction of the PSEs was to </a:t>
            </a:r>
            <a:r>
              <a:rPr lang="tr-TR" b="1" dirty="0"/>
              <a:t>build infrastructures with the state initiatives, which were too capital-intensive for private companies to undertake</a:t>
            </a:r>
            <a:r>
              <a:rPr lang="tr-TR" dirty="0" smtClean="0"/>
              <a:t>.</a:t>
            </a:r>
          </a:p>
          <a:p>
            <a:r>
              <a:rPr lang="tr-TR" dirty="0" smtClean="0"/>
              <a:t>Therefore</a:t>
            </a:r>
            <a:r>
              <a:rPr lang="tr-TR" dirty="0"/>
              <a:t>, the presence of </a:t>
            </a:r>
            <a:r>
              <a:rPr lang="tr-TR" b="1" dirty="0"/>
              <a:t>PSEs was limited to the key industries such as railways and steel in the beginning</a:t>
            </a:r>
            <a:r>
              <a:rPr lang="tr-TR" dirty="0"/>
              <a:t>. However, as the data implied, Indira </a:t>
            </a:r>
            <a:r>
              <a:rPr lang="tr-TR" b="1" dirty="0"/>
              <a:t>Gandhi introduced PSEs even into the consumer-oriented industries such as drugs, hotels, and food-processing especially after 1969.</a:t>
            </a:r>
            <a:endParaRPr lang="tr-TR" dirty="0"/>
          </a:p>
          <a:p>
            <a:endParaRPr lang="tr-TR" dirty="0"/>
          </a:p>
        </p:txBody>
      </p:sp>
    </p:spTree>
    <p:extLst>
      <p:ext uri="{BB962C8B-B14F-4D97-AF65-F5344CB8AC3E}">
        <p14:creationId xmlns:p14="http://schemas.microsoft.com/office/powerpoint/2010/main" val="34266670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failure of the public sector</a:t>
            </a:r>
            <a:endParaRPr lang="tr-TR" dirty="0"/>
          </a:p>
        </p:txBody>
      </p:sp>
      <p:sp>
        <p:nvSpPr>
          <p:cNvPr id="3" name="Content Placeholder 2"/>
          <p:cNvSpPr>
            <a:spLocks noGrp="1"/>
          </p:cNvSpPr>
          <p:nvPr>
            <p:ph idx="1"/>
          </p:nvPr>
        </p:nvSpPr>
        <p:spPr/>
        <p:txBody>
          <a:bodyPr>
            <a:normAutofit fontScale="92500" lnSpcReduction="10000"/>
          </a:bodyPr>
          <a:lstStyle/>
          <a:p>
            <a:r>
              <a:rPr lang="tr-TR" dirty="0"/>
              <a:t>three major factors led to the </a:t>
            </a:r>
            <a:r>
              <a:rPr lang="tr-TR" b="1" dirty="0"/>
              <a:t>failure of the public sector: </a:t>
            </a:r>
            <a:endParaRPr lang="tr-TR" b="1" dirty="0" smtClean="0"/>
          </a:p>
          <a:p>
            <a:r>
              <a:rPr lang="tr-TR" b="1" dirty="0" smtClean="0"/>
              <a:t>1</a:t>
            </a:r>
            <a:r>
              <a:rPr lang="tr-TR" b="1" dirty="0"/>
              <a:t>) bureaucrats' inexperience in enterprise management</a:t>
            </a:r>
            <a:r>
              <a:rPr lang="tr-TR" b="1" dirty="0" smtClean="0"/>
              <a:t>,</a:t>
            </a:r>
          </a:p>
          <a:p>
            <a:r>
              <a:rPr lang="tr-TR" b="1" dirty="0" smtClean="0"/>
              <a:t> </a:t>
            </a:r>
            <a:r>
              <a:rPr lang="tr-TR" b="1" dirty="0"/>
              <a:t>2) the lack of PSEs' autonomy over business operations which prevented the enterprises from rapid and rational decision-making, </a:t>
            </a:r>
            <a:r>
              <a:rPr lang="tr-TR" b="1" dirty="0" smtClean="0"/>
              <a:t>and</a:t>
            </a:r>
          </a:p>
          <a:p>
            <a:r>
              <a:rPr lang="tr-TR" b="1" dirty="0" smtClean="0"/>
              <a:t> </a:t>
            </a:r>
            <a:r>
              <a:rPr lang="tr-TR" b="1" dirty="0"/>
              <a:t>3) the excess of manpower and the unfilled important posts because of political interference.</a:t>
            </a:r>
            <a:endParaRPr lang="tr-TR" dirty="0"/>
          </a:p>
          <a:p>
            <a:endParaRPr lang="tr-TR" dirty="0"/>
          </a:p>
        </p:txBody>
      </p:sp>
    </p:spTree>
    <p:extLst>
      <p:ext uri="{BB962C8B-B14F-4D97-AF65-F5344CB8AC3E}">
        <p14:creationId xmlns:p14="http://schemas.microsoft.com/office/powerpoint/2010/main" val="1742934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failure of the </a:t>
            </a:r>
            <a:r>
              <a:rPr lang="tr-TR" b="1" dirty="0" smtClean="0"/>
              <a:t>private </a:t>
            </a:r>
            <a:r>
              <a:rPr lang="tr-TR" b="1" dirty="0"/>
              <a:t>sector</a:t>
            </a:r>
            <a:endParaRPr lang="tr-TR" dirty="0"/>
          </a:p>
        </p:txBody>
      </p:sp>
      <p:sp>
        <p:nvSpPr>
          <p:cNvPr id="3" name="Content Placeholder 2"/>
          <p:cNvSpPr>
            <a:spLocks noGrp="1"/>
          </p:cNvSpPr>
          <p:nvPr>
            <p:ph idx="1"/>
          </p:nvPr>
        </p:nvSpPr>
        <p:spPr/>
        <p:txBody>
          <a:bodyPr>
            <a:normAutofit fontScale="85000" lnSpcReduction="10000"/>
          </a:bodyPr>
          <a:lstStyle/>
          <a:p>
            <a:r>
              <a:rPr lang="tr-TR" dirty="0"/>
              <a:t>The inefficiency of central planning and state-protection became obvious </a:t>
            </a:r>
            <a:r>
              <a:rPr lang="tr-TR" dirty="0" smtClean="0"/>
              <a:t>not only </a:t>
            </a:r>
            <a:r>
              <a:rPr lang="tr-TR" dirty="0"/>
              <a:t>in the public sector but also in the private sector. </a:t>
            </a:r>
            <a:endParaRPr lang="tr-TR" dirty="0" smtClean="0"/>
          </a:p>
          <a:p>
            <a:r>
              <a:rPr lang="tr-TR" dirty="0" smtClean="0"/>
              <a:t>The post-independence protectionism </a:t>
            </a:r>
            <a:r>
              <a:rPr lang="tr-TR" dirty="0"/>
              <a:t>policies with </a:t>
            </a:r>
            <a:r>
              <a:rPr lang="tr-TR" b="1" dirty="0"/>
              <a:t>high import tariff and restrictions on foreign capitals successfully excluded foreign firms from the Indian market and created less or no competition for domestic firms. The large domestic market without competition with foreign rival firms discouraged the Indian firms to improve productivity, profitability and quality of products.</a:t>
            </a:r>
            <a:endParaRPr lang="tr-TR" dirty="0"/>
          </a:p>
          <a:p>
            <a:endParaRPr lang="tr-TR" dirty="0"/>
          </a:p>
        </p:txBody>
      </p:sp>
    </p:spTree>
    <p:extLst>
      <p:ext uri="{BB962C8B-B14F-4D97-AF65-F5344CB8AC3E}">
        <p14:creationId xmlns:p14="http://schemas.microsoft.com/office/powerpoint/2010/main" val="1928262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Economic problems in the 1970s</a:t>
            </a:r>
            <a:endParaRPr lang="tr-TR" dirty="0"/>
          </a:p>
        </p:txBody>
      </p:sp>
      <p:sp>
        <p:nvSpPr>
          <p:cNvPr id="3" name="Content Placeholder 2"/>
          <p:cNvSpPr>
            <a:spLocks noGrp="1"/>
          </p:cNvSpPr>
          <p:nvPr>
            <p:ph idx="1"/>
          </p:nvPr>
        </p:nvSpPr>
        <p:spPr/>
        <p:txBody>
          <a:bodyPr>
            <a:normAutofit fontScale="85000" lnSpcReduction="10000"/>
          </a:bodyPr>
          <a:lstStyle/>
          <a:p>
            <a:r>
              <a:rPr lang="tr-TR" dirty="0"/>
              <a:t>The two times oil </a:t>
            </a:r>
            <a:r>
              <a:rPr lang="tr-TR" b="1" dirty="0"/>
              <a:t>crisis occurred in 1973 and 1979</a:t>
            </a:r>
            <a:r>
              <a:rPr lang="tr-TR" dirty="0"/>
              <a:t> tremendously affected on the Indianeconomy. Since India had relied on import for oil, in spite of rich reserves of oil and coal, </a:t>
            </a:r>
            <a:r>
              <a:rPr lang="tr-TR" b="1" dirty="0"/>
              <a:t>the sharp rise of oil price automatically worsened the Indian trade balance .</a:t>
            </a:r>
            <a:endParaRPr lang="tr-TR" dirty="0"/>
          </a:p>
          <a:p>
            <a:r>
              <a:rPr lang="tr-TR" dirty="0"/>
              <a:t>Although oil imports had accounted for only 8% of India's total import </a:t>
            </a:r>
            <a:r>
              <a:rPr lang="tr-TR" dirty="0" err="1"/>
              <a:t>bill</a:t>
            </a:r>
            <a:r>
              <a:rPr lang="tr-TR" dirty="0"/>
              <a:t> </a:t>
            </a:r>
            <a:r>
              <a:rPr lang="tr-TR" dirty="0" smtClean="0"/>
              <a:t>in </a:t>
            </a:r>
            <a:r>
              <a:rPr lang="tr-TR" dirty="0"/>
              <a:t>1970, it increased to 23% of total imports in 1975 and 41% in 1980.</a:t>
            </a:r>
          </a:p>
          <a:p>
            <a:r>
              <a:rPr lang="tr-TR" dirty="0"/>
              <a:t>These </a:t>
            </a:r>
            <a:r>
              <a:rPr lang="tr-TR" b="1" dirty="0"/>
              <a:t>oil crises also triggered severe inflation in India</a:t>
            </a:r>
            <a:r>
              <a:rPr lang="tr-TR" dirty="0"/>
              <a:t>. the consumer price increased more than six times in 25 years since 1960.</a:t>
            </a:r>
          </a:p>
          <a:p>
            <a:endParaRPr lang="tr-TR" dirty="0"/>
          </a:p>
        </p:txBody>
      </p:sp>
    </p:spTree>
    <p:extLst>
      <p:ext uri="{BB962C8B-B14F-4D97-AF65-F5344CB8AC3E}">
        <p14:creationId xmlns:p14="http://schemas.microsoft.com/office/powerpoint/2010/main" val="1105547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Rajiv Gandhi</a:t>
            </a:r>
            <a:endParaRPr lang="tr-TR" dirty="0"/>
          </a:p>
        </p:txBody>
      </p:sp>
      <p:sp>
        <p:nvSpPr>
          <p:cNvPr id="3" name="Content Placeholder 2"/>
          <p:cNvSpPr>
            <a:spLocks noGrp="1"/>
          </p:cNvSpPr>
          <p:nvPr>
            <p:ph idx="1"/>
          </p:nvPr>
        </p:nvSpPr>
        <p:spPr/>
        <p:txBody>
          <a:bodyPr>
            <a:normAutofit fontScale="92500"/>
          </a:bodyPr>
          <a:lstStyle/>
          <a:p>
            <a:r>
              <a:rPr lang="tr-TR" dirty="0"/>
              <a:t>The </a:t>
            </a:r>
            <a:r>
              <a:rPr lang="tr-TR" b="1" dirty="0"/>
              <a:t>first pro-liberalism</a:t>
            </a:r>
            <a:r>
              <a:rPr lang="tr-TR" dirty="0"/>
              <a:t> administration in India since its independence </a:t>
            </a:r>
            <a:r>
              <a:rPr lang="tr-TR" dirty="0" smtClean="0"/>
              <a:t>was established </a:t>
            </a:r>
            <a:r>
              <a:rPr lang="tr-TR" dirty="0"/>
              <a:t>in </a:t>
            </a:r>
            <a:r>
              <a:rPr lang="tr-TR" b="1" dirty="0"/>
              <a:t>1984 by Rajiv Gandhi</a:t>
            </a:r>
            <a:r>
              <a:rPr lang="tr-TR" dirty="0"/>
              <a:t>. </a:t>
            </a:r>
            <a:endParaRPr lang="tr-TR" dirty="0" smtClean="0"/>
          </a:p>
          <a:p>
            <a:r>
              <a:rPr lang="tr-TR" dirty="0" smtClean="0"/>
              <a:t>Rajiv </a:t>
            </a:r>
            <a:r>
              <a:rPr lang="tr-TR" dirty="0"/>
              <a:t>Gandhi's administration won a victory in the parliamentary elections of December 1984, only one month after he had taken the Office from his mother, Indira Gandhi, when she was assassinated on October 31, 1984. </a:t>
            </a:r>
            <a:endParaRPr lang="tr-TR" dirty="0" smtClean="0"/>
          </a:p>
          <a:p>
            <a:r>
              <a:rPr lang="tr-TR" dirty="0" smtClean="0"/>
              <a:t>He </a:t>
            </a:r>
            <a:r>
              <a:rPr lang="tr-TR" dirty="0"/>
              <a:t>emphasized </a:t>
            </a:r>
            <a:r>
              <a:rPr lang="tr-TR" b="1" dirty="0"/>
              <a:t>reducing taxes, lowering tariffs.</a:t>
            </a:r>
            <a:endParaRPr lang="tr-TR" dirty="0"/>
          </a:p>
          <a:p>
            <a:endParaRPr lang="tr-TR" dirty="0"/>
          </a:p>
        </p:txBody>
      </p:sp>
    </p:spTree>
    <p:extLst>
      <p:ext uri="{BB962C8B-B14F-4D97-AF65-F5344CB8AC3E}">
        <p14:creationId xmlns:p14="http://schemas.microsoft.com/office/powerpoint/2010/main" val="79556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smtClean="0"/>
              <a:t/>
            </a:r>
            <a:br>
              <a:rPr lang="tr-TR" b="1" i="1" dirty="0" smtClean="0"/>
            </a:br>
            <a:r>
              <a:rPr lang="tr-TR" b="1" i="1" dirty="0" smtClean="0"/>
              <a:t>Economic </a:t>
            </a:r>
            <a:r>
              <a:rPr lang="tr-TR" b="1" i="1" dirty="0"/>
              <a:t>Crisis and Liberalization</a:t>
            </a:r>
            <a:r>
              <a:rPr lang="tr-TR" dirty="0"/>
              <a:t/>
            </a:r>
            <a:br>
              <a:rPr lang="tr-TR" dirty="0"/>
            </a:br>
            <a:endParaRPr lang="tr-TR" dirty="0"/>
          </a:p>
        </p:txBody>
      </p:sp>
      <p:sp>
        <p:nvSpPr>
          <p:cNvPr id="3" name="Content Placeholder 2"/>
          <p:cNvSpPr>
            <a:spLocks noGrp="1"/>
          </p:cNvSpPr>
          <p:nvPr>
            <p:ph idx="1"/>
          </p:nvPr>
        </p:nvSpPr>
        <p:spPr/>
        <p:txBody>
          <a:bodyPr>
            <a:normAutofit fontScale="77500" lnSpcReduction="20000"/>
          </a:bodyPr>
          <a:lstStyle/>
          <a:p>
            <a:r>
              <a:rPr lang="tr-TR" dirty="0"/>
              <a:t>The role of the </a:t>
            </a:r>
            <a:r>
              <a:rPr lang="tr-TR" b="1" dirty="0"/>
              <a:t>Gulf War</a:t>
            </a:r>
            <a:r>
              <a:rPr lang="tr-TR" dirty="0"/>
              <a:t>: The Iraqi invasion into Kuwait and the following breaking out of the Gulf War in August 1990 abruptly pushed </a:t>
            </a:r>
            <a:r>
              <a:rPr lang="tr-TR" b="1" dirty="0"/>
              <a:t>up oil prices</a:t>
            </a:r>
            <a:r>
              <a:rPr lang="tr-TR" dirty="0"/>
              <a:t>. </a:t>
            </a:r>
            <a:endParaRPr lang="tr-TR" dirty="0" smtClean="0"/>
          </a:p>
          <a:p>
            <a:r>
              <a:rPr lang="tr-TR" dirty="0" smtClean="0"/>
              <a:t>At </a:t>
            </a:r>
            <a:r>
              <a:rPr lang="tr-TR" dirty="0"/>
              <a:t>the same time, the War forced the approximately </a:t>
            </a:r>
            <a:r>
              <a:rPr lang="tr-TR" b="1" dirty="0"/>
              <a:t>150,000 Indians who had worked in Kuwait to evacuate to India losing their jobs and their savings in Kuwait</a:t>
            </a:r>
            <a:r>
              <a:rPr lang="tr-TR" dirty="0"/>
              <a:t>. </a:t>
            </a:r>
            <a:endParaRPr lang="tr-TR" dirty="0" smtClean="0"/>
          </a:p>
          <a:p>
            <a:r>
              <a:rPr lang="tr-TR" dirty="0" smtClean="0"/>
              <a:t>For </a:t>
            </a:r>
            <a:r>
              <a:rPr lang="tr-TR" dirty="0"/>
              <a:t>India, </a:t>
            </a:r>
            <a:r>
              <a:rPr lang="tr-TR" b="1" dirty="0"/>
              <a:t>the remittances </a:t>
            </a:r>
            <a:r>
              <a:rPr lang="tr-TR" dirty="0"/>
              <a:t>from the Indians</a:t>
            </a:r>
            <a:r>
              <a:rPr lang="tr-TR" b="1" dirty="0"/>
              <a:t> </a:t>
            </a:r>
            <a:r>
              <a:rPr lang="tr-TR" dirty="0"/>
              <a:t>working abroad had been one of the important </a:t>
            </a:r>
            <a:r>
              <a:rPr lang="tr-TR" b="1" dirty="0"/>
              <a:t>sources to acquire foreign currency</a:t>
            </a:r>
            <a:r>
              <a:rPr lang="tr-TR" dirty="0"/>
              <a:t>, since</a:t>
            </a:r>
            <a:r>
              <a:rPr lang="tr-TR" b="1" dirty="0"/>
              <a:t> </a:t>
            </a:r>
            <a:r>
              <a:rPr lang="tr-TR" dirty="0"/>
              <a:t>India had been struggling for the constant foreign currency shortages resulted from the</a:t>
            </a:r>
            <a:r>
              <a:rPr lang="tr-TR" b="1" dirty="0"/>
              <a:t> weak export and the high dependency on imports for energy </a:t>
            </a:r>
            <a:r>
              <a:rPr lang="tr-TR" dirty="0"/>
              <a:t>and some </a:t>
            </a:r>
            <a:r>
              <a:rPr lang="tr-TR" dirty="0" smtClean="0"/>
              <a:t>commodities.</a:t>
            </a:r>
            <a:endParaRPr lang="tr-TR" dirty="0"/>
          </a:p>
          <a:p>
            <a:endParaRPr lang="tr-TR" dirty="0"/>
          </a:p>
        </p:txBody>
      </p:sp>
    </p:spTree>
    <p:extLst>
      <p:ext uri="{BB962C8B-B14F-4D97-AF65-F5344CB8AC3E}">
        <p14:creationId xmlns:p14="http://schemas.microsoft.com/office/powerpoint/2010/main" val="1230521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Indian economy during the Colonial period</a:t>
            </a:r>
            <a:endParaRPr lang="tr-TR" dirty="0"/>
          </a:p>
        </p:txBody>
      </p:sp>
      <p:sp>
        <p:nvSpPr>
          <p:cNvPr id="3" name="Content Placeholder 2"/>
          <p:cNvSpPr>
            <a:spLocks noGrp="1"/>
          </p:cNvSpPr>
          <p:nvPr>
            <p:ph idx="1"/>
          </p:nvPr>
        </p:nvSpPr>
        <p:spPr/>
        <p:txBody>
          <a:bodyPr>
            <a:normAutofit fontScale="70000" lnSpcReduction="20000"/>
          </a:bodyPr>
          <a:lstStyle/>
          <a:p>
            <a:r>
              <a:rPr lang="tr-TR" dirty="0"/>
              <a:t>India achieved </a:t>
            </a:r>
            <a:r>
              <a:rPr lang="tr-TR" dirty="0" smtClean="0"/>
              <a:t>its independence from Britain in </a:t>
            </a:r>
            <a:r>
              <a:rPr lang="tr-TR" dirty="0"/>
              <a:t>1947</a:t>
            </a:r>
            <a:r>
              <a:rPr lang="tr-TR" dirty="0" smtClean="0"/>
              <a:t>.</a:t>
            </a:r>
          </a:p>
          <a:p>
            <a:r>
              <a:rPr lang="tr-TR" dirty="0"/>
              <a:t>The colonial era was the period which the Indian economy was most liberalized for foreign capitals and opened to the world economy</a:t>
            </a:r>
            <a:r>
              <a:rPr lang="tr-TR" dirty="0" smtClean="0"/>
              <a:t>.</a:t>
            </a:r>
          </a:p>
          <a:p>
            <a:r>
              <a:rPr lang="tr-TR" dirty="0" smtClean="0"/>
              <a:t> </a:t>
            </a:r>
            <a:r>
              <a:rPr lang="tr-TR" dirty="0"/>
              <a:t>With some </a:t>
            </a:r>
            <a:r>
              <a:rPr lang="tr-TR" b="1" dirty="0"/>
              <a:t>exceptions such as cotton textile, sugar, cement and paper</a:t>
            </a:r>
            <a:r>
              <a:rPr lang="tr-TR" dirty="0"/>
              <a:t> however</a:t>
            </a:r>
            <a:r>
              <a:rPr lang="tr-TR" b="1" dirty="0"/>
              <a:t>, the majority of Indian industries </a:t>
            </a:r>
            <a:r>
              <a:rPr lang="tr-TR" dirty="0"/>
              <a:t>were under the </a:t>
            </a:r>
            <a:r>
              <a:rPr lang="tr-TR" b="1" dirty="0"/>
              <a:t>British firms' supremacy</a:t>
            </a:r>
            <a:r>
              <a:rPr lang="tr-TR" dirty="0"/>
              <a:t>. </a:t>
            </a:r>
            <a:endParaRPr lang="tr-TR" dirty="0" smtClean="0"/>
          </a:p>
          <a:p>
            <a:r>
              <a:rPr lang="tr-TR" b="1" dirty="0" smtClean="0"/>
              <a:t>Tea</a:t>
            </a:r>
            <a:r>
              <a:rPr lang="tr-TR" b="1" dirty="0"/>
              <a:t>, salt, textiles, transport including railway, electric generation, and coal mining </a:t>
            </a:r>
            <a:r>
              <a:rPr lang="tr-TR" dirty="0"/>
              <a:t>are the typical industries which were effectively </a:t>
            </a:r>
            <a:r>
              <a:rPr lang="tr-TR" b="1" dirty="0"/>
              <a:t>dominated by British firms </a:t>
            </a:r>
            <a:r>
              <a:rPr lang="tr-TR" dirty="0"/>
              <a:t>during the colonial period in India. </a:t>
            </a:r>
            <a:endParaRPr lang="tr-TR" dirty="0" smtClean="0"/>
          </a:p>
          <a:p>
            <a:r>
              <a:rPr lang="tr-TR" dirty="0" smtClean="0"/>
              <a:t>The </a:t>
            </a:r>
            <a:r>
              <a:rPr lang="tr-TR" dirty="0"/>
              <a:t>presence of foreign firms increased in the inter-war period. Nearly 40 of new subsidiaries owned by foreign firms were registered in Indian business during 1919 - 1939.</a:t>
            </a:r>
          </a:p>
          <a:p>
            <a:pPr marL="0" indent="0">
              <a:buNone/>
            </a:pPr>
            <a:endParaRPr lang="tr-TR" dirty="0"/>
          </a:p>
          <a:p>
            <a:endParaRPr lang="tr-TR" dirty="0"/>
          </a:p>
        </p:txBody>
      </p:sp>
    </p:spTree>
    <p:extLst>
      <p:ext uri="{BB962C8B-B14F-4D97-AF65-F5344CB8AC3E}">
        <p14:creationId xmlns:p14="http://schemas.microsoft.com/office/powerpoint/2010/main" val="24173443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Economic Crisis and Liberalization</a:t>
            </a:r>
            <a:endParaRPr lang="tr-TR" dirty="0"/>
          </a:p>
        </p:txBody>
      </p:sp>
      <p:sp>
        <p:nvSpPr>
          <p:cNvPr id="3" name="Content Placeholder 2"/>
          <p:cNvSpPr>
            <a:spLocks noGrp="1"/>
          </p:cNvSpPr>
          <p:nvPr>
            <p:ph idx="1"/>
          </p:nvPr>
        </p:nvSpPr>
        <p:spPr/>
        <p:txBody>
          <a:bodyPr>
            <a:normAutofit fontScale="77500" lnSpcReduction="20000"/>
          </a:bodyPr>
          <a:lstStyle/>
          <a:p>
            <a:r>
              <a:rPr lang="tr-TR" dirty="0"/>
              <a:t> </a:t>
            </a:r>
            <a:r>
              <a:rPr lang="tr-TR" dirty="0" smtClean="0"/>
              <a:t>The </a:t>
            </a:r>
            <a:r>
              <a:rPr lang="tr-TR" dirty="0"/>
              <a:t>Indian government tried to overcome the crisis of the balance of </a:t>
            </a:r>
            <a:r>
              <a:rPr lang="tr-TR" dirty="0" smtClean="0"/>
              <a:t>payments by </a:t>
            </a:r>
            <a:r>
              <a:rPr lang="tr-TR" b="1" dirty="0"/>
              <a:t>borrowing foreign currency from the IMF</a:t>
            </a:r>
            <a:r>
              <a:rPr lang="tr-TR" dirty="0"/>
              <a:t>. </a:t>
            </a:r>
            <a:endParaRPr lang="tr-TR" dirty="0" smtClean="0"/>
          </a:p>
          <a:p>
            <a:r>
              <a:rPr lang="tr-TR" dirty="0" smtClean="0"/>
              <a:t>However</a:t>
            </a:r>
            <a:r>
              <a:rPr lang="tr-TR" dirty="0"/>
              <a:t>, the loans, Rs 11.7 billion in October 1990 and Rs 33.3 billion (or US$ 1.8 billion) in January 1991, did </a:t>
            </a:r>
            <a:r>
              <a:rPr lang="tr-TR" b="1" dirty="0"/>
              <a:t>not function enough to rescue India from the risk of bankruptcy</a:t>
            </a:r>
            <a:r>
              <a:rPr lang="tr-TR" dirty="0"/>
              <a:t>. </a:t>
            </a:r>
            <a:endParaRPr lang="tr-TR" dirty="0" smtClean="0"/>
          </a:p>
          <a:p>
            <a:r>
              <a:rPr lang="tr-TR" dirty="0" smtClean="0"/>
              <a:t>The </a:t>
            </a:r>
            <a:r>
              <a:rPr lang="tr-TR" b="1" dirty="0"/>
              <a:t>trade deficit</a:t>
            </a:r>
            <a:r>
              <a:rPr lang="tr-TR" dirty="0"/>
              <a:t> amounted to Rs 106 billion by March 1991. The </a:t>
            </a:r>
            <a:r>
              <a:rPr lang="tr-TR" b="1" dirty="0"/>
              <a:t>outflow of funds outside of Indi</a:t>
            </a:r>
            <a:r>
              <a:rPr lang="tr-TR" dirty="0"/>
              <a:t>a did not show a sign of </a:t>
            </a:r>
            <a:r>
              <a:rPr lang="tr-TR" dirty="0" smtClean="0"/>
              <a:t>ending during the </a:t>
            </a:r>
            <a:r>
              <a:rPr lang="tr-TR" dirty="0"/>
              <a:t>period of April to July 1991. </a:t>
            </a:r>
            <a:endParaRPr lang="tr-TR" dirty="0" smtClean="0"/>
          </a:p>
          <a:p>
            <a:r>
              <a:rPr lang="tr-TR" dirty="0" smtClean="0"/>
              <a:t>Finally</a:t>
            </a:r>
            <a:r>
              <a:rPr lang="tr-TR" dirty="0"/>
              <a:t>, the implementation of economic liberalization seemed to be inevitable.</a:t>
            </a:r>
          </a:p>
        </p:txBody>
      </p:sp>
    </p:spTree>
    <p:extLst>
      <p:ext uri="{BB962C8B-B14F-4D97-AF65-F5344CB8AC3E}">
        <p14:creationId xmlns:p14="http://schemas.microsoft.com/office/powerpoint/2010/main" val="22848949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Manmohan Singh</a:t>
            </a:r>
            <a:endParaRPr lang="tr-TR" dirty="0"/>
          </a:p>
        </p:txBody>
      </p:sp>
      <p:sp>
        <p:nvSpPr>
          <p:cNvPr id="3" name="Content Placeholder 2"/>
          <p:cNvSpPr>
            <a:spLocks noGrp="1"/>
          </p:cNvSpPr>
          <p:nvPr>
            <p:ph idx="1"/>
          </p:nvPr>
        </p:nvSpPr>
        <p:spPr/>
        <p:txBody>
          <a:bodyPr>
            <a:noAutofit/>
          </a:bodyPr>
          <a:lstStyle/>
          <a:p>
            <a:r>
              <a:rPr lang="tr-TR" sz="2400" dirty="0"/>
              <a:t>The comprehensive </a:t>
            </a:r>
            <a:r>
              <a:rPr lang="tr-TR" sz="2400" b="1" dirty="0"/>
              <a:t>economic reform</a:t>
            </a:r>
            <a:r>
              <a:rPr lang="tr-TR" sz="2400" dirty="0"/>
              <a:t> was undertaken under the </a:t>
            </a:r>
            <a:r>
              <a:rPr lang="tr-TR" sz="2400" dirty="0" smtClean="0"/>
              <a:t>administration of </a:t>
            </a:r>
            <a:r>
              <a:rPr lang="tr-TR" sz="2400" dirty="0"/>
              <a:t>RV. </a:t>
            </a:r>
            <a:r>
              <a:rPr lang="tr-TR" sz="2400" b="1" dirty="0"/>
              <a:t>Narasimha Rao</a:t>
            </a:r>
            <a:r>
              <a:rPr lang="tr-TR" sz="2400" dirty="0"/>
              <a:t>, who </a:t>
            </a:r>
            <a:r>
              <a:rPr lang="tr-TR" sz="2400" dirty="0" smtClean="0"/>
              <a:t>took </a:t>
            </a:r>
            <a:r>
              <a:rPr lang="tr-TR" sz="2400" dirty="0"/>
              <a:t>the office in </a:t>
            </a:r>
            <a:r>
              <a:rPr lang="tr-TR" sz="2400" b="1" dirty="0"/>
              <a:t>June 1991</a:t>
            </a:r>
            <a:r>
              <a:rPr lang="tr-TR" sz="2400" b="1" dirty="0" smtClean="0"/>
              <a:t>.</a:t>
            </a:r>
          </a:p>
          <a:p>
            <a:r>
              <a:rPr lang="tr-TR" sz="2400" b="1" dirty="0" smtClean="0"/>
              <a:t> </a:t>
            </a:r>
            <a:r>
              <a:rPr lang="tr-TR" sz="2400" b="1" dirty="0"/>
              <a:t>Dr. Manmohan Singh was selected as Finance Minister of the Rao administration</a:t>
            </a:r>
            <a:r>
              <a:rPr lang="tr-TR" sz="2400" dirty="0"/>
              <a:t>. Dr. Singh, who would be the </a:t>
            </a:r>
            <a:r>
              <a:rPr lang="tr-TR" sz="2400" b="1" dirty="0"/>
              <a:t>Prime minister of India in 2004</a:t>
            </a:r>
            <a:r>
              <a:rPr lang="tr-TR" sz="2400" dirty="0"/>
              <a:t>, had a brilliant </a:t>
            </a:r>
            <a:r>
              <a:rPr lang="tr-TR" sz="2400" b="1" dirty="0"/>
              <a:t>career and experience in the managerial frameworks of the international economy</a:t>
            </a:r>
            <a:r>
              <a:rPr lang="tr-TR" sz="2400" dirty="0"/>
              <a:t>. </a:t>
            </a:r>
            <a:endParaRPr lang="tr-TR" sz="2400" dirty="0" smtClean="0"/>
          </a:p>
          <a:p>
            <a:r>
              <a:rPr lang="tr-TR" sz="2400" dirty="0" smtClean="0"/>
              <a:t>Dr</a:t>
            </a:r>
            <a:r>
              <a:rPr lang="tr-TR" sz="2400" dirty="0"/>
              <a:t>. Singh, </a:t>
            </a:r>
            <a:r>
              <a:rPr lang="tr-TR" sz="2400" dirty="0" smtClean="0"/>
              <a:t>had </a:t>
            </a:r>
            <a:r>
              <a:rPr lang="tr-TR" sz="2400" dirty="0"/>
              <a:t>had several academic </a:t>
            </a:r>
            <a:r>
              <a:rPr lang="tr-TR" sz="2400" b="1" dirty="0"/>
              <a:t>degrees in economics in the US and work experience as a governor with the IMF, the Asian Development </a:t>
            </a:r>
            <a:r>
              <a:rPr lang="tr-TR" sz="2400" b="1" dirty="0" smtClean="0"/>
              <a:t>Bank </a:t>
            </a:r>
            <a:r>
              <a:rPr lang="tr-TR" sz="2400" b="1" dirty="0"/>
              <a:t>and the </a:t>
            </a:r>
            <a:r>
              <a:rPr lang="tr-TR" sz="2400" b="1" dirty="0" smtClean="0"/>
              <a:t>UNCTAD. He attempted </a:t>
            </a:r>
            <a:r>
              <a:rPr lang="tr-TR" sz="2400" b="1" dirty="0"/>
              <a:t>to liberalize the Indian economy by utilizing his strong ties with the elites in the Western countries and </a:t>
            </a:r>
            <a:r>
              <a:rPr lang="tr-TR" sz="2400" b="1" dirty="0" smtClean="0"/>
              <a:t>the IFIs.</a:t>
            </a:r>
            <a:endParaRPr lang="tr-TR" sz="2400" dirty="0"/>
          </a:p>
          <a:p>
            <a:endParaRPr lang="tr-TR" sz="2400" dirty="0"/>
          </a:p>
        </p:txBody>
      </p:sp>
    </p:spTree>
    <p:extLst>
      <p:ext uri="{BB962C8B-B14F-4D97-AF65-F5344CB8AC3E}">
        <p14:creationId xmlns:p14="http://schemas.microsoft.com/office/powerpoint/2010/main" val="579146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Economic </a:t>
            </a:r>
            <a:r>
              <a:rPr lang="tr-TR" b="1" i="1" dirty="0" smtClean="0"/>
              <a:t>reforms</a:t>
            </a:r>
            <a:endParaRPr lang="tr-TR" dirty="0"/>
          </a:p>
        </p:txBody>
      </p:sp>
      <p:sp>
        <p:nvSpPr>
          <p:cNvPr id="3" name="Content Placeholder 2"/>
          <p:cNvSpPr>
            <a:spLocks noGrp="1"/>
          </p:cNvSpPr>
          <p:nvPr>
            <p:ph idx="1"/>
          </p:nvPr>
        </p:nvSpPr>
        <p:spPr/>
        <p:txBody>
          <a:bodyPr>
            <a:normAutofit fontScale="77500" lnSpcReduction="20000"/>
          </a:bodyPr>
          <a:lstStyle/>
          <a:p>
            <a:r>
              <a:rPr lang="tr-TR" dirty="0"/>
              <a:t>Having a further two times of loans </a:t>
            </a:r>
            <a:r>
              <a:rPr lang="tr-TR" b="1" dirty="0"/>
              <a:t>worth Rs 22.2 billion from IMF</a:t>
            </a:r>
            <a:r>
              <a:rPr lang="tr-TR" dirty="0"/>
              <a:t> in July and September 1991, the Rao administration implemented the comprehensive liberalization programs under the initiative of Dr. Singh. What the new administration aimed at was: </a:t>
            </a:r>
            <a:endParaRPr lang="tr-TR" dirty="0" smtClean="0"/>
          </a:p>
          <a:p>
            <a:r>
              <a:rPr lang="tr-TR" dirty="0" smtClean="0"/>
              <a:t>1</a:t>
            </a:r>
            <a:r>
              <a:rPr lang="tr-TR" dirty="0"/>
              <a:t>) </a:t>
            </a:r>
            <a:r>
              <a:rPr lang="tr-TR" b="1" dirty="0"/>
              <a:t>devaluation of Indian rupee </a:t>
            </a:r>
            <a:r>
              <a:rPr lang="tr-TR" dirty="0"/>
              <a:t>by 18% in two steps, </a:t>
            </a:r>
            <a:endParaRPr lang="tr-TR" dirty="0" smtClean="0"/>
          </a:p>
          <a:p>
            <a:r>
              <a:rPr lang="tr-TR" dirty="0" smtClean="0"/>
              <a:t>2</a:t>
            </a:r>
            <a:r>
              <a:rPr lang="tr-TR" dirty="0"/>
              <a:t>) </a:t>
            </a:r>
            <a:r>
              <a:rPr lang="tr-TR" b="1" dirty="0"/>
              <a:t>deregulation o</a:t>
            </a:r>
            <a:r>
              <a:rPr lang="tr-TR" dirty="0"/>
              <a:t>f foreign firms and capitals, </a:t>
            </a:r>
            <a:endParaRPr lang="tr-TR" dirty="0" smtClean="0"/>
          </a:p>
          <a:p>
            <a:r>
              <a:rPr lang="tr-TR" dirty="0" smtClean="0"/>
              <a:t>3</a:t>
            </a:r>
            <a:r>
              <a:rPr lang="tr-TR" dirty="0"/>
              <a:t>) </a:t>
            </a:r>
            <a:r>
              <a:rPr lang="tr-TR" b="1" dirty="0"/>
              <a:t>reduction of tariffs, and </a:t>
            </a:r>
            <a:endParaRPr lang="tr-TR" b="1" dirty="0" smtClean="0"/>
          </a:p>
          <a:p>
            <a:r>
              <a:rPr lang="tr-TR" b="1" dirty="0" smtClean="0"/>
              <a:t>4</a:t>
            </a:r>
            <a:r>
              <a:rPr lang="tr-TR" b="1" dirty="0"/>
              <a:t>) disinvestment of the PSEs and acceleration of privatization. Receiving a positive reaction from the world market, the outflow of funds to outside of India receded in August an nearly ceased by the end of 1991.</a:t>
            </a:r>
            <a:endParaRPr lang="tr-TR" dirty="0"/>
          </a:p>
          <a:p>
            <a:endParaRPr lang="tr-TR" dirty="0"/>
          </a:p>
        </p:txBody>
      </p:sp>
    </p:spTree>
    <p:extLst>
      <p:ext uri="{BB962C8B-B14F-4D97-AF65-F5344CB8AC3E}">
        <p14:creationId xmlns:p14="http://schemas.microsoft.com/office/powerpoint/2010/main" val="2819900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Success of the reforms</a:t>
            </a:r>
            <a:endParaRPr lang="tr-TR" dirty="0"/>
          </a:p>
        </p:txBody>
      </p:sp>
      <p:sp>
        <p:nvSpPr>
          <p:cNvPr id="3" name="Content Placeholder 2"/>
          <p:cNvSpPr>
            <a:spLocks noGrp="1"/>
          </p:cNvSpPr>
          <p:nvPr>
            <p:ph idx="1"/>
          </p:nvPr>
        </p:nvSpPr>
        <p:spPr/>
        <p:txBody>
          <a:bodyPr>
            <a:normAutofit/>
          </a:bodyPr>
          <a:lstStyle/>
          <a:p>
            <a:r>
              <a:rPr lang="tr-TR" dirty="0"/>
              <a:t>The average </a:t>
            </a:r>
            <a:r>
              <a:rPr lang="tr-TR" b="1" dirty="0"/>
              <a:t>annual growth was over 6% in </a:t>
            </a:r>
            <a:r>
              <a:rPr lang="tr-TR" b="1" dirty="0" smtClean="0"/>
              <a:t>GDP during </a:t>
            </a:r>
            <a:r>
              <a:rPr lang="tr-TR" b="1" dirty="0"/>
              <a:t>the 1990</a:t>
            </a:r>
            <a:r>
              <a:rPr lang="tr-TR" dirty="0"/>
              <a:t>s and over </a:t>
            </a:r>
            <a:r>
              <a:rPr lang="tr-TR" b="1" dirty="0"/>
              <a:t>7% </a:t>
            </a:r>
            <a:r>
              <a:rPr lang="tr-TR" b="1" dirty="0" err="1"/>
              <a:t>during</a:t>
            </a:r>
            <a:r>
              <a:rPr lang="tr-TR" b="1" dirty="0"/>
              <a:t> </a:t>
            </a:r>
            <a:r>
              <a:rPr lang="tr-TR" b="1" dirty="0" smtClean="0"/>
              <a:t>2000s</a:t>
            </a:r>
            <a:r>
              <a:rPr lang="tr-TR" dirty="0" smtClean="0"/>
              <a:t>. </a:t>
            </a:r>
            <a:endParaRPr lang="tr-TR" dirty="0" smtClean="0"/>
          </a:p>
          <a:p>
            <a:r>
              <a:rPr lang="tr-TR" dirty="0" smtClean="0"/>
              <a:t>The </a:t>
            </a:r>
            <a:r>
              <a:rPr lang="tr-TR" dirty="0"/>
              <a:t>debt to GDP ratio declined from 38.7% in 1991-92 to 21.5% in 2000-01, and the short-term debt ratio during the same period also showed a drastic drop from 10.2% to 3.4</a:t>
            </a:r>
            <a:r>
              <a:rPr lang="tr-TR" dirty="0" smtClean="0"/>
              <a:t>%.</a:t>
            </a:r>
          </a:p>
          <a:p>
            <a:endParaRPr lang="tr-TR" dirty="0"/>
          </a:p>
        </p:txBody>
      </p:sp>
    </p:spTree>
    <p:extLst>
      <p:ext uri="{BB962C8B-B14F-4D97-AF65-F5344CB8AC3E}">
        <p14:creationId xmlns:p14="http://schemas.microsoft.com/office/powerpoint/2010/main" val="26825100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inflow of foreign direct investment</a:t>
            </a:r>
          </a:p>
        </p:txBody>
      </p:sp>
      <p:sp>
        <p:nvSpPr>
          <p:cNvPr id="3" name="Content Placeholder 2"/>
          <p:cNvSpPr>
            <a:spLocks noGrp="1"/>
          </p:cNvSpPr>
          <p:nvPr>
            <p:ph idx="1"/>
          </p:nvPr>
        </p:nvSpPr>
        <p:spPr/>
        <p:txBody>
          <a:bodyPr>
            <a:normAutofit fontScale="85000" lnSpcReduction="10000"/>
          </a:bodyPr>
          <a:lstStyle/>
          <a:p>
            <a:r>
              <a:rPr lang="tr-TR" dirty="0"/>
              <a:t>The </a:t>
            </a:r>
            <a:r>
              <a:rPr lang="tr-TR" b="1" dirty="0"/>
              <a:t>termination of the state licensing system greatly encouraged the Indian entrepreneurs to establish their own businesses and expand to the global market, especially in the information technology </a:t>
            </a:r>
            <a:r>
              <a:rPr lang="tr-TR" b="1" dirty="0" smtClean="0"/>
              <a:t>industry</a:t>
            </a:r>
            <a:r>
              <a:rPr lang="tr-TR" dirty="0" smtClean="0"/>
              <a:t>.</a:t>
            </a:r>
          </a:p>
          <a:p>
            <a:r>
              <a:rPr lang="tr-TR" dirty="0" smtClean="0"/>
              <a:t>Furthermore</a:t>
            </a:r>
            <a:r>
              <a:rPr lang="tr-TR" dirty="0"/>
              <a:t>, the inflow of foreign direct investment (</a:t>
            </a:r>
            <a:r>
              <a:rPr lang="tr-TR" b="1" dirty="0"/>
              <a:t>FDI) </a:t>
            </a:r>
            <a:r>
              <a:rPr lang="tr-TR" b="1" dirty="0" err="1"/>
              <a:t>dramatically</a:t>
            </a:r>
            <a:r>
              <a:rPr lang="tr-TR" b="1" dirty="0"/>
              <a:t> </a:t>
            </a:r>
            <a:r>
              <a:rPr lang="tr-TR" b="1" dirty="0" err="1" smtClean="0"/>
              <a:t>increased</a:t>
            </a:r>
            <a:r>
              <a:rPr lang="tr-TR" b="1" dirty="0" smtClean="0"/>
              <a:t> </a:t>
            </a:r>
            <a:r>
              <a:rPr lang="tr-TR" b="1" dirty="0"/>
              <a:t>from US$ 162 million in 1990 to US$1.75 billion in 1995</a:t>
            </a:r>
            <a:r>
              <a:rPr lang="tr-TR" dirty="0" smtClean="0"/>
              <a:t>.</a:t>
            </a:r>
          </a:p>
          <a:p>
            <a:r>
              <a:rPr lang="tr-TR" dirty="0" smtClean="0"/>
              <a:t>According </a:t>
            </a:r>
            <a:r>
              <a:rPr lang="tr-TR" dirty="0"/>
              <a:t>to the research of UNCTAD, India was the </a:t>
            </a:r>
            <a:r>
              <a:rPr lang="tr-TR" b="1" dirty="0"/>
              <a:t>second biggest destination for FDI in 2007</a:t>
            </a:r>
            <a:r>
              <a:rPr lang="tr-TR" b="1" dirty="0" smtClean="0"/>
              <a:t>.</a:t>
            </a:r>
          </a:p>
          <a:p>
            <a:r>
              <a:rPr lang="tr-TR" dirty="0" err="1"/>
              <a:t>India</a:t>
            </a:r>
            <a:r>
              <a:rPr lang="tr-TR" dirty="0"/>
              <a:t> </a:t>
            </a:r>
            <a:r>
              <a:rPr lang="tr-TR" dirty="0" err="1"/>
              <a:t>attracted</a:t>
            </a:r>
            <a:r>
              <a:rPr lang="tr-TR" dirty="0"/>
              <a:t> $63 </a:t>
            </a:r>
            <a:r>
              <a:rPr lang="tr-TR" dirty="0" err="1"/>
              <a:t>billion</a:t>
            </a:r>
            <a:r>
              <a:rPr lang="tr-TR" dirty="0"/>
              <a:t> FDI in 2015.</a:t>
            </a:r>
          </a:p>
          <a:p>
            <a:endParaRPr lang="tr-TR" dirty="0"/>
          </a:p>
          <a:p>
            <a:pPr marL="0" indent="0">
              <a:buNone/>
            </a:pPr>
            <a:endParaRPr lang="tr-TR" dirty="0"/>
          </a:p>
          <a:p>
            <a:endParaRPr lang="tr-TR" dirty="0"/>
          </a:p>
        </p:txBody>
      </p:sp>
    </p:spTree>
    <p:extLst>
      <p:ext uri="{BB962C8B-B14F-4D97-AF65-F5344CB8AC3E}">
        <p14:creationId xmlns:p14="http://schemas.microsoft.com/office/powerpoint/2010/main" val="33720597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a:t>Structural Adjustment Programs</a:t>
            </a:r>
            <a:r>
              <a:rPr lang="tr-TR" dirty="0"/>
              <a:t>:</a:t>
            </a:r>
            <a:br>
              <a:rPr lang="tr-TR" dirty="0"/>
            </a:br>
            <a:endParaRPr lang="tr-TR" dirty="0"/>
          </a:p>
        </p:txBody>
      </p:sp>
      <p:sp>
        <p:nvSpPr>
          <p:cNvPr id="3" name="Content Placeholder 2"/>
          <p:cNvSpPr>
            <a:spLocks noGrp="1"/>
          </p:cNvSpPr>
          <p:nvPr>
            <p:ph idx="1"/>
          </p:nvPr>
        </p:nvSpPr>
        <p:spPr/>
        <p:txBody>
          <a:bodyPr/>
          <a:lstStyle/>
          <a:p>
            <a:r>
              <a:rPr lang="tr-TR" dirty="0"/>
              <a:t>T</a:t>
            </a:r>
            <a:r>
              <a:rPr lang="tr-TR" dirty="0" smtClean="0"/>
              <a:t>wo </a:t>
            </a:r>
            <a:r>
              <a:rPr lang="tr-TR" dirty="0"/>
              <a:t>liberalization policies implemented under the SAPs: </a:t>
            </a:r>
            <a:endParaRPr lang="tr-TR" dirty="0" smtClean="0"/>
          </a:p>
          <a:p>
            <a:r>
              <a:rPr lang="tr-TR" dirty="0" smtClean="0"/>
              <a:t>elimination </a:t>
            </a:r>
            <a:r>
              <a:rPr lang="tr-TR" dirty="0"/>
              <a:t>of agricultural subsidies for farmers, and </a:t>
            </a:r>
            <a:endParaRPr lang="tr-TR" dirty="0" smtClean="0"/>
          </a:p>
          <a:p>
            <a:r>
              <a:rPr lang="tr-TR" dirty="0" smtClean="0"/>
              <a:t>deregulation </a:t>
            </a:r>
            <a:r>
              <a:rPr lang="tr-TR" dirty="0"/>
              <a:t>of foreign firms and capitals.</a:t>
            </a:r>
          </a:p>
          <a:p>
            <a:endParaRPr lang="tr-TR" dirty="0"/>
          </a:p>
        </p:txBody>
      </p:sp>
    </p:spTree>
    <p:extLst>
      <p:ext uri="{BB962C8B-B14F-4D97-AF65-F5344CB8AC3E}">
        <p14:creationId xmlns:p14="http://schemas.microsoft.com/office/powerpoint/2010/main" val="276053849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a:t>Elimination of Agricultural Subsidies</a:t>
            </a:r>
            <a:endParaRPr lang="tr-TR" dirty="0"/>
          </a:p>
        </p:txBody>
      </p:sp>
      <p:sp>
        <p:nvSpPr>
          <p:cNvPr id="3" name="Content Placeholder 2"/>
          <p:cNvSpPr>
            <a:spLocks noGrp="1"/>
          </p:cNvSpPr>
          <p:nvPr>
            <p:ph idx="1"/>
          </p:nvPr>
        </p:nvSpPr>
        <p:spPr/>
        <p:txBody>
          <a:bodyPr>
            <a:normAutofit fontScale="85000" lnSpcReduction="20000"/>
          </a:bodyPr>
          <a:lstStyle/>
          <a:p>
            <a:r>
              <a:rPr lang="tr-TR" dirty="0"/>
              <a:t>The heavy governmental </a:t>
            </a:r>
            <a:r>
              <a:rPr lang="tr-TR" b="1" dirty="0"/>
              <a:t>subsidies to farmers were required to be terminated.</a:t>
            </a:r>
            <a:r>
              <a:rPr lang="tr-TR" dirty="0"/>
              <a:t> </a:t>
            </a:r>
            <a:endParaRPr lang="tr-TR" dirty="0" smtClean="0"/>
          </a:p>
          <a:p>
            <a:r>
              <a:rPr lang="tr-TR" dirty="0" smtClean="0"/>
              <a:t>The </a:t>
            </a:r>
            <a:r>
              <a:rPr lang="tr-TR" dirty="0"/>
              <a:t>increase of subsidies for farmers was originated in "Green Revolution" in the </a:t>
            </a:r>
            <a:r>
              <a:rPr lang="tr-TR" b="1" dirty="0"/>
              <a:t>1960s</a:t>
            </a:r>
            <a:r>
              <a:rPr lang="tr-TR" dirty="0"/>
              <a:t>. </a:t>
            </a:r>
            <a:r>
              <a:rPr lang="tr-TR" b="1" dirty="0"/>
              <a:t>Green Revolution was implemented during Indira Gandhi's administration in an attempt to achieve food self-sufficiency</a:t>
            </a:r>
            <a:r>
              <a:rPr lang="tr-TR" dirty="0" smtClean="0"/>
              <a:t>.</a:t>
            </a:r>
          </a:p>
          <a:p>
            <a:r>
              <a:rPr lang="tr-TR" dirty="0" smtClean="0"/>
              <a:t> </a:t>
            </a:r>
            <a:r>
              <a:rPr lang="tr-TR" dirty="0"/>
              <a:t>For India, which had been suffered from the drought, the food price increase in imports and the limit of the cultivable land, the dramatic improvement of agricultural productivity in the existing cultivated land was necessary.</a:t>
            </a:r>
          </a:p>
          <a:p>
            <a:endParaRPr lang="tr-TR" dirty="0"/>
          </a:p>
        </p:txBody>
      </p:sp>
    </p:spTree>
    <p:extLst>
      <p:ext uri="{BB962C8B-B14F-4D97-AF65-F5344CB8AC3E}">
        <p14:creationId xmlns:p14="http://schemas.microsoft.com/office/powerpoint/2010/main" val="38738591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a:t>Elimination of Agricultural Subsidies</a:t>
            </a:r>
            <a:endParaRPr lang="tr-TR" dirty="0"/>
          </a:p>
        </p:txBody>
      </p:sp>
      <p:sp>
        <p:nvSpPr>
          <p:cNvPr id="3" name="Content Placeholder 2"/>
          <p:cNvSpPr>
            <a:spLocks noGrp="1"/>
          </p:cNvSpPr>
          <p:nvPr>
            <p:ph idx="1"/>
          </p:nvPr>
        </p:nvSpPr>
        <p:spPr/>
        <p:txBody>
          <a:bodyPr>
            <a:normAutofit fontScale="85000" lnSpcReduction="20000"/>
          </a:bodyPr>
          <a:lstStyle/>
          <a:p>
            <a:r>
              <a:rPr lang="tr-TR" dirty="0"/>
              <a:t>While the Green Revolution brought remarkable productivity improvement in India, maintenance of high productivity was expensive because of its farming method requiring the use of huge amounts of chemical fertilizers and water. </a:t>
            </a:r>
            <a:endParaRPr lang="tr-TR" dirty="0" smtClean="0"/>
          </a:p>
          <a:p>
            <a:r>
              <a:rPr lang="tr-TR" dirty="0" smtClean="0"/>
              <a:t>The </a:t>
            </a:r>
            <a:r>
              <a:rPr lang="tr-TR" dirty="0"/>
              <a:t>Indian government pursued food self-sufficiency by </a:t>
            </a:r>
            <a:r>
              <a:rPr lang="tr-TR" b="1" dirty="0"/>
              <a:t>encouraging farmers with subsidies and free electrical power for water extraction. </a:t>
            </a:r>
            <a:r>
              <a:rPr lang="tr-TR" dirty="0"/>
              <a:t>While the heavy subsidies related to the agricultural sector</a:t>
            </a:r>
            <a:r>
              <a:rPr lang="tr-TR" b="1" dirty="0"/>
              <a:t> </a:t>
            </a:r>
            <a:r>
              <a:rPr lang="tr-TR" dirty="0"/>
              <a:t>had been a </a:t>
            </a:r>
            <a:r>
              <a:rPr lang="tr-TR" b="1" dirty="0"/>
              <a:t>big burden for India's national budget, most of the politicians hesitated to </a:t>
            </a:r>
            <a:r>
              <a:rPr lang="tr-TR" b="1" dirty="0" smtClean="0"/>
              <a:t>curb</a:t>
            </a:r>
            <a:r>
              <a:rPr lang="tr-TR" dirty="0"/>
              <a:t> </a:t>
            </a:r>
            <a:r>
              <a:rPr lang="tr-TR" b="1" dirty="0" smtClean="0"/>
              <a:t>the </a:t>
            </a:r>
            <a:r>
              <a:rPr lang="tr-TR" b="1" dirty="0"/>
              <a:t>expenditure since the rural voters including farmers played a major role in Indian politics.</a:t>
            </a:r>
            <a:endParaRPr lang="tr-TR" dirty="0"/>
          </a:p>
          <a:p>
            <a:endParaRPr lang="tr-TR" dirty="0"/>
          </a:p>
        </p:txBody>
      </p:sp>
    </p:spTree>
    <p:extLst>
      <p:ext uri="{BB962C8B-B14F-4D97-AF65-F5344CB8AC3E}">
        <p14:creationId xmlns:p14="http://schemas.microsoft.com/office/powerpoint/2010/main" val="34962231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a:t>Elimination of Agricultural Subsidies</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a:t>Eventually, the exclusive subsidies termination was implemented in 1991 </a:t>
            </a:r>
            <a:r>
              <a:rPr lang="tr-TR" dirty="0" err="1" smtClean="0"/>
              <a:t>under</a:t>
            </a:r>
            <a:r>
              <a:rPr lang="tr-TR" dirty="0" smtClean="0"/>
              <a:t> </a:t>
            </a:r>
            <a:r>
              <a:rPr lang="tr-TR" dirty="0" err="1" smtClean="0"/>
              <a:t>the</a:t>
            </a:r>
            <a:r>
              <a:rPr lang="tr-TR" dirty="0" smtClean="0"/>
              <a:t> </a:t>
            </a:r>
            <a:r>
              <a:rPr lang="tr-TR" dirty="0"/>
              <a:t>direction of the SAPs. </a:t>
            </a:r>
            <a:endParaRPr lang="tr-TR" dirty="0" smtClean="0"/>
          </a:p>
          <a:p>
            <a:pPr algn="just"/>
            <a:r>
              <a:rPr lang="tr-TR" dirty="0" err="1" smtClean="0"/>
              <a:t>While</a:t>
            </a:r>
            <a:r>
              <a:rPr lang="tr-TR" dirty="0" smtClean="0"/>
              <a:t> </a:t>
            </a:r>
            <a:r>
              <a:rPr lang="tr-TR" dirty="0"/>
              <a:t>it reduced the government's financial burden, it resulted in plaguing poor farmers which constituted majority of the Indian labor class. For the Indian workers, agriculture has been the predominant </a:t>
            </a:r>
            <a:r>
              <a:rPr lang="tr-TR" dirty="0" err="1"/>
              <a:t>sector</a:t>
            </a:r>
            <a:r>
              <a:rPr lang="tr-TR" b="1" dirty="0" smtClean="0"/>
              <a:t>.</a:t>
            </a:r>
          </a:p>
          <a:p>
            <a:pPr algn="just"/>
            <a:r>
              <a:rPr lang="tr-TR" b="1" dirty="0" smtClean="0"/>
              <a:t> </a:t>
            </a:r>
            <a:r>
              <a:rPr lang="tr-TR" b="1" dirty="0"/>
              <a:t>68% of </a:t>
            </a:r>
            <a:r>
              <a:rPr lang="tr-TR" b="1" dirty="0" err="1" smtClean="0"/>
              <a:t>the</a:t>
            </a:r>
            <a:r>
              <a:rPr lang="tr-TR" b="1" dirty="0" smtClean="0"/>
              <a:t> </a:t>
            </a:r>
            <a:r>
              <a:rPr lang="tr-TR" b="1" dirty="0" err="1" smtClean="0"/>
              <a:t>India's</a:t>
            </a:r>
            <a:r>
              <a:rPr lang="tr-TR" b="1" dirty="0" smtClean="0"/>
              <a:t> </a:t>
            </a:r>
            <a:r>
              <a:rPr lang="tr-TR" b="1" dirty="0"/>
              <a:t>employment engaged in the agricultural sector in </a:t>
            </a:r>
            <a:r>
              <a:rPr lang="tr-TR" b="1" dirty="0" smtClean="0"/>
              <a:t>1991. </a:t>
            </a:r>
            <a:r>
              <a:rPr lang="tr-TR" b="1" dirty="0" err="1" smtClean="0"/>
              <a:t>Meanwhile</a:t>
            </a:r>
            <a:r>
              <a:rPr lang="tr-TR" b="1" dirty="0" smtClean="0"/>
              <a:t>,</a:t>
            </a:r>
            <a:r>
              <a:rPr lang="tr-TR" dirty="0"/>
              <a:t> </a:t>
            </a:r>
            <a:r>
              <a:rPr lang="tr-TR" b="1" dirty="0" err="1" smtClean="0"/>
              <a:t>the</a:t>
            </a:r>
            <a:r>
              <a:rPr lang="tr-TR" b="1" dirty="0" smtClean="0"/>
              <a:t> </a:t>
            </a:r>
            <a:r>
              <a:rPr lang="tr-TR" b="1" dirty="0"/>
              <a:t>agricultural sector constituted only 30% of the total GDP at the time.</a:t>
            </a:r>
            <a:endParaRPr lang="tr-TR" dirty="0"/>
          </a:p>
          <a:p>
            <a:endParaRPr lang="tr-TR" dirty="0"/>
          </a:p>
        </p:txBody>
      </p:sp>
    </p:spTree>
    <p:extLst>
      <p:ext uri="{BB962C8B-B14F-4D97-AF65-F5344CB8AC3E}">
        <p14:creationId xmlns:p14="http://schemas.microsoft.com/office/powerpoint/2010/main" val="24684514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smtClean="0"/>
              <a:t/>
            </a:r>
            <a:br>
              <a:rPr lang="tr-TR" b="1" i="1" dirty="0" smtClean="0"/>
            </a:br>
            <a:r>
              <a:rPr lang="tr-TR" b="1" i="1" dirty="0" smtClean="0"/>
              <a:t>Deregulation </a:t>
            </a:r>
            <a:r>
              <a:rPr lang="tr-TR" b="1" i="1" dirty="0"/>
              <a:t>of Foreign Firms and Capitals</a:t>
            </a:r>
            <a:r>
              <a:rPr lang="tr-TR" dirty="0"/>
              <a:t/>
            </a:r>
            <a:br>
              <a:rPr lang="tr-TR" dirty="0"/>
            </a:br>
            <a:endParaRPr lang="tr-TR" dirty="0"/>
          </a:p>
        </p:txBody>
      </p:sp>
      <p:sp>
        <p:nvSpPr>
          <p:cNvPr id="3" name="Content Placeholder 2"/>
          <p:cNvSpPr>
            <a:spLocks noGrp="1"/>
          </p:cNvSpPr>
          <p:nvPr>
            <p:ph idx="1"/>
          </p:nvPr>
        </p:nvSpPr>
        <p:spPr/>
        <p:txBody>
          <a:bodyPr>
            <a:noAutofit/>
          </a:bodyPr>
          <a:lstStyle/>
          <a:p>
            <a:pPr algn="just"/>
            <a:r>
              <a:rPr lang="tr-TR" sz="2800" dirty="0" err="1" smtClean="0"/>
              <a:t>The</a:t>
            </a:r>
            <a:r>
              <a:rPr lang="tr-TR" sz="2800" dirty="0" smtClean="0"/>
              <a:t> </a:t>
            </a:r>
            <a:r>
              <a:rPr lang="tr-TR" sz="2800" dirty="0"/>
              <a:t>Foreign </a:t>
            </a:r>
            <a:r>
              <a:rPr lang="tr-TR" sz="2800" b="1" dirty="0"/>
              <a:t>Exchange</a:t>
            </a:r>
            <a:r>
              <a:rPr lang="tr-TR" sz="2800" dirty="0"/>
              <a:t> Regulation Act </a:t>
            </a:r>
            <a:r>
              <a:rPr lang="tr-TR" sz="2800" dirty="0" smtClean="0"/>
              <a:t>(1973</a:t>
            </a:r>
            <a:r>
              <a:rPr lang="tr-TR" sz="2800" dirty="0"/>
              <a:t>) had imposed a general </a:t>
            </a:r>
            <a:r>
              <a:rPr lang="tr-TR" sz="2800" b="1" dirty="0"/>
              <a:t>limit on foreign ownership at </a:t>
            </a:r>
            <a:r>
              <a:rPr lang="tr-TR" sz="2800" b="1" dirty="0" smtClean="0"/>
              <a:t>40%</a:t>
            </a:r>
            <a:r>
              <a:rPr lang="tr-TR" sz="2800" dirty="0"/>
              <a:t> </a:t>
            </a:r>
            <a:r>
              <a:rPr lang="tr-TR" sz="2800" dirty="0" err="1" smtClean="0"/>
              <a:t>and</a:t>
            </a:r>
            <a:r>
              <a:rPr lang="tr-TR" sz="2800" dirty="0" smtClean="0"/>
              <a:t> </a:t>
            </a:r>
            <a:r>
              <a:rPr lang="tr-TR" sz="2800" dirty="0"/>
              <a:t>the Monopolies and Restrictive Trade Practices Act </a:t>
            </a:r>
            <a:r>
              <a:rPr lang="tr-TR" sz="2800" dirty="0" smtClean="0"/>
              <a:t>(1969</a:t>
            </a:r>
            <a:r>
              <a:rPr lang="tr-TR" sz="2800" dirty="0"/>
              <a:t>) had given </a:t>
            </a:r>
            <a:r>
              <a:rPr lang="tr-TR" sz="2800" b="1" dirty="0"/>
              <a:t>legal powers to the Union government to prevent an acquisition if it was considered to lead </a:t>
            </a:r>
            <a:r>
              <a:rPr lang="tr-TR" sz="2800" b="1" dirty="0" err="1"/>
              <a:t>to</a:t>
            </a:r>
            <a:r>
              <a:rPr lang="tr-TR" sz="2800" b="1" dirty="0"/>
              <a:t> </a:t>
            </a:r>
            <a:r>
              <a:rPr lang="tr-TR" sz="2800" b="1" dirty="0" err="1" smtClean="0"/>
              <a:t>concentration</a:t>
            </a:r>
            <a:r>
              <a:rPr lang="tr-TR" sz="2800" b="1" dirty="0" smtClean="0"/>
              <a:t> </a:t>
            </a:r>
            <a:r>
              <a:rPr lang="tr-TR" sz="2800" b="1" dirty="0"/>
              <a:t>of </a:t>
            </a:r>
            <a:r>
              <a:rPr lang="tr-TR" sz="2800" b="1" dirty="0" err="1"/>
              <a:t>economic</a:t>
            </a:r>
            <a:r>
              <a:rPr lang="tr-TR" sz="2800" b="1" dirty="0"/>
              <a:t> </a:t>
            </a:r>
            <a:r>
              <a:rPr lang="tr-TR" sz="2800" b="1" dirty="0" err="1" smtClean="0"/>
              <a:t>power</a:t>
            </a:r>
            <a:r>
              <a:rPr lang="tr-TR" sz="2800" b="1" dirty="0" smtClean="0"/>
              <a:t>. </a:t>
            </a:r>
            <a:r>
              <a:rPr lang="tr-TR" sz="2800" b="1" dirty="0" err="1" smtClean="0"/>
              <a:t>These</a:t>
            </a:r>
            <a:r>
              <a:rPr lang="tr-TR" sz="2800" b="1" dirty="0" smtClean="0"/>
              <a:t> </a:t>
            </a:r>
            <a:r>
              <a:rPr lang="tr-TR" sz="2800" dirty="0" err="1" smtClean="0"/>
              <a:t>restrictions</a:t>
            </a:r>
            <a:r>
              <a:rPr lang="tr-TR" sz="2800" dirty="0" smtClean="0"/>
              <a:t> </a:t>
            </a:r>
            <a:r>
              <a:rPr lang="tr-TR" sz="2800" dirty="0"/>
              <a:t>on </a:t>
            </a:r>
            <a:r>
              <a:rPr lang="tr-TR" sz="2800" dirty="0" err="1"/>
              <a:t>foreign</a:t>
            </a:r>
            <a:r>
              <a:rPr lang="tr-TR" sz="2800" dirty="0"/>
              <a:t> </a:t>
            </a:r>
            <a:r>
              <a:rPr lang="tr-TR" sz="2800" dirty="0" err="1"/>
              <a:t>investment</a:t>
            </a:r>
            <a:r>
              <a:rPr lang="tr-TR" sz="2800" dirty="0"/>
              <a:t> </a:t>
            </a:r>
            <a:r>
              <a:rPr lang="tr-TR" sz="2800" dirty="0" err="1" smtClean="0"/>
              <a:t>prevented</a:t>
            </a:r>
            <a:r>
              <a:rPr lang="tr-TR" sz="2800" dirty="0" smtClean="0"/>
              <a:t> </a:t>
            </a:r>
            <a:r>
              <a:rPr lang="tr-TR" sz="2800" dirty="0" err="1" smtClean="0"/>
              <a:t>India</a:t>
            </a:r>
            <a:r>
              <a:rPr lang="tr-TR" sz="2800" dirty="0" smtClean="0"/>
              <a:t> </a:t>
            </a:r>
            <a:r>
              <a:rPr lang="tr-TR" sz="2800" dirty="0" err="1" smtClean="0"/>
              <a:t>to</a:t>
            </a:r>
            <a:r>
              <a:rPr lang="tr-TR" sz="2800" dirty="0" smtClean="0"/>
              <a:t> </a:t>
            </a:r>
            <a:r>
              <a:rPr lang="tr-TR" sz="2800" dirty="0" err="1" smtClean="0"/>
              <a:t>attract</a:t>
            </a:r>
            <a:r>
              <a:rPr lang="tr-TR" sz="2800" dirty="0" smtClean="0"/>
              <a:t> </a:t>
            </a:r>
            <a:r>
              <a:rPr lang="tr-TR" sz="2800" dirty="0" err="1" smtClean="0"/>
              <a:t>foreign</a:t>
            </a:r>
            <a:r>
              <a:rPr lang="tr-TR" sz="2800" dirty="0" smtClean="0"/>
              <a:t> </a:t>
            </a:r>
            <a:r>
              <a:rPr lang="tr-TR" sz="2800" dirty="0" err="1" smtClean="0"/>
              <a:t>capital</a:t>
            </a:r>
            <a:r>
              <a:rPr lang="tr-TR" sz="2800" dirty="0" smtClean="0"/>
              <a:t>. </a:t>
            </a:r>
            <a:endParaRPr lang="tr-TR" sz="2800" b="1" dirty="0" smtClean="0"/>
          </a:p>
          <a:p>
            <a:pPr algn="just"/>
            <a:r>
              <a:rPr lang="tr-TR" sz="2800" dirty="0" smtClean="0"/>
              <a:t> </a:t>
            </a:r>
            <a:r>
              <a:rPr lang="tr-TR" sz="2800" dirty="0"/>
              <a:t>However, through the </a:t>
            </a:r>
            <a:r>
              <a:rPr lang="tr-TR" sz="2800" dirty="0" err="1"/>
              <a:t>SAPs</a:t>
            </a:r>
            <a:r>
              <a:rPr lang="tr-TR" sz="2800" dirty="0" smtClean="0"/>
              <a:t>,</a:t>
            </a:r>
            <a:r>
              <a:rPr lang="tr-TR" sz="2800" b="1" dirty="0"/>
              <a:t> </a:t>
            </a:r>
            <a:r>
              <a:rPr lang="tr-TR" sz="2800" b="1" dirty="0" err="1"/>
              <a:t>restrictions</a:t>
            </a:r>
            <a:r>
              <a:rPr lang="tr-TR" sz="2800" b="1" dirty="0"/>
              <a:t> on </a:t>
            </a:r>
            <a:r>
              <a:rPr lang="tr-TR" sz="2800" b="1" dirty="0" err="1"/>
              <a:t>foreign</a:t>
            </a:r>
            <a:r>
              <a:rPr lang="tr-TR" sz="2800" b="1" dirty="0"/>
              <a:t> </a:t>
            </a:r>
            <a:r>
              <a:rPr lang="tr-TR" sz="2800" b="1" dirty="0" err="1"/>
              <a:t>investment</a:t>
            </a:r>
            <a:r>
              <a:rPr lang="tr-TR" sz="2800" b="1" dirty="0"/>
              <a:t> </a:t>
            </a:r>
            <a:r>
              <a:rPr lang="tr-TR" sz="2800" b="1" dirty="0" err="1"/>
              <a:t>were</a:t>
            </a:r>
            <a:r>
              <a:rPr lang="tr-TR" sz="2800" b="1" dirty="0"/>
              <a:t> </a:t>
            </a:r>
            <a:r>
              <a:rPr lang="tr-TR" sz="2800" b="1" dirty="0" err="1"/>
              <a:t>significantly</a:t>
            </a:r>
            <a:r>
              <a:rPr lang="tr-TR" sz="2800" b="1" dirty="0"/>
              <a:t> </a:t>
            </a:r>
            <a:r>
              <a:rPr lang="tr-TR" sz="2800" b="1" dirty="0" err="1" smtClean="0"/>
              <a:t>reduced</a:t>
            </a:r>
            <a:r>
              <a:rPr lang="tr-TR" sz="2800" dirty="0" smtClean="0"/>
              <a:t>. </a:t>
            </a:r>
            <a:r>
              <a:rPr lang="tr-TR" sz="2800" dirty="0" err="1" smtClean="0"/>
              <a:t>Moreover</a:t>
            </a:r>
            <a:r>
              <a:rPr lang="tr-TR" sz="2800" dirty="0" smtClean="0"/>
              <a:t>, </a:t>
            </a:r>
            <a:r>
              <a:rPr lang="tr-TR" sz="2800" dirty="0" err="1" smtClean="0"/>
              <a:t>the</a:t>
            </a:r>
            <a:r>
              <a:rPr lang="tr-TR" sz="2800" dirty="0" smtClean="0"/>
              <a:t> </a:t>
            </a:r>
            <a:r>
              <a:rPr lang="tr-TR" sz="2800" dirty="0"/>
              <a:t>state licensing system </a:t>
            </a:r>
            <a:r>
              <a:rPr lang="tr-TR" sz="2800" dirty="0" err="1"/>
              <a:t>was</a:t>
            </a:r>
            <a:r>
              <a:rPr lang="tr-TR" sz="2800" dirty="0"/>
              <a:t> </a:t>
            </a:r>
            <a:r>
              <a:rPr lang="tr-TR" sz="2800" dirty="0" err="1" smtClean="0"/>
              <a:t>liquidated</a:t>
            </a:r>
            <a:r>
              <a:rPr lang="tr-TR" sz="2800" dirty="0" smtClean="0"/>
              <a:t>. </a:t>
            </a:r>
            <a:r>
              <a:rPr lang="tr-TR" sz="2800" dirty="0" err="1" smtClean="0"/>
              <a:t>The</a:t>
            </a:r>
            <a:r>
              <a:rPr lang="tr-TR" sz="2800" dirty="0" smtClean="0"/>
              <a:t> </a:t>
            </a:r>
            <a:r>
              <a:rPr lang="tr-TR" sz="2800" dirty="0"/>
              <a:t>Rao administration announced the New Industrial Policy </a:t>
            </a:r>
            <a:r>
              <a:rPr lang="tr-TR" sz="2800" dirty="0" smtClean="0"/>
              <a:t>in</a:t>
            </a:r>
            <a:r>
              <a:rPr lang="tr-TR" sz="2800" b="1" dirty="0" smtClean="0"/>
              <a:t> </a:t>
            </a:r>
            <a:r>
              <a:rPr lang="tr-TR" sz="2800" b="1" dirty="0" err="1"/>
              <a:t>July</a:t>
            </a:r>
            <a:r>
              <a:rPr lang="tr-TR" sz="2800" b="1" dirty="0"/>
              <a:t> </a:t>
            </a:r>
            <a:r>
              <a:rPr lang="tr-TR" sz="2800" b="1" dirty="0" smtClean="0"/>
              <a:t>1991</a:t>
            </a:r>
            <a:r>
              <a:rPr lang="tr-TR" sz="2800" dirty="0" smtClean="0"/>
              <a:t>. </a:t>
            </a:r>
            <a:endParaRPr lang="tr-TR" sz="2800" dirty="0"/>
          </a:p>
        </p:txBody>
      </p:sp>
    </p:spTree>
    <p:extLst>
      <p:ext uri="{BB962C8B-B14F-4D97-AF65-F5344CB8AC3E}">
        <p14:creationId xmlns:p14="http://schemas.microsoft.com/office/powerpoint/2010/main" val="41462575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Rise </a:t>
            </a:r>
            <a:r>
              <a:rPr lang="tr-TR" b="1" dirty="0"/>
              <a:t>of the Indian nationalist movement</a:t>
            </a:r>
            <a:endParaRPr lang="tr-TR" dirty="0"/>
          </a:p>
        </p:txBody>
      </p:sp>
      <p:sp>
        <p:nvSpPr>
          <p:cNvPr id="3" name="Content Placeholder 2"/>
          <p:cNvSpPr>
            <a:spLocks noGrp="1"/>
          </p:cNvSpPr>
          <p:nvPr>
            <p:ph idx="1"/>
          </p:nvPr>
        </p:nvSpPr>
        <p:spPr/>
        <p:txBody>
          <a:bodyPr>
            <a:normAutofit fontScale="77500" lnSpcReduction="20000"/>
          </a:bodyPr>
          <a:lstStyle/>
          <a:p>
            <a:r>
              <a:rPr lang="tr-TR" dirty="0"/>
              <a:t>While foreign firms enjoyed their supremacy in the Indian economy in the inter-war years, it was also the period of the </a:t>
            </a:r>
            <a:r>
              <a:rPr lang="tr-TR" b="1" dirty="0"/>
              <a:t>rise of the Indian nationalist movement which was led by Mahatma Gandhi. </a:t>
            </a:r>
            <a:endParaRPr lang="tr-TR" b="1" dirty="0" smtClean="0"/>
          </a:p>
          <a:p>
            <a:r>
              <a:rPr lang="tr-TR" dirty="0" smtClean="0"/>
              <a:t>The </a:t>
            </a:r>
            <a:r>
              <a:rPr lang="tr-TR" dirty="0"/>
              <a:t>famous movements led by </a:t>
            </a:r>
            <a:r>
              <a:rPr lang="tr-TR" b="1" dirty="0"/>
              <a:t>Gandhi including </a:t>
            </a:r>
            <a:r>
              <a:rPr lang="tr-TR" b="1" i="1" dirty="0" smtClean="0"/>
              <a:t>Civil Disobedience</a:t>
            </a:r>
            <a:r>
              <a:rPr lang="tr-TR" i="1" dirty="0" smtClean="0"/>
              <a:t> </a:t>
            </a:r>
            <a:r>
              <a:rPr lang="tr-TR" i="1" dirty="0"/>
              <a:t>(or </a:t>
            </a:r>
            <a:r>
              <a:rPr lang="tr-TR" i="1" dirty="0" smtClean="0"/>
              <a:t>Non-Cooperation)</a:t>
            </a:r>
            <a:r>
              <a:rPr lang="tr-TR" i="1" dirty="0"/>
              <a:t> </a:t>
            </a:r>
            <a:r>
              <a:rPr lang="tr-TR" i="1" dirty="0" smtClean="0"/>
              <a:t>a</a:t>
            </a:r>
            <a:r>
              <a:rPr lang="tr-TR" dirty="0" smtClean="0"/>
              <a:t>roused </a:t>
            </a:r>
            <a:r>
              <a:rPr lang="tr-TR" dirty="0"/>
              <a:t>the rise of the nationalism as well as the </a:t>
            </a:r>
            <a:r>
              <a:rPr lang="tr-TR" b="1" dirty="0"/>
              <a:t>nation-wide resistance against the foreign </a:t>
            </a:r>
            <a:r>
              <a:rPr lang="tr-TR" b="1" dirty="0" smtClean="0"/>
              <a:t>forces </a:t>
            </a:r>
            <a:r>
              <a:rPr lang="tr-TR" b="1" dirty="0"/>
              <a:t>in India.</a:t>
            </a:r>
          </a:p>
          <a:p>
            <a:r>
              <a:rPr lang="tr-TR" dirty="0"/>
              <a:t>Corresponding to the movements, the </a:t>
            </a:r>
            <a:r>
              <a:rPr lang="tr-TR" b="1" dirty="0"/>
              <a:t>Indian National Congress</a:t>
            </a:r>
            <a:r>
              <a:rPr lang="tr-TR" dirty="0"/>
              <a:t>, the Indian party which strongly </a:t>
            </a:r>
            <a:r>
              <a:rPr lang="tr-TR" b="1" dirty="0"/>
              <a:t>struggled for independence</a:t>
            </a:r>
            <a:r>
              <a:rPr lang="tr-TR" dirty="0"/>
              <a:t> with mass support, </a:t>
            </a:r>
            <a:r>
              <a:rPr lang="tr-TR" b="1" dirty="0" smtClean="0"/>
              <a:t>closed </a:t>
            </a:r>
            <a:r>
              <a:rPr lang="tr-TR" b="1" dirty="0"/>
              <a:t>56 mills owned by British or European-controlled companies during the 1930s</a:t>
            </a:r>
          </a:p>
        </p:txBody>
      </p:sp>
    </p:spTree>
    <p:extLst>
      <p:ext uri="{BB962C8B-B14F-4D97-AF65-F5344CB8AC3E}">
        <p14:creationId xmlns:p14="http://schemas.microsoft.com/office/powerpoint/2010/main" val="18705988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smtClean="0"/>
              <a:t/>
            </a:r>
            <a:br>
              <a:rPr lang="tr-TR" b="1" i="1" dirty="0" smtClean="0"/>
            </a:br>
            <a:r>
              <a:rPr lang="tr-TR" b="1" i="1" dirty="0" smtClean="0"/>
              <a:t>Deregulation </a:t>
            </a:r>
            <a:r>
              <a:rPr lang="tr-TR" b="1" i="1" dirty="0"/>
              <a:t>of Foreign Firms and Capitals</a:t>
            </a:r>
            <a:r>
              <a:rPr lang="tr-TR" dirty="0"/>
              <a:t/>
            </a:r>
            <a:br>
              <a:rPr lang="tr-TR" dirty="0"/>
            </a:br>
            <a:endParaRPr lang="tr-TR" dirty="0"/>
          </a:p>
        </p:txBody>
      </p:sp>
      <p:sp>
        <p:nvSpPr>
          <p:cNvPr id="3" name="Content Placeholder 2"/>
          <p:cNvSpPr>
            <a:spLocks noGrp="1"/>
          </p:cNvSpPr>
          <p:nvPr>
            <p:ph idx="1"/>
          </p:nvPr>
        </p:nvSpPr>
        <p:spPr/>
        <p:txBody>
          <a:bodyPr>
            <a:normAutofit fontScale="92500" lnSpcReduction="10000"/>
          </a:bodyPr>
          <a:lstStyle/>
          <a:p>
            <a:pPr algn="just"/>
            <a:r>
              <a:rPr lang="tr-TR" dirty="0"/>
              <a:t>The New Industrial Policy</a:t>
            </a:r>
            <a:r>
              <a:rPr lang="tr-TR" dirty="0" smtClean="0"/>
              <a:t> </a:t>
            </a:r>
            <a:r>
              <a:rPr lang="tr-TR" dirty="0"/>
              <a:t>a</a:t>
            </a:r>
            <a:r>
              <a:rPr lang="tr-TR" b="1" dirty="0"/>
              <a:t>bolished the </a:t>
            </a:r>
            <a:r>
              <a:rPr lang="tr-TR" b="1" dirty="0" smtClean="0"/>
              <a:t>restrictions </a:t>
            </a:r>
            <a:r>
              <a:rPr lang="tr-TR" b="1" dirty="0"/>
              <a:t>on foreign ownership in Indian firms and removed the requirement of prior government approval on Mergers&amp;Acqusitions. </a:t>
            </a:r>
            <a:endParaRPr lang="tr-TR" b="1" dirty="0" smtClean="0"/>
          </a:p>
          <a:p>
            <a:pPr algn="just"/>
            <a:r>
              <a:rPr lang="tr-TR" dirty="0" smtClean="0"/>
              <a:t>The </a:t>
            </a:r>
            <a:r>
              <a:rPr lang="tr-TR" dirty="0"/>
              <a:t>opening up of the almost</a:t>
            </a:r>
            <a:r>
              <a:rPr lang="tr-TR" b="1" dirty="0"/>
              <a:t> undeveloped Indian markets with the world's second largest population </a:t>
            </a:r>
            <a:r>
              <a:rPr lang="tr-TR" dirty="0"/>
              <a:t>strongly </a:t>
            </a:r>
            <a:r>
              <a:rPr lang="tr-TR" b="1" dirty="0"/>
              <a:t>attracted the TNCs. </a:t>
            </a:r>
            <a:r>
              <a:rPr lang="tr-TR" dirty="0"/>
              <a:t>The FDI actual inflows which had been no more than </a:t>
            </a:r>
            <a:r>
              <a:rPr lang="tr-TR" b="1" dirty="0"/>
              <a:t>$US 200 million </a:t>
            </a:r>
            <a:r>
              <a:rPr lang="tr-TR" dirty="0"/>
              <a:t>at the time of </a:t>
            </a:r>
            <a:r>
              <a:rPr lang="tr-TR" b="1" dirty="0"/>
              <a:t>1991 </a:t>
            </a:r>
            <a:r>
              <a:rPr lang="tr-TR" dirty="0"/>
              <a:t>jumped more than</a:t>
            </a:r>
            <a:r>
              <a:rPr lang="tr-TR" b="1" dirty="0"/>
              <a:t> tenfold </a:t>
            </a:r>
            <a:r>
              <a:rPr lang="tr-TR" dirty="0"/>
              <a:t>by the middle of the </a:t>
            </a:r>
            <a:r>
              <a:rPr lang="tr-TR" b="1" dirty="0"/>
              <a:t>1990s.</a:t>
            </a:r>
            <a:endParaRPr lang="tr-TR" dirty="0"/>
          </a:p>
          <a:p>
            <a:endParaRPr lang="tr-TR" dirty="0"/>
          </a:p>
        </p:txBody>
      </p:sp>
    </p:spTree>
    <p:extLst>
      <p:ext uri="{BB962C8B-B14F-4D97-AF65-F5344CB8AC3E}">
        <p14:creationId xmlns:p14="http://schemas.microsoft.com/office/powerpoint/2010/main" val="30612194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i="1" dirty="0" smtClean="0"/>
              <a:t/>
            </a:r>
            <a:br>
              <a:rPr lang="tr-TR" b="1" i="1" dirty="0" smtClean="0"/>
            </a:br>
            <a:r>
              <a:rPr lang="tr-TR" b="1" i="1" dirty="0" smtClean="0"/>
              <a:t>Deregulation </a:t>
            </a:r>
            <a:r>
              <a:rPr lang="tr-TR" b="1" i="1" dirty="0"/>
              <a:t>of Foreign Firms and Capitals</a:t>
            </a:r>
            <a:r>
              <a:rPr lang="tr-TR" dirty="0"/>
              <a:t/>
            </a:r>
            <a:br>
              <a:rPr lang="tr-TR" dirty="0"/>
            </a:b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err="1" smtClean="0"/>
              <a:t>Nearly</a:t>
            </a:r>
            <a:r>
              <a:rPr lang="tr-TR" dirty="0" smtClean="0"/>
              <a:t> </a:t>
            </a:r>
            <a:r>
              <a:rPr lang="tr-TR" b="1" dirty="0"/>
              <a:t>40% of the FDI flown into India during 1997-1999 was mere M&amp;As of existing Indian firms by the </a:t>
            </a:r>
            <a:r>
              <a:rPr lang="tr-TR" b="1" dirty="0" err="1"/>
              <a:t>foreign</a:t>
            </a:r>
            <a:r>
              <a:rPr lang="tr-TR" b="1" dirty="0"/>
              <a:t> </a:t>
            </a:r>
            <a:r>
              <a:rPr lang="tr-TR" b="1" dirty="0" err="1" smtClean="0"/>
              <a:t>TNCs</a:t>
            </a:r>
            <a:r>
              <a:rPr lang="tr-TR" b="1" dirty="0" smtClean="0"/>
              <a:t>.</a:t>
            </a:r>
            <a:endParaRPr lang="tr-TR" dirty="0" smtClean="0"/>
          </a:p>
          <a:p>
            <a:pPr algn="just"/>
            <a:r>
              <a:rPr lang="tr-TR" dirty="0" smtClean="0"/>
              <a:t>While </a:t>
            </a:r>
            <a:r>
              <a:rPr lang="tr-TR" b="1" dirty="0"/>
              <a:t>acquisitions of local firms </a:t>
            </a:r>
            <a:r>
              <a:rPr lang="tr-TR" dirty="0"/>
              <a:t>allow the TNCs to establish the </a:t>
            </a:r>
            <a:r>
              <a:rPr lang="tr-TR" b="1" dirty="0"/>
              <a:t>business infrastructure </a:t>
            </a:r>
            <a:r>
              <a:rPr lang="tr-TR" dirty="0"/>
              <a:t>rapidly in the newly entered market, </a:t>
            </a:r>
            <a:r>
              <a:rPr lang="tr-TR" b="1" dirty="0"/>
              <a:t>contrary to greenfield investment</a:t>
            </a:r>
            <a:r>
              <a:rPr lang="tr-TR" dirty="0"/>
              <a:t>, they will bring </a:t>
            </a:r>
            <a:r>
              <a:rPr lang="tr-TR" b="1" dirty="0"/>
              <a:t>neither of technology of transfer nor expansion of domestic industrie</a:t>
            </a:r>
            <a:r>
              <a:rPr lang="tr-TR" dirty="0"/>
              <a:t>s. </a:t>
            </a:r>
            <a:endParaRPr lang="tr-TR" dirty="0" smtClean="0"/>
          </a:p>
          <a:p>
            <a:pPr algn="just"/>
            <a:r>
              <a:rPr lang="tr-TR" dirty="0" smtClean="0"/>
              <a:t> </a:t>
            </a:r>
            <a:r>
              <a:rPr lang="tr-TR" dirty="0"/>
              <a:t>It is noteworthy that the </a:t>
            </a:r>
            <a:r>
              <a:rPr lang="tr-TR" b="1" dirty="0"/>
              <a:t>devaluation of Indian Rupee implemented in the SAPs facilitated the TNCs to buy out the Indian firms with relatively cheap price</a:t>
            </a:r>
            <a:r>
              <a:rPr lang="tr-TR" b="1" dirty="0" smtClean="0"/>
              <a:t>.</a:t>
            </a:r>
            <a:r>
              <a:rPr lang="tr-TR" dirty="0"/>
              <a:t> </a:t>
            </a:r>
            <a:endParaRPr lang="tr-TR" dirty="0" smtClean="0"/>
          </a:p>
          <a:p>
            <a:pPr algn="just"/>
            <a:r>
              <a:rPr lang="tr-TR" dirty="0" err="1" smtClean="0"/>
              <a:t>More</a:t>
            </a:r>
            <a:r>
              <a:rPr lang="tr-TR" dirty="0" smtClean="0"/>
              <a:t> </a:t>
            </a:r>
            <a:r>
              <a:rPr lang="tr-TR" dirty="0" err="1" smtClean="0"/>
              <a:t>than</a:t>
            </a:r>
            <a:r>
              <a:rPr lang="tr-TR" dirty="0" smtClean="0"/>
              <a:t> </a:t>
            </a:r>
            <a:r>
              <a:rPr lang="tr-TR" b="1" dirty="0" smtClean="0"/>
              <a:t>40% </a:t>
            </a:r>
            <a:r>
              <a:rPr lang="tr-TR" b="1" dirty="0"/>
              <a:t>of the FDI approved by the Indian government during 1992-2002 was from the US, as the largest foreign investor in the Indian market</a:t>
            </a:r>
            <a:r>
              <a:rPr lang="tr-TR" dirty="0"/>
              <a:t>. </a:t>
            </a:r>
            <a:endParaRPr lang="tr-TR" dirty="0" smtClean="0"/>
          </a:p>
          <a:p>
            <a:pPr algn="just"/>
            <a:r>
              <a:rPr lang="tr-TR" b="1" dirty="0" err="1" smtClean="0"/>
              <a:t>Coca-Cola</a:t>
            </a:r>
            <a:r>
              <a:rPr lang="tr-TR" dirty="0" err="1" smtClean="0"/>
              <a:t>'s</a:t>
            </a:r>
            <a:r>
              <a:rPr lang="tr-TR" dirty="0" smtClean="0"/>
              <a:t> </a:t>
            </a:r>
            <a:r>
              <a:rPr lang="tr-TR" dirty="0"/>
              <a:t>US$694 million investment to establish two wholly-owned subsidiaries was formally </a:t>
            </a:r>
            <a:r>
              <a:rPr lang="tr-TR" b="1" dirty="0"/>
              <a:t>approved in July 1996 </a:t>
            </a:r>
            <a:r>
              <a:rPr lang="tr-TR" dirty="0"/>
              <a:t>by the Indian government, making it the largest single FDI in this period.</a:t>
            </a:r>
          </a:p>
          <a:p>
            <a:endParaRPr lang="tr-TR" dirty="0"/>
          </a:p>
          <a:p>
            <a:endParaRPr lang="tr-TR" dirty="0"/>
          </a:p>
        </p:txBody>
      </p:sp>
    </p:spTree>
    <p:extLst>
      <p:ext uri="{BB962C8B-B14F-4D97-AF65-F5344CB8AC3E}">
        <p14:creationId xmlns:p14="http://schemas.microsoft.com/office/powerpoint/2010/main" val="523198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Coca-Cola</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a:t>It was in July </a:t>
            </a:r>
            <a:r>
              <a:rPr lang="tr-TR" b="1" dirty="0"/>
              <a:t>1996 when Coca-Cola</a:t>
            </a:r>
            <a:r>
              <a:rPr lang="tr-TR" dirty="0"/>
              <a:t> formally obtained an approval from the government on its investment plan in India to establish two wholly-owned subsidiaries. </a:t>
            </a:r>
            <a:endParaRPr lang="tr-TR" dirty="0" smtClean="0"/>
          </a:p>
          <a:p>
            <a:pPr algn="just"/>
            <a:r>
              <a:rPr lang="tr-TR" dirty="0" smtClean="0"/>
              <a:t>The </a:t>
            </a:r>
            <a:r>
              <a:rPr lang="tr-TR" dirty="0"/>
              <a:t>establishment of wholly-owned subsidiary had a historical and significant meaning for Coca-Cola. </a:t>
            </a:r>
            <a:r>
              <a:rPr lang="tr-TR" b="1" dirty="0"/>
              <a:t>Coca-Cola once left India in 1977,</a:t>
            </a:r>
            <a:r>
              <a:rPr lang="tr-TR" dirty="0"/>
              <a:t> having left its 22 bottling plants behind</a:t>
            </a:r>
            <a:r>
              <a:rPr lang="tr-TR" dirty="0" smtClean="0"/>
              <a:t>.</a:t>
            </a:r>
          </a:p>
          <a:p>
            <a:pPr algn="just"/>
            <a:r>
              <a:rPr lang="tr-TR" dirty="0" smtClean="0"/>
              <a:t> </a:t>
            </a:r>
            <a:r>
              <a:rPr lang="tr-TR" dirty="0"/>
              <a:t>When the Indian government required Coca-Cola </a:t>
            </a:r>
            <a:r>
              <a:rPr lang="tr-TR" dirty="0" err="1"/>
              <a:t>to</a:t>
            </a:r>
            <a:r>
              <a:rPr lang="tr-TR" dirty="0"/>
              <a:t> </a:t>
            </a:r>
            <a:r>
              <a:rPr lang="tr-TR" dirty="0" err="1" smtClean="0"/>
              <a:t>reduce</a:t>
            </a:r>
            <a:r>
              <a:rPr lang="tr-TR" dirty="0" smtClean="0"/>
              <a:t> </a:t>
            </a:r>
            <a:r>
              <a:rPr lang="tr-TR" dirty="0"/>
              <a:t>its shareholdings to 40% on the ground of the Foreign Exchange Regulation Act (FERA), Coca-Cola rejected the government's demand and decided to leave India, on the ground that sharing ownership was not consistent with its global business strategy to keep Coca-Cola's recipe secret.</a:t>
            </a:r>
          </a:p>
          <a:p>
            <a:endParaRPr lang="tr-TR" dirty="0"/>
          </a:p>
        </p:txBody>
      </p:sp>
    </p:spTree>
    <p:extLst>
      <p:ext uri="{BB962C8B-B14F-4D97-AF65-F5344CB8AC3E}">
        <p14:creationId xmlns:p14="http://schemas.microsoft.com/office/powerpoint/2010/main" val="37908489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Indian IT </a:t>
            </a:r>
            <a:r>
              <a:rPr lang="tr-TR" dirty="0" smtClean="0"/>
              <a:t>and automobile industries</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a:t>the Indian IT industry was relatively free of state controls and emerged as a key player and in 2002, India accounted for 24 % of global off-shored IT/ITes services</a:t>
            </a:r>
            <a:r>
              <a:rPr lang="tr-TR" dirty="0" smtClean="0"/>
              <a:t>.</a:t>
            </a:r>
            <a:r>
              <a:rPr lang="tr-TR" dirty="0"/>
              <a:t> </a:t>
            </a:r>
          </a:p>
          <a:p>
            <a:pPr algn="just"/>
            <a:r>
              <a:rPr lang="tr-TR" dirty="0"/>
              <a:t>The city of Bangalore has become the symbol of India’s evolving place in the globalization system. Often referred to as India’s Silicon Valley, it serves as a gathering place for the large number of scientists and </a:t>
            </a:r>
            <a:r>
              <a:rPr lang="tr-TR" dirty="0" smtClean="0"/>
              <a:t>engineers</a:t>
            </a:r>
          </a:p>
          <a:p>
            <a:pPr algn="just"/>
            <a:r>
              <a:rPr lang="tr-TR" dirty="0"/>
              <a:t>India is also good at automobile production. Tata Motor Company developed the purchased British icons Jaguar and Land Rover from Ford Motor Company</a:t>
            </a:r>
          </a:p>
        </p:txBody>
      </p:sp>
    </p:spTree>
    <p:extLst>
      <p:ext uri="{BB962C8B-B14F-4D97-AF65-F5344CB8AC3E}">
        <p14:creationId xmlns:p14="http://schemas.microsoft.com/office/powerpoint/2010/main" val="24334562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The World Bank </a:t>
            </a:r>
            <a:endParaRPr lang="tr-TR" dirty="0"/>
          </a:p>
        </p:txBody>
      </p:sp>
      <p:sp>
        <p:nvSpPr>
          <p:cNvPr id="3" name="Content Placeholder 2"/>
          <p:cNvSpPr>
            <a:spLocks noGrp="1"/>
          </p:cNvSpPr>
          <p:nvPr>
            <p:ph idx="1"/>
          </p:nvPr>
        </p:nvSpPr>
        <p:spPr/>
        <p:txBody>
          <a:bodyPr>
            <a:normAutofit fontScale="70000" lnSpcReduction="20000"/>
          </a:bodyPr>
          <a:lstStyle/>
          <a:p>
            <a:pPr algn="just"/>
            <a:r>
              <a:rPr lang="tr-TR" dirty="0"/>
              <a:t>Even after the implementation of comprehensive economic liberalization in </a:t>
            </a:r>
            <a:r>
              <a:rPr lang="tr-TR" dirty="0" err="1" smtClean="0"/>
              <a:t>the</a:t>
            </a:r>
            <a:r>
              <a:rPr lang="tr-TR" dirty="0" smtClean="0"/>
              <a:t> </a:t>
            </a:r>
            <a:r>
              <a:rPr lang="tr-TR" dirty="0" err="1" smtClean="0"/>
              <a:t>early</a:t>
            </a:r>
            <a:r>
              <a:rPr lang="tr-TR" dirty="0" smtClean="0"/>
              <a:t> </a:t>
            </a:r>
            <a:r>
              <a:rPr lang="tr-TR" dirty="0"/>
              <a:t>1990s, the </a:t>
            </a:r>
            <a:r>
              <a:rPr lang="tr-TR" b="1" dirty="0"/>
              <a:t>World Bank</a:t>
            </a:r>
            <a:r>
              <a:rPr lang="tr-TR" dirty="0"/>
              <a:t>, as one of the largest creditors for India, urged </a:t>
            </a:r>
            <a:r>
              <a:rPr lang="tr-TR" b="1" dirty="0"/>
              <a:t>India to accelerate further liberalization</a:t>
            </a:r>
            <a:r>
              <a:rPr lang="tr-TR" dirty="0"/>
              <a:t>. </a:t>
            </a:r>
            <a:endParaRPr lang="tr-TR" dirty="0" smtClean="0"/>
          </a:p>
          <a:p>
            <a:pPr algn="just"/>
            <a:r>
              <a:rPr lang="tr-TR" dirty="0" err="1" smtClean="0"/>
              <a:t>Responding</a:t>
            </a:r>
            <a:r>
              <a:rPr lang="tr-TR" dirty="0" smtClean="0"/>
              <a:t> </a:t>
            </a:r>
            <a:r>
              <a:rPr lang="tr-TR" dirty="0"/>
              <a:t>to the India's disobedience to the free trade policy with 3% of import tariff increase in September 1997, the </a:t>
            </a:r>
            <a:r>
              <a:rPr lang="tr-TR" b="1" dirty="0"/>
              <a:t>World Bank required the Indian government to: review the import tariff increase; accelerate privatization of public sector enterprises by reducing government equity to 26%; deregulate measures for insurance, urban planning, agricultural exports and foreign exchange, and; deregulate the regulations for foreign </a:t>
            </a:r>
            <a:r>
              <a:rPr lang="tr-TR" b="1" dirty="0" err="1"/>
              <a:t>investors</a:t>
            </a:r>
            <a:r>
              <a:rPr lang="tr-TR" dirty="0" smtClean="0"/>
              <a:t>.</a:t>
            </a:r>
          </a:p>
          <a:p>
            <a:pPr algn="just"/>
            <a:r>
              <a:rPr lang="tr-TR" dirty="0" smtClean="0"/>
              <a:t> </a:t>
            </a:r>
            <a:r>
              <a:rPr lang="tr-TR" dirty="0"/>
              <a:t>Meanwhile, the Indian government resisted against the Bank's </a:t>
            </a:r>
            <a:r>
              <a:rPr lang="tr-TR" dirty="0" err="1"/>
              <a:t>proposals</a:t>
            </a:r>
            <a:r>
              <a:rPr lang="tr-TR" dirty="0"/>
              <a:t> </a:t>
            </a:r>
            <a:r>
              <a:rPr lang="tr-TR" dirty="0" err="1" smtClean="0"/>
              <a:t>and</a:t>
            </a:r>
            <a:r>
              <a:rPr lang="tr-TR" dirty="0" smtClean="0"/>
              <a:t> </a:t>
            </a:r>
            <a:r>
              <a:rPr lang="tr-TR" dirty="0" err="1" smtClean="0"/>
              <a:t>increased</a:t>
            </a:r>
            <a:r>
              <a:rPr lang="tr-TR" dirty="0" smtClean="0"/>
              <a:t> </a:t>
            </a:r>
            <a:r>
              <a:rPr lang="tr-TR" b="1" dirty="0" err="1" smtClean="0"/>
              <a:t>the</a:t>
            </a:r>
            <a:r>
              <a:rPr lang="tr-TR" b="1" dirty="0" smtClean="0"/>
              <a:t> </a:t>
            </a:r>
            <a:r>
              <a:rPr lang="tr-TR" b="1" dirty="0"/>
              <a:t>average import tariffs by roughly 5% on top of the previous 3% tariff increase, in the first quarter of 1998.</a:t>
            </a:r>
            <a:endParaRPr lang="tr-TR" dirty="0"/>
          </a:p>
          <a:p>
            <a:pPr algn="just"/>
            <a:endParaRPr lang="tr-TR" dirty="0"/>
          </a:p>
        </p:txBody>
      </p:sp>
    </p:spTree>
    <p:extLst>
      <p:ext uri="{BB962C8B-B14F-4D97-AF65-F5344CB8AC3E}">
        <p14:creationId xmlns:p14="http://schemas.microsoft.com/office/powerpoint/2010/main" val="31526673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The World Bank </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a:t>The World Bank quickly warned that </a:t>
            </a:r>
            <a:r>
              <a:rPr lang="tr-TR" b="1" dirty="0"/>
              <a:t>foreign investments in India could slowdown </a:t>
            </a:r>
            <a:r>
              <a:rPr lang="tr-TR" dirty="0"/>
              <a:t>further because of the </a:t>
            </a:r>
            <a:r>
              <a:rPr lang="tr-TR" b="1" dirty="0"/>
              <a:t>deterioration of investment climate</a:t>
            </a:r>
            <a:r>
              <a:rPr lang="tr-TR" dirty="0"/>
              <a:t>, unless the government undertook further economic liberalization. </a:t>
            </a:r>
            <a:endParaRPr lang="tr-TR" dirty="0" smtClean="0"/>
          </a:p>
          <a:p>
            <a:pPr algn="just"/>
            <a:r>
              <a:rPr lang="tr-TR" dirty="0" smtClean="0"/>
              <a:t>In </a:t>
            </a:r>
            <a:r>
              <a:rPr lang="tr-TR" dirty="0"/>
              <a:t>fact, </a:t>
            </a:r>
            <a:r>
              <a:rPr lang="tr-TR" b="1" dirty="0"/>
              <a:t>what directly punished India's disobedience to neoliberalism was the power of global market. </a:t>
            </a:r>
            <a:endParaRPr lang="tr-TR" b="1" dirty="0" smtClean="0"/>
          </a:p>
          <a:p>
            <a:pPr algn="just"/>
            <a:r>
              <a:rPr lang="tr-TR" b="1" dirty="0" smtClean="0"/>
              <a:t>Responding </a:t>
            </a:r>
            <a:r>
              <a:rPr lang="tr-TR" b="1" dirty="0"/>
              <a:t>to India's import tariff increase, foreign institutional investors withdrew more than US$ 400 million from the Indian stock markets in only </a:t>
            </a:r>
            <a:r>
              <a:rPr lang="tr-TR" b="1" dirty="0" err="1"/>
              <a:t>two</a:t>
            </a:r>
            <a:r>
              <a:rPr lang="tr-TR" b="1" dirty="0"/>
              <a:t> </a:t>
            </a:r>
            <a:r>
              <a:rPr lang="tr-TR" b="1" dirty="0" err="1" smtClean="0"/>
              <a:t>months</a:t>
            </a:r>
            <a:r>
              <a:rPr lang="tr-TR" b="1" dirty="0" smtClean="0"/>
              <a:t> </a:t>
            </a:r>
            <a:r>
              <a:rPr lang="tr-TR" b="1" dirty="0"/>
              <a:t>in </a:t>
            </a:r>
            <a:r>
              <a:rPr lang="tr-TR" b="1" dirty="0" smtClean="0"/>
              <a:t>1998 </a:t>
            </a:r>
            <a:r>
              <a:rPr lang="tr-TR" b="1" dirty="0"/>
              <a:t>and Moody's downgraded India's sovereign rating. </a:t>
            </a:r>
            <a:r>
              <a:rPr lang="tr-TR" dirty="0"/>
              <a:t> </a:t>
            </a:r>
          </a:p>
          <a:p>
            <a:endParaRPr lang="tr-TR" dirty="0"/>
          </a:p>
        </p:txBody>
      </p:sp>
    </p:spTree>
    <p:extLst>
      <p:ext uri="{BB962C8B-B14F-4D97-AF65-F5344CB8AC3E}">
        <p14:creationId xmlns:p14="http://schemas.microsoft.com/office/powerpoint/2010/main" val="33135267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The WTO</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a:t>In November</a:t>
            </a:r>
            <a:r>
              <a:rPr lang="tr-TR" b="1" dirty="0"/>
              <a:t> 1997, </a:t>
            </a:r>
            <a:r>
              <a:rPr lang="tr-TR" dirty="0"/>
              <a:t>the Indian government introduced </a:t>
            </a:r>
            <a:r>
              <a:rPr lang="tr-TR" b="1" dirty="0"/>
              <a:t>new measures </a:t>
            </a:r>
            <a:r>
              <a:rPr lang="tr-TR" dirty="0"/>
              <a:t>in an attempt to </a:t>
            </a:r>
            <a:r>
              <a:rPr lang="tr-TR" b="1" dirty="0"/>
              <a:t>protect the Indian automobile industry. </a:t>
            </a:r>
            <a:endParaRPr lang="tr-TR" b="1" dirty="0" smtClean="0"/>
          </a:p>
          <a:p>
            <a:pPr algn="just"/>
            <a:r>
              <a:rPr lang="tr-TR" b="1" dirty="0" err="1" smtClean="0"/>
              <a:t>The</a:t>
            </a:r>
            <a:r>
              <a:rPr lang="tr-TR" b="1" dirty="0" smtClean="0"/>
              <a:t> </a:t>
            </a:r>
            <a:r>
              <a:rPr lang="tr-TR" b="1" dirty="0"/>
              <a:t>law required all new foreign auto manufacturing investments to meet </a:t>
            </a:r>
            <a:r>
              <a:rPr lang="tr-TR" dirty="0"/>
              <a:t>the restrictive conditions such as</a:t>
            </a:r>
            <a:r>
              <a:rPr lang="tr-TR" b="1" dirty="0"/>
              <a:t>: a minimum US$ 50 million investment in joint ventures; a </a:t>
            </a:r>
            <a:r>
              <a:rPr lang="tr-TR" b="1" dirty="0" err="1"/>
              <a:t>waiver</a:t>
            </a:r>
            <a:r>
              <a:rPr lang="tr-TR" b="1" dirty="0"/>
              <a:t> </a:t>
            </a:r>
            <a:r>
              <a:rPr lang="tr-TR" b="1" dirty="0" smtClean="0"/>
              <a:t>of </a:t>
            </a:r>
            <a:r>
              <a:rPr lang="tr-TR" b="1" dirty="0" err="1" smtClean="0"/>
              <a:t>import</a:t>
            </a:r>
            <a:r>
              <a:rPr lang="tr-TR" b="1" dirty="0" smtClean="0"/>
              <a:t> </a:t>
            </a:r>
            <a:r>
              <a:rPr lang="tr-TR" b="1" dirty="0"/>
              <a:t>licenses if local content exceeds 50%;</a:t>
            </a:r>
            <a:r>
              <a:rPr lang="tr-TR" dirty="0"/>
              <a:t> and the obligation to </a:t>
            </a:r>
            <a:r>
              <a:rPr lang="tr-TR" b="1" dirty="0"/>
              <a:t>export within three years</a:t>
            </a:r>
            <a:r>
              <a:rPr lang="tr-TR" dirty="0"/>
              <a:t>. </a:t>
            </a:r>
            <a:endParaRPr lang="tr-TR" dirty="0" smtClean="0"/>
          </a:p>
          <a:p>
            <a:pPr algn="just"/>
            <a:r>
              <a:rPr lang="tr-TR" dirty="0" smtClean="0"/>
              <a:t>Responding </a:t>
            </a:r>
            <a:r>
              <a:rPr lang="tr-TR" dirty="0"/>
              <a:t>to the Indian government's new law, the US </a:t>
            </a:r>
            <a:r>
              <a:rPr lang="tr-TR" b="1" dirty="0"/>
              <a:t>government and the European Communities filed a suit to the WTO's DSM in May 1999, claiming that the Indian low violated the Agreement of </a:t>
            </a:r>
            <a:r>
              <a:rPr lang="tr-TR" b="1" dirty="0" smtClean="0"/>
              <a:t>TRIMs.</a:t>
            </a:r>
            <a:endParaRPr lang="tr-TR" dirty="0"/>
          </a:p>
          <a:p>
            <a:endParaRPr lang="tr-TR" dirty="0"/>
          </a:p>
        </p:txBody>
      </p:sp>
    </p:spTree>
    <p:extLst>
      <p:ext uri="{BB962C8B-B14F-4D97-AF65-F5344CB8AC3E}">
        <p14:creationId xmlns:p14="http://schemas.microsoft.com/office/powerpoint/2010/main" val="40721698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i="1" dirty="0"/>
              <a:t>The WTO</a:t>
            </a:r>
            <a:endParaRPr lang="tr-TR" dirty="0"/>
          </a:p>
        </p:txBody>
      </p:sp>
      <p:sp>
        <p:nvSpPr>
          <p:cNvPr id="3" name="Content Placeholder 2"/>
          <p:cNvSpPr>
            <a:spLocks noGrp="1"/>
          </p:cNvSpPr>
          <p:nvPr>
            <p:ph idx="1"/>
          </p:nvPr>
        </p:nvSpPr>
        <p:spPr/>
        <p:txBody>
          <a:bodyPr>
            <a:normAutofit fontScale="77500" lnSpcReduction="20000"/>
          </a:bodyPr>
          <a:lstStyle/>
          <a:p>
            <a:pPr algn="just"/>
            <a:r>
              <a:rPr lang="tr-TR" dirty="0"/>
              <a:t>Under the TRIMs, a nation state's attempt to protect its domestic economy from the competition with foreign capitals is effectively prevented. </a:t>
            </a:r>
            <a:endParaRPr lang="tr-TR" dirty="0" smtClean="0"/>
          </a:p>
          <a:p>
            <a:pPr algn="just"/>
            <a:r>
              <a:rPr lang="tr-TR" dirty="0" smtClean="0"/>
              <a:t>The </a:t>
            </a:r>
            <a:r>
              <a:rPr lang="tr-TR" dirty="0"/>
              <a:t>central idea of the TRIMs, </a:t>
            </a:r>
            <a:r>
              <a:rPr lang="tr-TR" b="1" dirty="0"/>
              <a:t>'National Treatment</a:t>
            </a:r>
            <a:r>
              <a:rPr lang="tr-TR" dirty="0"/>
              <a:t>', is to </a:t>
            </a:r>
            <a:r>
              <a:rPr lang="tr-TR" b="1" dirty="0"/>
              <a:t>treat domestic firms and foreign firms equally without discrimination ensuring free competition</a:t>
            </a:r>
            <a:r>
              <a:rPr lang="tr-TR" dirty="0"/>
              <a:t>. </a:t>
            </a:r>
            <a:endParaRPr lang="tr-TR" dirty="0" smtClean="0"/>
          </a:p>
          <a:p>
            <a:pPr algn="just"/>
            <a:r>
              <a:rPr lang="tr-TR" dirty="0" smtClean="0"/>
              <a:t>Under </a:t>
            </a:r>
            <a:r>
              <a:rPr lang="tr-TR" dirty="0"/>
              <a:t>the TRIMs, the government's regulations on foreign firms, such as </a:t>
            </a:r>
            <a:r>
              <a:rPr lang="tr-TR" b="1" dirty="0"/>
              <a:t>technology transfer requirement, performance requirement, local content requirement, trade balancing </a:t>
            </a:r>
            <a:r>
              <a:rPr lang="tr-TR" b="1" dirty="0" smtClean="0"/>
              <a:t>requirement, </a:t>
            </a:r>
            <a:r>
              <a:rPr lang="tr-TR" b="1" dirty="0"/>
              <a:t>restrictions on the transfer of profits overseas, and controls on foreign exchange flows, would be regarded as "trade distortion" and banned as the violation of the </a:t>
            </a:r>
            <a:r>
              <a:rPr lang="tr-TR" b="1" dirty="0" smtClean="0"/>
              <a:t>TRIMs.</a:t>
            </a:r>
            <a:endParaRPr lang="tr-TR" b="1" dirty="0"/>
          </a:p>
        </p:txBody>
      </p:sp>
    </p:spTree>
    <p:extLst>
      <p:ext uri="{BB962C8B-B14F-4D97-AF65-F5344CB8AC3E}">
        <p14:creationId xmlns:p14="http://schemas.microsoft.com/office/powerpoint/2010/main" val="32846231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India Today</a:t>
            </a:r>
            <a:endParaRPr lang="tr-TR" dirty="0"/>
          </a:p>
        </p:txBody>
      </p:sp>
      <p:sp>
        <p:nvSpPr>
          <p:cNvPr id="3" name="Content Placeholder 2"/>
          <p:cNvSpPr>
            <a:spLocks noGrp="1"/>
          </p:cNvSpPr>
          <p:nvPr>
            <p:ph idx="1"/>
          </p:nvPr>
        </p:nvSpPr>
        <p:spPr/>
        <p:txBody>
          <a:bodyPr>
            <a:normAutofit fontScale="92500" lnSpcReduction="20000"/>
          </a:bodyPr>
          <a:lstStyle/>
          <a:p>
            <a:r>
              <a:rPr lang="tr-TR" dirty="0"/>
              <a:t>After a decade of rapid economic </a:t>
            </a:r>
            <a:r>
              <a:rPr lang="tr-TR" dirty="0" smtClean="0"/>
              <a:t>growth:</a:t>
            </a:r>
          </a:p>
          <a:p>
            <a:r>
              <a:rPr lang="tr-TR" b="1" dirty="0"/>
              <a:t>fast-rising literacy; </a:t>
            </a:r>
            <a:endParaRPr lang="tr-TR" b="1" dirty="0" smtClean="0"/>
          </a:p>
          <a:p>
            <a:r>
              <a:rPr lang="tr-TR" b="1" dirty="0" smtClean="0"/>
              <a:t>more </a:t>
            </a:r>
            <a:r>
              <a:rPr lang="tr-TR" b="1" dirty="0"/>
              <a:t>girls in schools; </a:t>
            </a:r>
            <a:endParaRPr lang="tr-TR" b="1" dirty="0" smtClean="0"/>
          </a:p>
          <a:p>
            <a:r>
              <a:rPr lang="tr-TR" b="1" dirty="0" smtClean="0"/>
              <a:t>the spread </a:t>
            </a:r>
            <a:r>
              <a:rPr lang="tr-TR" b="1" dirty="0"/>
              <a:t>of mobile phones.</a:t>
            </a:r>
            <a:r>
              <a:rPr lang="tr-TR" dirty="0"/>
              <a:t> </a:t>
            </a:r>
            <a:endParaRPr lang="tr-TR" dirty="0" smtClean="0"/>
          </a:p>
          <a:p>
            <a:r>
              <a:rPr lang="tr-TR" dirty="0"/>
              <a:t>t</a:t>
            </a:r>
            <a:r>
              <a:rPr lang="tr-TR" dirty="0" smtClean="0"/>
              <a:t>he </a:t>
            </a:r>
            <a:r>
              <a:rPr lang="tr-TR" b="1" dirty="0"/>
              <a:t>economy is worth almost $2 trillion, making it the </a:t>
            </a:r>
            <a:r>
              <a:rPr lang="tr-TR" b="1" dirty="0" err="1"/>
              <a:t>world's</a:t>
            </a:r>
            <a:r>
              <a:rPr lang="tr-TR" b="1" dirty="0"/>
              <a:t> </a:t>
            </a:r>
            <a:r>
              <a:rPr lang="tr-TR" b="1" dirty="0"/>
              <a:t> </a:t>
            </a:r>
            <a:r>
              <a:rPr lang="tr-TR" b="1" dirty="0" err="1" smtClean="0"/>
              <a:t>seven</a:t>
            </a:r>
            <a:r>
              <a:rPr lang="tr-TR" b="1" dirty="0" err="1" smtClean="0"/>
              <a:t>th-biggest</a:t>
            </a:r>
            <a:r>
              <a:rPr lang="tr-TR" b="1" dirty="0" smtClean="0"/>
              <a:t>.</a:t>
            </a:r>
          </a:p>
          <a:p>
            <a:r>
              <a:rPr lang="tr-TR" b="1" dirty="0" smtClean="0"/>
              <a:t>Income </a:t>
            </a:r>
            <a:r>
              <a:rPr lang="tr-TR" b="1" dirty="0"/>
              <a:t>per person is up; rural poverty down; paved roads are becoming more </a:t>
            </a:r>
            <a:r>
              <a:rPr lang="tr-TR" b="1" dirty="0" smtClean="0"/>
              <a:t>widespread</a:t>
            </a:r>
          </a:p>
          <a:p>
            <a:r>
              <a:rPr lang="tr-TR" dirty="0"/>
              <a:t>By the </a:t>
            </a:r>
            <a:r>
              <a:rPr lang="tr-TR" b="1" dirty="0"/>
              <a:t>mid-2020s it will be more populous than China</a:t>
            </a:r>
            <a:r>
              <a:rPr lang="tr-TR" dirty="0"/>
              <a:t>.</a:t>
            </a:r>
          </a:p>
        </p:txBody>
      </p:sp>
    </p:spTree>
    <p:extLst>
      <p:ext uri="{BB962C8B-B14F-4D97-AF65-F5344CB8AC3E}">
        <p14:creationId xmlns:p14="http://schemas.microsoft.com/office/powerpoint/2010/main" val="20125361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India Today</a:t>
            </a:r>
          </a:p>
        </p:txBody>
      </p:sp>
      <p:sp>
        <p:nvSpPr>
          <p:cNvPr id="3" name="Content Placeholder 2"/>
          <p:cNvSpPr>
            <a:spLocks noGrp="1"/>
          </p:cNvSpPr>
          <p:nvPr>
            <p:ph idx="1"/>
          </p:nvPr>
        </p:nvSpPr>
        <p:spPr/>
        <p:txBody>
          <a:bodyPr>
            <a:normAutofit fontScale="92500" lnSpcReduction="10000"/>
          </a:bodyPr>
          <a:lstStyle/>
          <a:p>
            <a:r>
              <a:rPr lang="tr-TR" dirty="0"/>
              <a:t> </a:t>
            </a:r>
            <a:r>
              <a:rPr lang="tr-TR" dirty="0" smtClean="0"/>
              <a:t>It </a:t>
            </a:r>
            <a:r>
              <a:rPr lang="tr-TR" dirty="0"/>
              <a:t>is the world’s largest </a:t>
            </a:r>
            <a:r>
              <a:rPr lang="tr-TR" b="1" dirty="0"/>
              <a:t>democracy</a:t>
            </a:r>
            <a:r>
              <a:rPr lang="tr-TR" dirty="0"/>
              <a:t>. The democratic political culture together with an </a:t>
            </a:r>
            <a:r>
              <a:rPr lang="tr-TR" b="1" dirty="0"/>
              <a:t>entreprenerial work ethic</a:t>
            </a:r>
            <a:r>
              <a:rPr lang="tr-TR" dirty="0"/>
              <a:t> increase the quality of the economy.</a:t>
            </a:r>
          </a:p>
          <a:p>
            <a:r>
              <a:rPr lang="tr-TR" dirty="0"/>
              <a:t> </a:t>
            </a:r>
            <a:r>
              <a:rPr lang="tr-TR" dirty="0" smtClean="0"/>
              <a:t>India </a:t>
            </a:r>
            <a:r>
              <a:rPr lang="tr-TR" dirty="0"/>
              <a:t>is committed to </a:t>
            </a:r>
            <a:r>
              <a:rPr lang="tr-TR" b="1" dirty="0"/>
              <a:t>quality education</a:t>
            </a:r>
            <a:r>
              <a:rPr lang="tr-TR" dirty="0"/>
              <a:t>. It has some of the best schools and colleges in the world in </a:t>
            </a:r>
            <a:r>
              <a:rPr lang="tr-TR" b="1" dirty="0"/>
              <a:t>science and technology.</a:t>
            </a:r>
            <a:r>
              <a:rPr lang="tr-TR" dirty="0"/>
              <a:t> For instance, the </a:t>
            </a:r>
            <a:r>
              <a:rPr lang="tr-TR" b="1" dirty="0"/>
              <a:t>Indian Institute of Technology</a:t>
            </a:r>
            <a:r>
              <a:rPr lang="tr-TR" dirty="0"/>
              <a:t> is a global leader in the field, and its graduates are recruited worldwide, including the US. </a:t>
            </a:r>
            <a:endParaRPr lang="tr-TR" dirty="0" smtClean="0"/>
          </a:p>
          <a:p>
            <a:endParaRPr lang="tr-TR" dirty="0"/>
          </a:p>
          <a:p>
            <a:pPr marL="0" indent="0">
              <a:buNone/>
            </a:pPr>
            <a:endParaRPr lang="tr-TR" dirty="0"/>
          </a:p>
          <a:p>
            <a:endParaRPr lang="tr-TR" dirty="0"/>
          </a:p>
        </p:txBody>
      </p:sp>
    </p:spTree>
    <p:extLst>
      <p:ext uri="{BB962C8B-B14F-4D97-AF65-F5344CB8AC3E}">
        <p14:creationId xmlns:p14="http://schemas.microsoft.com/office/powerpoint/2010/main" val="4238014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The support of Indian business groups for nationalism</a:t>
            </a:r>
            <a:endParaRPr lang="tr-TR" dirty="0"/>
          </a:p>
        </p:txBody>
      </p:sp>
      <p:sp>
        <p:nvSpPr>
          <p:cNvPr id="3" name="Content Placeholder 2"/>
          <p:cNvSpPr>
            <a:spLocks noGrp="1"/>
          </p:cNvSpPr>
          <p:nvPr>
            <p:ph idx="1"/>
          </p:nvPr>
        </p:nvSpPr>
        <p:spPr/>
        <p:txBody>
          <a:bodyPr>
            <a:noAutofit/>
          </a:bodyPr>
          <a:lstStyle/>
          <a:p>
            <a:r>
              <a:rPr lang="tr-TR" sz="2400" b="1" dirty="0"/>
              <a:t>Gandhi's nationalist movement attracted even the elites of Indian industry</a:t>
            </a:r>
            <a:r>
              <a:rPr lang="tr-TR" sz="2400" dirty="0"/>
              <a:t>. </a:t>
            </a:r>
            <a:endParaRPr lang="tr-TR" sz="2400" dirty="0" smtClean="0"/>
          </a:p>
          <a:p>
            <a:r>
              <a:rPr lang="tr-TR" sz="2400" dirty="0" smtClean="0"/>
              <a:t>Although </a:t>
            </a:r>
            <a:r>
              <a:rPr lang="tr-TR" sz="2400" dirty="0"/>
              <a:t>Indian industry would have little sympathy with </a:t>
            </a:r>
            <a:r>
              <a:rPr lang="tr-TR" sz="2400" b="1" dirty="0"/>
              <a:t>Gandhi's economic schemes, which emphasized on rural autonomy, small-scale industries and abrogation of wealth, </a:t>
            </a:r>
            <a:r>
              <a:rPr lang="tr-TR" sz="2400" dirty="0"/>
              <a:t>his charismatic leadership </a:t>
            </a:r>
            <a:r>
              <a:rPr lang="tr-TR" sz="2400" b="1" dirty="0"/>
              <a:t>won a much wider support among Indian business elites</a:t>
            </a:r>
            <a:r>
              <a:rPr lang="tr-TR" sz="2400" dirty="0"/>
              <a:t>. </a:t>
            </a:r>
            <a:endParaRPr lang="tr-TR" sz="2400" dirty="0" smtClean="0"/>
          </a:p>
          <a:p>
            <a:r>
              <a:rPr lang="tr-TR" sz="2400" dirty="0" smtClean="0"/>
              <a:t>The </a:t>
            </a:r>
            <a:r>
              <a:rPr lang="tr-TR" sz="2400" dirty="0"/>
              <a:t>coalition between nationalism and the Indian industry was not surprising, given the </a:t>
            </a:r>
            <a:r>
              <a:rPr lang="tr-TR" sz="2400" b="1" dirty="0"/>
              <a:t>business environment </a:t>
            </a:r>
            <a:r>
              <a:rPr lang="tr-TR" sz="2400" dirty="0"/>
              <a:t>of those days in which the Indian firms were extensively </a:t>
            </a:r>
            <a:r>
              <a:rPr lang="tr-TR" sz="2400" b="1" dirty="0"/>
              <a:t>dominated by the foreign firms</a:t>
            </a:r>
            <a:r>
              <a:rPr lang="tr-TR" sz="2400" dirty="0"/>
              <a:t>. </a:t>
            </a:r>
            <a:endParaRPr lang="tr-TR" sz="2400" dirty="0" smtClean="0"/>
          </a:p>
          <a:p>
            <a:r>
              <a:rPr lang="tr-TR" sz="2400" dirty="0" smtClean="0"/>
              <a:t>The </a:t>
            </a:r>
            <a:r>
              <a:rPr lang="tr-TR" sz="2400" dirty="0"/>
              <a:t>Indian business elites' desperate, but at the same time, ambitious </a:t>
            </a:r>
            <a:r>
              <a:rPr lang="tr-TR" sz="2400" b="1" dirty="0"/>
              <a:t>call for economic protectionism for Indian industry strengthened its alignment with nationalism.</a:t>
            </a:r>
            <a:endParaRPr lang="tr-TR" sz="2400" dirty="0"/>
          </a:p>
          <a:p>
            <a:endParaRPr lang="tr-TR" sz="2400" dirty="0"/>
          </a:p>
        </p:txBody>
      </p:sp>
    </p:spTree>
    <p:extLst>
      <p:ext uri="{BB962C8B-B14F-4D97-AF65-F5344CB8AC3E}">
        <p14:creationId xmlns:p14="http://schemas.microsoft.com/office/powerpoint/2010/main" val="31151592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Problems for the future</a:t>
            </a:r>
          </a:p>
        </p:txBody>
      </p:sp>
      <p:sp>
        <p:nvSpPr>
          <p:cNvPr id="3" name="Content Placeholder 2"/>
          <p:cNvSpPr>
            <a:spLocks noGrp="1"/>
          </p:cNvSpPr>
          <p:nvPr>
            <p:ph idx="1"/>
          </p:nvPr>
        </p:nvSpPr>
        <p:spPr/>
        <p:txBody>
          <a:bodyPr>
            <a:normAutofit fontScale="85000" lnSpcReduction="10000"/>
          </a:bodyPr>
          <a:lstStyle/>
          <a:p>
            <a:pPr algn="just"/>
            <a:r>
              <a:rPr lang="en-US" b="1" dirty="0"/>
              <a:t>GDP per capita in India </a:t>
            </a:r>
            <a:r>
              <a:rPr lang="tr-TR" b="1" dirty="0" err="1"/>
              <a:t>was</a:t>
            </a:r>
            <a:r>
              <a:rPr lang="tr-TR" b="1" dirty="0"/>
              <a:t> </a:t>
            </a:r>
            <a:r>
              <a:rPr lang="en-US" b="1" dirty="0"/>
              <a:t>228</a:t>
            </a:r>
            <a:r>
              <a:rPr lang="tr-TR" b="1" dirty="0"/>
              <a:t> </a:t>
            </a:r>
            <a:r>
              <a:rPr lang="en-US" b="1" dirty="0"/>
              <a:t>US dollars in </a:t>
            </a:r>
            <a:r>
              <a:rPr lang="en-US" b="1" dirty="0" smtClean="0"/>
              <a:t>1960.</a:t>
            </a:r>
            <a:r>
              <a:rPr lang="tr-TR" dirty="0"/>
              <a:t> </a:t>
            </a:r>
            <a:r>
              <a:rPr lang="tr-TR" dirty="0" err="1" smtClean="0"/>
              <a:t>It</a:t>
            </a:r>
            <a:r>
              <a:rPr lang="en-US" b="1" dirty="0" smtClean="0"/>
              <a:t> </a:t>
            </a:r>
            <a:r>
              <a:rPr lang="tr-TR" dirty="0" err="1"/>
              <a:t>rose</a:t>
            </a:r>
            <a:r>
              <a:rPr lang="tr-TR" dirty="0"/>
              <a:t> </a:t>
            </a:r>
            <a:r>
              <a:rPr lang="tr-TR" dirty="0" err="1"/>
              <a:t>to</a:t>
            </a:r>
            <a:r>
              <a:rPr lang="tr-TR" dirty="0"/>
              <a:t> </a:t>
            </a:r>
            <a:r>
              <a:rPr lang="en-US" b="1" dirty="0" smtClean="0"/>
              <a:t>1</a:t>
            </a:r>
            <a:r>
              <a:rPr lang="tr-TR" b="1" dirty="0" smtClean="0"/>
              <a:t>808</a:t>
            </a:r>
            <a:r>
              <a:rPr lang="en-US" b="1" dirty="0" smtClean="0"/>
              <a:t> </a:t>
            </a:r>
            <a:r>
              <a:rPr lang="en-US" dirty="0" smtClean="0"/>
              <a:t>dollars </a:t>
            </a:r>
            <a:r>
              <a:rPr lang="tr-TR" dirty="0" smtClean="0"/>
              <a:t>($6266, PPP) </a:t>
            </a:r>
            <a:r>
              <a:rPr lang="en-US" b="1" dirty="0" smtClean="0"/>
              <a:t>in 201</a:t>
            </a:r>
            <a:r>
              <a:rPr lang="tr-TR" b="1" dirty="0" smtClean="0"/>
              <a:t>5</a:t>
            </a:r>
            <a:r>
              <a:rPr lang="en-US" b="1" dirty="0" smtClean="0"/>
              <a:t>. </a:t>
            </a:r>
            <a:endParaRPr lang="tr-TR" b="1" dirty="0"/>
          </a:p>
          <a:p>
            <a:pPr algn="just"/>
            <a:r>
              <a:rPr lang="tr-TR" dirty="0" err="1" smtClean="0"/>
              <a:t>The</a:t>
            </a:r>
            <a:r>
              <a:rPr lang="tr-TR" dirty="0" smtClean="0"/>
              <a:t> </a:t>
            </a:r>
            <a:r>
              <a:rPr lang="tr-TR" dirty="0"/>
              <a:t>indian economic growth did n</a:t>
            </a:r>
            <a:r>
              <a:rPr lang="tr-TR" b="1" dirty="0"/>
              <a:t>ot benefit all Indians equally. </a:t>
            </a:r>
            <a:r>
              <a:rPr lang="tr-TR" dirty="0"/>
              <a:t>The growing inequality is a major problem in the country. India has both the </a:t>
            </a:r>
            <a:r>
              <a:rPr lang="tr-TR" b="1" dirty="0"/>
              <a:t>world’s largest middle class and number of desperately poor</a:t>
            </a:r>
            <a:r>
              <a:rPr lang="tr-TR" dirty="0"/>
              <a:t>. Almost t</a:t>
            </a:r>
            <a:r>
              <a:rPr lang="tr-TR" b="1" dirty="0"/>
              <a:t>hree-fifths</a:t>
            </a:r>
            <a:r>
              <a:rPr lang="tr-TR" dirty="0"/>
              <a:t> of people still make their living through </a:t>
            </a:r>
            <a:r>
              <a:rPr lang="tr-TR" b="1" dirty="0" err="1"/>
              <a:t>agriculture</a:t>
            </a:r>
            <a:r>
              <a:rPr lang="tr-TR" b="1" dirty="0" smtClean="0"/>
              <a:t>.</a:t>
            </a:r>
          </a:p>
          <a:p>
            <a:pPr algn="just"/>
            <a:r>
              <a:rPr lang="tr-TR" dirty="0" err="1"/>
              <a:t>External</a:t>
            </a:r>
            <a:r>
              <a:rPr lang="tr-TR" dirty="0"/>
              <a:t> </a:t>
            </a:r>
            <a:r>
              <a:rPr lang="tr-TR" dirty="0" err="1"/>
              <a:t>problems</a:t>
            </a:r>
            <a:r>
              <a:rPr lang="tr-TR" dirty="0"/>
              <a:t> hurt, </a:t>
            </a:r>
            <a:r>
              <a:rPr lang="tr-TR" dirty="0" err="1"/>
              <a:t>including</a:t>
            </a:r>
            <a:r>
              <a:rPr lang="tr-TR" dirty="0"/>
              <a:t> </a:t>
            </a:r>
            <a:r>
              <a:rPr lang="tr-TR" b="1" dirty="0" err="1"/>
              <a:t>weak</a:t>
            </a:r>
            <a:r>
              <a:rPr lang="tr-TR" b="1" dirty="0"/>
              <a:t> global </a:t>
            </a:r>
            <a:r>
              <a:rPr lang="tr-TR" b="1" dirty="0" err="1"/>
              <a:t>growth</a:t>
            </a:r>
            <a:r>
              <a:rPr lang="tr-TR" b="1" dirty="0"/>
              <a:t> </a:t>
            </a:r>
            <a:r>
              <a:rPr lang="tr-TR" dirty="0" err="1"/>
              <a:t>and</a:t>
            </a:r>
            <a:r>
              <a:rPr lang="tr-TR" dirty="0"/>
              <a:t> </a:t>
            </a:r>
            <a:r>
              <a:rPr lang="tr-TR" b="1" dirty="0" err="1"/>
              <a:t>high</a:t>
            </a:r>
            <a:r>
              <a:rPr lang="tr-TR" b="1" dirty="0"/>
              <a:t> </a:t>
            </a:r>
            <a:r>
              <a:rPr lang="tr-TR" b="1" dirty="0" err="1"/>
              <a:t>oil</a:t>
            </a:r>
            <a:r>
              <a:rPr lang="tr-TR" b="1" dirty="0"/>
              <a:t> </a:t>
            </a:r>
            <a:r>
              <a:rPr lang="tr-TR" b="1" dirty="0" err="1"/>
              <a:t>dependency</a:t>
            </a:r>
            <a:r>
              <a:rPr lang="tr-TR" b="1" dirty="0"/>
              <a:t> </a:t>
            </a:r>
            <a:r>
              <a:rPr lang="tr-TR" dirty="0"/>
              <a:t>(</a:t>
            </a:r>
            <a:r>
              <a:rPr lang="tr-TR" dirty="0" err="1"/>
              <a:t>India</a:t>
            </a:r>
            <a:r>
              <a:rPr lang="tr-TR" dirty="0"/>
              <a:t> </a:t>
            </a:r>
            <a:r>
              <a:rPr lang="tr-TR" dirty="0" err="1"/>
              <a:t>imports</a:t>
            </a:r>
            <a:r>
              <a:rPr lang="tr-TR" dirty="0"/>
              <a:t> </a:t>
            </a:r>
            <a:r>
              <a:rPr lang="tr-TR" b="1" dirty="0"/>
              <a:t>80% of </a:t>
            </a:r>
            <a:r>
              <a:rPr lang="tr-TR" b="1" dirty="0" err="1"/>
              <a:t>its</a:t>
            </a:r>
            <a:r>
              <a:rPr lang="tr-TR" b="1" dirty="0"/>
              <a:t> </a:t>
            </a:r>
            <a:r>
              <a:rPr lang="tr-TR" b="1" dirty="0" err="1"/>
              <a:t>oil</a:t>
            </a:r>
            <a:r>
              <a:rPr lang="tr-TR" dirty="0"/>
              <a:t>, </a:t>
            </a:r>
            <a:r>
              <a:rPr lang="tr-TR" dirty="0" err="1"/>
              <a:t>then</a:t>
            </a:r>
            <a:r>
              <a:rPr lang="tr-TR" dirty="0"/>
              <a:t> </a:t>
            </a:r>
            <a:r>
              <a:rPr lang="tr-TR" dirty="0" err="1"/>
              <a:t>subsidises</a:t>
            </a:r>
            <a:r>
              <a:rPr lang="tr-TR" dirty="0"/>
              <a:t> a lot of it </a:t>
            </a:r>
            <a:r>
              <a:rPr lang="tr-TR" dirty="0" err="1"/>
              <a:t>for</a:t>
            </a:r>
            <a:r>
              <a:rPr lang="tr-TR" dirty="0"/>
              <a:t> </a:t>
            </a:r>
            <a:r>
              <a:rPr lang="tr-TR" dirty="0" err="1"/>
              <a:t>consumers</a:t>
            </a:r>
            <a:r>
              <a:rPr lang="tr-TR" dirty="0"/>
              <a:t>). </a:t>
            </a:r>
            <a:endParaRPr lang="tr-TR" b="1" dirty="0" smtClean="0"/>
          </a:p>
          <a:p>
            <a:endParaRPr lang="tr-TR" dirty="0"/>
          </a:p>
          <a:p>
            <a:endParaRPr lang="tr-TR" dirty="0"/>
          </a:p>
        </p:txBody>
      </p:sp>
    </p:spTree>
    <p:extLst>
      <p:ext uri="{BB962C8B-B14F-4D97-AF65-F5344CB8AC3E}">
        <p14:creationId xmlns:p14="http://schemas.microsoft.com/office/powerpoint/2010/main" val="37050028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Internal</a:t>
            </a:r>
            <a:r>
              <a:rPr lang="tr-TR" dirty="0" smtClean="0"/>
              <a:t> </a:t>
            </a:r>
            <a:r>
              <a:rPr lang="tr-TR" dirty="0" err="1" smtClean="0"/>
              <a:t>Harmony</a:t>
            </a:r>
            <a:endParaRPr lang="tr-TR" dirty="0"/>
          </a:p>
        </p:txBody>
      </p:sp>
      <p:sp>
        <p:nvSpPr>
          <p:cNvPr id="3" name="İçerik Yer Tutucusu 2"/>
          <p:cNvSpPr>
            <a:spLocks noGrp="1"/>
          </p:cNvSpPr>
          <p:nvPr>
            <p:ph idx="1"/>
          </p:nvPr>
        </p:nvSpPr>
        <p:spPr/>
        <p:txBody>
          <a:bodyPr/>
          <a:lstStyle/>
          <a:p>
            <a:r>
              <a:rPr lang="tr-TR" dirty="0" err="1"/>
              <a:t>India</a:t>
            </a:r>
            <a:r>
              <a:rPr lang="tr-TR" dirty="0"/>
              <a:t> is </a:t>
            </a:r>
            <a:r>
              <a:rPr lang="tr-TR" b="1" dirty="0" err="1"/>
              <a:t>ethnically</a:t>
            </a:r>
            <a:r>
              <a:rPr lang="tr-TR" b="1" dirty="0"/>
              <a:t>, </a:t>
            </a:r>
            <a:r>
              <a:rPr lang="tr-TR" b="1" dirty="0" err="1"/>
              <a:t>linguistically</a:t>
            </a:r>
            <a:r>
              <a:rPr lang="tr-TR" b="1" dirty="0"/>
              <a:t>, </a:t>
            </a:r>
            <a:r>
              <a:rPr lang="tr-TR" b="1" dirty="0" err="1"/>
              <a:t>and</a:t>
            </a:r>
            <a:r>
              <a:rPr lang="tr-TR" b="1" dirty="0"/>
              <a:t> </a:t>
            </a:r>
            <a:r>
              <a:rPr lang="tr-TR" b="1" dirty="0" err="1"/>
              <a:t>religiously</a:t>
            </a:r>
            <a:r>
              <a:rPr lang="tr-TR" b="1" dirty="0"/>
              <a:t> </a:t>
            </a:r>
            <a:r>
              <a:rPr lang="tr-TR" b="1" dirty="0" err="1"/>
              <a:t>diverse</a:t>
            </a:r>
            <a:r>
              <a:rPr lang="tr-TR" dirty="0"/>
              <a:t>. </a:t>
            </a:r>
            <a:r>
              <a:rPr lang="tr-TR" dirty="0" err="1"/>
              <a:t>In</a:t>
            </a:r>
            <a:r>
              <a:rPr lang="tr-TR" dirty="0"/>
              <a:t> </a:t>
            </a:r>
            <a:r>
              <a:rPr lang="tr-TR" dirty="0" err="1"/>
              <a:t>addition</a:t>
            </a:r>
            <a:r>
              <a:rPr lang="tr-TR" dirty="0"/>
              <a:t> </a:t>
            </a:r>
            <a:r>
              <a:rPr lang="tr-TR" dirty="0" err="1"/>
              <a:t>to</a:t>
            </a:r>
            <a:r>
              <a:rPr lang="tr-TR" dirty="0"/>
              <a:t> English </a:t>
            </a:r>
            <a:r>
              <a:rPr lang="tr-TR" dirty="0" err="1"/>
              <a:t>and</a:t>
            </a:r>
            <a:r>
              <a:rPr lang="tr-TR" dirty="0"/>
              <a:t> Hindi, </a:t>
            </a:r>
            <a:r>
              <a:rPr lang="tr-TR" dirty="0" err="1"/>
              <a:t>there</a:t>
            </a:r>
            <a:r>
              <a:rPr lang="tr-TR" dirty="0"/>
              <a:t> </a:t>
            </a:r>
            <a:r>
              <a:rPr lang="tr-TR" dirty="0" err="1"/>
              <a:t>are</a:t>
            </a:r>
            <a:r>
              <a:rPr lang="tr-TR" dirty="0"/>
              <a:t> 14 </a:t>
            </a:r>
            <a:r>
              <a:rPr lang="tr-TR" dirty="0" err="1"/>
              <a:t>additional</a:t>
            </a:r>
            <a:r>
              <a:rPr lang="tr-TR" dirty="0"/>
              <a:t> </a:t>
            </a:r>
            <a:r>
              <a:rPr lang="tr-TR" dirty="0" err="1"/>
              <a:t>officially</a:t>
            </a:r>
            <a:r>
              <a:rPr lang="tr-TR" dirty="0"/>
              <a:t> </a:t>
            </a:r>
            <a:r>
              <a:rPr lang="tr-TR" dirty="0" err="1"/>
              <a:t>recognized</a:t>
            </a:r>
            <a:r>
              <a:rPr lang="tr-TR" dirty="0"/>
              <a:t> </a:t>
            </a:r>
            <a:r>
              <a:rPr lang="tr-TR" dirty="0" err="1"/>
              <a:t>languages</a:t>
            </a:r>
            <a:r>
              <a:rPr lang="tr-TR" dirty="0"/>
              <a:t> in </a:t>
            </a:r>
            <a:r>
              <a:rPr lang="tr-TR" dirty="0" err="1"/>
              <a:t>the</a:t>
            </a:r>
            <a:r>
              <a:rPr lang="tr-TR" dirty="0"/>
              <a:t> </a:t>
            </a:r>
            <a:r>
              <a:rPr lang="tr-TR" dirty="0" err="1"/>
              <a:t>country</a:t>
            </a:r>
            <a:r>
              <a:rPr lang="tr-TR" dirty="0"/>
              <a:t>.</a:t>
            </a:r>
          </a:p>
          <a:p>
            <a:r>
              <a:rPr lang="tr-TR" dirty="0" err="1" smtClean="0"/>
              <a:t>Muslims</a:t>
            </a:r>
            <a:r>
              <a:rPr lang="tr-TR" dirty="0" smtClean="0"/>
              <a:t> </a:t>
            </a:r>
            <a:r>
              <a:rPr lang="tr-TR" dirty="0" err="1" smtClean="0"/>
              <a:t>make</a:t>
            </a:r>
            <a:r>
              <a:rPr lang="tr-TR" dirty="0" smtClean="0"/>
              <a:t> </a:t>
            </a:r>
            <a:r>
              <a:rPr lang="tr-TR" dirty="0" err="1"/>
              <a:t>up</a:t>
            </a:r>
            <a:r>
              <a:rPr lang="tr-TR" dirty="0"/>
              <a:t> 15% of </a:t>
            </a:r>
            <a:r>
              <a:rPr lang="tr-TR" dirty="0" err="1"/>
              <a:t>the</a:t>
            </a:r>
            <a:r>
              <a:rPr lang="tr-TR" dirty="0"/>
              <a:t> </a:t>
            </a:r>
            <a:r>
              <a:rPr lang="tr-TR" dirty="0" err="1"/>
              <a:t>population</a:t>
            </a:r>
            <a:r>
              <a:rPr lang="tr-TR" dirty="0" smtClean="0"/>
              <a:t>.</a:t>
            </a:r>
          </a:p>
          <a:p>
            <a:r>
              <a:rPr lang="tr-TR" b="1" dirty="0" err="1" smtClean="0"/>
              <a:t>Modi</a:t>
            </a:r>
            <a:r>
              <a:rPr lang="tr-TR" b="1" dirty="0" smtClean="0"/>
              <a:t> </a:t>
            </a:r>
            <a:r>
              <a:rPr lang="tr-TR" b="1" dirty="0" err="1" smtClean="0"/>
              <a:t>seems</a:t>
            </a:r>
            <a:r>
              <a:rPr lang="tr-TR" b="1" dirty="0" smtClean="0"/>
              <a:t> as a Hindu </a:t>
            </a:r>
            <a:r>
              <a:rPr lang="tr-TR" b="1" dirty="0" err="1" smtClean="0"/>
              <a:t>nationalist</a:t>
            </a:r>
            <a:r>
              <a:rPr lang="tr-TR" b="1" dirty="0" smtClean="0"/>
              <a:t>, </a:t>
            </a:r>
            <a:r>
              <a:rPr lang="tr-TR" b="1" dirty="0" err="1" smtClean="0"/>
              <a:t>ignoring</a:t>
            </a:r>
            <a:r>
              <a:rPr lang="tr-TR" b="1" dirty="0" smtClean="0"/>
              <a:t> </a:t>
            </a:r>
            <a:r>
              <a:rPr lang="tr-TR" b="1" dirty="0" err="1" smtClean="0"/>
              <a:t>the</a:t>
            </a:r>
            <a:r>
              <a:rPr lang="tr-TR" b="1" dirty="0" smtClean="0"/>
              <a:t> </a:t>
            </a:r>
            <a:r>
              <a:rPr lang="tr-TR" b="1" dirty="0" err="1" smtClean="0"/>
              <a:t>muslim</a:t>
            </a:r>
            <a:r>
              <a:rPr lang="tr-TR" b="1" dirty="0" smtClean="0"/>
              <a:t> </a:t>
            </a:r>
            <a:r>
              <a:rPr lang="tr-TR" b="1" dirty="0" err="1" smtClean="0"/>
              <a:t>population</a:t>
            </a:r>
            <a:r>
              <a:rPr lang="tr-TR" b="1" dirty="0" smtClean="0"/>
              <a:t>.</a:t>
            </a:r>
            <a:endParaRPr lang="tr-TR" dirty="0"/>
          </a:p>
        </p:txBody>
      </p:sp>
    </p:spTree>
    <p:extLst>
      <p:ext uri="{BB962C8B-B14F-4D97-AF65-F5344CB8AC3E}">
        <p14:creationId xmlns:p14="http://schemas.microsoft.com/office/powerpoint/2010/main" val="183976880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Problems for the future</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b="1" dirty="0" err="1"/>
              <a:t>D</a:t>
            </a:r>
            <a:r>
              <a:rPr lang="tr-TR" b="1" dirty="0" err="1" smtClean="0"/>
              <a:t>espite</a:t>
            </a:r>
            <a:r>
              <a:rPr lang="tr-TR" b="1" dirty="0" smtClean="0"/>
              <a:t> </a:t>
            </a:r>
            <a:r>
              <a:rPr lang="tr-TR" b="1" dirty="0"/>
              <a:t>the remarkable economic growth in the 1990s and 2000s, the India's world ranking in the Human Development Index (HDI) has not improved accordingly. While India's GDP per capita has almost quadrupled since 1991 to 2007, its HDI rank has remained very low during the period, placing around 120-140 out of 160-177</a:t>
            </a:r>
            <a:r>
              <a:rPr lang="tr-TR" dirty="0"/>
              <a:t> </a:t>
            </a:r>
            <a:r>
              <a:rPr lang="tr-TR" dirty="0" err="1" smtClean="0"/>
              <a:t>countries</a:t>
            </a:r>
            <a:r>
              <a:rPr lang="tr-TR" dirty="0" smtClean="0"/>
              <a:t>.</a:t>
            </a:r>
          </a:p>
          <a:p>
            <a:pPr algn="just"/>
            <a:r>
              <a:rPr lang="tr-TR" dirty="0" smtClean="0"/>
              <a:t> </a:t>
            </a:r>
            <a:r>
              <a:rPr lang="tr-TR" dirty="0"/>
              <a:t>Furthermore, according to the UNDP (2007), the</a:t>
            </a:r>
            <a:r>
              <a:rPr lang="tr-TR" b="1" dirty="0"/>
              <a:t> percentage of the population living below the national poverty line </a:t>
            </a:r>
            <a:r>
              <a:rPr lang="tr-TR" dirty="0"/>
              <a:t>is </a:t>
            </a:r>
            <a:r>
              <a:rPr lang="tr-TR" b="1" dirty="0"/>
              <a:t>no less than 28% </a:t>
            </a:r>
            <a:r>
              <a:rPr lang="tr-TR" dirty="0"/>
              <a:t>and that of </a:t>
            </a:r>
            <a:r>
              <a:rPr lang="tr-TR" b="1" dirty="0"/>
              <a:t>the population living below US$2 a day is over 80%.</a:t>
            </a:r>
          </a:p>
          <a:p>
            <a:endParaRPr lang="tr-TR" dirty="0"/>
          </a:p>
        </p:txBody>
      </p:sp>
    </p:spTree>
    <p:extLst>
      <p:ext uri="{BB962C8B-B14F-4D97-AF65-F5344CB8AC3E}">
        <p14:creationId xmlns:p14="http://schemas.microsoft.com/office/powerpoint/2010/main" val="3573804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Modi</a:t>
            </a:r>
            <a:r>
              <a:rPr lang="tr-TR" dirty="0" smtClean="0"/>
              <a:t> </a:t>
            </a:r>
            <a:r>
              <a:rPr lang="tr-TR" dirty="0" err="1" smtClean="0"/>
              <a:t>Government</a:t>
            </a:r>
            <a:endParaRPr lang="tr-TR" dirty="0"/>
          </a:p>
        </p:txBody>
      </p:sp>
      <p:sp>
        <p:nvSpPr>
          <p:cNvPr id="3" name="İçerik Yer Tutucusu 2"/>
          <p:cNvSpPr>
            <a:spLocks noGrp="1"/>
          </p:cNvSpPr>
          <p:nvPr>
            <p:ph idx="1"/>
          </p:nvPr>
        </p:nvSpPr>
        <p:spPr/>
        <p:txBody>
          <a:bodyPr>
            <a:normAutofit fontScale="92500"/>
          </a:bodyPr>
          <a:lstStyle/>
          <a:p>
            <a:pPr algn="just"/>
            <a:r>
              <a:rPr lang="tr-TR" dirty="0" err="1"/>
              <a:t>Narendra</a:t>
            </a:r>
            <a:r>
              <a:rPr lang="tr-TR" dirty="0"/>
              <a:t> </a:t>
            </a:r>
            <a:r>
              <a:rPr lang="tr-TR" dirty="0" err="1" smtClean="0"/>
              <a:t>Modi</a:t>
            </a:r>
            <a:r>
              <a:rPr lang="tr-TR" dirty="0" smtClean="0"/>
              <a:t> </a:t>
            </a:r>
            <a:r>
              <a:rPr lang="tr-TR" dirty="0" err="1" smtClean="0"/>
              <a:t>who</a:t>
            </a:r>
            <a:r>
              <a:rPr lang="tr-TR" dirty="0" smtClean="0"/>
              <a:t> </a:t>
            </a:r>
            <a:r>
              <a:rPr lang="tr-TR" dirty="0" err="1"/>
              <a:t>leads</a:t>
            </a:r>
            <a:r>
              <a:rPr lang="tr-TR" dirty="0"/>
              <a:t> </a:t>
            </a:r>
            <a:r>
              <a:rPr lang="tr-TR" dirty="0" err="1"/>
              <a:t>the</a:t>
            </a:r>
            <a:r>
              <a:rPr lang="tr-TR" dirty="0"/>
              <a:t> </a:t>
            </a:r>
            <a:r>
              <a:rPr lang="tr-TR" dirty="0" err="1"/>
              <a:t>Bharatiya</a:t>
            </a:r>
            <a:r>
              <a:rPr lang="tr-TR" dirty="0"/>
              <a:t> </a:t>
            </a:r>
            <a:r>
              <a:rPr lang="tr-TR" dirty="0" err="1"/>
              <a:t>Janata</a:t>
            </a:r>
            <a:r>
              <a:rPr lang="tr-TR" dirty="0"/>
              <a:t> </a:t>
            </a:r>
            <a:r>
              <a:rPr lang="tr-TR" dirty="0" err="1"/>
              <a:t>Party</a:t>
            </a:r>
            <a:r>
              <a:rPr lang="tr-TR" dirty="0"/>
              <a:t> (BJP), has </a:t>
            </a:r>
            <a:r>
              <a:rPr lang="tr-TR" dirty="0" err="1"/>
              <a:t>won</a:t>
            </a:r>
            <a:r>
              <a:rPr lang="tr-TR" dirty="0"/>
              <a:t> a </a:t>
            </a:r>
            <a:r>
              <a:rPr lang="tr-TR" dirty="0" err="1"/>
              <a:t>tremendous</a:t>
            </a:r>
            <a:r>
              <a:rPr lang="tr-TR" dirty="0"/>
              <a:t> </a:t>
            </a:r>
            <a:r>
              <a:rPr lang="tr-TR" dirty="0" err="1"/>
              <a:t>victory</a:t>
            </a:r>
            <a:r>
              <a:rPr lang="tr-TR" dirty="0"/>
              <a:t> </a:t>
            </a:r>
            <a:r>
              <a:rPr lang="tr-TR" dirty="0" err="1" smtClean="0"/>
              <a:t>by</a:t>
            </a:r>
            <a:r>
              <a:rPr lang="tr-TR" dirty="0" smtClean="0"/>
              <a:t> </a:t>
            </a:r>
            <a:r>
              <a:rPr lang="tr-TR" dirty="0" err="1" smtClean="0"/>
              <a:t>promising</a:t>
            </a:r>
            <a:r>
              <a:rPr lang="tr-TR" dirty="0" smtClean="0"/>
              <a:t> </a:t>
            </a:r>
            <a:r>
              <a:rPr lang="tr-TR" dirty="0" err="1"/>
              <a:t>to</a:t>
            </a:r>
            <a:r>
              <a:rPr lang="tr-TR" dirty="0"/>
              <a:t> </a:t>
            </a:r>
            <a:r>
              <a:rPr lang="tr-TR" dirty="0" err="1"/>
              <a:t>make</a:t>
            </a:r>
            <a:r>
              <a:rPr lang="tr-TR" dirty="0"/>
              <a:t> </a:t>
            </a:r>
            <a:r>
              <a:rPr lang="tr-TR" dirty="0" err="1" smtClean="0"/>
              <a:t>India's</a:t>
            </a:r>
            <a:r>
              <a:rPr lang="tr-TR" dirty="0" smtClean="0"/>
              <a:t> </a:t>
            </a:r>
            <a:r>
              <a:rPr lang="tr-TR" dirty="0" err="1"/>
              <a:t>economy</a:t>
            </a:r>
            <a:r>
              <a:rPr lang="tr-TR" dirty="0"/>
              <a:t> </a:t>
            </a:r>
            <a:r>
              <a:rPr lang="tr-TR" dirty="0" err="1"/>
              <a:t>work</a:t>
            </a:r>
            <a:r>
              <a:rPr lang="tr-TR" dirty="0" smtClean="0"/>
              <a:t>.</a:t>
            </a:r>
          </a:p>
          <a:p>
            <a:pPr algn="just"/>
            <a:r>
              <a:rPr lang="tr-TR" dirty="0"/>
              <a:t>He </a:t>
            </a:r>
            <a:r>
              <a:rPr lang="tr-TR" dirty="0" err="1" smtClean="0"/>
              <a:t>promised</a:t>
            </a:r>
            <a:r>
              <a:rPr lang="tr-TR" dirty="0" smtClean="0"/>
              <a:t> </a:t>
            </a:r>
            <a:r>
              <a:rPr lang="tr-TR" dirty="0" err="1" smtClean="0"/>
              <a:t>to</a:t>
            </a:r>
            <a:r>
              <a:rPr lang="tr-TR" dirty="0" smtClean="0"/>
              <a:t> </a:t>
            </a:r>
            <a:r>
              <a:rPr lang="tr-TR" dirty="0" err="1" smtClean="0"/>
              <a:t>clean</a:t>
            </a:r>
            <a:r>
              <a:rPr lang="tr-TR" dirty="0" smtClean="0"/>
              <a:t> </a:t>
            </a:r>
            <a:r>
              <a:rPr lang="tr-TR" dirty="0" err="1"/>
              <a:t>out</a:t>
            </a:r>
            <a:r>
              <a:rPr lang="tr-TR" dirty="0"/>
              <a:t> </a:t>
            </a:r>
            <a:r>
              <a:rPr lang="tr-TR" b="1" dirty="0" err="1"/>
              <a:t>the</a:t>
            </a:r>
            <a:r>
              <a:rPr lang="tr-TR" b="1" dirty="0"/>
              <a:t> </a:t>
            </a:r>
            <a:r>
              <a:rPr lang="tr-TR" b="1" dirty="0" err="1"/>
              <a:t>banks</a:t>
            </a:r>
            <a:r>
              <a:rPr lang="tr-TR" b="1" dirty="0"/>
              <a:t> (</a:t>
            </a:r>
            <a:r>
              <a:rPr lang="tr-TR" b="1" dirty="0" err="1"/>
              <a:t>bad</a:t>
            </a:r>
            <a:r>
              <a:rPr lang="tr-TR" b="1" dirty="0"/>
              <a:t> </a:t>
            </a:r>
            <a:r>
              <a:rPr lang="tr-TR" b="1" dirty="0" err="1"/>
              <a:t>loans</a:t>
            </a:r>
            <a:r>
              <a:rPr lang="tr-TR" b="1" dirty="0"/>
              <a:t> </a:t>
            </a:r>
            <a:r>
              <a:rPr lang="tr-TR" b="1" dirty="0" err="1"/>
              <a:t>are</a:t>
            </a:r>
            <a:r>
              <a:rPr lang="tr-TR" b="1" dirty="0"/>
              <a:t> </a:t>
            </a:r>
            <a:r>
              <a:rPr lang="tr-TR" b="1" dirty="0" err="1"/>
              <a:t>preventing</a:t>
            </a:r>
            <a:r>
              <a:rPr lang="tr-TR" b="1" dirty="0"/>
              <a:t> a </a:t>
            </a:r>
            <a:r>
              <a:rPr lang="tr-TR" b="1" dirty="0" err="1"/>
              <a:t>recovery</a:t>
            </a:r>
            <a:r>
              <a:rPr lang="tr-TR" b="1" dirty="0"/>
              <a:t>), </a:t>
            </a:r>
            <a:r>
              <a:rPr lang="tr-TR" b="1" dirty="0" err="1"/>
              <a:t>sort</a:t>
            </a:r>
            <a:r>
              <a:rPr lang="tr-TR" b="1" dirty="0"/>
              <a:t> </a:t>
            </a:r>
            <a:r>
              <a:rPr lang="tr-TR" b="1" dirty="0" err="1"/>
              <a:t>out</a:t>
            </a:r>
            <a:r>
              <a:rPr lang="tr-TR" b="1" dirty="0"/>
              <a:t> </a:t>
            </a:r>
            <a:r>
              <a:rPr lang="tr-TR" b="1" dirty="0" err="1"/>
              <a:t>the</a:t>
            </a:r>
            <a:r>
              <a:rPr lang="tr-TR" b="1" dirty="0"/>
              <a:t> </a:t>
            </a:r>
            <a:r>
              <a:rPr lang="tr-TR" b="1" dirty="0" err="1"/>
              <a:t>government's</a:t>
            </a:r>
            <a:r>
              <a:rPr lang="tr-TR" b="1" dirty="0"/>
              <a:t> </a:t>
            </a:r>
            <a:r>
              <a:rPr lang="tr-TR" b="1" dirty="0" err="1"/>
              <a:t>own</a:t>
            </a:r>
            <a:r>
              <a:rPr lang="tr-TR" b="1" dirty="0"/>
              <a:t> </a:t>
            </a:r>
            <a:r>
              <a:rPr lang="tr-TR" b="1" dirty="0" err="1"/>
              <a:t>finances</a:t>
            </a:r>
            <a:r>
              <a:rPr lang="tr-TR" b="1" dirty="0"/>
              <a:t> (</a:t>
            </a:r>
            <a:r>
              <a:rPr lang="tr-TR" b="1" dirty="0" err="1"/>
              <a:t>chronic</a:t>
            </a:r>
            <a:r>
              <a:rPr lang="tr-TR" b="1" dirty="0"/>
              <a:t> </a:t>
            </a:r>
            <a:r>
              <a:rPr lang="tr-TR" b="1" dirty="0" err="1"/>
              <a:t>deficits</a:t>
            </a:r>
            <a:r>
              <a:rPr lang="tr-TR" b="1" dirty="0"/>
              <a:t> </a:t>
            </a:r>
            <a:r>
              <a:rPr lang="tr-TR" b="1" dirty="0" err="1"/>
              <a:t>are</a:t>
            </a:r>
            <a:r>
              <a:rPr lang="tr-TR" b="1" dirty="0"/>
              <a:t> at </a:t>
            </a:r>
            <a:r>
              <a:rPr lang="tr-TR" b="1" dirty="0" err="1"/>
              <a:t>the</a:t>
            </a:r>
            <a:r>
              <a:rPr lang="tr-TR" b="1" dirty="0"/>
              <a:t> </a:t>
            </a:r>
            <a:r>
              <a:rPr lang="tr-TR" b="1" dirty="0" err="1"/>
              <a:t>root</a:t>
            </a:r>
            <a:r>
              <a:rPr lang="tr-TR" b="1" dirty="0"/>
              <a:t> of </a:t>
            </a:r>
            <a:r>
              <a:rPr lang="tr-TR" b="1" dirty="0" err="1"/>
              <a:t>India's</a:t>
            </a:r>
            <a:r>
              <a:rPr lang="tr-TR" b="1" dirty="0"/>
              <a:t> </a:t>
            </a:r>
            <a:r>
              <a:rPr lang="tr-TR" b="1" dirty="0" err="1"/>
              <a:t>inflation</a:t>
            </a:r>
            <a:r>
              <a:rPr lang="tr-TR" b="1" dirty="0"/>
              <a:t>), </a:t>
            </a:r>
            <a:r>
              <a:rPr lang="tr-TR" b="1" dirty="0" err="1"/>
              <a:t>cut</a:t>
            </a:r>
            <a:r>
              <a:rPr lang="tr-TR" b="1" dirty="0"/>
              <a:t> </a:t>
            </a:r>
            <a:r>
              <a:rPr lang="tr-TR" b="1" dirty="0" err="1"/>
              <a:t>subsidies</a:t>
            </a:r>
            <a:r>
              <a:rPr lang="tr-TR" b="1" dirty="0"/>
              <a:t>, </a:t>
            </a:r>
            <a:r>
              <a:rPr lang="tr-TR" b="1" dirty="0" err="1"/>
              <a:t>widen</a:t>
            </a:r>
            <a:r>
              <a:rPr lang="tr-TR" b="1" dirty="0"/>
              <a:t> </a:t>
            </a:r>
            <a:r>
              <a:rPr lang="tr-TR" b="1" dirty="0" err="1"/>
              <a:t>the</a:t>
            </a:r>
            <a:r>
              <a:rPr lang="tr-TR" b="1" dirty="0"/>
              <a:t> </a:t>
            </a:r>
            <a:r>
              <a:rPr lang="tr-TR" b="1" dirty="0" err="1"/>
              <a:t>tax</a:t>
            </a:r>
            <a:r>
              <a:rPr lang="tr-TR" b="1" dirty="0"/>
              <a:t> </a:t>
            </a:r>
            <a:r>
              <a:rPr lang="tr-TR" b="1" dirty="0" err="1"/>
              <a:t>base</a:t>
            </a:r>
            <a:r>
              <a:rPr lang="tr-TR" b="1" dirty="0"/>
              <a:t> </a:t>
            </a:r>
            <a:r>
              <a:rPr lang="tr-TR" b="1" dirty="0" err="1"/>
              <a:t>and</a:t>
            </a:r>
            <a:r>
              <a:rPr lang="tr-TR" b="1" dirty="0"/>
              <a:t> </a:t>
            </a:r>
            <a:r>
              <a:rPr lang="tr-TR" b="1" dirty="0" err="1"/>
              <a:t>allow</a:t>
            </a:r>
            <a:r>
              <a:rPr lang="tr-TR" b="1" dirty="0"/>
              <a:t> </a:t>
            </a:r>
            <a:r>
              <a:rPr lang="tr-TR" b="1" dirty="0" err="1"/>
              <a:t>the</a:t>
            </a:r>
            <a:r>
              <a:rPr lang="tr-TR" b="1" dirty="0"/>
              <a:t> </a:t>
            </a:r>
            <a:r>
              <a:rPr lang="tr-TR" b="1" dirty="0" err="1"/>
              <a:t>central</a:t>
            </a:r>
            <a:r>
              <a:rPr lang="tr-TR" b="1" dirty="0"/>
              <a:t> bank </a:t>
            </a:r>
            <a:r>
              <a:rPr lang="tr-TR" b="1" dirty="0" err="1"/>
              <a:t>to</a:t>
            </a:r>
            <a:r>
              <a:rPr lang="tr-TR" b="1" dirty="0"/>
              <a:t> </a:t>
            </a:r>
            <a:r>
              <a:rPr lang="tr-TR" b="1" dirty="0" err="1"/>
              <a:t>pursue</a:t>
            </a:r>
            <a:r>
              <a:rPr lang="tr-TR" b="1" dirty="0"/>
              <a:t> a </a:t>
            </a:r>
            <a:r>
              <a:rPr lang="tr-TR" b="1" dirty="0" err="1"/>
              <a:t>tougher</a:t>
            </a:r>
            <a:r>
              <a:rPr lang="tr-TR" b="1" dirty="0"/>
              <a:t> anti-</a:t>
            </a:r>
            <a:r>
              <a:rPr lang="tr-TR" b="1" dirty="0" err="1"/>
              <a:t>inflation</a:t>
            </a:r>
            <a:r>
              <a:rPr lang="tr-TR" b="1" dirty="0"/>
              <a:t> </a:t>
            </a:r>
            <a:r>
              <a:rPr lang="tr-TR" b="1" dirty="0" err="1"/>
              <a:t>policy</a:t>
            </a:r>
            <a:r>
              <a:rPr lang="tr-TR" b="1" dirty="0"/>
              <a:t>.</a:t>
            </a:r>
            <a:r>
              <a:rPr lang="tr-TR" dirty="0"/>
              <a:t> </a:t>
            </a:r>
          </a:p>
          <a:p>
            <a:pPr algn="just"/>
            <a:endParaRPr lang="tr-TR" dirty="0"/>
          </a:p>
        </p:txBody>
      </p:sp>
    </p:spTree>
    <p:extLst>
      <p:ext uri="{BB962C8B-B14F-4D97-AF65-F5344CB8AC3E}">
        <p14:creationId xmlns:p14="http://schemas.microsoft.com/office/powerpoint/2010/main" val="4446430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Rapproachment</a:t>
            </a:r>
            <a:r>
              <a:rPr lang="tr-TR" dirty="0" smtClean="0"/>
              <a:t> </a:t>
            </a:r>
            <a:r>
              <a:rPr lang="tr-TR" dirty="0" err="1" smtClean="0"/>
              <a:t>with</a:t>
            </a:r>
            <a:r>
              <a:rPr lang="tr-TR" dirty="0" smtClean="0"/>
              <a:t> Pakistan</a:t>
            </a:r>
            <a:endParaRPr lang="tr-TR" dirty="0"/>
          </a:p>
        </p:txBody>
      </p:sp>
      <p:sp>
        <p:nvSpPr>
          <p:cNvPr id="3" name="İçerik Yer Tutucusu 2"/>
          <p:cNvSpPr>
            <a:spLocks noGrp="1"/>
          </p:cNvSpPr>
          <p:nvPr>
            <p:ph idx="1"/>
          </p:nvPr>
        </p:nvSpPr>
        <p:spPr/>
        <p:txBody>
          <a:bodyPr>
            <a:normAutofit/>
          </a:bodyPr>
          <a:lstStyle/>
          <a:p>
            <a:pPr algn="just"/>
            <a:r>
              <a:rPr lang="tr-TR" dirty="0" err="1"/>
              <a:t>Reaching</a:t>
            </a:r>
            <a:r>
              <a:rPr lang="tr-TR" dirty="0"/>
              <a:t> </a:t>
            </a:r>
            <a:r>
              <a:rPr lang="tr-TR" dirty="0" err="1"/>
              <a:t>out</a:t>
            </a:r>
            <a:r>
              <a:rPr lang="tr-TR" dirty="0"/>
              <a:t> </a:t>
            </a:r>
            <a:r>
              <a:rPr lang="tr-TR" dirty="0" err="1"/>
              <a:t>to</a:t>
            </a:r>
            <a:r>
              <a:rPr lang="tr-TR" dirty="0"/>
              <a:t> Pakistan </a:t>
            </a:r>
            <a:r>
              <a:rPr lang="tr-TR" dirty="0" err="1"/>
              <a:t>would</a:t>
            </a:r>
            <a:r>
              <a:rPr lang="tr-TR" dirty="0"/>
              <a:t> </a:t>
            </a:r>
            <a:r>
              <a:rPr lang="tr-TR" dirty="0" err="1"/>
              <a:t>bring</a:t>
            </a:r>
            <a:r>
              <a:rPr lang="tr-TR" dirty="0"/>
              <a:t> </a:t>
            </a:r>
            <a:r>
              <a:rPr lang="tr-TR" dirty="0" err="1"/>
              <a:t>economic</a:t>
            </a:r>
            <a:r>
              <a:rPr lang="tr-TR" dirty="0"/>
              <a:t> as </a:t>
            </a:r>
            <a:r>
              <a:rPr lang="tr-TR" dirty="0" err="1"/>
              <a:t>well</a:t>
            </a:r>
            <a:r>
              <a:rPr lang="tr-TR" dirty="0"/>
              <a:t> as </a:t>
            </a:r>
            <a:r>
              <a:rPr lang="tr-TR" dirty="0" err="1"/>
              <a:t>security</a:t>
            </a:r>
            <a:r>
              <a:rPr lang="tr-TR" dirty="0"/>
              <a:t> </a:t>
            </a:r>
            <a:r>
              <a:rPr lang="tr-TR" dirty="0" err="1"/>
              <a:t>benefits</a:t>
            </a:r>
            <a:r>
              <a:rPr lang="tr-TR" dirty="0" smtClean="0"/>
              <a:t>.</a:t>
            </a:r>
          </a:p>
          <a:p>
            <a:pPr algn="just"/>
            <a:r>
              <a:rPr lang="tr-TR" dirty="0" smtClean="0"/>
              <a:t> </a:t>
            </a:r>
            <a:r>
              <a:rPr lang="tr-TR" dirty="0" err="1"/>
              <a:t>Trade</a:t>
            </a:r>
            <a:r>
              <a:rPr lang="tr-TR" dirty="0"/>
              <a:t> </a:t>
            </a:r>
            <a:r>
              <a:rPr lang="tr-TR" dirty="0" err="1"/>
              <a:t>between</a:t>
            </a:r>
            <a:r>
              <a:rPr lang="tr-TR" dirty="0"/>
              <a:t> Pakistan </a:t>
            </a:r>
            <a:r>
              <a:rPr lang="tr-TR" dirty="0" err="1"/>
              <a:t>and</a:t>
            </a:r>
            <a:r>
              <a:rPr lang="tr-TR" dirty="0"/>
              <a:t> </a:t>
            </a:r>
            <a:r>
              <a:rPr lang="tr-TR" dirty="0" err="1"/>
              <a:t>India</a:t>
            </a:r>
            <a:r>
              <a:rPr lang="tr-TR" dirty="0"/>
              <a:t> is </a:t>
            </a:r>
            <a:r>
              <a:rPr lang="tr-TR" dirty="0" err="1"/>
              <a:t>currently</a:t>
            </a:r>
            <a:r>
              <a:rPr lang="tr-TR" dirty="0"/>
              <a:t> </a:t>
            </a:r>
            <a:r>
              <a:rPr lang="tr-TR" dirty="0" err="1"/>
              <a:t>negligible</a:t>
            </a:r>
            <a:r>
              <a:rPr lang="tr-TR" dirty="0"/>
              <a:t>, </a:t>
            </a:r>
            <a:r>
              <a:rPr lang="tr-TR" dirty="0" err="1"/>
              <a:t>and</a:t>
            </a:r>
            <a:r>
              <a:rPr lang="tr-TR" dirty="0"/>
              <a:t> </a:t>
            </a:r>
            <a:r>
              <a:rPr lang="tr-TR" dirty="0" err="1"/>
              <a:t>there</a:t>
            </a:r>
            <a:r>
              <a:rPr lang="tr-TR" dirty="0"/>
              <a:t> is </a:t>
            </a:r>
            <a:r>
              <a:rPr lang="tr-TR" dirty="0" err="1"/>
              <a:t>huge</a:t>
            </a:r>
            <a:r>
              <a:rPr lang="tr-TR" dirty="0"/>
              <a:t> </a:t>
            </a:r>
            <a:r>
              <a:rPr lang="tr-TR" dirty="0" err="1"/>
              <a:t>scope</a:t>
            </a:r>
            <a:r>
              <a:rPr lang="tr-TR" dirty="0"/>
              <a:t> </a:t>
            </a:r>
            <a:r>
              <a:rPr lang="tr-TR" dirty="0" err="1"/>
              <a:t>for</a:t>
            </a:r>
            <a:r>
              <a:rPr lang="tr-TR" dirty="0"/>
              <a:t> </a:t>
            </a:r>
            <a:r>
              <a:rPr lang="tr-TR" dirty="0" err="1"/>
              <a:t>growth</a:t>
            </a:r>
            <a:r>
              <a:rPr lang="tr-TR" dirty="0"/>
              <a:t>. </a:t>
            </a:r>
            <a:r>
              <a:rPr lang="tr-TR" dirty="0" err="1" smtClean="0"/>
              <a:t>Modi</a:t>
            </a:r>
            <a:r>
              <a:rPr lang="tr-TR" dirty="0" smtClean="0"/>
              <a:t> </a:t>
            </a:r>
            <a:r>
              <a:rPr lang="tr-TR" dirty="0"/>
              <a:t>has </a:t>
            </a:r>
            <a:r>
              <a:rPr lang="tr-TR" dirty="0" err="1"/>
              <a:t>invited</a:t>
            </a:r>
            <a:r>
              <a:rPr lang="tr-TR" dirty="0"/>
              <a:t> </a:t>
            </a:r>
            <a:r>
              <a:rPr lang="tr-TR" dirty="0" err="1"/>
              <a:t>Pakistan's</a:t>
            </a:r>
            <a:r>
              <a:rPr lang="tr-TR" dirty="0"/>
              <a:t> prime </a:t>
            </a:r>
            <a:r>
              <a:rPr lang="tr-TR" dirty="0" err="1"/>
              <a:t>minister</a:t>
            </a:r>
            <a:r>
              <a:rPr lang="tr-TR" dirty="0"/>
              <a:t>, </a:t>
            </a:r>
            <a:r>
              <a:rPr lang="tr-TR" dirty="0" err="1"/>
              <a:t>Nawaz</a:t>
            </a:r>
            <a:r>
              <a:rPr lang="tr-TR" dirty="0"/>
              <a:t> </a:t>
            </a:r>
            <a:r>
              <a:rPr lang="tr-TR" dirty="0" err="1"/>
              <a:t>Sharif</a:t>
            </a:r>
            <a:r>
              <a:rPr lang="tr-TR" dirty="0"/>
              <a:t>, </a:t>
            </a:r>
            <a:r>
              <a:rPr lang="tr-TR" dirty="0" err="1"/>
              <a:t>to</a:t>
            </a:r>
            <a:r>
              <a:rPr lang="tr-TR" dirty="0"/>
              <a:t> his </a:t>
            </a:r>
            <a:r>
              <a:rPr lang="tr-TR" dirty="0" err="1"/>
              <a:t>inauguration</a:t>
            </a:r>
            <a:r>
              <a:rPr lang="tr-TR" dirty="0"/>
              <a:t>. </a:t>
            </a:r>
          </a:p>
        </p:txBody>
      </p:sp>
    </p:spTree>
    <p:extLst>
      <p:ext uri="{BB962C8B-B14F-4D97-AF65-F5344CB8AC3E}">
        <p14:creationId xmlns:p14="http://schemas.microsoft.com/office/powerpoint/2010/main" val="3765183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Jawaharla Nehru</a:t>
            </a:r>
            <a:endParaRPr lang="tr-TR" dirty="0"/>
          </a:p>
        </p:txBody>
      </p:sp>
      <p:sp>
        <p:nvSpPr>
          <p:cNvPr id="3" name="Content Placeholder 2"/>
          <p:cNvSpPr>
            <a:spLocks noGrp="1"/>
          </p:cNvSpPr>
          <p:nvPr>
            <p:ph idx="1"/>
          </p:nvPr>
        </p:nvSpPr>
        <p:spPr/>
        <p:txBody>
          <a:bodyPr>
            <a:normAutofit fontScale="70000" lnSpcReduction="20000"/>
          </a:bodyPr>
          <a:lstStyle/>
          <a:p>
            <a:r>
              <a:rPr lang="tr-TR" sz="3400" dirty="0"/>
              <a:t>In the beginning of </a:t>
            </a:r>
            <a:r>
              <a:rPr lang="tr-TR" sz="3400" b="1" dirty="0"/>
              <a:t>the 1930s, Jawaharla Nehru</a:t>
            </a:r>
            <a:r>
              <a:rPr lang="tr-TR" sz="3400" dirty="0"/>
              <a:t>, who would become the first Prime Minister after India won its independence, emerged onto the Indian political stage.</a:t>
            </a:r>
          </a:p>
          <a:p>
            <a:r>
              <a:rPr lang="tr-TR" sz="3400" dirty="0"/>
              <a:t>His </a:t>
            </a:r>
            <a:r>
              <a:rPr lang="tr-TR" sz="3400" b="1" dirty="0"/>
              <a:t>socialist doctrines</a:t>
            </a:r>
            <a:r>
              <a:rPr lang="tr-TR" sz="3400" dirty="0"/>
              <a:t> emphasizing </a:t>
            </a:r>
            <a:r>
              <a:rPr lang="tr-TR" sz="3400" b="1" dirty="0"/>
              <a:t>fair distribution of wealth</a:t>
            </a:r>
            <a:r>
              <a:rPr lang="tr-TR" sz="3400" dirty="0"/>
              <a:t> to starving millions, </a:t>
            </a:r>
            <a:r>
              <a:rPr lang="tr-TR" sz="3400" b="1" dirty="0"/>
              <a:t>safeguards for industrial workers, and state control over key industries</a:t>
            </a:r>
            <a:r>
              <a:rPr lang="tr-TR" sz="3400" dirty="0"/>
              <a:t> appeared as threatening to Indian capitalist class</a:t>
            </a:r>
            <a:r>
              <a:rPr lang="tr-TR" sz="3400" dirty="0" smtClean="0"/>
              <a:t>.</a:t>
            </a:r>
          </a:p>
          <a:p>
            <a:r>
              <a:rPr lang="tr-TR" sz="3400" dirty="0" smtClean="0"/>
              <a:t> </a:t>
            </a:r>
            <a:r>
              <a:rPr lang="tr-TR" sz="3400" dirty="0"/>
              <a:t>However, Indian industry tried to obtain business advantages from his socialistic movements instead of strongly opposing them. </a:t>
            </a:r>
            <a:endParaRPr lang="tr-TR" sz="3400" dirty="0" smtClean="0"/>
          </a:p>
          <a:p>
            <a:r>
              <a:rPr lang="tr-TR" sz="3400" dirty="0" smtClean="0"/>
              <a:t>When </a:t>
            </a:r>
            <a:r>
              <a:rPr lang="tr-TR" sz="3400" dirty="0"/>
              <a:t>the National Planning Committee was constituted by the Indian National Congress in 1938 under Nehru's chairmanship, it became clear that "</a:t>
            </a:r>
            <a:r>
              <a:rPr lang="tr-TR" sz="3400" b="1" dirty="0"/>
              <a:t>central planning" would be an essential component of the economic policy.</a:t>
            </a:r>
            <a:endParaRPr lang="tr-TR" sz="3400" dirty="0"/>
          </a:p>
          <a:p>
            <a:endParaRPr lang="tr-TR" dirty="0"/>
          </a:p>
        </p:txBody>
      </p:sp>
    </p:spTree>
    <p:extLst>
      <p:ext uri="{BB962C8B-B14F-4D97-AF65-F5344CB8AC3E}">
        <p14:creationId xmlns:p14="http://schemas.microsoft.com/office/powerpoint/2010/main" val="4199792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The </a:t>
            </a:r>
            <a:r>
              <a:rPr lang="tr-TR" b="1" dirty="0"/>
              <a:t>Bombay Plan</a:t>
            </a:r>
            <a:endParaRPr lang="tr-TR" dirty="0"/>
          </a:p>
        </p:txBody>
      </p:sp>
      <p:sp>
        <p:nvSpPr>
          <p:cNvPr id="3" name="Content Placeholder 2"/>
          <p:cNvSpPr>
            <a:spLocks noGrp="1"/>
          </p:cNvSpPr>
          <p:nvPr>
            <p:ph idx="1"/>
          </p:nvPr>
        </p:nvSpPr>
        <p:spPr/>
        <p:txBody>
          <a:bodyPr>
            <a:normAutofit fontScale="77500" lnSpcReduction="20000"/>
          </a:bodyPr>
          <a:lstStyle/>
          <a:p>
            <a:r>
              <a:rPr lang="tr-TR" b="1" dirty="0"/>
              <a:t>S</a:t>
            </a:r>
            <a:r>
              <a:rPr lang="tr-TR" b="1" dirty="0" smtClean="0"/>
              <a:t>even </a:t>
            </a:r>
            <a:r>
              <a:rPr lang="tr-TR" b="1" dirty="0"/>
              <a:t>prominent Indian businessmen produced what is known as "the Bombay Plan</a:t>
            </a:r>
            <a:r>
              <a:rPr lang="tr-TR" dirty="0"/>
              <a:t>" and submitted it to the Committee. </a:t>
            </a:r>
            <a:endParaRPr lang="tr-TR" dirty="0" smtClean="0"/>
          </a:p>
          <a:p>
            <a:r>
              <a:rPr lang="tr-TR" dirty="0" smtClean="0"/>
              <a:t>The </a:t>
            </a:r>
            <a:r>
              <a:rPr lang="tr-TR" dirty="0"/>
              <a:t>core emphasis of the Bombay Plan was the </a:t>
            </a:r>
            <a:r>
              <a:rPr lang="tr-TR" b="1" dirty="0"/>
              <a:t>planned development under state control</a:t>
            </a:r>
            <a:r>
              <a:rPr lang="tr-TR" dirty="0"/>
              <a:t>. </a:t>
            </a:r>
            <a:endParaRPr lang="tr-TR" dirty="0" smtClean="0"/>
          </a:p>
          <a:p>
            <a:r>
              <a:rPr lang="tr-TR" dirty="0" smtClean="0"/>
              <a:t>While </a:t>
            </a:r>
            <a:r>
              <a:rPr lang="tr-TR" dirty="0"/>
              <a:t>the original direction of the Bombay Plan had not been the encouragement of socialist policy but the economic development under </a:t>
            </a:r>
            <a:r>
              <a:rPr lang="tr-TR" b="1" dirty="0"/>
              <a:t>the protectionism or state-interventionism</a:t>
            </a:r>
            <a:r>
              <a:rPr lang="tr-TR" dirty="0"/>
              <a:t>, it became fundamental for the post-independence administration's economic policies and the </a:t>
            </a:r>
            <a:r>
              <a:rPr lang="tr-TR" b="1" dirty="0"/>
              <a:t>first Five-Year Plan (1951-56), </a:t>
            </a:r>
            <a:r>
              <a:rPr lang="tr-TR" dirty="0"/>
              <a:t>which were implemented </a:t>
            </a:r>
            <a:r>
              <a:rPr lang="tr-TR" dirty="0" smtClean="0"/>
              <a:t>by </a:t>
            </a:r>
            <a:r>
              <a:rPr lang="tr-TR" dirty="0"/>
              <a:t>Nehru administration for the first time in India to guide and develop Indian economy with its central </a:t>
            </a:r>
            <a:r>
              <a:rPr lang="tr-TR" dirty="0" smtClean="0"/>
              <a:t>planning.</a:t>
            </a:r>
            <a:endParaRPr lang="tr-TR" dirty="0"/>
          </a:p>
          <a:p>
            <a:pPr marL="0" indent="0">
              <a:buNone/>
            </a:pPr>
            <a:endParaRPr lang="tr-TR" dirty="0"/>
          </a:p>
        </p:txBody>
      </p:sp>
    </p:spTree>
    <p:extLst>
      <p:ext uri="{BB962C8B-B14F-4D97-AF65-F5344CB8AC3E}">
        <p14:creationId xmlns:p14="http://schemas.microsoft.com/office/powerpoint/2010/main" val="645088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a:t>mixed economy</a:t>
            </a:r>
            <a:endParaRPr lang="tr-TR" dirty="0"/>
          </a:p>
        </p:txBody>
      </p:sp>
      <p:sp>
        <p:nvSpPr>
          <p:cNvPr id="3" name="Content Placeholder 2"/>
          <p:cNvSpPr>
            <a:spLocks noGrp="1"/>
          </p:cNvSpPr>
          <p:nvPr>
            <p:ph idx="1"/>
          </p:nvPr>
        </p:nvSpPr>
        <p:spPr/>
        <p:txBody>
          <a:bodyPr>
            <a:normAutofit fontScale="85000" lnSpcReduction="10000"/>
          </a:bodyPr>
          <a:lstStyle/>
          <a:p>
            <a:r>
              <a:rPr lang="tr-TR" dirty="0"/>
              <a:t>When India finally won its independence in 1947, Nehru, as India's first </a:t>
            </a:r>
            <a:r>
              <a:rPr lang="tr-TR" dirty="0" smtClean="0"/>
              <a:t>Prime Minister</a:t>
            </a:r>
            <a:r>
              <a:rPr lang="tr-TR" dirty="0"/>
              <a:t>, established a regime often called "</a:t>
            </a:r>
            <a:r>
              <a:rPr lang="tr-TR" b="1" dirty="0"/>
              <a:t>third way" or "mixed economy", which was a blend of democratic politics and central planning economic development</a:t>
            </a:r>
            <a:r>
              <a:rPr lang="tr-TR" dirty="0" smtClean="0"/>
              <a:t>.</a:t>
            </a:r>
          </a:p>
          <a:p>
            <a:r>
              <a:rPr lang="tr-TR" dirty="0" smtClean="0"/>
              <a:t>Civil </a:t>
            </a:r>
            <a:r>
              <a:rPr lang="tr-TR" dirty="0"/>
              <a:t>society including Indian industry gave an active consent to Nehru's administration assuming that the </a:t>
            </a:r>
            <a:r>
              <a:rPr lang="tr-TR" b="1" dirty="0"/>
              <a:t>poverty and the underdevelopment of Indian economy resulted from laissez-fair economic policies, exploitation by foreign capital, and no effective state intervention</a:t>
            </a:r>
            <a:r>
              <a:rPr lang="tr-TR" dirty="0"/>
              <a:t>.</a:t>
            </a:r>
          </a:p>
          <a:p>
            <a:endParaRPr lang="tr-TR" dirty="0"/>
          </a:p>
        </p:txBody>
      </p:sp>
    </p:spTree>
    <p:extLst>
      <p:ext uri="{BB962C8B-B14F-4D97-AF65-F5344CB8AC3E}">
        <p14:creationId xmlns:p14="http://schemas.microsoft.com/office/powerpoint/2010/main" val="145964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four major economic features</a:t>
            </a:r>
          </a:p>
        </p:txBody>
      </p:sp>
      <p:sp>
        <p:nvSpPr>
          <p:cNvPr id="3" name="Content Placeholder 2"/>
          <p:cNvSpPr>
            <a:spLocks noGrp="1"/>
          </p:cNvSpPr>
          <p:nvPr>
            <p:ph idx="1"/>
          </p:nvPr>
        </p:nvSpPr>
        <p:spPr/>
        <p:txBody>
          <a:bodyPr>
            <a:normAutofit fontScale="77500" lnSpcReduction="20000"/>
          </a:bodyPr>
          <a:lstStyle/>
          <a:p>
            <a:r>
              <a:rPr lang="tr-TR" dirty="0"/>
              <a:t>There were four major economic features which were initiated by the post-independence administration</a:t>
            </a:r>
            <a:r>
              <a:rPr lang="tr-TR" dirty="0" smtClean="0"/>
              <a:t>.</a:t>
            </a:r>
          </a:p>
          <a:p>
            <a:r>
              <a:rPr lang="tr-TR" dirty="0"/>
              <a:t>Firstly, a greater intervention by the state in economic activities and the state's exclusive right to </a:t>
            </a:r>
            <a:r>
              <a:rPr lang="tr-TR" b="1" dirty="0"/>
              <a:t>nationalize certain key industries were indicated in the Industrial Policy Statement in 1948</a:t>
            </a:r>
            <a:r>
              <a:rPr lang="tr-TR" dirty="0"/>
              <a:t>. </a:t>
            </a:r>
            <a:endParaRPr lang="tr-TR" dirty="0" smtClean="0"/>
          </a:p>
          <a:p>
            <a:r>
              <a:rPr lang="tr-TR" dirty="0" smtClean="0"/>
              <a:t>Secondly</a:t>
            </a:r>
            <a:r>
              <a:rPr lang="tr-TR" dirty="0"/>
              <a:t>, </a:t>
            </a:r>
            <a:r>
              <a:rPr lang="tr-TR" b="1" dirty="0"/>
              <a:t>the system of industrial licensing</a:t>
            </a:r>
            <a:r>
              <a:rPr lang="tr-TR" dirty="0"/>
              <a:t>, which was well known as "License Permit Raj", was introduced </a:t>
            </a:r>
            <a:r>
              <a:rPr lang="tr-TR" b="1" dirty="0"/>
              <a:t>in 1951.</a:t>
            </a:r>
            <a:r>
              <a:rPr lang="tr-TR" dirty="0"/>
              <a:t> The system </a:t>
            </a:r>
            <a:r>
              <a:rPr lang="tr-TR" b="1" dirty="0"/>
              <a:t>required the industrial firms to engage in the economic development plan made by the central state. Under the system, private firms were required to obtain the prior permission from the central government to establish a subsidiary, or even to increase or decrease production.</a:t>
            </a:r>
            <a:r>
              <a:rPr lang="tr-TR" dirty="0"/>
              <a:t> </a:t>
            </a:r>
          </a:p>
        </p:txBody>
      </p:sp>
    </p:spTree>
    <p:extLst>
      <p:ext uri="{BB962C8B-B14F-4D97-AF65-F5344CB8AC3E}">
        <p14:creationId xmlns:p14="http://schemas.microsoft.com/office/powerpoint/2010/main" val="2554635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four major economic features</a:t>
            </a:r>
          </a:p>
        </p:txBody>
      </p:sp>
      <p:sp>
        <p:nvSpPr>
          <p:cNvPr id="3" name="Content Placeholder 2"/>
          <p:cNvSpPr>
            <a:spLocks noGrp="1"/>
          </p:cNvSpPr>
          <p:nvPr>
            <p:ph idx="1"/>
          </p:nvPr>
        </p:nvSpPr>
        <p:spPr/>
        <p:txBody>
          <a:bodyPr>
            <a:normAutofit lnSpcReduction="10000"/>
          </a:bodyPr>
          <a:lstStyle/>
          <a:p>
            <a:r>
              <a:rPr lang="tr-TR" dirty="0"/>
              <a:t>Thirdly, </a:t>
            </a:r>
            <a:r>
              <a:rPr lang="tr-TR" b="1" dirty="0"/>
              <a:t>the tariff policy to protect embryonic Indian industries</a:t>
            </a:r>
            <a:r>
              <a:rPr lang="tr-TR" dirty="0"/>
              <a:t> was one of the most </a:t>
            </a:r>
            <a:r>
              <a:rPr lang="tr-TR" b="1" dirty="0"/>
              <a:t>welcomed policies by the Indian business elites</a:t>
            </a:r>
            <a:r>
              <a:rPr lang="tr-TR" dirty="0"/>
              <a:t>. </a:t>
            </a:r>
            <a:endParaRPr lang="tr-TR" dirty="0" smtClean="0"/>
          </a:p>
          <a:p>
            <a:r>
              <a:rPr lang="tr-TR" dirty="0" smtClean="0"/>
              <a:t>Fourthly</a:t>
            </a:r>
            <a:r>
              <a:rPr lang="tr-TR" dirty="0"/>
              <a:t>, the </a:t>
            </a:r>
            <a:r>
              <a:rPr lang="tr-TR" b="1" dirty="0"/>
              <a:t>import substitute trade policy also encouraged the Indian business elites</a:t>
            </a:r>
            <a:r>
              <a:rPr lang="tr-TR" dirty="0"/>
              <a:t> in conjunction with the protectionist tariff policy by promising</a:t>
            </a:r>
            <a:r>
              <a:rPr lang="tr-TR" b="1" dirty="0"/>
              <a:t> </a:t>
            </a:r>
            <a:r>
              <a:rPr lang="tr-TR" dirty="0"/>
              <a:t>them to </a:t>
            </a:r>
            <a:r>
              <a:rPr lang="tr-TR" b="1" dirty="0"/>
              <a:t>protect the Indian domestic market from the world economy.</a:t>
            </a:r>
            <a:endParaRPr lang="tr-TR" dirty="0"/>
          </a:p>
          <a:p>
            <a:endParaRPr lang="tr-TR" dirty="0"/>
          </a:p>
        </p:txBody>
      </p:sp>
    </p:spTree>
    <p:extLst>
      <p:ext uri="{BB962C8B-B14F-4D97-AF65-F5344CB8AC3E}">
        <p14:creationId xmlns:p14="http://schemas.microsoft.com/office/powerpoint/2010/main" val="1158380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3837</Words>
  <Application>Microsoft Office PowerPoint</Application>
  <PresentationFormat>Ekran Gösterisi (4:3)</PresentationFormat>
  <Paragraphs>180</Paragraphs>
  <Slides>44</Slides>
  <Notes>1</Notes>
  <HiddenSlides>0</HiddenSlides>
  <MMClips>0</MMClips>
  <ScaleCrop>false</ScaleCrop>
  <HeadingPairs>
    <vt:vector size="4" baseType="variant">
      <vt:variant>
        <vt:lpstr>Tema</vt:lpstr>
      </vt:variant>
      <vt:variant>
        <vt:i4>1</vt:i4>
      </vt:variant>
      <vt:variant>
        <vt:lpstr>Slayt Başlıkları</vt:lpstr>
      </vt:variant>
      <vt:variant>
        <vt:i4>44</vt:i4>
      </vt:variant>
    </vt:vector>
  </HeadingPairs>
  <TitlesOfParts>
    <vt:vector size="45" baseType="lpstr">
      <vt:lpstr>Office Theme</vt:lpstr>
      <vt:lpstr>India</vt:lpstr>
      <vt:lpstr>Indian economy during the Colonial period</vt:lpstr>
      <vt:lpstr>Rise of the Indian nationalist movement</vt:lpstr>
      <vt:lpstr>The support of Indian business groups for nationalism</vt:lpstr>
      <vt:lpstr>Jawaharla Nehru</vt:lpstr>
      <vt:lpstr>The Bombay Plan</vt:lpstr>
      <vt:lpstr>mixed economy</vt:lpstr>
      <vt:lpstr>four major economic features</vt:lpstr>
      <vt:lpstr>four major economic features</vt:lpstr>
      <vt:lpstr>socialist society</vt:lpstr>
      <vt:lpstr>Indira Gandhi</vt:lpstr>
      <vt:lpstr>Indira Gandhi</vt:lpstr>
      <vt:lpstr>Rise of state-owned enterprises</vt:lpstr>
      <vt:lpstr>Rise of state-owned enterprises</vt:lpstr>
      <vt:lpstr>failure of the public sector</vt:lpstr>
      <vt:lpstr>failure of the private sector</vt:lpstr>
      <vt:lpstr>Economic problems in the 1970s</vt:lpstr>
      <vt:lpstr>Rajiv Gandhi</vt:lpstr>
      <vt:lpstr> Economic Crisis and Liberalization </vt:lpstr>
      <vt:lpstr>Economic Crisis and Liberalization</vt:lpstr>
      <vt:lpstr>Manmohan Singh</vt:lpstr>
      <vt:lpstr>Economic reforms</vt:lpstr>
      <vt:lpstr>Success of the reforms</vt:lpstr>
      <vt:lpstr>inflow of foreign direct investment</vt:lpstr>
      <vt:lpstr>Structural Adjustment Programs: </vt:lpstr>
      <vt:lpstr>Elimination of Agricultural Subsidies</vt:lpstr>
      <vt:lpstr>Elimination of Agricultural Subsidies</vt:lpstr>
      <vt:lpstr>Elimination of Agricultural Subsidies</vt:lpstr>
      <vt:lpstr> Deregulation of Foreign Firms and Capitals </vt:lpstr>
      <vt:lpstr> Deregulation of Foreign Firms and Capitals </vt:lpstr>
      <vt:lpstr> Deregulation of Foreign Firms and Capitals </vt:lpstr>
      <vt:lpstr>Coca-Cola</vt:lpstr>
      <vt:lpstr>Indian IT and automobile industries</vt:lpstr>
      <vt:lpstr>The World Bank </vt:lpstr>
      <vt:lpstr>The World Bank </vt:lpstr>
      <vt:lpstr>The WTO</vt:lpstr>
      <vt:lpstr>The WTO</vt:lpstr>
      <vt:lpstr>India Today</vt:lpstr>
      <vt:lpstr>India Today</vt:lpstr>
      <vt:lpstr>Problems for the future</vt:lpstr>
      <vt:lpstr>Internal Harmony</vt:lpstr>
      <vt:lpstr>Problems for the future</vt:lpstr>
      <vt:lpstr>Modi Government</vt:lpstr>
      <vt:lpstr>Rapproachment with Pakistan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dc:title>
  <dc:creator/>
  <cp:lastModifiedBy>Sevgi BALKAN ŞAHİN</cp:lastModifiedBy>
  <cp:revision>159</cp:revision>
  <cp:lastPrinted>2015-11-11T13:30:25Z</cp:lastPrinted>
  <dcterms:created xsi:type="dcterms:W3CDTF">2006-08-16T00:00:00Z</dcterms:created>
  <dcterms:modified xsi:type="dcterms:W3CDTF">2016-11-08T08:55:02Z</dcterms:modified>
</cp:coreProperties>
</file>